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333" r:id="rId3"/>
    <p:sldId id="257" r:id="rId4"/>
    <p:sldId id="328" r:id="rId5"/>
    <p:sldId id="318" r:id="rId6"/>
    <p:sldId id="319" r:id="rId7"/>
    <p:sldId id="327" r:id="rId8"/>
    <p:sldId id="292" r:id="rId9"/>
    <p:sldId id="331" r:id="rId10"/>
    <p:sldId id="285" r:id="rId11"/>
    <p:sldId id="291" r:id="rId12"/>
    <p:sldId id="314" r:id="rId13"/>
    <p:sldId id="293" r:id="rId14"/>
    <p:sldId id="321" r:id="rId15"/>
    <p:sldId id="322" r:id="rId16"/>
    <p:sldId id="320" r:id="rId17"/>
    <p:sldId id="316" r:id="rId18"/>
    <p:sldId id="324" r:id="rId19"/>
    <p:sldId id="317" r:id="rId20"/>
    <p:sldId id="33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97B5-F871-4FC5-9BD5-1D612CA2E440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C35C-57A2-4665-87F8-9D7788723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uri.edu/naval-science-technology" TargetMode="External"/><Relationship Id="rId2" Type="http://schemas.openxmlformats.org/officeDocument/2006/relationships/hyperlink" Target="https://web.uri.edu/naval-science-technology/files/Presenter-Schedule-Spring-20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ri-primo.hosted.exlibrisgroup.com/primo-explore/fulldisplay?docid=01URI_ALMA51209176600002396&amp;context=L&amp;vid=01URI&amp;lang=en_US&amp;search_scope=Books_More&amp;adaptor=Local%20Search%20Engine&amp;tab=default_tab&amp;query=any,contains,gilat&amp;offset=0" TargetMode="External"/><Relationship Id="rId2" Type="http://schemas.openxmlformats.org/officeDocument/2006/relationships/hyperlink" Target="https://www.oreilly.com/library/view/matlab-an-introduction/9781118629864/?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ts.uri.edu/services/945d672c1dc20ce895a496473abc9dc42c2f55f41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5780" y="166104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2040" y="3417405"/>
            <a:ext cx="8567738" cy="172878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Lecture 1 – Course Introduction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2800" dirty="0" smtClean="0"/>
              <a:t>David </a:t>
            </a:r>
            <a:r>
              <a:rPr lang="en-US" sz="2800" dirty="0"/>
              <a:t>G. Taggart</a:t>
            </a:r>
          </a:p>
          <a:p>
            <a:r>
              <a:rPr lang="en-US" sz="1800" dirty="0" smtClean="0"/>
              <a:t>Dept</a:t>
            </a:r>
            <a:r>
              <a:rPr lang="en-US" sz="1800" dirty="0"/>
              <a:t>. of Mechanical, Industrial and </a:t>
            </a:r>
            <a:r>
              <a:rPr lang="en-US" sz="1800" dirty="0" smtClean="0"/>
              <a:t>Systems </a:t>
            </a:r>
            <a:r>
              <a:rPr lang="en-US" sz="1800" dirty="0"/>
              <a:t>Engineering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56" y="1375347"/>
            <a:ext cx="8383370" cy="4640442"/>
          </a:xfrm>
        </p:spPr>
        <p:txBody>
          <a:bodyPr>
            <a:noAutofit/>
          </a:bodyPr>
          <a:lstStyle/>
          <a:p>
            <a:pPr indent="-457200" algn="l"/>
            <a:r>
              <a:rPr lang="en-US" sz="2400" dirty="0" smtClean="0"/>
              <a:t>All Monday lecture materials will be posted online on </a:t>
            </a:r>
            <a:r>
              <a:rPr lang="en-US" sz="2400" dirty="0" err="1" smtClean="0"/>
              <a:t>Brightspace</a:t>
            </a:r>
            <a:endParaRPr lang="en-US" sz="2400" dirty="0" smtClean="0"/>
          </a:p>
          <a:p>
            <a:pPr algn="l"/>
            <a:r>
              <a:rPr lang="en-US" sz="2400" dirty="0" smtClean="0"/>
              <a:t>Weekly materials include: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slides</a:t>
            </a:r>
          </a:p>
          <a:p>
            <a:pPr lvl="2"/>
            <a:r>
              <a:rPr lang="en-US" dirty="0" smtClean="0"/>
              <a:t>Videos of narrated presentations and demonstrations</a:t>
            </a:r>
          </a:p>
          <a:p>
            <a:pPr lvl="2"/>
            <a:r>
              <a:rPr lang="en-US" dirty="0" smtClean="0"/>
              <a:t>Multiple choice quizzes - Deadline is 8 AM every Tuesdays (before 1</a:t>
            </a:r>
            <a:r>
              <a:rPr lang="en-US" baseline="30000" dirty="0" smtClean="0"/>
              <a:t>st</a:t>
            </a:r>
            <a:r>
              <a:rPr lang="en-US" dirty="0" smtClean="0"/>
              <a:t> lab session)</a:t>
            </a:r>
          </a:p>
          <a:p>
            <a:pPr lvl="2"/>
            <a:r>
              <a:rPr lang="en-US" dirty="0" smtClean="0"/>
              <a:t>Quiz grade (10%) based on online quizzes</a:t>
            </a:r>
          </a:p>
          <a:p>
            <a:pPr lvl="2"/>
            <a:r>
              <a:rPr lang="en-US" dirty="0" smtClean="0"/>
              <a:t>    Lowest quiz grade will be dropped</a:t>
            </a:r>
          </a:p>
          <a:p>
            <a:pPr lvl="2"/>
            <a:r>
              <a:rPr lang="en-US" dirty="0" smtClean="0"/>
              <a:t>    Can be taken up to 10 times (highest score is recorded)</a:t>
            </a:r>
          </a:p>
          <a:p>
            <a:pPr lvl="2"/>
            <a:r>
              <a:rPr lang="en-US" dirty="0" smtClean="0"/>
              <a:t>    Allow time for technical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/ Thursday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7110"/>
            <a:ext cx="9042400" cy="3136692"/>
          </a:xfrm>
        </p:spPr>
        <p:txBody>
          <a:bodyPr/>
          <a:lstStyle/>
          <a:p>
            <a:pPr lvl="1"/>
            <a:r>
              <a:rPr lang="en-US" dirty="0" smtClean="0"/>
              <a:t>Time:  Tuesdays and Thursdays</a:t>
            </a:r>
          </a:p>
          <a:p>
            <a:pPr lvl="1"/>
            <a:r>
              <a:rPr lang="en-US" dirty="0" smtClean="0"/>
              <a:t>Location:  Sections 12 &amp; 14 – 203C Kirk, all others Kirk 212</a:t>
            </a:r>
          </a:p>
          <a:p>
            <a:pPr lvl="1"/>
            <a:r>
              <a:rPr lang="en-US" dirty="0" smtClean="0"/>
              <a:t>Attendance:  Required (10%)</a:t>
            </a:r>
          </a:p>
          <a:p>
            <a:pPr lvl="1"/>
            <a:r>
              <a:rPr lang="en-US" dirty="0" smtClean="0"/>
              <a:t>Purpose:  Weekly assignments - some due at end of class, others due the following week. (25%)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Tuesday/Thursday Sections (cont)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5" y="2041236"/>
            <a:ext cx="8270485" cy="2456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14" y="2010772"/>
            <a:ext cx="8370757" cy="342750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dirty="0" smtClean="0"/>
              <a:t>First Semester Exam (17.5%)</a:t>
            </a:r>
          </a:p>
          <a:p>
            <a:pPr lvl="1"/>
            <a:r>
              <a:rPr lang="en-US" sz="3600" dirty="0" smtClean="0"/>
              <a:t>Date:  	Monday, February 28</a:t>
            </a:r>
          </a:p>
          <a:p>
            <a:pPr lvl="1"/>
            <a:r>
              <a:rPr lang="en-US" sz="3600" dirty="0" smtClean="0"/>
              <a:t>Time: 	Section L01 – </a:t>
            </a:r>
            <a:r>
              <a:rPr lang="en-US" sz="3600" dirty="0"/>
              <a:t>4</a:t>
            </a:r>
            <a:r>
              <a:rPr lang="en-US" sz="3600" dirty="0" smtClean="0"/>
              <a:t> PM, Section L02 – 5 PM , Section L03 – 6 PM</a:t>
            </a:r>
          </a:p>
          <a:p>
            <a:pPr lvl="1"/>
            <a:r>
              <a:rPr lang="en-US" sz="3600" dirty="0" smtClean="0"/>
              <a:t>Location:  	TBD</a:t>
            </a:r>
          </a:p>
          <a:p>
            <a:pPr lvl="1"/>
            <a:endParaRPr lang="en-US" sz="3600" dirty="0" smtClean="0"/>
          </a:p>
          <a:p>
            <a:pPr algn="l"/>
            <a:r>
              <a:rPr lang="en-US" sz="3600" dirty="0" smtClean="0"/>
              <a:t>Second </a:t>
            </a:r>
            <a:r>
              <a:rPr lang="en-US" sz="3600" dirty="0"/>
              <a:t>Semester </a:t>
            </a:r>
            <a:r>
              <a:rPr lang="en-US" sz="3600" dirty="0" smtClean="0"/>
              <a:t>Exam </a:t>
            </a:r>
            <a:r>
              <a:rPr lang="en-US" sz="3600" dirty="0"/>
              <a:t>(17.5%)</a:t>
            </a:r>
          </a:p>
          <a:p>
            <a:pPr lvl="1"/>
            <a:r>
              <a:rPr lang="en-US" sz="3600" dirty="0"/>
              <a:t>Date:  	</a:t>
            </a:r>
            <a:r>
              <a:rPr lang="en-US" sz="3600" dirty="0" smtClean="0"/>
              <a:t>March 29 (Tues.) or March 31 (Thurs.)</a:t>
            </a:r>
            <a:endParaRPr lang="en-US" sz="3600" dirty="0"/>
          </a:p>
          <a:p>
            <a:pPr lvl="1"/>
            <a:r>
              <a:rPr lang="en-US" sz="3600" dirty="0"/>
              <a:t>Time: </a:t>
            </a:r>
            <a:r>
              <a:rPr lang="en-US" sz="3600" dirty="0" smtClean="0"/>
              <a:t>	During T/</a:t>
            </a:r>
            <a:r>
              <a:rPr lang="en-US" sz="3600" dirty="0" err="1" smtClean="0"/>
              <a:t>Th</a:t>
            </a:r>
            <a:r>
              <a:rPr lang="en-US" sz="3600" dirty="0" smtClean="0"/>
              <a:t> meeting time</a:t>
            </a:r>
          </a:p>
          <a:p>
            <a:pPr lvl="1"/>
            <a:r>
              <a:rPr lang="en-US" sz="3600" dirty="0" smtClean="0"/>
              <a:t>Location:  	Kirk 212 or 203C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4" y="1684944"/>
            <a:ext cx="7365698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teams, write a </a:t>
            </a:r>
            <a:r>
              <a:rPr lang="en-US" dirty="0" err="1" smtClean="0"/>
              <a:t>Matlab</a:t>
            </a:r>
            <a:r>
              <a:rPr lang="en-US" dirty="0" smtClean="0"/>
              <a:t> code that creates a three dimensional object</a:t>
            </a:r>
          </a:p>
          <a:p>
            <a:endParaRPr lang="en-US" dirty="0" smtClean="0"/>
          </a:p>
          <a:p>
            <a:r>
              <a:rPr lang="en-US" dirty="0" smtClean="0"/>
              <a:t>Design considerations: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functionality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aesthetics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of color and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– Truss Bridge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42" y="1950720"/>
            <a:ext cx="4364115" cy="309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2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3000" dirty="0" smtClean="0"/>
              <a:t>Deliverables (due last week of classes):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 code</a:t>
            </a:r>
          </a:p>
          <a:p>
            <a:pPr lvl="1"/>
            <a:r>
              <a:rPr lang="en-US" sz="3000" dirty="0" smtClean="0"/>
              <a:t>Graphic files (.</a:t>
            </a:r>
            <a:r>
              <a:rPr lang="en-US" sz="3000" dirty="0" err="1" smtClean="0"/>
              <a:t>obj</a:t>
            </a:r>
            <a:r>
              <a:rPr lang="en-US" sz="3000" dirty="0" smtClean="0"/>
              <a:t> and animated .gif)</a:t>
            </a:r>
          </a:p>
          <a:p>
            <a:pPr algn="l"/>
            <a:endParaRPr lang="en-US" sz="3000" dirty="0"/>
          </a:p>
          <a:p>
            <a:pPr algn="l"/>
            <a:r>
              <a:rPr lang="en-US" sz="3000" dirty="0" smtClean="0"/>
              <a:t>Project Presentation</a:t>
            </a:r>
            <a:endParaRPr lang="en-US" sz="3000" dirty="0"/>
          </a:p>
          <a:p>
            <a:pPr lvl="1"/>
            <a:r>
              <a:rPr lang="en-US" sz="3000" dirty="0"/>
              <a:t>Dates &amp; Time: Finals Week </a:t>
            </a:r>
          </a:p>
          <a:p>
            <a:pPr lvl="1"/>
            <a:r>
              <a:rPr lang="en-US" sz="3000" dirty="0"/>
              <a:t>		(based on lab section meeting time)</a:t>
            </a:r>
          </a:p>
          <a:p>
            <a:pPr lvl="1"/>
            <a:r>
              <a:rPr lang="en-US" sz="3000" dirty="0"/>
              <a:t>Location: </a:t>
            </a:r>
            <a:r>
              <a:rPr lang="en-US" sz="3000" dirty="0" smtClean="0"/>
              <a:t>TBD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comments about EGR 106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35" y="1566731"/>
            <a:ext cx="8203130" cy="4133029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This was an interesting course and I learned </a:t>
            </a:r>
            <a:r>
              <a:rPr lang="en-US" dirty="0" err="1"/>
              <a:t>alot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was a very useful and productive </a:t>
            </a:r>
            <a:r>
              <a:rPr lang="en-US" dirty="0" smtClean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efinitely </a:t>
            </a:r>
            <a:r>
              <a:rPr lang="en-US" dirty="0"/>
              <a:t>a fun course for learning </a:t>
            </a:r>
            <a:r>
              <a:rPr lang="en-US" dirty="0" smtClean="0"/>
              <a:t>software </a:t>
            </a:r>
            <a:r>
              <a:rPr lang="en-US" dirty="0"/>
              <a:t>like </a:t>
            </a:r>
            <a:r>
              <a:rPr lang="en-US" dirty="0" smtClean="0"/>
              <a:t>this</a:t>
            </a: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Was a fun </a:t>
            </a:r>
            <a:r>
              <a:rPr lang="en-US" dirty="0" smtClean="0"/>
              <a:t>class!</a:t>
            </a:r>
            <a:endParaRPr lang="en-US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class was extremely useful when it came to doing my physics homework. Knowing how to use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made calculations for it a whole lot easier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I loved having the lecture online and it proved to be a good tool in learning the material.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have preferred a mandatory in class lecture </a:t>
            </a:r>
            <a:r>
              <a:rPr lang="en-US" dirty="0" smtClean="0"/>
              <a:t>… I did </a:t>
            </a:r>
            <a:r>
              <a:rPr lang="en-US" dirty="0"/>
              <a:t>not feel encouraged to master the material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3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comments </a:t>
            </a:r>
            <a:r>
              <a:rPr lang="en-US" dirty="0" smtClean="0"/>
              <a:t>about the Design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6200"/>
            <a:ext cx="8229600" cy="500888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design project was the best part of the course, I felt it was the best way to learn anything in the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Loved it! / I think the project is fun. / Very effective way to wrap up the course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like the creativity and openness to the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Helpful in exploring the capabilities of </a:t>
            </a:r>
            <a:r>
              <a:rPr lang="en-US" dirty="0" err="1"/>
              <a:t>Matlab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believe it's a good way to make us use the skills learned in this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was an interesting project. It gave the ability to work as a team which gave experience as many engineering jobs you will work as a team. Also it was fun to see the different ideas people came up </a:t>
            </a:r>
            <a:r>
              <a:rPr lang="en-US" dirty="0" smtClean="0"/>
              <a:t>with.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not the best tool for the project, other CAD programs would have been better for this type of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MATLAB?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235970"/>
            <a:ext cx="8797636" cy="4973053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Student comment: “</a:t>
            </a:r>
            <a:r>
              <a:rPr lang="en-US" sz="2000" dirty="0"/>
              <a:t>I am still unclear of the situations in which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</a:t>
            </a:r>
            <a:r>
              <a:rPr lang="en-US" sz="2000" dirty="0"/>
              <a:t>would be useful as opposed to other programming options such as Mathematica, </a:t>
            </a:r>
            <a:r>
              <a:rPr lang="en-US" sz="2000" dirty="0" smtClean="0"/>
              <a:t>Python</a:t>
            </a:r>
            <a:r>
              <a:rPr lang="en-US" sz="2000" dirty="0"/>
              <a:t>, </a:t>
            </a:r>
            <a:r>
              <a:rPr lang="en-US" sz="2000" dirty="0" smtClean="0"/>
              <a:t>Java</a:t>
            </a:r>
            <a:r>
              <a:rPr lang="en-US" sz="2000" dirty="0"/>
              <a:t>, or C</a:t>
            </a:r>
            <a:r>
              <a:rPr lang="en-US" sz="2000" dirty="0" smtClean="0"/>
              <a:t>.”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Many programming languages are commonly used: Python, Java, C++, Ruby,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Matlab</a:t>
            </a:r>
            <a:r>
              <a:rPr lang="en-US" sz="2000" dirty="0" smtClean="0"/>
              <a:t>, Mathematica, VBA, R, Perl and many more.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Advantages of MATLAB: </a:t>
            </a:r>
          </a:p>
          <a:p>
            <a:pPr lvl="1" indent="0"/>
            <a:r>
              <a:rPr lang="en-US" sz="2000" dirty="0"/>
              <a:t>W</a:t>
            </a:r>
            <a:r>
              <a:rPr lang="en-US" sz="2000" dirty="0" smtClean="0"/>
              <a:t>idely used in industry and research labs for technical computing</a:t>
            </a:r>
          </a:p>
          <a:p>
            <a:pPr lvl="1" indent="0"/>
            <a:r>
              <a:rPr lang="en-US" sz="2000" dirty="0" smtClean="0"/>
              <a:t>Provides user-friendly programming environment and help system</a:t>
            </a:r>
          </a:p>
          <a:p>
            <a:pPr lvl="1" indent="0"/>
            <a:r>
              <a:rPr lang="en-US" sz="2000" dirty="0" smtClean="0"/>
              <a:t>Extensive library of built-in functions</a:t>
            </a:r>
          </a:p>
          <a:p>
            <a:pPr lvl="1" indent="0"/>
            <a:r>
              <a:rPr lang="en-US" sz="2000" dirty="0" smtClean="0"/>
              <a:t>Powerful graphics capabilities for visualization and image processing</a:t>
            </a:r>
          </a:p>
          <a:p>
            <a:pPr lvl="1" indent="0"/>
            <a:r>
              <a:rPr lang="en-US" sz="2000" dirty="0" smtClean="0"/>
              <a:t>At URI, MATLAB is used in numerous upper level engineering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Disadvantages of MATLAB:</a:t>
            </a:r>
          </a:p>
          <a:p>
            <a:pPr lvl="1" indent="0"/>
            <a:r>
              <a:rPr lang="en-US" sz="2000" dirty="0" smtClean="0"/>
              <a:t>Slower execution times</a:t>
            </a:r>
          </a:p>
          <a:p>
            <a:pPr lvl="1" indent="0"/>
            <a:r>
              <a:rPr lang="en-US" sz="2000" dirty="0" smtClean="0"/>
              <a:t>Commercial product (many programming languages are free to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2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28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Announcement:</a:t>
            </a:r>
            <a:br>
              <a:rPr lang="en-US" dirty="0" smtClean="0"/>
            </a:br>
            <a:r>
              <a:rPr lang="en-US" dirty="0" smtClean="0"/>
              <a:t>Concentration </a:t>
            </a:r>
            <a:r>
              <a:rPr lang="en-US" dirty="0"/>
              <a:t>in Naval Science and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66265"/>
            <a:ext cx="8610600" cy="4038600"/>
          </a:xfrm>
        </p:spPr>
        <p:txBody>
          <a:bodyPr>
            <a:normAutofit/>
          </a:bodyPr>
          <a:lstStyle/>
          <a:p>
            <a:r>
              <a:rPr lang="en-US" sz="2200" dirty="0"/>
              <a:t>A</a:t>
            </a:r>
            <a:r>
              <a:rPr lang="en-US" sz="2200" dirty="0" smtClean="0"/>
              <a:t>cademic </a:t>
            </a:r>
            <a:r>
              <a:rPr lang="en-US" sz="2200" dirty="0"/>
              <a:t>p</a:t>
            </a:r>
            <a:r>
              <a:rPr lang="en-US" sz="2200" dirty="0" smtClean="0"/>
              <a:t>rogram (9 credits):</a:t>
            </a:r>
          </a:p>
          <a:p>
            <a:pPr algn="ctr"/>
            <a:r>
              <a:rPr lang="en-US" sz="2200" dirty="0" smtClean="0"/>
              <a:t>Seminar course, </a:t>
            </a:r>
            <a:r>
              <a:rPr lang="en-US" sz="2200" dirty="0"/>
              <a:t>Navy-related </a:t>
            </a:r>
            <a:r>
              <a:rPr lang="en-US" sz="2200" dirty="0" smtClean="0"/>
              <a:t>research, Navy-related senior design</a:t>
            </a:r>
          </a:p>
          <a:p>
            <a:pPr algn="l"/>
            <a:r>
              <a:rPr lang="en-US" sz="2200" dirty="0"/>
              <a:t>S</a:t>
            </a:r>
            <a:r>
              <a:rPr lang="en-US" sz="2200" dirty="0" smtClean="0"/>
              <a:t>eminar course (1 credit):</a:t>
            </a:r>
          </a:p>
          <a:p>
            <a:pPr algn="ctr"/>
            <a:r>
              <a:rPr lang="en-US" sz="2200" dirty="0" smtClean="0"/>
              <a:t>“EGR 201 - </a:t>
            </a:r>
            <a:r>
              <a:rPr lang="en-US" sz="2200" dirty="0" smtClean="0">
                <a:hlinkClick r:id="rId2"/>
              </a:rPr>
              <a:t>Seminar in </a:t>
            </a:r>
            <a:r>
              <a:rPr lang="en-US" sz="2200" dirty="0">
                <a:hlinkClick r:id="rId2"/>
              </a:rPr>
              <a:t>Naval Science and </a:t>
            </a:r>
            <a:r>
              <a:rPr lang="en-US" sz="2200" dirty="0" smtClean="0">
                <a:hlinkClick r:id="rId2"/>
              </a:rPr>
              <a:t>Technology</a:t>
            </a:r>
            <a:r>
              <a:rPr lang="en-US" sz="2200" dirty="0" smtClean="0"/>
              <a:t>”</a:t>
            </a:r>
            <a:endParaRPr lang="en-US" sz="2200" dirty="0"/>
          </a:p>
          <a:p>
            <a:pPr algn="ctr"/>
            <a:r>
              <a:rPr lang="en-US" sz="2200" dirty="0" smtClean="0"/>
              <a:t>Wednesdays 5 PM, </a:t>
            </a:r>
            <a:r>
              <a:rPr lang="en-US" sz="2200" dirty="0" err="1" smtClean="0"/>
              <a:t>Fascitelli</a:t>
            </a:r>
            <a:r>
              <a:rPr lang="en-US" sz="2200" dirty="0" smtClean="0"/>
              <a:t> 025C</a:t>
            </a:r>
          </a:p>
          <a:p>
            <a:pPr algn="ctr"/>
            <a:r>
              <a:rPr lang="en-US" sz="2200" dirty="0"/>
              <a:t>O</a:t>
            </a:r>
            <a:r>
              <a:rPr lang="en-US" sz="2200" dirty="0" smtClean="0"/>
              <a:t>pen to public, All students are welcome to attend</a:t>
            </a:r>
          </a:p>
          <a:p>
            <a:pPr algn="l"/>
            <a:r>
              <a:rPr lang="en-US" sz="2200" dirty="0" smtClean="0"/>
              <a:t>For </a:t>
            </a:r>
            <a:r>
              <a:rPr lang="en-US" sz="2200" dirty="0"/>
              <a:t>more details, see program web site:</a:t>
            </a:r>
          </a:p>
          <a:p>
            <a:pPr algn="ctr"/>
            <a:r>
              <a:rPr lang="en-US" sz="2200" dirty="0">
                <a:hlinkClick r:id="rId3"/>
              </a:rPr>
              <a:t>http://web.uri.edu/naval-science-technology</a:t>
            </a:r>
            <a:endParaRPr lang="en-US" sz="2200" dirty="0"/>
          </a:p>
          <a:p>
            <a:pPr algn="ctr"/>
            <a:endParaRPr lang="en-US" sz="2400" dirty="0"/>
          </a:p>
        </p:txBody>
      </p:sp>
      <p:pic>
        <p:nvPicPr>
          <p:cNvPr id="6" name="Picture 5" descr="C:\Users\Mike\Google Drive\ENGR-3109\NAVY STEM-0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83" y="5000688"/>
            <a:ext cx="997752" cy="93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22" y="5083141"/>
            <a:ext cx="1047789" cy="7652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07" y="5083141"/>
            <a:ext cx="1440493" cy="5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attending T/</a:t>
            </a:r>
            <a:r>
              <a:rPr lang="en-US" dirty="0" err="1" smtClean="0"/>
              <a:t>Th</a:t>
            </a:r>
            <a:r>
              <a:rPr lang="en-US" dirty="0" smtClean="0"/>
              <a:t> class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09" y="1775542"/>
            <a:ext cx="7737764" cy="3969476"/>
          </a:xfrm>
        </p:spPr>
        <p:txBody>
          <a:bodyPr>
            <a:normAutofit/>
          </a:bodyPr>
          <a:lstStyle/>
          <a:p>
            <a:r>
              <a:rPr lang="en-US" dirty="0" smtClean="0"/>
              <a:t>For ECC computer access, be sure to have your ECC login name and password (same as account used in EGR 105, for assistance – see Help desk in ECC (203 Kirk) </a:t>
            </a:r>
            <a:r>
              <a:rPr lang="en-US" dirty="0"/>
              <a:t>or </a:t>
            </a:r>
            <a:r>
              <a:rPr lang="en-US" dirty="0" smtClean="0"/>
              <a:t>e-mail </a:t>
            </a:r>
            <a:r>
              <a:rPr lang="en-US" dirty="0"/>
              <a:t>eccmanager@egr.uri.edu with </a:t>
            </a:r>
            <a:r>
              <a:rPr lang="en-US" dirty="0" smtClean="0"/>
              <a:t>student </a:t>
            </a:r>
            <a:r>
              <a:rPr lang="en-US" dirty="0"/>
              <a:t>ID </a:t>
            </a:r>
            <a:r>
              <a:rPr lang="en-US" dirty="0" smtClean="0"/>
              <a:t>number.</a:t>
            </a:r>
          </a:p>
        </p:txBody>
      </p:sp>
    </p:spTree>
    <p:extLst>
      <p:ext uri="{BB962C8B-B14F-4D97-AF65-F5344CB8AC3E}">
        <p14:creationId xmlns:p14="http://schemas.microsoft.com/office/powerpoint/2010/main" val="32650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EGR 106 – Course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1250638"/>
            <a:ext cx="8610600" cy="494696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Course </a:t>
            </a:r>
            <a:r>
              <a:rPr lang="en-US" dirty="0" err="1" smtClean="0"/>
              <a:t>Brightspace</a:t>
            </a:r>
            <a:r>
              <a:rPr lang="en-US" dirty="0" smtClean="0"/>
              <a:t> Site: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endParaRPr lang="en-US" dirty="0"/>
          </a:p>
          <a:p>
            <a:pPr indent="-457200"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r>
              <a:rPr lang="en-US" dirty="0" smtClean="0"/>
              <a:t>Note:</a:t>
            </a:r>
          </a:p>
          <a:p>
            <a:pPr marL="914400" indent="-457200" algn="l">
              <a:buFontTx/>
              <a:buChar char="-"/>
            </a:pPr>
            <a:r>
              <a:rPr lang="en-US" dirty="0" smtClean="0"/>
              <a:t>Some </a:t>
            </a:r>
            <a:r>
              <a:rPr lang="en-US" dirty="0"/>
              <a:t>Tuesday/Thursday </a:t>
            </a:r>
            <a:r>
              <a:rPr lang="en-US" dirty="0" smtClean="0"/>
              <a:t>instructors may setup separate </a:t>
            </a:r>
            <a:r>
              <a:rPr lang="en-US" dirty="0" err="1" smtClean="0"/>
              <a:t>Brightspace</a:t>
            </a:r>
            <a:r>
              <a:rPr lang="en-US" dirty="0" smtClean="0"/>
              <a:t> sites</a:t>
            </a:r>
          </a:p>
          <a:p>
            <a:pPr marL="914400" indent="-457200" algn="l">
              <a:buFontTx/>
              <a:buChar char="-"/>
            </a:pPr>
            <a:r>
              <a:rPr lang="en-US" dirty="0" smtClean="0"/>
              <a:t>Weekly assignment grading will be done by Tuesday/Thursday instructors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1684645"/>
            <a:ext cx="5850040" cy="3179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935" y="4778476"/>
            <a:ext cx="8047704" cy="1054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See </a:t>
            </a:r>
            <a:r>
              <a:rPr lang="en-US" dirty="0" err="1" smtClean="0"/>
              <a:t>Brightspace</a:t>
            </a:r>
            <a:r>
              <a:rPr lang="en-US" dirty="0" smtClean="0"/>
              <a:t> for full syllabus, weekly activities and 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47976"/>
            <a:ext cx="8229600" cy="1990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3" y="1779263"/>
            <a:ext cx="8127541" cy="26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43682"/>
            <a:ext cx="8229600" cy="32284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To introduce engineering problem solving methods using the computer software tool MATLAB - a widely used engineering and scientific software package with excellent computational, programmable and graphics features. Students will acquire skills to write basic MATLAB codes to solve problems of engineering interest.</a:t>
            </a:r>
          </a:p>
        </p:txBody>
      </p:sp>
    </p:spTree>
    <p:extLst>
      <p:ext uri="{BB962C8B-B14F-4D97-AF65-F5344CB8AC3E}">
        <p14:creationId xmlns:p14="http://schemas.microsoft.com/office/powerpoint/2010/main" val="5734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939" y="4937467"/>
            <a:ext cx="705612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Matlab</a:t>
            </a:r>
            <a:r>
              <a:rPr lang="en-US" b="1" dirty="0"/>
              <a:t> - An Introduction with Applications</a:t>
            </a:r>
            <a:r>
              <a:rPr lang="en-US" dirty="0"/>
              <a:t>, 6th edition, A. </a:t>
            </a:r>
            <a:r>
              <a:rPr lang="en-US" dirty="0" err="1"/>
              <a:t>Gilat</a:t>
            </a:r>
            <a:r>
              <a:rPr lang="en-US" dirty="0"/>
              <a:t>, John Wiley &amp; Sons, </a:t>
            </a:r>
            <a:r>
              <a:rPr lang="en-US" dirty="0" smtClean="0"/>
              <a:t>2015 (</a:t>
            </a:r>
            <a:r>
              <a:rPr lang="en-US" dirty="0" smtClean="0">
                <a:hlinkClick r:id="rId2"/>
              </a:rPr>
              <a:t>Online access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- </a:t>
            </a:r>
            <a:r>
              <a:rPr lang="en-US" dirty="0" smtClean="0"/>
              <a:t>under </a:t>
            </a:r>
            <a:r>
              <a:rPr lang="en-US" dirty="0"/>
              <a:t>institution, select </a:t>
            </a:r>
            <a:r>
              <a:rPr lang="en-US" dirty="0" smtClean="0"/>
              <a:t>"</a:t>
            </a:r>
            <a:r>
              <a:rPr lang="en-US" dirty="0"/>
              <a:t>Not Listed, click here" and enter URI login credentials.)</a:t>
            </a:r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417" y="1452489"/>
            <a:ext cx="2643164" cy="31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96" y="1555474"/>
            <a:ext cx="8484704" cy="4038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 smtClean="0"/>
              <a:t>Options for running </a:t>
            </a:r>
            <a:r>
              <a:rPr lang="en-US" sz="2800" dirty="0" err="1" smtClean="0"/>
              <a:t>Matlab</a:t>
            </a:r>
            <a:r>
              <a:rPr lang="en-US" sz="28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Engineering Computing Center (requires ECC account)</a:t>
            </a:r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err="1" smtClean="0"/>
              <a:t>Matlab</a:t>
            </a:r>
            <a:r>
              <a:rPr lang="en-US" dirty="0" smtClean="0"/>
              <a:t> installed on all PC’s in ECC (Kirk &amp; </a:t>
            </a:r>
            <a:r>
              <a:rPr lang="en-US" dirty="0" err="1" smtClean="0"/>
              <a:t>Fascitelli</a:t>
            </a:r>
            <a:r>
              <a:rPr lang="en-US" dirty="0" smtClean="0"/>
              <a:t>)</a:t>
            </a:r>
            <a:endParaRPr lang="en-US" dirty="0"/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smtClean="0"/>
              <a:t>Remote access to ECC computers (guac.egr.uri.edu)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Other Devices - </a:t>
            </a:r>
            <a:r>
              <a:rPr lang="en-US" sz="2800" dirty="0" smtClean="0">
                <a:hlinkClick r:id="rId2"/>
              </a:rPr>
              <a:t>free access for URI students</a:t>
            </a:r>
            <a:endParaRPr lang="en-US" sz="2800" dirty="0" smtClean="0"/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smtClean="0"/>
              <a:t>Create </a:t>
            </a:r>
            <a:r>
              <a:rPr lang="en-US" dirty="0" err="1" smtClean="0"/>
              <a:t>Mathworks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ccount with URI credentials</a:t>
            </a:r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smtClean="0"/>
              <a:t>Install on personal computer or run </a:t>
            </a:r>
            <a:r>
              <a:rPr lang="en-US" dirty="0" err="1" smtClean="0"/>
              <a:t>Matlab</a:t>
            </a:r>
            <a:r>
              <a:rPr lang="en-US" dirty="0" smtClean="0"/>
              <a:t> Online in </a:t>
            </a:r>
            <a:r>
              <a:rPr lang="en-US" dirty="0"/>
              <a:t>browser (</a:t>
            </a:r>
            <a:r>
              <a:rPr lang="en-US" dirty="0" smtClean="0"/>
              <a:t>matlab.mathworks.com)</a:t>
            </a:r>
          </a:p>
        </p:txBody>
      </p:sp>
    </p:spTree>
    <p:extLst>
      <p:ext uri="{BB962C8B-B14F-4D97-AF65-F5344CB8AC3E}">
        <p14:creationId xmlns:p14="http://schemas.microsoft.com/office/powerpoint/2010/main" val="28837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28" y="1287537"/>
            <a:ext cx="8891454" cy="523540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   Monday evening lectures 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en-US" sz="2200" dirty="0" smtClean="0"/>
              <a:t>Week 1: Online Zoom meeting at 4 PM (Week 1 only)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en-US" sz="2200" dirty="0" smtClean="0"/>
              <a:t>Remaining weeks: Live in-person lectures every week at 4 PM in </a:t>
            </a:r>
            <a:r>
              <a:rPr lang="en-US" sz="2200" dirty="0" err="1" smtClean="0"/>
              <a:t>Pastore</a:t>
            </a:r>
            <a:r>
              <a:rPr lang="en-US" sz="2200" dirty="0" smtClean="0"/>
              <a:t> Auditorium (attendance optional, open to everyone)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en-US" sz="2200" dirty="0" smtClean="0"/>
              <a:t>Online video lectures posted each week </a:t>
            </a:r>
          </a:p>
          <a:p>
            <a:pPr marL="5715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Online Quiz (starting week 2) must be taken by 8 AM on Tuesday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   Small class sessions (Tues. or Thurs.) - Attendance Required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 First Semester Exam – 2/28 (Monday) at 4, </a:t>
            </a:r>
            <a:r>
              <a:rPr lang="en-US" sz="2200" dirty="0"/>
              <a:t>5</a:t>
            </a:r>
            <a:r>
              <a:rPr lang="en-US" sz="2200" dirty="0" smtClean="0"/>
              <a:t> or </a:t>
            </a:r>
            <a:r>
              <a:rPr lang="en-US" sz="2200" smtClean="0"/>
              <a:t>6 </a:t>
            </a:r>
            <a:r>
              <a:rPr lang="en-US" sz="2200" smtClean="0"/>
              <a:t>PM</a:t>
            </a:r>
            <a:endParaRPr lang="en-US" sz="2200" dirty="0"/>
          </a:p>
          <a:p>
            <a:pPr algn="l">
              <a:buFont typeface="Arial" pitchFamily="34" charset="0"/>
              <a:buChar char="•"/>
            </a:pPr>
            <a:r>
              <a:rPr lang="en-US" sz="2200" dirty="0"/>
              <a:t>    </a:t>
            </a:r>
            <a:r>
              <a:rPr lang="en-US" sz="2200" dirty="0" smtClean="0"/>
              <a:t>Second </a:t>
            </a:r>
            <a:r>
              <a:rPr lang="en-US" sz="2200" dirty="0"/>
              <a:t>Semester Exam – </a:t>
            </a:r>
            <a:r>
              <a:rPr lang="en-US" sz="2200" dirty="0" smtClean="0"/>
              <a:t>3/29 (Tues.) or 3/31 (Thurs.)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/>
              <a:t>    Project Presentations– Finals Week (locations and times – TBA)</a:t>
            </a:r>
            <a:endParaRPr lang="en-US" sz="2200" dirty="0"/>
          </a:p>
          <a:p>
            <a:pPr algn="l">
              <a:buFont typeface="Arial" pitchFamily="34" charset="0"/>
              <a:buChar char="•"/>
            </a:pPr>
            <a:r>
              <a:rPr lang="en-US" sz="2200" dirty="0" smtClean="0"/>
              <a:t>    Grading – Quizzes-10%, HW - 25%, Semester Exams - 35%, </a:t>
            </a:r>
          </a:p>
          <a:p>
            <a:pPr algn="l"/>
            <a:r>
              <a:rPr lang="en-US" sz="2200" dirty="0" smtClean="0"/>
              <a:t>	Project - 20%, T/</a:t>
            </a:r>
            <a:r>
              <a:rPr lang="en-US" sz="2200" dirty="0" err="1" smtClean="0"/>
              <a:t>Th</a:t>
            </a:r>
            <a:r>
              <a:rPr lang="en-US" sz="2200" dirty="0" smtClean="0"/>
              <a:t> Section Attendance - 10%.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Clarification: Lecture vs.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5900"/>
            <a:ext cx="8229600" cy="40386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-Campus: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practice (opposite):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696883"/>
            <a:ext cx="8358909" cy="405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2" y="5250513"/>
            <a:ext cx="7686964" cy="388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43" y="2200595"/>
            <a:ext cx="2825550" cy="1438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436" y="2197516"/>
            <a:ext cx="3051872" cy="14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11551</TotalTime>
  <Words>1066</Words>
  <Application>Microsoft Office PowerPoint</Application>
  <PresentationFormat>On-screen Show (4:3)</PresentationFormat>
  <Paragraphs>145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 EGR 106  Foundations of Engineering II</vt:lpstr>
      <vt:lpstr>Program Announcement: Concentration in Naval Science and Technology </vt:lpstr>
      <vt:lpstr>EGR 106 – Course Information</vt:lpstr>
      <vt:lpstr>Syllabus</vt:lpstr>
      <vt:lpstr>Course Objectives</vt:lpstr>
      <vt:lpstr>Text </vt:lpstr>
      <vt:lpstr>Software - Matlab</vt:lpstr>
      <vt:lpstr>Course Operation</vt:lpstr>
      <vt:lpstr>Clarification: Lecture vs. Lab</vt:lpstr>
      <vt:lpstr>Monday Lectures</vt:lpstr>
      <vt:lpstr>Tuesday / Thursday Sessions</vt:lpstr>
      <vt:lpstr>Tuesday/Thursday Sections (cont)</vt:lpstr>
      <vt:lpstr>Exams</vt:lpstr>
      <vt:lpstr>Design Project (20%)</vt:lpstr>
      <vt:lpstr>Example  – Truss Bridge</vt:lpstr>
      <vt:lpstr>Design Project (cont.)</vt:lpstr>
      <vt:lpstr>Student comments about EGR 106</vt:lpstr>
      <vt:lpstr>Student comments about the Design Project</vt:lpstr>
      <vt:lpstr>Why MATLAB?</vt:lpstr>
      <vt:lpstr>Prior to attending T/Th class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</cp:lastModifiedBy>
  <cp:revision>434</cp:revision>
  <dcterms:created xsi:type="dcterms:W3CDTF">2010-11-11T12:41:26Z</dcterms:created>
  <dcterms:modified xsi:type="dcterms:W3CDTF">2022-01-25T12:17:29Z</dcterms:modified>
</cp:coreProperties>
</file>