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8" r:id="rId3"/>
    <p:sldId id="269" r:id="rId4"/>
    <p:sldId id="270" r:id="rId5"/>
    <p:sldId id="295" r:id="rId6"/>
    <p:sldId id="296" r:id="rId7"/>
    <p:sldId id="297" r:id="rId8"/>
    <p:sldId id="272" r:id="rId9"/>
    <p:sldId id="273" r:id="rId10"/>
    <p:sldId id="284" r:id="rId11"/>
    <p:sldId id="285" r:id="rId12"/>
    <p:sldId id="288" r:id="rId13"/>
    <p:sldId id="289" r:id="rId14"/>
    <p:sldId id="357" r:id="rId15"/>
    <p:sldId id="301" r:id="rId16"/>
    <p:sldId id="304" r:id="rId17"/>
    <p:sldId id="333" r:id="rId18"/>
    <p:sldId id="360" r:id="rId19"/>
    <p:sldId id="361" r:id="rId20"/>
    <p:sldId id="334" r:id="rId21"/>
    <p:sldId id="337" r:id="rId22"/>
    <p:sldId id="310" r:id="rId23"/>
    <p:sldId id="307" r:id="rId24"/>
    <p:sldId id="308" r:id="rId25"/>
    <p:sldId id="362" r:id="rId26"/>
    <p:sldId id="311" r:id="rId27"/>
    <p:sldId id="313" r:id="rId28"/>
    <p:sldId id="314" r:id="rId29"/>
    <p:sldId id="317" r:id="rId30"/>
    <p:sldId id="318" r:id="rId31"/>
    <p:sldId id="319" r:id="rId32"/>
    <p:sldId id="323" r:id="rId33"/>
    <p:sldId id="328" r:id="rId34"/>
    <p:sldId id="329" r:id="rId35"/>
    <p:sldId id="330" r:id="rId36"/>
    <p:sldId id="331" r:id="rId37"/>
    <p:sldId id="33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7375E"/>
    <a:srgbClr val="E1D81F"/>
    <a:srgbClr val="D8B511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102" d="100"/>
          <a:sy n="102" d="100"/>
        </p:scale>
        <p:origin x="1233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44B1-CC46-4C2E-87A4-7186995C8A2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53FD-4BF2-465D-91FF-07F80136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1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4ADB-2E48-43A2-A31C-1637CCF3116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C6A8-A0E8-4A09-B774-50905CCB4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A2296-A81F-4427-BDD6-A4807A7F4FE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3 – Part B</a:t>
            </a:r>
          </a:p>
          <a:p>
            <a:r>
              <a:rPr lang="en-US" dirty="0" smtClean="0"/>
              <a:t>Arrays and Array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Transpose Operation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609600" indent="-609600" eaLnBrk="1" hangingPunct="1"/>
            <a:r>
              <a:rPr lang="en-US" dirty="0" smtClean="0">
                <a:solidFill>
                  <a:srgbClr val="FF0033"/>
                </a:solidFill>
              </a:rPr>
              <a:t>Transpose</a:t>
            </a:r>
            <a:r>
              <a:rPr lang="en-US" dirty="0" smtClean="0"/>
              <a:t> (single quote symbol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33"/>
                </a:solidFill>
                <a:cs typeface="Times New Roman" pitchFamily="18" charset="0"/>
              </a:rPr>
              <a:t>' </a:t>
            </a:r>
            <a:r>
              <a:rPr lang="en-US" dirty="0" smtClean="0"/>
              <a:t>)</a:t>
            </a:r>
          </a:p>
          <a:p>
            <a:pPr marL="990600" lvl="1" indent="-533400" eaLnBrk="1" hangingPunct="1"/>
            <a:r>
              <a:rPr lang="en-US" dirty="0" smtClean="0"/>
              <a:t>switches rows and columns </a:t>
            </a:r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90600" y="2895600"/>
          <a:ext cx="3810000" cy="184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Bitmap Image" r:id="rId4" imgW="1828571" imgH="885949" progId="PBrush">
                  <p:embed/>
                </p:oleObj>
              </mc:Choice>
              <mc:Fallback>
                <p:oleObj name="Bitmap Image" r:id="rId4" imgW="1828571" imgH="88594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810000" cy="1845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5486400" y="2514600"/>
          <a:ext cx="2661566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Bitmap Image" r:id="rId6" imgW="1352381" imgH="1333333" progId="PBrush">
                  <p:embed/>
                </p:oleObj>
              </mc:Choice>
              <mc:Fallback>
                <p:oleObj name="Bitmap Image" r:id="rId6" imgW="1352381" imgH="133333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2661566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3025" cy="5172075"/>
          </a:xfrm>
          <a:noFill/>
        </p:spPr>
        <p:txBody>
          <a:bodyPr lIns="92075" tIns="46038" rIns="92075" bIns="46038"/>
          <a:lstStyle/>
          <a:p>
            <a:pPr marL="609600" indent="-609600" eaLnBrk="1" hangingPunct="1"/>
            <a:r>
              <a:rPr lang="en-US" sz="2400" dirty="0" smtClean="0">
                <a:solidFill>
                  <a:srgbClr val="FF0033"/>
                </a:solidFill>
              </a:rPr>
              <a:t>Size</a:t>
            </a:r>
            <a:r>
              <a:rPr lang="en-US" sz="2400" dirty="0" smtClean="0"/>
              <a:t> – the number of rows and columns</a:t>
            </a:r>
          </a:p>
          <a:p>
            <a:pPr marL="609600" indent="-609600" eaLnBrk="1" hangingPunct="1"/>
            <a:r>
              <a:rPr lang="en-US" sz="2400" dirty="0" smtClean="0">
                <a:solidFill>
                  <a:srgbClr val="FF0033"/>
                </a:solidFill>
              </a:rPr>
              <a:t>Length</a:t>
            </a:r>
            <a:r>
              <a:rPr lang="en-US" sz="2400" dirty="0" smtClean="0"/>
              <a:t> – the larger of these two </a:t>
            </a:r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/>
            <a:endParaRPr lang="en-US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Array Size and Length</a:t>
            </a:r>
          </a:p>
        </p:txBody>
      </p:sp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2590800" cy="327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514600"/>
            <a:ext cx="3429000" cy="27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Character Arrays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419600" cy="3724275"/>
          </a:xfrm>
        </p:spPr>
        <p:txBody>
          <a:bodyPr/>
          <a:lstStyle/>
          <a:p>
            <a:pPr algn="l" eaLnBrk="1" hangingPunct="1"/>
            <a:r>
              <a:rPr lang="en-US" sz="2800" dirty="0" smtClean="0"/>
              <a:t>Rows of the array are strings of alphanumeric characters, </a:t>
            </a:r>
            <a:r>
              <a:rPr lang="en-US" sz="2800" dirty="0" smtClean="0">
                <a:solidFill>
                  <a:srgbClr val="FF0033"/>
                </a:solidFill>
              </a:rPr>
              <a:t>one array entry per character</a:t>
            </a:r>
          </a:p>
          <a:p>
            <a:pPr algn="l" eaLnBrk="1" hangingPunct="1"/>
            <a:endParaRPr lang="en-US" sz="2800" dirty="0" smtClean="0"/>
          </a:p>
          <a:p>
            <a:pPr algn="l" eaLnBrk="1" hangingPunct="1"/>
            <a:r>
              <a:rPr lang="en-US" sz="2800" dirty="0" smtClean="0"/>
              <a:t>Enter using a single quotation mark ( </a:t>
            </a:r>
            <a:r>
              <a:rPr lang="en-US" sz="2800" dirty="0" smtClean="0">
                <a:solidFill>
                  <a:srgbClr val="FF0033"/>
                </a:solidFill>
                <a:cs typeface="Times New Roman" pitchFamily="18" charset="0"/>
              </a:rPr>
              <a:t>' 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en-US" sz="2800" dirty="0" smtClean="0"/>
              <a:t>at each end of the string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5562600" y="1371600"/>
          <a:ext cx="2539101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Bitmap Image" r:id="rId4" imgW="1276190" imgH="1876190" progId="PBrush">
                  <p:embed/>
                </p:oleObj>
              </mc:Choice>
              <mc:Fallback>
                <p:oleObj name="Bitmap Image" r:id="rId4" imgW="1276190" imgH="1876190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2539101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239000" cy="4114799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2400" dirty="0" smtClean="0"/>
              <a:t>For multi-row alphanumeric arrays, each row must have the same number of characters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     </a:t>
            </a:r>
            <a:r>
              <a:rPr lang="en-US" sz="2400" dirty="0" smtClean="0">
                <a:solidFill>
                  <a:srgbClr val="FF0033"/>
                </a:solidFill>
              </a:rPr>
              <a:t>name = 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dirty="0" smtClean="0">
                <a:solidFill>
                  <a:srgbClr val="FF0033"/>
                </a:solidFill>
              </a:rPr>
              <a:t> 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</a:t>
            </a:r>
            <a:r>
              <a:rPr lang="en-US" sz="2400" dirty="0" smtClean="0">
                <a:solidFill>
                  <a:srgbClr val="FF0033"/>
                </a:solidFill>
              </a:rPr>
              <a:t>Marty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 </a:t>
            </a:r>
            <a:r>
              <a:rPr lang="en-US" sz="2400" dirty="0" smtClean="0">
                <a:solidFill>
                  <a:srgbClr val="FF0033"/>
                </a:solidFill>
              </a:rPr>
              <a:t>; 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</a:t>
            </a:r>
            <a:r>
              <a:rPr lang="en-US" sz="2400" dirty="0" smtClean="0">
                <a:solidFill>
                  <a:srgbClr val="FF0033"/>
                </a:solidFill>
              </a:rPr>
              <a:t>James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 </a:t>
            </a:r>
            <a:r>
              <a:rPr lang="en-US" sz="2400" dirty="0" smtClean="0">
                <a:solidFill>
                  <a:srgbClr val="FF0033"/>
                </a:solidFill>
              </a:rPr>
              <a:t>; 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</a:t>
            </a:r>
            <a:r>
              <a:rPr lang="en-US" sz="2400" dirty="0" smtClean="0">
                <a:solidFill>
                  <a:srgbClr val="FF0033"/>
                </a:solidFill>
              </a:rPr>
              <a:t>Bob  </a:t>
            </a:r>
            <a:r>
              <a:rPr lang="en-US" sz="2400" dirty="0" smtClean="0">
                <a:solidFill>
                  <a:srgbClr val="FF0033"/>
                </a:solidFill>
                <a:cs typeface="Times New Roman" pitchFamily="18" charset="0"/>
              </a:rPr>
              <a:t>' </a:t>
            </a:r>
            <a:r>
              <a:rPr lang="en-US" sz="2400" dirty="0" smtClean="0">
                <a:solidFill>
                  <a:srgbClr val="000000"/>
                </a:solidFill>
              </a:rPr>
              <a:t>]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solidFill>
                <a:srgbClr val="FF0033"/>
              </a:solidFill>
            </a:endParaRPr>
          </a:p>
          <a:p>
            <a:pPr lvl="1" eaLnBrk="1" hangingPunct="1"/>
            <a:r>
              <a:rPr lang="en-US" sz="2400" dirty="0" smtClean="0"/>
              <a:t>Note that we have already used character arrays in  plotting functions – recall Week 1 homework: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29400" y="2514600"/>
            <a:ext cx="2514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Times New Roman" pitchFamily="18" charset="0"/>
              </a:rPr>
              <a:t>Note – need 2 spaces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 flipV="1">
            <a:off x="6019800" y="2362200"/>
            <a:ext cx="533400" cy="3048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Character Arrays (cont.)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886200"/>
            <a:ext cx="3476625" cy="168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“num2str”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 algn="l"/>
            <a:r>
              <a:rPr lang="en-US" sz="2400" dirty="0" smtClean="0"/>
              <a:t>The built-in function, num2str(N), takes a number, N, and</a:t>
            </a:r>
          </a:p>
          <a:p>
            <a:pPr indent="-457200" algn="l"/>
            <a:r>
              <a:rPr lang="en-US" sz="2400" dirty="0"/>
              <a:t> </a:t>
            </a:r>
            <a:r>
              <a:rPr lang="en-US" sz="2400" dirty="0" smtClean="0"/>
              <a:t>        converts it to a character string.</a:t>
            </a:r>
          </a:p>
          <a:p>
            <a:pPr indent="-457200" algn="l"/>
            <a:r>
              <a:rPr lang="en-US" sz="2400" dirty="0" smtClean="0"/>
              <a:t>Useful in displaying results</a:t>
            </a:r>
          </a:p>
          <a:p>
            <a:endParaRPr lang="en-US" sz="2400" dirty="0" smtClean="0"/>
          </a:p>
          <a:p>
            <a:r>
              <a:rPr lang="en-US" sz="2400" dirty="0" smtClean="0"/>
              <a:t>Ex.</a:t>
            </a:r>
            <a:endParaRPr lang="en-US" sz="24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810000"/>
            <a:ext cx="300297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2" y="4876800"/>
            <a:ext cx="2015966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5102" y="3276600"/>
            <a:ext cx="314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</a:rPr>
              <a:t>Concatenates the strings ‘The number is ‘ and  ‘254’</a:t>
            </a:r>
            <a:endParaRPr lang="en-US" sz="2000" dirty="0">
              <a:solidFill>
                <a:srgbClr val="00009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6200" y="3599765"/>
            <a:ext cx="1219200" cy="6193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a script which:</a:t>
            </a:r>
          </a:p>
          <a:p>
            <a:r>
              <a:rPr lang="en-US" sz="2000" dirty="0" smtClean="0"/>
              <a:t>	1. Creates the following array of characters: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 is a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demo of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a character string array</a:t>
            </a:r>
          </a:p>
          <a:p>
            <a:endParaRPr lang="en-US" sz="2000" dirty="0" smtClean="0"/>
          </a:p>
          <a:p>
            <a:r>
              <a:rPr lang="en-US" sz="2000" dirty="0" smtClean="0"/>
              <a:t>	2. Determines and displays the size of the array</a:t>
            </a:r>
          </a:p>
          <a:p>
            <a:endParaRPr lang="en-US" sz="2000" dirty="0" smtClean="0"/>
          </a:p>
          <a:p>
            <a:r>
              <a:rPr lang="en-US" sz="2000" dirty="0" smtClean="0"/>
              <a:t> 	3. Adds a row with the characters: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has 24 columns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/>
              <a:t>4. Determines and displays the new size of the array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Problem (cont.)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4478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Command Window Output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447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Script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14301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43705"/>
            <a:ext cx="3876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Based Operations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524000"/>
            <a:ext cx="7239000" cy="372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operations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analyze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vector to yield a single value.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971800" y="2590800"/>
          <a:ext cx="426720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Bitmap Image" r:id="rId4" imgW="2123810" imgH="1533739" progId="PBrush">
                  <p:embed/>
                </p:oleObj>
              </mc:Choice>
              <mc:Fallback>
                <p:oleObj name="Bitmap Image" r:id="rId4" imgW="2123810" imgH="153373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4267200" cy="308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267200" y="4038600"/>
            <a:ext cx="9906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81600" y="4191000"/>
            <a:ext cx="16764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8000"/>
                </a:solidFill>
              </a:rPr>
              <a:t>sums the elements</a:t>
            </a:r>
          </a:p>
        </p:txBody>
      </p:sp>
    </p:spTree>
    <p:extLst>
      <p:ext uri="{BB962C8B-B14F-4D97-AF65-F5344CB8AC3E}">
        <p14:creationId xmlns:p14="http://schemas.microsoft.com/office/powerpoint/2010/main" val="2701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operators yield vector results </a:t>
            </a:r>
          </a:p>
          <a:p>
            <a:pPr lvl="1"/>
            <a:r>
              <a:rPr lang="en-US" dirty="0" smtClean="0"/>
              <a:t>size(A) we’ve already seen – gives rows and columns </a:t>
            </a:r>
          </a:p>
          <a:p>
            <a:pPr lvl="1"/>
            <a:r>
              <a:rPr lang="en-US" dirty="0" smtClean="0"/>
              <a:t>sort (A)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124200"/>
            <a:ext cx="3276600" cy="275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9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4343400" cy="2362200"/>
          </a:xfrm>
        </p:spPr>
        <p:txBody>
          <a:bodyPr/>
          <a:lstStyle/>
          <a:p>
            <a:pPr algn="l"/>
            <a:r>
              <a:rPr lang="en-US" dirty="0" smtClean="0"/>
              <a:t>Some operators give multiple vectors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752600"/>
            <a:ext cx="316815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Autofit/>
          </a:bodyPr>
          <a:lstStyle/>
          <a:p>
            <a:pPr eaLnBrk="1" hangingPunct="1"/>
            <a:r>
              <a:rPr lang="en-US" dirty="0" smtClean="0"/>
              <a:t>This Week’s Topics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6019800" cy="4267200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Review of last week’s topics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Today’s topics: 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/>
              <a:t>Array addressing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/>
              <a:t>Special arrays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/>
              <a:t>Some array operators</a:t>
            </a:r>
          </a:p>
          <a:p>
            <a:pPr lvl="1">
              <a:lnSpc>
                <a:spcPct val="90000"/>
              </a:lnSpc>
            </a:pPr>
            <a:r>
              <a:rPr lang="en-US" sz="3400" dirty="0" smtClean="0"/>
              <a:t>Character arrays</a:t>
            </a:r>
          </a:p>
          <a:p>
            <a:pPr lvl="1"/>
            <a:r>
              <a:rPr lang="en-US" sz="3000" dirty="0"/>
              <a:t>Array </a:t>
            </a:r>
            <a:r>
              <a:rPr lang="en-US" sz="3000" dirty="0" smtClean="0"/>
              <a:t>mathematics </a:t>
            </a:r>
          </a:p>
          <a:p>
            <a:pPr lvl="2"/>
            <a:r>
              <a:rPr lang="en-US" sz="3000" dirty="0" smtClean="0"/>
              <a:t>Vector </a:t>
            </a:r>
            <a:r>
              <a:rPr lang="en-US" sz="3000" dirty="0"/>
              <a:t>operations</a:t>
            </a:r>
          </a:p>
          <a:p>
            <a:pPr lvl="2"/>
            <a:r>
              <a:rPr lang="en-US" sz="3000" dirty="0" smtClean="0"/>
              <a:t>Element </a:t>
            </a:r>
            <a:r>
              <a:rPr lang="en-US" sz="3000" dirty="0"/>
              <a:t>by </a:t>
            </a:r>
            <a:r>
              <a:rPr lang="en-US" sz="3000" dirty="0" smtClean="0"/>
              <a:t>element </a:t>
            </a:r>
            <a:r>
              <a:rPr lang="en-US" sz="3000" dirty="0"/>
              <a:t>o</a:t>
            </a:r>
            <a:r>
              <a:rPr lang="en-US" sz="3000" dirty="0" smtClean="0"/>
              <a:t>perations </a:t>
            </a:r>
          </a:p>
          <a:p>
            <a:pPr lvl="3"/>
            <a:r>
              <a:rPr lang="en-US" sz="2600" dirty="0" smtClean="0"/>
              <a:t>- addition, subtraction, multiplication, division</a:t>
            </a:r>
            <a:endParaRPr lang="en-US" sz="2600" dirty="0"/>
          </a:p>
          <a:p>
            <a:pPr lvl="2"/>
            <a:r>
              <a:rPr lang="en-US" sz="3000" dirty="0" smtClean="0"/>
              <a:t>Matrix multiplication</a:t>
            </a:r>
          </a:p>
          <a:p>
            <a:pPr lvl="2"/>
            <a:r>
              <a:rPr lang="en-US" sz="3000" dirty="0" smtClean="0"/>
              <a:t>Solving systems </a:t>
            </a:r>
            <a:r>
              <a:rPr lang="en-US" sz="3000" dirty="0"/>
              <a:t>of </a:t>
            </a:r>
            <a:r>
              <a:rPr lang="en-US" sz="3000" dirty="0" smtClean="0"/>
              <a:t>equations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705600" cy="40386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Minimum: min(A)</a:t>
            </a:r>
          </a:p>
          <a:p>
            <a:pPr lvl="1"/>
            <a:r>
              <a:rPr lang="en-US" sz="3200" dirty="0" smtClean="0"/>
              <a:t>Maximum: max(A)</a:t>
            </a:r>
          </a:p>
          <a:p>
            <a:pPr lvl="1"/>
            <a:r>
              <a:rPr lang="en-US" sz="3200" dirty="0" smtClean="0"/>
              <a:t>Median: median(A)</a:t>
            </a:r>
          </a:p>
          <a:p>
            <a:pPr lvl="1"/>
            <a:r>
              <a:rPr lang="en-US" sz="3200" dirty="0" smtClean="0"/>
              <a:t>Mean or average: mean(A)</a:t>
            </a:r>
          </a:p>
          <a:p>
            <a:pPr lvl="1"/>
            <a:r>
              <a:rPr lang="en-US" sz="3200" dirty="0" smtClean="0"/>
              <a:t>Standard deviation: std(A)</a:t>
            </a:r>
          </a:p>
          <a:p>
            <a:pPr lvl="1"/>
            <a:r>
              <a:rPr lang="en-US" sz="3200" dirty="0" smtClean="0"/>
              <a:t>Product of the elements: prod(A)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(cont.)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7620000" cy="517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discover how to use these work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779703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43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Element by Element Math Operations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For arrays of identical sizes, addition and subtraction is defined </a:t>
            </a:r>
            <a:r>
              <a:rPr lang="en-US" dirty="0" smtClean="0">
                <a:solidFill>
                  <a:srgbClr val="FF0033"/>
                </a:solidFill>
              </a:rPr>
              <a:t>term by term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the command F = A + B means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algn="ctr" eaLnBrk="1" hangingPunct="1">
              <a:buFontTx/>
              <a:buNone/>
            </a:pPr>
            <a:r>
              <a:rPr lang="en-US" dirty="0" smtClean="0"/>
              <a:t>F(</a:t>
            </a:r>
            <a:r>
              <a:rPr lang="en-US" dirty="0" err="1" smtClean="0"/>
              <a:t>r,c</a:t>
            </a:r>
            <a:r>
              <a:rPr lang="en-US" dirty="0" smtClean="0"/>
              <a:t>) = A(</a:t>
            </a:r>
            <a:r>
              <a:rPr lang="en-US" dirty="0" err="1" smtClean="0"/>
              <a:t>r,c</a:t>
            </a:r>
            <a:r>
              <a:rPr lang="en-US" dirty="0" smtClean="0"/>
              <a:t>) + B(</a:t>
            </a:r>
            <a:r>
              <a:rPr lang="en-US" dirty="0" err="1" smtClean="0"/>
              <a:t>r,c</a:t>
            </a:r>
            <a:r>
              <a:rPr lang="en-US" dirty="0" smtClean="0"/>
              <a:t>)</a:t>
            </a:r>
          </a:p>
          <a:p>
            <a:pPr lvl="1" algn="ctr"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for all row and column pairs </a:t>
            </a:r>
            <a:r>
              <a:rPr lang="en-US" dirty="0" err="1" smtClean="0"/>
              <a:t>r,c</a:t>
            </a:r>
            <a:endParaRPr lang="en-US" dirty="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0" y="5029200"/>
            <a:ext cx="2819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33"/>
                </a:solidFill>
              </a:rPr>
              <a:t>“element-by-element” addition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5715000" y="4343400"/>
            <a:ext cx="1295400" cy="6096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038600"/>
          </a:xfrm>
        </p:spPr>
        <p:txBody>
          <a:bodyPr/>
          <a:lstStyle/>
          <a:p>
            <a:r>
              <a:rPr lang="en-US" dirty="0" smtClean="0"/>
              <a:t>Arrays must be of identical size</a:t>
            </a:r>
          </a:p>
          <a:p>
            <a:r>
              <a:rPr lang="en-US" dirty="0" smtClean="0"/>
              <a:t>Term by term (or element by element) operation: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971800"/>
            <a:ext cx="2057400" cy="293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39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and Subtraction of Arrays (cont.)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447801"/>
            <a:ext cx="7391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Sizes must match: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spcBef>
                <a:spcPct val="20000"/>
              </a:spcBef>
            </a:pPr>
            <a:r>
              <a:rPr lang="en-US" sz="2400" dirty="0">
                <a:solidFill>
                  <a:srgbClr val="000099"/>
                </a:solidFill>
              </a:rPr>
              <a:t>Array subtraction is identical: 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447801"/>
            <a:ext cx="23717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0056" y="3810001"/>
            <a:ext cx="171954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9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447800"/>
            <a:ext cx="8534400" cy="19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Built-in functions also work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element-by-element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log, exp, sin,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 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Example: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819400"/>
            <a:ext cx="318660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524000"/>
            <a:ext cx="8001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linear algebra:</a:t>
            </a:r>
          </a:p>
          <a:p>
            <a:pPr lvl="1" indent="-4572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Matrix multiplication of an M x N matrix times an N X P matrix yields an M X P matrix </a:t>
            </a:r>
          </a:p>
          <a:p>
            <a:pPr lvl="1" indent="-4572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Each term is found by taking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 of rows of the first matrix with columns of the second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48768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9"/>
                </a:solidFill>
              </a:rPr>
              <a:t>2 x 3           3 x 2         2 x 2</a:t>
            </a:r>
            <a:endParaRPr lang="en-US" sz="1600" dirty="0">
              <a:solidFill>
                <a:srgbClr val="000099"/>
              </a:solidFill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0"/>
            <a:ext cx="2514600" cy="89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86200"/>
            <a:ext cx="2590800" cy="74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1" y="3886200"/>
            <a:ext cx="2666999" cy="69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ight Arrow 22"/>
          <p:cNvSpPr/>
          <p:nvPr/>
        </p:nvSpPr>
        <p:spPr>
          <a:xfrm>
            <a:off x="3048000" y="4114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96000" y="4114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9530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Example from high school algebra text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14478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57400"/>
            <a:ext cx="458946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09800"/>
            <a:ext cx="21717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67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Multiplication (cont.)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447800"/>
            <a:ext cx="8001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columns of the 1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match the number of rows of the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		    *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97728" y="2895600"/>
            <a:ext cx="5486400" cy="990600"/>
            <a:chOff x="1152" y="3168"/>
            <a:chExt cx="3456" cy="62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784" y="3168"/>
              <a:ext cx="1824" cy="624"/>
              <a:chOff x="2784" y="3168"/>
              <a:chExt cx="1824" cy="624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2784" y="3168"/>
                <a:ext cx="528" cy="6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768" cy="4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52" y="3168"/>
              <a:ext cx="816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43400" y="4647492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33"/>
                </a:solidFill>
              </a:rPr>
              <a:t>n by k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53579" y="4668191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33"/>
                </a:solidFill>
              </a:rPr>
              <a:t>k by m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73928" y="4668191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33"/>
                </a:solidFill>
              </a:rPr>
              <a:t>n by m</a:t>
            </a:r>
          </a:p>
        </p:txBody>
      </p:sp>
      <p:sp>
        <p:nvSpPr>
          <p:cNvPr id="13" name="Arc 11"/>
          <p:cNvSpPr>
            <a:spLocks/>
          </p:cNvSpPr>
          <p:nvPr/>
        </p:nvSpPr>
        <p:spPr bwMode="auto">
          <a:xfrm rot="-2426774">
            <a:off x="5348155" y="4167763"/>
            <a:ext cx="8382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FF0033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Arc 13"/>
          <p:cNvSpPr>
            <a:spLocks/>
          </p:cNvSpPr>
          <p:nvPr/>
        </p:nvSpPr>
        <p:spPr bwMode="auto">
          <a:xfrm rot="8062982">
            <a:off x="4900023" y="4339386"/>
            <a:ext cx="1724109" cy="1754379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 type="triangle"/>
            <a:tailEnd type="triangle" w="med" len="med"/>
          </a:ln>
        </p:spPr>
        <p:txBody>
          <a:bodyPr rot="10800000"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Multiplication vs. </a:t>
            </a:r>
            <a:br>
              <a:rPr lang="en-US" dirty="0" smtClean="0"/>
            </a:br>
            <a:r>
              <a:rPr lang="en-US" dirty="0" smtClean="0"/>
              <a:t>Element by Element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038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  Array Multiplication            Element by Element Multiplication</a:t>
            </a:r>
            <a:endParaRPr lang="en-US" sz="26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8400"/>
            <a:ext cx="1981200" cy="296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2200"/>
            <a:ext cx="2014537" cy="30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648200"/>
            <a:ext cx="1143000" cy="541421"/>
          </a:xfrm>
          <a:prstGeom prst="rect">
            <a:avLst/>
          </a:prstGeom>
          <a:noFill/>
          <a:ln w="50800" cmpd="sng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4648200"/>
            <a:ext cx="1188027" cy="5334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133600" y="4495801"/>
            <a:ext cx="1295400" cy="380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248400" y="4572000"/>
            <a:ext cx="1295400" cy="380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 Review of Last Week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91400" cy="35814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609600" indent="-609600" eaLnBrk="1" hangingPunct="1"/>
            <a:r>
              <a:rPr lang="en-US" sz="2800" dirty="0" smtClean="0"/>
              <a:t>Arrays are the fundamental data units in MATLAB</a:t>
            </a:r>
          </a:p>
          <a:p>
            <a:pPr marL="990600" lvl="1" indent="-533400" eaLnBrk="1" hangingPunct="1"/>
            <a:r>
              <a:rPr lang="en-US" dirty="0" smtClean="0"/>
              <a:t>Rectangular collection of data</a:t>
            </a:r>
          </a:p>
          <a:p>
            <a:pPr marL="990600" lvl="1" indent="-533400" eaLnBrk="1" hangingPunct="1"/>
            <a:r>
              <a:rPr lang="en-US" u="sng" dirty="0" smtClean="0"/>
              <a:t>All</a:t>
            </a:r>
            <a:r>
              <a:rPr lang="en-US" dirty="0" smtClean="0"/>
              <a:t> variables are considered to be arrays</a:t>
            </a:r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endParaRPr lang="en-US" sz="2800" dirty="0" smtClean="0"/>
          </a:p>
          <a:p>
            <a:pPr marL="609600" indent="-609600" eaLnBrk="1" hangingPunct="1"/>
            <a:r>
              <a:rPr lang="en-US" sz="2800" dirty="0" smtClean="0"/>
              <a:t>Data values organized into </a:t>
            </a:r>
            <a:r>
              <a:rPr lang="en-US" sz="2800" dirty="0" smtClean="0">
                <a:solidFill>
                  <a:srgbClr val="FF0033"/>
                </a:solidFill>
              </a:rPr>
              <a:t>rows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33"/>
                </a:solidFill>
              </a:rPr>
              <a:t>columns</a:t>
            </a:r>
            <a:endParaRPr lang="en-US" sz="2800" dirty="0" smtClean="0"/>
          </a:p>
          <a:p>
            <a:pPr marL="990600" lvl="1" indent="-533400" eaLnBrk="1" hangingPunct="1"/>
            <a:endParaRPr lang="en-US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43200" y="2971800"/>
          <a:ext cx="3556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SmartDraw" r:id="rId4" imgW="2286000" imgH="819720" progId="SmartDraw.2">
                  <p:embed/>
                </p:oleObj>
              </mc:Choice>
              <mc:Fallback>
                <p:oleObj name="SmartDraw" r:id="rId4" imgW="2286000" imgH="81972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35560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Element by Element Operations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382000" cy="5095875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other basic math operations work element by element using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notation (with A,B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sizes):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multiplication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A .* 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A(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B(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division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A ./ 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A(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/ B(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exponentiation:</a:t>
            </a: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A .^ 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A(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^ B(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r,c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0" y="5257800"/>
            <a:ext cx="1371600" cy="457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00600" y="5486400"/>
            <a:ext cx="2590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8000"/>
                </a:solidFill>
              </a:rPr>
              <a:t>note periods!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9000" y="4267200"/>
            <a:ext cx="1447800" cy="1447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352800" y="3200400"/>
            <a:ext cx="1524000" cy="2514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 by Element Operations - Examples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752600" y="1524000"/>
          <a:ext cx="6096000" cy="463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Bitmap Image" r:id="rId4" imgW="3809524" imgH="2895238" progId="PBrush">
                  <p:embed/>
                </p:oleObj>
              </mc:Choice>
              <mc:Fallback>
                <p:oleObj name="Bitmap Image" r:id="rId4" imgW="3809524" imgH="2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6096000" cy="4633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/>
          </p:cNvSpPr>
          <p:nvPr/>
        </p:nvSpPr>
        <p:spPr bwMode="auto">
          <a:xfrm rot="-5400000">
            <a:off x="4686300" y="190500"/>
            <a:ext cx="304800" cy="5257800"/>
          </a:xfrm>
          <a:prstGeom prst="leftBrace">
            <a:avLst>
              <a:gd name="adj1" fmla="val 104167"/>
              <a:gd name="adj2" fmla="val 50384"/>
            </a:avLst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System of Equations - Example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048000"/>
            <a:ext cx="7239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matrix form this 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* x =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419600" y="4572000"/>
          <a:ext cx="1143000" cy="148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4" imgW="545760" imgH="711000" progId="Equation.3">
                  <p:embed/>
                </p:oleObj>
              </mc:Choice>
              <mc:Fallback>
                <p:oleObj name="Equation" r:id="rId4" imgW="54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1143000" cy="1486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828800" y="4572000"/>
          <a:ext cx="2171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6" imgW="1066680" imgH="711000" progId="Equation.3">
                  <p:embed/>
                </p:oleObj>
              </mc:Choice>
              <mc:Fallback>
                <p:oleObj name="Equation" r:id="rId6" imgW="1066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2171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048000" y="1600200"/>
          <a:ext cx="32004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8" imgW="1523880" imgH="685800" progId="Equation.3">
                  <p:embed/>
                </p:oleObj>
              </mc:Choice>
              <mc:Fallback>
                <p:oleObj name="Equation" r:id="rId8" imgW="15238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320040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6019800" y="4648200"/>
          <a:ext cx="914400" cy="134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10" imgW="482400" imgH="711000" progId="Equation.3">
                  <p:embed/>
                </p:oleObj>
              </mc:Choice>
              <mc:Fallback>
                <p:oleObj name="Equation" r:id="rId10" imgW="482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914400" cy="1346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Equations – Array Division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76400"/>
            <a:ext cx="7467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the command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eye(n)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result is the array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multiplication identity matrix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any array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6172200" y="2895600"/>
          <a:ext cx="2608262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Bitmap Image" r:id="rId4" imgW="1438095" imgH="1228571" progId="PBrush">
                  <p:embed/>
                </p:oleObj>
              </mc:Choice>
              <mc:Fallback>
                <p:oleObj name="Bitmap Image" r:id="rId4" imgW="1438095" imgH="12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2608262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3810000" y="4953000"/>
            <a:ext cx="6096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3352800" y="5029200"/>
            <a:ext cx="1066800" cy="609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572000" y="5410200"/>
            <a:ext cx="3124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</a:rPr>
              <a:t>must be properly sized!</a:t>
            </a:r>
          </a:p>
        </p:txBody>
      </p:sp>
    </p:spTree>
    <p:extLst>
      <p:ext uri="{BB962C8B-B14F-4D97-AF65-F5344CB8AC3E}">
        <p14:creationId xmlns:p14="http://schemas.microsoft.com/office/powerpoint/2010/main" val="12908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Equations – Array Division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426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Imagine that for </a:t>
            </a:r>
            <a:r>
              <a:rPr lang="en-US" sz="2800" dirty="0" smtClean="0">
                <a:solidFill>
                  <a:srgbClr val="008000"/>
                </a:solidFill>
              </a:rPr>
              <a:t>square</a:t>
            </a:r>
            <a:r>
              <a:rPr lang="en-US" sz="2800" dirty="0" smtClean="0"/>
              <a:t> arrays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we have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A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*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B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B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*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A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then we call them inverses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A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B</a:t>
            </a:r>
            <a:r>
              <a:rPr lang="en-US" sz="2800" baseline="30000" dirty="0" smtClean="0">
                <a:solidFill>
                  <a:srgbClr val="FF0033"/>
                </a:solidFill>
                <a:latin typeface="Times New Roman" pitchFamily="18" charset="0"/>
              </a:rPr>
              <a:t>–1       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B</a:t>
            </a:r>
            <a:r>
              <a:rPr lang="en-US" sz="2800" dirty="0" smtClean="0">
                <a:solidFill>
                  <a:srgbClr val="FF0033"/>
                </a:solidFill>
                <a:latin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FF0033"/>
                </a:solidFill>
                <a:latin typeface="Times New Roman" pitchFamily="18" charset="0"/>
              </a:rPr>
              <a:t>A</a:t>
            </a:r>
            <a:r>
              <a:rPr lang="en-US" sz="2800" b="1" baseline="30000" dirty="0" smtClean="0">
                <a:solidFill>
                  <a:srgbClr val="FF0033"/>
                </a:solidFill>
                <a:latin typeface="Times New Roman" pitchFamily="18" charset="0"/>
              </a:rPr>
              <a:t>–1</a:t>
            </a:r>
          </a:p>
          <a:p>
            <a:pPr eaLnBrk="1" hangingPunct="1"/>
            <a:r>
              <a:rPr lang="en-US" sz="2800" dirty="0" smtClean="0"/>
              <a:t>In MATLAB:    A ^ -1     or   inv(A)</a:t>
            </a:r>
          </a:p>
          <a:p>
            <a:pPr eaLnBrk="1" hangingPunct="1"/>
            <a:r>
              <a:rPr lang="en-US" sz="2800" dirty="0" smtClean="0"/>
              <a:t>When does </a:t>
            </a:r>
            <a:r>
              <a:rPr lang="en-US" sz="2800" b="1" dirty="0" smtClean="0">
                <a:latin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</a:rPr>
              <a:t>–1</a:t>
            </a:r>
            <a:r>
              <a:rPr lang="en-US" sz="2800" dirty="0" smtClean="0"/>
              <a:t> exist?</a:t>
            </a:r>
          </a:p>
          <a:p>
            <a:pPr lvl="1" eaLnBrk="1" hangingPunct="1"/>
            <a:r>
              <a:rPr lang="en-US" b="1" dirty="0" smtClean="0"/>
              <a:t>		A</a:t>
            </a:r>
            <a:r>
              <a:rPr lang="en-US" dirty="0" smtClean="0"/>
              <a:t> is square</a:t>
            </a:r>
          </a:p>
          <a:p>
            <a:pPr lvl="1" eaLnBrk="1" hangingPunct="1"/>
            <a:r>
              <a:rPr lang="en-US" b="1" dirty="0" smtClean="0"/>
              <a:t>		A</a:t>
            </a:r>
            <a:r>
              <a:rPr lang="en-US" dirty="0" smtClean="0"/>
              <a:t> has a non-zero determinant (</a:t>
            </a:r>
            <a:r>
              <a:rPr lang="en-US" dirty="0" err="1" smtClean="0"/>
              <a:t>det</a:t>
            </a:r>
            <a:r>
              <a:rPr lang="en-US" dirty="0" smtClean="0"/>
              <a:t>(A)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dirty="0" smtClean="0"/>
              <a:t>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Equations – Array Division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5146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1003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23241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819400"/>
            <a:ext cx="27336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2057400"/>
            <a:ext cx="26193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3810000"/>
            <a:ext cx="2647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5867400" y="40386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667000" y="3505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67400" y="30480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Equations – Array Division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1447800"/>
            <a:ext cx="73914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square and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≠ 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Multiply both sides by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–1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on the left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–1 *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*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so 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MATLAB,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A^-1*b,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 b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inv(A)*b</a:t>
            </a: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 rot="-5400000">
            <a:off x="3619500" y="28575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3505200"/>
            <a:ext cx="685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33"/>
                </a:solidFill>
                <a:latin typeface="Times New Roman" pitchFamily="18" charset="0"/>
              </a:rPr>
              <a:t>= </a:t>
            </a:r>
            <a:r>
              <a:rPr lang="en-US" sz="2800" b="1" dirty="0">
                <a:solidFill>
                  <a:srgbClr val="FF0033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 rot="-5400000">
            <a:off x="3962400" y="3352800"/>
            <a:ext cx="228600" cy="12954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4038600"/>
            <a:ext cx="685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33"/>
                </a:solidFill>
                <a:latin typeface="Times New Roman" pitchFamily="18" charset="0"/>
              </a:rPr>
              <a:t>= </a:t>
            </a:r>
            <a:r>
              <a:rPr lang="en-US" sz="2800" b="1" dirty="0">
                <a:solidFill>
                  <a:srgbClr val="FF0033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410200" y="4876800"/>
            <a:ext cx="76200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5000" y="4495800"/>
            <a:ext cx="3124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8000"/>
                </a:solidFill>
              </a:rPr>
              <a:t>backwards slash</a:t>
            </a:r>
          </a:p>
        </p:txBody>
      </p:sp>
    </p:spTree>
    <p:extLst>
      <p:ext uri="{BB962C8B-B14F-4D97-AF65-F5344CB8AC3E}">
        <p14:creationId xmlns:p14="http://schemas.microsoft.com/office/powerpoint/2010/main" val="12732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Systems of Equations – Array Division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57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743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438400"/>
            <a:ext cx="13430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2438400"/>
            <a:ext cx="16573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2514600" y="3352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953000" y="3352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705600" y="3352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93025" cy="419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dirty="0" smtClean="0"/>
              <a:t>Size of an array (R x C)</a:t>
            </a:r>
          </a:p>
          <a:p>
            <a:pPr eaLnBrk="1" hangingPunct="1"/>
            <a:r>
              <a:rPr lang="en-US" sz="2600" dirty="0" smtClean="0"/>
              <a:t>Array Construction:</a:t>
            </a:r>
          </a:p>
          <a:p>
            <a:pPr lvl="1" eaLnBrk="1" hangingPunct="1"/>
            <a:r>
              <a:rPr lang="en-US" sz="2600" dirty="0" smtClean="0"/>
              <a:t>Brute force using brackets</a:t>
            </a:r>
          </a:p>
          <a:p>
            <a:pPr lvl="1" eaLnBrk="1" hangingPunct="1"/>
            <a:r>
              <a:rPr lang="en-US" sz="2600" dirty="0" smtClean="0"/>
              <a:t>Concatenation of other arrays – side-by-side and top-to-bottom</a:t>
            </a:r>
          </a:p>
          <a:p>
            <a:pPr lvl="1" eaLnBrk="1" hangingPunct="1"/>
            <a:r>
              <a:rPr lang="en-US" sz="2600" dirty="0" smtClean="0"/>
              <a:t>The colon operator</a:t>
            </a:r>
          </a:p>
          <a:p>
            <a:pPr lvl="1" eaLnBrk="1" hangingPunct="1"/>
            <a:r>
              <a:rPr lang="en-US" sz="2600" dirty="0" smtClean="0"/>
              <a:t>The </a:t>
            </a:r>
            <a:r>
              <a:rPr lang="en-US" sz="2600" dirty="0" err="1" smtClean="0"/>
              <a:t>linspace</a:t>
            </a:r>
            <a:r>
              <a:rPr lang="en-US" sz="2600" dirty="0" smtClean="0"/>
              <a:t> command</a:t>
            </a:r>
          </a:p>
          <a:p>
            <a:r>
              <a:rPr lang="en-US" sz="2600" dirty="0" smtClean="0"/>
              <a:t>MATLAB scripts	</a:t>
            </a:r>
          </a:p>
          <a:p>
            <a:pPr lvl="1"/>
            <a:r>
              <a:rPr lang="en-US" sz="2600" dirty="0" smtClean="0"/>
              <a:t>File editor</a:t>
            </a:r>
          </a:p>
          <a:p>
            <a:pPr lvl="1"/>
            <a:r>
              <a:rPr lang="en-US" sz="2600" dirty="0" smtClean="0"/>
              <a:t>Useful commands: </a:t>
            </a:r>
            <a:r>
              <a:rPr lang="en-US" sz="2600" dirty="0" err="1" smtClean="0">
                <a:solidFill>
                  <a:srgbClr val="FF0000"/>
                </a:solidFill>
              </a:rPr>
              <a:t>clc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clear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close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%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FF0000"/>
                </a:solidFill>
              </a:rPr>
              <a:t>pause</a:t>
            </a:r>
            <a:r>
              <a:rPr lang="en-US" sz="2600" dirty="0" smtClean="0"/>
              <a:t>,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disp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 Review of Last Week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Array Addressing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038600"/>
          </a:xfrm>
          <a:noFill/>
        </p:spPr>
        <p:txBody>
          <a:bodyPr lIns="92075" tIns="46038" rIns="92075" bIns="46038"/>
          <a:lstStyle/>
          <a:p>
            <a:pPr marL="609600" indent="-609600" eaLnBrk="1" hangingPunct="1"/>
            <a:r>
              <a:rPr lang="en-US" dirty="0" smtClean="0"/>
              <a:t>We </a:t>
            </a:r>
            <a:r>
              <a:rPr lang="en-US" dirty="0" smtClean="0">
                <a:solidFill>
                  <a:srgbClr val="008000"/>
                </a:solidFill>
              </a:rPr>
              <a:t>indicate</a:t>
            </a:r>
            <a:r>
              <a:rPr lang="en-US" dirty="0" smtClean="0"/>
              <a:t> a particular element within an array by it’s row/column position:</a:t>
            </a:r>
          </a:p>
          <a:p>
            <a:pPr marL="990600" lvl="1" indent="-533400" eaLnBrk="1" hangingPunct="1"/>
            <a:r>
              <a:rPr lang="en-US" dirty="0" smtClean="0"/>
              <a:t>use </a:t>
            </a:r>
            <a:r>
              <a:rPr lang="en-US" dirty="0" smtClean="0">
                <a:solidFill>
                  <a:srgbClr val="FF0033"/>
                </a:solidFill>
              </a:rPr>
              <a:t>parentheses</a:t>
            </a:r>
            <a:r>
              <a:rPr lang="en-US" dirty="0" smtClean="0"/>
              <a:t> after the array name</a:t>
            </a:r>
          </a:p>
          <a:p>
            <a:pPr marL="990600" lvl="1" indent="-533400" eaLnBrk="1" hangingPunct="1"/>
            <a:r>
              <a:rPr lang="en-US" dirty="0" smtClean="0"/>
              <a:t>e.g.   </a:t>
            </a:r>
            <a:endParaRPr lang="en-US" dirty="0" smtClean="0">
              <a:solidFill>
                <a:srgbClr val="FF0033"/>
              </a:solidFill>
            </a:endParaRPr>
          </a:p>
          <a:p>
            <a:pPr marL="990600" lvl="1" indent="-533400" eaLnBrk="1" hangingPunct="1"/>
            <a:endParaRPr lang="en-US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819400" y="3581400"/>
          <a:ext cx="340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SmartDraw" r:id="rId4" imgW="2286000" imgH="819720" progId="SmartDraw.2">
                  <p:embed/>
                </p:oleObj>
              </mc:Choice>
              <mc:Fallback>
                <p:oleObj name="SmartDraw" r:id="rId4" imgW="2286000" imgH="81972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3403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562600" y="3962400"/>
            <a:ext cx="609600" cy="457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6324600" y="3505200"/>
            <a:ext cx="838200" cy="609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33"/>
                </a:solidFill>
              </a:rPr>
              <a:t>yield(2,4)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924800" cy="4114799"/>
          </a:xfrm>
        </p:spPr>
        <p:txBody>
          <a:bodyPr/>
          <a:lstStyle/>
          <a:p>
            <a:pPr eaLnBrk="1" hangingPunct="1"/>
            <a:r>
              <a:rPr lang="en-US" dirty="0" smtClean="0"/>
              <a:t>Used to </a:t>
            </a:r>
            <a:r>
              <a:rPr lang="en-US" dirty="0" smtClean="0">
                <a:solidFill>
                  <a:srgbClr val="FF0033"/>
                </a:solidFill>
              </a:rPr>
              <a:t>read</a:t>
            </a:r>
            <a:r>
              <a:rPr lang="en-US" dirty="0" smtClean="0"/>
              <a:t> a value from an array</a:t>
            </a:r>
          </a:p>
          <a:p>
            <a:pPr lvl="1" eaLnBrk="1" hangingPunct="1"/>
            <a:endParaRPr lang="en-US" dirty="0" smtClean="0">
              <a:solidFill>
                <a:srgbClr val="FF0033"/>
              </a:solidFill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362200" y="1981200"/>
          <a:ext cx="4495800" cy="306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Bitmap Image" r:id="rId4" imgW="2600000" imgH="1771429" progId="PBrush">
                  <p:embed/>
                </p:oleObj>
              </mc:Choice>
              <mc:Fallback>
                <p:oleObj name="Bitmap Image" r:id="rId4" imgW="2600000" imgH="177142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4495800" cy="3063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029200" y="2362200"/>
            <a:ext cx="1143000" cy="609600"/>
          </a:xfrm>
          <a:prstGeom prst="ellips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Array Addressing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3025" cy="5248275"/>
          </a:xfrm>
          <a:noFill/>
        </p:spPr>
        <p:txBody>
          <a:bodyPr lIns="92075" tIns="46038" rIns="92075" bIns="46038"/>
          <a:lstStyle/>
          <a:p>
            <a:pPr marL="609600" indent="-609600" eaLnBrk="1" hangingPunct="1"/>
            <a:r>
              <a:rPr lang="en-US" dirty="0" smtClean="0"/>
              <a:t>How about more than one entry?</a:t>
            </a:r>
          </a:p>
          <a:p>
            <a:pPr marL="609600" indent="-609600" eaLnBrk="1" hangingPunct="1"/>
            <a:r>
              <a:rPr lang="en-US" dirty="0" smtClean="0"/>
              <a:t>Can specify a </a:t>
            </a:r>
            <a:r>
              <a:rPr lang="en-US" u="sng" dirty="0" smtClean="0">
                <a:solidFill>
                  <a:srgbClr val="008000"/>
                </a:solidFill>
              </a:rPr>
              <a:t>rectangular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sub-array</a:t>
            </a:r>
          </a:p>
          <a:p>
            <a:pPr marL="990600" lvl="1" indent="-533400" eaLnBrk="1" hangingPunct="1"/>
            <a:r>
              <a:rPr lang="en-US" dirty="0" smtClean="0"/>
              <a:t>again, use parenthesis after the array name</a:t>
            </a:r>
          </a:p>
          <a:p>
            <a:pPr marL="990600" lvl="1" indent="-533400" eaLnBrk="1" hangingPunct="1"/>
            <a:r>
              <a:rPr lang="en-US" dirty="0" smtClean="0"/>
              <a:t>list desired rows, comma, desired columns 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	as separate vectors, typically</a:t>
            </a:r>
            <a:r>
              <a:rPr lang="en-US" dirty="0" smtClean="0">
                <a:solidFill>
                  <a:srgbClr val="FF0033"/>
                </a:solidFill>
              </a:rPr>
              <a:t> in brackets </a:t>
            </a:r>
          </a:p>
          <a:p>
            <a:pPr marL="990600" lvl="1" indent="-533400" eaLnBrk="1" hangingPunct="1"/>
            <a:r>
              <a:rPr lang="en-US" dirty="0" smtClean="0"/>
              <a:t>e.g.                                             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>
                <a:solidFill>
                  <a:srgbClr val="FF0033"/>
                </a:solidFill>
              </a:rPr>
              <a:t>                                                          </a:t>
            </a:r>
          </a:p>
          <a:p>
            <a:pPr marL="990600" lvl="1" indent="-533400" eaLnBrk="1" hangingPunct="1"/>
            <a:endParaRPr lang="en-US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6000" y="3962400"/>
          <a:ext cx="340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SmartDraw" r:id="rId4" imgW="2286000" imgH="819720" progId="SmartDraw.2">
                  <p:embed/>
                </p:oleObj>
              </mc:Choice>
              <mc:Fallback>
                <p:oleObj name="SmartDraw" r:id="rId4" imgW="2286000" imgH="819720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3403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4419600" y="3962400"/>
            <a:ext cx="1219200" cy="838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H="1" flipV="1">
            <a:off x="5715000" y="4419600"/>
            <a:ext cx="457200" cy="76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Array Addressing 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4267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33"/>
                </a:solidFill>
              </a:rPr>
              <a:t>yield([1 2],[3 4])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 Special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35052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609600" indent="-609600" eaLnBrk="1" hangingPunct="1"/>
            <a:r>
              <a:rPr lang="en-US" dirty="0" smtClean="0"/>
              <a:t>Special predefined arrays:</a:t>
            </a:r>
          </a:p>
          <a:p>
            <a:pPr marL="990600" lvl="1" indent="-533400" eaLnBrk="1" hangingPunct="1"/>
            <a:r>
              <a:rPr lang="en-US" dirty="0" smtClean="0"/>
              <a:t>all zeros</a:t>
            </a:r>
            <a:r>
              <a:rPr lang="en-US" dirty="0" smtClean="0">
                <a:solidFill>
                  <a:srgbClr val="FF0033"/>
                </a:solidFill>
              </a:rPr>
              <a:t>		</a:t>
            </a:r>
            <a:r>
              <a:rPr lang="en-US" dirty="0" err="1" smtClean="0">
                <a:solidFill>
                  <a:srgbClr val="FF0033"/>
                </a:solidFill>
              </a:rPr>
              <a:t>zeros</a:t>
            </a:r>
            <a:r>
              <a:rPr lang="en-US" dirty="0" smtClean="0">
                <a:solidFill>
                  <a:srgbClr val="FF0033"/>
                </a:solidFill>
              </a:rPr>
              <a:t>(R,C)		zeros(N)</a:t>
            </a:r>
            <a:endParaRPr lang="en-US" dirty="0" smtClean="0"/>
          </a:p>
          <a:p>
            <a:pPr marL="2209800" lvl="4" indent="-381000" eaLnBrk="1" hangingPunct="1"/>
            <a:endParaRPr lang="en-US" sz="1200" dirty="0" smtClean="0"/>
          </a:p>
          <a:p>
            <a:pPr marL="990600" lvl="1" indent="-533400" eaLnBrk="1" hangingPunct="1"/>
            <a:r>
              <a:rPr lang="en-US" dirty="0" smtClean="0"/>
              <a:t>all ones</a:t>
            </a:r>
            <a:r>
              <a:rPr lang="en-US" dirty="0" smtClean="0">
                <a:solidFill>
                  <a:srgbClr val="FF0033"/>
                </a:solidFill>
              </a:rPr>
              <a:t>		</a:t>
            </a:r>
            <a:r>
              <a:rPr lang="en-US" dirty="0" err="1" smtClean="0">
                <a:solidFill>
                  <a:srgbClr val="FF0033"/>
                </a:solidFill>
              </a:rPr>
              <a:t>ones</a:t>
            </a:r>
            <a:r>
              <a:rPr lang="en-US" dirty="0" smtClean="0">
                <a:solidFill>
                  <a:srgbClr val="FF0033"/>
                </a:solidFill>
              </a:rPr>
              <a:t>(R,C)		ones(N)</a:t>
            </a:r>
            <a:endParaRPr lang="en-US" dirty="0" smtClean="0"/>
          </a:p>
          <a:p>
            <a:pPr marL="990600" lvl="1" indent="-533400" eaLnBrk="1" hangingPunct="1"/>
            <a:endParaRPr lang="en-US" sz="1200" dirty="0" smtClean="0"/>
          </a:p>
          <a:p>
            <a:pPr marL="990600" lvl="1" indent="-533400" eaLnBrk="1" hangingPunct="1"/>
            <a:r>
              <a:rPr lang="en-US" dirty="0" smtClean="0"/>
              <a:t>zeros with ones on the diagonal 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FF0033"/>
                </a:solidFill>
              </a:rPr>
              <a:t>			eye(R,C)		eye(N)</a:t>
            </a:r>
            <a:endParaRPr lang="en-US" dirty="0" smtClean="0"/>
          </a:p>
          <a:p>
            <a:pPr marL="990600" lvl="1" indent="-533400" eaLnBrk="1" hangingPunct="1"/>
            <a:endParaRPr lang="en-US" sz="1200" dirty="0" smtClean="0"/>
          </a:p>
          <a:p>
            <a:pPr marL="990600" lvl="1" indent="-533400" eaLnBrk="1" hangingPunct="1"/>
            <a:r>
              <a:rPr lang="en-US" dirty="0" smtClean="0"/>
              <a:t>random numbers (within [ 0 1 ])</a:t>
            </a:r>
          </a:p>
          <a:p>
            <a:pPr marL="990600" lvl="1" indent="-533400" eaLnBrk="1" hangingPunct="1"/>
            <a:r>
              <a:rPr lang="en-US" dirty="0" smtClean="0">
                <a:solidFill>
                  <a:srgbClr val="FF0033"/>
                </a:solidFill>
              </a:rPr>
              <a:t>			rand(R,C)		rand(N)</a:t>
            </a:r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6858000" y="17526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6629400" y="1295400"/>
            <a:ext cx="2362200" cy="4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solidFill>
                  <a:srgbClr val="008000"/>
                </a:solidFill>
              </a:rPr>
              <a:t>Square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905000" y="1143000"/>
          <a:ext cx="573753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Bitmap Image" r:id="rId4" imgW="3704762" imgH="2657846" progId="PBrush">
                  <p:embed/>
                </p:oleObj>
              </mc:Choice>
              <mc:Fallback>
                <p:oleObj name="Bitmap Image" r:id="rId4" imgW="3704762" imgH="265784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573753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876800" y="3581400"/>
            <a:ext cx="2514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random on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[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0, 1 ]</a:t>
            </a: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 flipH="1" flipV="1">
            <a:off x="3352800" y="3733800"/>
            <a:ext cx="15240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961</Words>
  <Application>Microsoft Office PowerPoint</Application>
  <PresentationFormat>On-screen Show (4:3)</PresentationFormat>
  <Paragraphs>278</Paragraphs>
  <Slides>37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Wingdings</vt:lpstr>
      <vt:lpstr>Office Theme</vt:lpstr>
      <vt:lpstr>SmartDraw</vt:lpstr>
      <vt:lpstr>Bitmap Image</vt:lpstr>
      <vt:lpstr>Equation</vt:lpstr>
      <vt:lpstr> EGR 106  Foundations of Engineering II</vt:lpstr>
      <vt:lpstr>This Week’s Topics</vt:lpstr>
      <vt:lpstr> Review of Last Week</vt:lpstr>
      <vt:lpstr> Review of Last Week (cont.)</vt:lpstr>
      <vt:lpstr>Array Addressing</vt:lpstr>
      <vt:lpstr>Array Addressing (cont.)</vt:lpstr>
      <vt:lpstr>Array Addressing (cont.)</vt:lpstr>
      <vt:lpstr> Special Arrays</vt:lpstr>
      <vt:lpstr> Examples</vt:lpstr>
      <vt:lpstr>Transpose Operation</vt:lpstr>
      <vt:lpstr>Array Size and Length</vt:lpstr>
      <vt:lpstr>Character Arrays</vt:lpstr>
      <vt:lpstr>Character Arrays (cont.)</vt:lpstr>
      <vt:lpstr>“num2str” command</vt:lpstr>
      <vt:lpstr>Demonstration Problem</vt:lpstr>
      <vt:lpstr>Demonstration Problem (cont.)</vt:lpstr>
      <vt:lpstr>Vector Based Operations</vt:lpstr>
      <vt:lpstr>Vector Operations (cont.)</vt:lpstr>
      <vt:lpstr>Vector Operations (cont.)</vt:lpstr>
      <vt:lpstr>Other Vector Operations</vt:lpstr>
      <vt:lpstr>Vector Operations (cont.)</vt:lpstr>
      <vt:lpstr>Element by Element Math Operations</vt:lpstr>
      <vt:lpstr>Array Addition and Subtraction</vt:lpstr>
      <vt:lpstr>Addition and Subtraction of Arrays (cont.)</vt:lpstr>
      <vt:lpstr>Built in Functions</vt:lpstr>
      <vt:lpstr>Matrix Multiplication</vt:lpstr>
      <vt:lpstr>Matrix Multiplication (cont.)</vt:lpstr>
      <vt:lpstr>Array Multiplication (cont.)</vt:lpstr>
      <vt:lpstr>Array Multiplication vs.  Element by Element Multiplication</vt:lpstr>
      <vt:lpstr>Other Element by Element Operations</vt:lpstr>
      <vt:lpstr>Element by Element Operations - Examples</vt:lpstr>
      <vt:lpstr>Solving System of Equations - Example</vt:lpstr>
      <vt:lpstr>Solving Systems of Equations – Array Division</vt:lpstr>
      <vt:lpstr>Solving Systems of Equations – Array Division (cont.)</vt:lpstr>
      <vt:lpstr>Solving Systems of Equations – Array Division (cont.)</vt:lpstr>
      <vt:lpstr>Solving Systems of Equations – Array Division (cont.)</vt:lpstr>
      <vt:lpstr>Solving Systems of Equations – Array Division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408</cp:revision>
  <cp:lastPrinted>2017-02-02T17:47:08Z</cp:lastPrinted>
  <dcterms:created xsi:type="dcterms:W3CDTF">2010-11-11T12:41:26Z</dcterms:created>
  <dcterms:modified xsi:type="dcterms:W3CDTF">2021-02-10T01:29:04Z</dcterms:modified>
</cp:coreProperties>
</file>