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26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97B5-F871-4FC5-9BD5-1D612CA2E440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C35C-57A2-4665-87F8-9D7788723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5780" y="166104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2040" y="3417405"/>
            <a:ext cx="8567738" cy="172878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Lecture 1 – Introduction to MATLAB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2800" dirty="0" smtClean="0"/>
              <a:t>David G. Taggart</a:t>
            </a:r>
          </a:p>
          <a:p>
            <a:r>
              <a:rPr lang="en-US" sz="1800" dirty="0" smtClean="0"/>
              <a:t>Dept. of Mechanical, Industrial and Systems Engineering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43" y="1419528"/>
            <a:ext cx="8229600" cy="4772601"/>
          </a:xfrm>
        </p:spPr>
        <p:txBody>
          <a:bodyPr>
            <a:normAutofit/>
          </a:bodyPr>
          <a:lstStyle/>
          <a:p>
            <a:r>
              <a:rPr lang="en-US" dirty="0" smtClean="0"/>
              <a:t>Built in help command:</a:t>
            </a:r>
          </a:p>
          <a:p>
            <a:endParaRPr lang="en-US" dirty="0"/>
          </a:p>
          <a:p>
            <a:r>
              <a:rPr lang="en-US" dirty="0" smtClean="0"/>
              <a:t>Built in documentation (F1):</a:t>
            </a:r>
          </a:p>
          <a:p>
            <a:endParaRPr lang="en-US" dirty="0"/>
          </a:p>
          <a:p>
            <a:r>
              <a:rPr lang="en-US" dirty="0" err="1" smtClean="0"/>
              <a:t>Mathworks</a:t>
            </a:r>
            <a:r>
              <a:rPr lang="en-US" dirty="0" smtClean="0"/>
              <a:t> web site: </a:t>
            </a:r>
          </a:p>
          <a:p>
            <a:endParaRPr lang="en-US" dirty="0" smtClean="0"/>
          </a:p>
          <a:p>
            <a:r>
              <a:rPr lang="en-US" dirty="0" smtClean="0"/>
              <a:t>Google: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38" y="1562036"/>
            <a:ext cx="2132058" cy="481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78" y="2302294"/>
            <a:ext cx="1802657" cy="124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348" y="3857721"/>
            <a:ext cx="3478125" cy="529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154" y="4842105"/>
            <a:ext cx="3028812" cy="9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714375" y="1285875"/>
          <a:ext cx="36433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Bitmap Image" r:id="rId4" imgW="3352381" imgH="4420217" progId="PBrush">
                  <p:embed/>
                </p:oleObj>
              </mc:Choice>
              <mc:Fallback>
                <p:oleObj name="Bitmap Image" r:id="rId4" imgW="3352381" imgH="442021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285875"/>
                        <a:ext cx="3643313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86425" y="1576387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Square roots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4295775" y="1743075"/>
            <a:ext cx="1147763" cy="14288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3152775" y="5019675"/>
            <a:ext cx="1447800" cy="7620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076575" y="3267075"/>
            <a:ext cx="1600200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67274" y="3014663"/>
            <a:ext cx="32766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Note that trig functions generally work in radians, not degrees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62500" y="4719637"/>
            <a:ext cx="290988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In general, all variables are complex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equal sign is an </a:t>
            </a:r>
            <a:r>
              <a:rPr lang="en-US" i="1" dirty="0">
                <a:solidFill>
                  <a:srgbClr val="009900"/>
                </a:solidFill>
              </a:rPr>
              <a:t>assignment</a:t>
            </a:r>
            <a:r>
              <a:rPr lang="en-US" dirty="0"/>
              <a:t> operator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33"/>
                </a:solidFill>
              </a:rPr>
              <a:t>c = 7.5	bob3 = 3.7789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naming restrictions: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Connected symbols, starting with a letter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Make them unique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Some are predefined for special values or uses:</a:t>
            </a:r>
            <a:r>
              <a:rPr lang="en-US" sz="2400" dirty="0"/>
              <a:t>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33"/>
                </a:solidFill>
              </a:rPr>
              <a:t>pi    </a:t>
            </a:r>
            <a:r>
              <a:rPr lang="en-US" dirty="0" err="1">
                <a:solidFill>
                  <a:srgbClr val="FF0033"/>
                </a:solidFill>
              </a:rPr>
              <a:t>inf</a:t>
            </a:r>
            <a:r>
              <a:rPr lang="en-US" dirty="0">
                <a:solidFill>
                  <a:srgbClr val="FF0033"/>
                </a:solidFill>
              </a:rPr>
              <a:t>   </a:t>
            </a:r>
            <a:r>
              <a:rPr lang="en-US" dirty="0" smtClean="0">
                <a:solidFill>
                  <a:srgbClr val="FF0033"/>
                </a:solidFill>
              </a:rPr>
              <a:t> </a:t>
            </a:r>
            <a:r>
              <a:rPr lang="en-US" dirty="0" err="1" smtClean="0">
                <a:solidFill>
                  <a:srgbClr val="FF0033"/>
                </a:solidFill>
              </a:rPr>
              <a:t>i</a:t>
            </a:r>
            <a:r>
              <a:rPr lang="en-US" dirty="0" smtClean="0">
                <a:solidFill>
                  <a:srgbClr val="FF0033"/>
                </a:solidFill>
              </a:rPr>
              <a:t>    j   </a:t>
            </a:r>
            <a:r>
              <a:rPr lang="en-US" dirty="0" err="1" smtClean="0">
                <a:solidFill>
                  <a:srgbClr val="FF0033"/>
                </a:solidFill>
              </a:rPr>
              <a:t>ans</a:t>
            </a:r>
            <a:endParaRPr lang="en-US" dirty="0" smtClean="0">
              <a:solidFill>
                <a:srgbClr val="FF0033"/>
              </a:solidFill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(note: if you assign a new value,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the predefined value is lost)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has a large library of built-in functions: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abs(x)	ceil(x)	exp(x)	fix(x)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sign(x)	floor(x)	log(x)		round(x)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	conj(x)	log10(x)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sin(x)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 	tan(x)		atan2(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acosh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	sec(x)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and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 Math Functions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6" y="1414462"/>
            <a:ext cx="6710362" cy="46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Trigonometric Functions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6" y="1709737"/>
            <a:ext cx="731050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1274164" y="1432544"/>
            <a:ext cx="7060368" cy="4698433"/>
            <a:chOff x="2114689" y="2003202"/>
            <a:chExt cx="5395774" cy="37132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4689" y="2003202"/>
              <a:ext cx="5395774" cy="3130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8303" y="5017440"/>
              <a:ext cx="5371552" cy="6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Commands and Features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Other useful system commands: </a:t>
            </a: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	clear</a:t>
            </a:r>
            <a:r>
              <a:rPr lang="en-US" dirty="0"/>
              <a:t>, </a:t>
            </a:r>
            <a:r>
              <a:rPr lang="en-US" dirty="0" err="1">
                <a:solidFill>
                  <a:srgbClr val="009900"/>
                </a:solidFill>
              </a:rPr>
              <a:t>clc</a:t>
            </a:r>
            <a:r>
              <a:rPr lang="en-US" dirty="0">
                <a:solidFill>
                  <a:srgbClr val="009900"/>
                </a:solidFill>
              </a:rPr>
              <a:t>		 </a:t>
            </a:r>
            <a:r>
              <a:rPr lang="en-US" dirty="0" smtClean="0">
                <a:solidFill>
                  <a:srgbClr val="009900"/>
                </a:solidFill>
              </a:rPr>
              <a:t>     	diary </a:t>
            </a:r>
            <a:endParaRPr lang="en-US" dirty="0">
              <a:solidFill>
                <a:srgbClr val="009900"/>
              </a:solidFill>
            </a:endParaRP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	help</a:t>
            </a:r>
            <a:r>
              <a:rPr lang="en-US" dirty="0"/>
              <a:t>, </a:t>
            </a:r>
            <a:r>
              <a:rPr lang="en-US" dirty="0" err="1">
                <a:solidFill>
                  <a:srgbClr val="009900"/>
                </a:solidFill>
              </a:rPr>
              <a:t>lookfor</a:t>
            </a:r>
            <a:r>
              <a:rPr lang="en-US" dirty="0">
                <a:solidFill>
                  <a:srgbClr val="009900"/>
                </a:solidFill>
              </a:rPr>
              <a:t>		 </a:t>
            </a:r>
            <a:r>
              <a:rPr lang="en-US" dirty="0" smtClean="0">
                <a:solidFill>
                  <a:srgbClr val="009900"/>
                </a:solidFill>
              </a:rPr>
              <a:t>	who</a:t>
            </a:r>
            <a:r>
              <a:rPr lang="en-US" dirty="0"/>
              <a:t>, </a:t>
            </a:r>
            <a:r>
              <a:rPr lang="en-US" dirty="0" err="1">
                <a:solidFill>
                  <a:srgbClr val="009900"/>
                </a:solidFill>
              </a:rPr>
              <a:t>whos</a:t>
            </a:r>
            <a:endParaRPr lang="en-US" dirty="0">
              <a:solidFill>
                <a:srgbClr val="0099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Semicolon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33"/>
                </a:solidFill>
              </a:rPr>
              <a:t>;</a:t>
            </a:r>
            <a:r>
              <a:rPr lang="en-US" sz="2400" dirty="0"/>
              <a:t>) suppresses the </a:t>
            </a:r>
            <a:r>
              <a:rPr lang="en-US" sz="2400" i="1" dirty="0"/>
              <a:t>displaying</a:t>
            </a:r>
            <a:r>
              <a:rPr lang="en-US" sz="2400" dirty="0"/>
              <a:t> of the result of a computation</a:t>
            </a:r>
            <a:endParaRPr lang="en-US" dirty="0">
              <a:solidFill>
                <a:srgbClr val="009900"/>
              </a:solidFill>
            </a:endParaRPr>
          </a:p>
          <a:p>
            <a:endParaRPr lang="en-US" sz="2400" dirty="0" smtClean="0">
              <a:solidFill>
                <a:srgbClr val="FF0033"/>
              </a:solidFill>
            </a:endParaRPr>
          </a:p>
          <a:p>
            <a:r>
              <a:rPr lang="en-US" sz="2400" dirty="0" smtClean="0">
                <a:solidFill>
                  <a:srgbClr val="FF0033"/>
                </a:solidFill>
              </a:rPr>
              <a:t>Arrow </a:t>
            </a:r>
            <a:r>
              <a:rPr lang="en-US" sz="2400" dirty="0">
                <a:solidFill>
                  <a:srgbClr val="FF0033"/>
                </a:solidFill>
              </a:rPr>
              <a:t>keys</a:t>
            </a:r>
            <a:r>
              <a:rPr lang="en-US" sz="2400" dirty="0"/>
              <a:t> allow for editing of prior </a:t>
            </a:r>
            <a:r>
              <a:rPr lang="en-US" sz="2400" dirty="0" smtClean="0"/>
              <a:t>commands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Plotting (more later)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Figure window commands: 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solidFill>
                  <a:srgbClr val="009900"/>
                </a:solidFill>
              </a:rPr>
              <a:t>figure</a:t>
            </a:r>
            <a:r>
              <a:rPr lang="en-US" dirty="0"/>
              <a:t>, </a:t>
            </a:r>
            <a:r>
              <a:rPr lang="en-US" dirty="0">
                <a:solidFill>
                  <a:srgbClr val="009900"/>
                </a:solidFill>
              </a:rPr>
              <a:t>figure(3)</a:t>
            </a:r>
            <a:r>
              <a:rPr lang="en-US" dirty="0"/>
              <a:t>, </a:t>
            </a:r>
            <a:r>
              <a:rPr lang="en-US" dirty="0" err="1">
                <a:solidFill>
                  <a:srgbClr val="009900"/>
                </a:solidFill>
              </a:rPr>
              <a:t>clf</a:t>
            </a:r>
            <a:r>
              <a:rPr lang="en-US" dirty="0"/>
              <a:t>, </a:t>
            </a:r>
            <a:r>
              <a:rPr lang="en-US" dirty="0">
                <a:solidFill>
                  <a:srgbClr val="009900"/>
                </a:solidFill>
              </a:rPr>
              <a:t>close</a:t>
            </a:r>
          </a:p>
          <a:p>
            <a:r>
              <a:rPr lang="en-US" dirty="0" smtClean="0">
                <a:solidFill>
                  <a:srgbClr val="FF0033"/>
                </a:solidFill>
              </a:rPr>
              <a:t>plot(</a:t>
            </a:r>
            <a:r>
              <a:rPr lang="en-US" dirty="0" err="1" smtClean="0">
                <a:solidFill>
                  <a:srgbClr val="FF0033"/>
                </a:solidFill>
              </a:rPr>
              <a:t>x,y</a:t>
            </a:r>
            <a:r>
              <a:rPr lang="en-US" dirty="0" smtClean="0">
                <a:solidFill>
                  <a:srgbClr val="FF0033"/>
                </a:solidFill>
              </a:rPr>
              <a:t>)</a:t>
            </a:r>
            <a:r>
              <a:rPr lang="en-US" dirty="0" smtClean="0"/>
              <a:t>  in </a:t>
            </a:r>
            <a:r>
              <a:rPr lang="en-US" dirty="0"/>
              <a:t>which x and y are “arrays”</a:t>
            </a:r>
          </a:p>
          <a:p>
            <a:r>
              <a:rPr lang="en-US" dirty="0"/>
              <a:t>Annotation commands: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>
                <a:solidFill>
                  <a:srgbClr val="FF0033"/>
                </a:solidFill>
              </a:rPr>
              <a:t>title('the title goes here') 	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 err="1">
                <a:solidFill>
                  <a:srgbClr val="FF0033"/>
                </a:solidFill>
              </a:rPr>
              <a:t>xlabel</a:t>
            </a:r>
            <a:r>
              <a:rPr lang="en-US" sz="2400" dirty="0">
                <a:solidFill>
                  <a:srgbClr val="FF0033"/>
                </a:solidFill>
              </a:rPr>
              <a:t>('the x axis label goes here')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 err="1">
                <a:solidFill>
                  <a:srgbClr val="FF0033"/>
                </a:solidFill>
              </a:rPr>
              <a:t>ylabel</a:t>
            </a:r>
            <a:r>
              <a:rPr lang="en-US" sz="2400" dirty="0">
                <a:solidFill>
                  <a:srgbClr val="FF0033"/>
                </a:solidFill>
              </a:rPr>
              <a:t>('the y axis label goes here')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7" y="1514475"/>
            <a:ext cx="6981826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MATLAB?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 is from </a:t>
            </a:r>
            <a:r>
              <a:rPr lang="en-US" dirty="0" smtClean="0">
                <a:solidFill>
                  <a:srgbClr val="FF0033"/>
                </a:solidFill>
              </a:rPr>
              <a:t>mat</a:t>
            </a:r>
            <a:r>
              <a:rPr lang="en-US" dirty="0" smtClean="0"/>
              <a:t>rix </a:t>
            </a:r>
            <a:r>
              <a:rPr lang="en-US" dirty="0" smtClean="0">
                <a:solidFill>
                  <a:srgbClr val="FF0033"/>
                </a:solidFill>
              </a:rPr>
              <a:t>lab</a:t>
            </a:r>
            <a:r>
              <a:rPr lang="en-US" dirty="0" smtClean="0"/>
              <a:t>oratory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Powerful tool for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Computation and visualization for engineering, science and mathematics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Communication of ideas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Programming: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Built-in editor, debugger, and help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Many predefined functions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Interpreted or compiled programs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Environment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63380" y="1405328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Data represented in </a:t>
            </a:r>
            <a:r>
              <a:rPr lang="en-US" i="1" dirty="0" smtClean="0"/>
              <a:t>arrays: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Organized by row and column indices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variable names for them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User interface - multi-paned </a:t>
            </a:r>
            <a:r>
              <a:rPr lang="en-US" dirty="0"/>
              <a:t>desktop: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Command window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Workspace browser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Current directory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 windows: Figure, File Editor, Help, …..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i="1" dirty="0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6596063" y="1810296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15138" y="2111375"/>
            <a:ext cx="23288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olidFill>
                  <a:srgbClr val="000099"/>
                </a:solidFill>
              </a:rPr>
              <a:t>More 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51916"/>
            <a:ext cx="5470891" cy="33799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31900"/>
            <a:ext cx="8058150" cy="48426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Default layout: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now, turn off everything but Command window</a:t>
            </a:r>
          </a:p>
          <a:p>
            <a:pPr algn="ctr"/>
            <a:r>
              <a:rPr lang="en-US" dirty="0" smtClean="0"/>
              <a:t>(Layout =&gt; Command Window Only)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Graphical User Interface (GUI)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73650" y="2817169"/>
            <a:ext cx="899356" cy="223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78500" y="1537400"/>
            <a:ext cx="1267657" cy="13374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Window Only</a:t>
            </a:r>
            <a:endParaRPr lang="en-US" sz="22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98" y="1371600"/>
            <a:ext cx="7292403" cy="450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Window Operations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19087" y="1405328"/>
            <a:ext cx="8824913" cy="40386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Command prompt    </a:t>
            </a:r>
            <a:r>
              <a:rPr lang="en-US" dirty="0">
                <a:solidFill>
                  <a:srgbClr val="FF0033"/>
                </a:solidFill>
              </a:rPr>
              <a:t>&gt;&gt;</a:t>
            </a:r>
          </a:p>
          <a:p>
            <a:r>
              <a:rPr lang="en-US" dirty="0"/>
              <a:t>Basic math operations are available: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addition </a:t>
            </a:r>
            <a:r>
              <a:rPr lang="en-US" sz="2400" dirty="0">
                <a:solidFill>
                  <a:srgbClr val="FF0033"/>
                </a:solidFill>
              </a:rPr>
              <a:t>+</a:t>
            </a:r>
            <a:r>
              <a:rPr lang="en-US" sz="2400" dirty="0"/>
              <a:t>	 subtraction </a:t>
            </a:r>
            <a:r>
              <a:rPr lang="en-US" sz="2400" dirty="0">
                <a:solidFill>
                  <a:srgbClr val="FF0033"/>
                </a:solidFill>
              </a:rPr>
              <a:t>–         </a:t>
            </a:r>
            <a:r>
              <a:rPr lang="en-US" sz="2400" dirty="0"/>
              <a:t>division</a:t>
            </a:r>
            <a:r>
              <a:rPr lang="en-US" sz="2400" dirty="0">
                <a:solidFill>
                  <a:srgbClr val="FF0033"/>
                </a:solidFill>
              </a:rPr>
              <a:t> /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multiplication </a:t>
            </a:r>
            <a:r>
              <a:rPr lang="en-US" sz="2400" dirty="0">
                <a:solidFill>
                  <a:srgbClr val="FF0033"/>
                </a:solidFill>
              </a:rPr>
              <a:t>*        </a:t>
            </a:r>
            <a:r>
              <a:rPr lang="en-US" sz="2400" dirty="0"/>
              <a:t>exponentiation </a:t>
            </a:r>
            <a:r>
              <a:rPr lang="en-US" sz="2400" dirty="0">
                <a:solidFill>
                  <a:srgbClr val="FF0033"/>
                </a:solidFill>
              </a:rPr>
              <a:t>^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“</a:t>
            </a:r>
            <a:r>
              <a:rPr lang="en-US" sz="2400" dirty="0">
                <a:solidFill>
                  <a:srgbClr val="009900"/>
                </a:solidFill>
              </a:rPr>
              <a:t>enter</a:t>
            </a:r>
            <a:r>
              <a:rPr lang="en-US" sz="2400" dirty="0"/>
              <a:t>” key “executes” or “runs” or “invokes” the </a:t>
            </a:r>
            <a:r>
              <a:rPr lang="en-US" sz="2400" dirty="0" smtClean="0"/>
              <a:t>operation </a:t>
            </a:r>
            <a:endParaRPr lang="en-US" sz="2400" dirty="0"/>
          </a:p>
          <a:p>
            <a:r>
              <a:rPr lang="en-US" dirty="0"/>
              <a:t>Operator precedence: PEMDAS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/>
              <a:t>	5 – 4 + 3 ^ 4 / ( 3 – 1 ) = </a:t>
            </a:r>
            <a:r>
              <a:rPr lang="en-US" sz="2400" dirty="0" smtClean="0"/>
              <a:t>?  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58639" y="4454735"/>
            <a:ext cx="10668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33"/>
                </a:solidFill>
              </a:rPr>
              <a:t>= 41.5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1342" y="1147159"/>
            <a:ext cx="2522647" cy="460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1866" y="1531635"/>
            <a:ext cx="2597022" cy="361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(cont.)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6713" y="1719263"/>
            <a:ext cx="4491037" cy="3324226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0099"/>
                </a:solidFill>
              </a:rPr>
              <a:t>Format command – controls display output format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1" y="1177587"/>
            <a:ext cx="2658854" cy="457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Formats </a:t>
            </a:r>
            <a:br>
              <a:rPr lang="en-US" dirty="0" smtClean="0"/>
            </a:br>
            <a:r>
              <a:rPr lang="en-US" sz="2400" dirty="0" smtClean="0"/>
              <a:t>(source: </a:t>
            </a:r>
            <a:r>
              <a:rPr lang="en-US" sz="2400" dirty="0" err="1" smtClean="0"/>
              <a:t>Gilat’s</a:t>
            </a:r>
            <a:r>
              <a:rPr lang="en-US" sz="2400" dirty="0" smtClean="0"/>
              <a:t> text)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987" y="1371600"/>
            <a:ext cx="4162425" cy="490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11776</TotalTime>
  <Words>309</Words>
  <Application>Microsoft Office PowerPoint</Application>
  <PresentationFormat>On-screen Show (4:3)</PresentationFormat>
  <Paragraphs>123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Wingdings</vt:lpstr>
      <vt:lpstr>Arial</vt:lpstr>
      <vt:lpstr>Office Theme</vt:lpstr>
      <vt:lpstr>Bitmap Image</vt:lpstr>
      <vt:lpstr> EGR 106  Foundations of Engineering II</vt:lpstr>
      <vt:lpstr>Introduction to MATLAB</vt:lpstr>
      <vt:lpstr>MATLAB Environment</vt:lpstr>
      <vt:lpstr>MATLAB Graphical User Interface (GUI)</vt:lpstr>
      <vt:lpstr>Command Window Only</vt:lpstr>
      <vt:lpstr>Command Window Operations</vt:lpstr>
      <vt:lpstr>Examples</vt:lpstr>
      <vt:lpstr>Examples (cont.)</vt:lpstr>
      <vt:lpstr>Display Formats  (source: Gilat’s text)</vt:lpstr>
      <vt:lpstr>Options for Getting Help</vt:lpstr>
      <vt:lpstr>More Examples</vt:lpstr>
      <vt:lpstr>Assigning Variables</vt:lpstr>
      <vt:lpstr>Built in Functions</vt:lpstr>
      <vt:lpstr>Elementary  Math Functions</vt:lpstr>
      <vt:lpstr>Trigonometric Functions</vt:lpstr>
      <vt:lpstr>Rounding Functions</vt:lpstr>
      <vt:lpstr>Misc. Commands and Features</vt:lpstr>
      <vt:lpstr>Introduction to Plotting (more later)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427</cp:revision>
  <dcterms:created xsi:type="dcterms:W3CDTF">2010-11-11T12:41:26Z</dcterms:created>
  <dcterms:modified xsi:type="dcterms:W3CDTF">2021-01-28T00:12:07Z</dcterms:modified>
</cp:coreProperties>
</file>