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293" r:id="rId4"/>
    <p:sldId id="259" r:id="rId5"/>
    <p:sldId id="294" r:id="rId6"/>
    <p:sldId id="322" r:id="rId7"/>
    <p:sldId id="298" r:id="rId8"/>
    <p:sldId id="299" r:id="rId9"/>
    <p:sldId id="300" r:id="rId10"/>
    <p:sldId id="302" r:id="rId11"/>
    <p:sldId id="301" r:id="rId12"/>
    <p:sldId id="304" r:id="rId13"/>
    <p:sldId id="303" r:id="rId14"/>
    <p:sldId id="305" r:id="rId15"/>
    <p:sldId id="306" r:id="rId16"/>
    <p:sldId id="307" r:id="rId17"/>
    <p:sldId id="308" r:id="rId18"/>
    <p:sldId id="315" r:id="rId19"/>
    <p:sldId id="320" r:id="rId20"/>
    <p:sldId id="309" r:id="rId21"/>
    <p:sldId id="324" r:id="rId22"/>
    <p:sldId id="311" r:id="rId23"/>
    <p:sldId id="310" r:id="rId24"/>
    <p:sldId id="316" r:id="rId25"/>
    <p:sldId id="312" r:id="rId26"/>
    <p:sldId id="313" r:id="rId27"/>
    <p:sldId id="314" r:id="rId28"/>
    <p:sldId id="317" r:id="rId29"/>
    <p:sldId id="318" r:id="rId30"/>
    <p:sldId id="323" r:id="rId31"/>
    <p:sldId id="319" r:id="rId32"/>
    <p:sldId id="321" r:id="rId33"/>
    <p:sldId id="32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>
      <p:cViewPr varScale="1">
        <p:scale>
          <a:sx n="83" d="100"/>
          <a:sy n="83" d="100"/>
        </p:scale>
        <p:origin x="188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E3681-9534-4B56-BD7B-BC426935B0ED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1E98-48C9-4AEC-8839-ACCB8FFE7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1E98-48C9-4AEC-8839-ACCB8FFE70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7 </a:t>
            </a:r>
            <a:r>
              <a:rPr lang="en-US" dirty="0" smtClean="0"/>
              <a:t>Lecture – Part B</a:t>
            </a:r>
          </a:p>
          <a:p>
            <a:r>
              <a:rPr lang="en-US" dirty="0" smtClean="0"/>
              <a:t>2D Plotting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2743200"/>
            <a:ext cx="2057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 black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red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blue 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 green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yellow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cyan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 white</a:t>
            </a:r>
          </a:p>
          <a:p>
            <a:pPr marL="793750" lvl="1" indent="-568325"/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magenta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8400" y="3352800"/>
            <a:ext cx="175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u="sng" dirty="0">
                <a:solidFill>
                  <a:srgbClr val="000099"/>
                </a:solidFill>
              </a:rPr>
              <a:t>Line </a:t>
            </a:r>
            <a:r>
              <a:rPr lang="en-US" u="sng" dirty="0" smtClean="0">
                <a:solidFill>
                  <a:srgbClr val="000099"/>
                </a:solidFill>
              </a:rPr>
              <a:t>Style</a:t>
            </a:r>
            <a:r>
              <a:rPr lang="en-US" dirty="0" smtClean="0">
                <a:solidFill>
                  <a:srgbClr val="000099"/>
                </a:solidFill>
              </a:rPr>
              <a:t>:</a:t>
            </a:r>
            <a:endParaRPr lang="en-US" dirty="0">
              <a:solidFill>
                <a:srgbClr val="000099"/>
              </a:solidFill>
            </a:endParaRPr>
          </a:p>
          <a:p>
            <a:pPr marL="742950" lvl="1" indent="-517525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- solid</a:t>
            </a:r>
          </a:p>
          <a:p>
            <a:pPr marL="742950" lvl="1" indent="-517525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: dotted</a:t>
            </a:r>
          </a:p>
          <a:p>
            <a:pPr marL="742950" lvl="1" indent="-517525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-- dashed </a:t>
            </a:r>
          </a:p>
          <a:p>
            <a:pPr marL="742950" lvl="1" indent="-517525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-. dash-dot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81400" y="3200400"/>
            <a:ext cx="1828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u="sng" dirty="0" smtClean="0">
                <a:solidFill>
                  <a:srgbClr val="000099"/>
                </a:solidFill>
              </a:rPr>
              <a:t>Symbol (Marker)</a:t>
            </a:r>
            <a:r>
              <a:rPr lang="en-US" dirty="0" smtClean="0">
                <a:solidFill>
                  <a:srgbClr val="000099"/>
                </a:solidFill>
              </a:rPr>
              <a:t>:</a:t>
            </a:r>
            <a:endParaRPr lang="en-US" dirty="0">
              <a:solidFill>
                <a:srgbClr val="000099"/>
              </a:solidFill>
            </a:endParaRPr>
          </a:p>
          <a:p>
            <a:pPr marL="742950" lvl="1" indent="-458788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. point</a:t>
            </a:r>
          </a:p>
          <a:p>
            <a:pPr marL="742950" lvl="1" indent="-458788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o circle</a:t>
            </a:r>
          </a:p>
          <a:p>
            <a:pPr marL="742950" lvl="1" indent="-458788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x </a:t>
            </a:r>
            <a:r>
              <a:rPr lang="en-US" dirty="0" err="1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-mark</a:t>
            </a:r>
          </a:p>
          <a:p>
            <a:pPr marL="742950" lvl="1" indent="-458788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s square </a:t>
            </a:r>
          </a:p>
          <a:p>
            <a:pPr marL="742950" lvl="1" indent="-458788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d diamond</a:t>
            </a:r>
          </a:p>
          <a:p>
            <a:pPr marL="742950" lvl="1" indent="-458788" eaLnBrk="1" hangingPunct="1">
              <a:buClr>
                <a:schemeClr val="tx1"/>
              </a:buClr>
              <a:buSzPct val="75000"/>
            </a:pPr>
            <a:r>
              <a:rPr lang="en-US" dirty="0">
                <a:solidFill>
                  <a:srgbClr val="000099"/>
                </a:solidFill>
              </a:rPr>
              <a:t>etc.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590800" y="1981200"/>
            <a:ext cx="22860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495800" y="1981200"/>
            <a:ext cx="609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5334000" y="1981200"/>
            <a:ext cx="11430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143000" y="5562600"/>
            <a:ext cx="6781800" cy="46166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Note: The </a:t>
            </a:r>
            <a:r>
              <a:rPr lang="en-US" sz="2400" dirty="0">
                <a:solidFill>
                  <a:srgbClr val="000099"/>
                </a:solidFill>
              </a:rPr>
              <a:t>order is </a:t>
            </a:r>
            <a:r>
              <a:rPr lang="en-US" sz="2400" dirty="0" smtClean="0">
                <a:solidFill>
                  <a:srgbClr val="000099"/>
                </a:solidFill>
              </a:rPr>
              <a:t>not important </a:t>
            </a:r>
            <a:r>
              <a:rPr lang="en-US" sz="2400" dirty="0">
                <a:solidFill>
                  <a:srgbClr val="000099"/>
                </a:solidFill>
              </a:rPr>
              <a:t>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1800" y="1371600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99"/>
                </a:solidFill>
              </a:rPr>
              <a:t>plot(</a:t>
            </a:r>
            <a:r>
              <a:rPr lang="en-US" sz="3200" dirty="0" err="1" smtClean="0">
                <a:solidFill>
                  <a:srgbClr val="000099"/>
                </a:solidFill>
              </a:rPr>
              <a:t>x,y</a:t>
            </a:r>
            <a:r>
              <a:rPr lang="en-US" sz="3200" dirty="0" smtClean="0">
                <a:solidFill>
                  <a:srgbClr val="000099"/>
                </a:solidFill>
              </a:rPr>
              <a:t>, '</a:t>
            </a:r>
            <a:r>
              <a:rPr lang="en-US" sz="3200" dirty="0" smtClean="0">
                <a:solidFill>
                  <a:srgbClr val="000099"/>
                </a:solidFill>
                <a:cs typeface="Arial" charset="0"/>
              </a:rPr>
              <a:t>￼ ￼ ￼</a:t>
            </a:r>
            <a:r>
              <a:rPr lang="en-US" sz="3200" dirty="0" smtClean="0">
                <a:solidFill>
                  <a:srgbClr val="000099"/>
                </a:solidFill>
              </a:rPr>
              <a:t>')</a:t>
            </a:r>
            <a:endParaRPr lang="en-US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</a:t>
            </a:r>
            <a:r>
              <a:rPr lang="en-US" dirty="0" err="1" smtClean="0"/>
              <a:t>Specifiers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914400" y="3124200"/>
            <a:ext cx="53392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red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V="1">
            <a:off x="1447800" y="2209800"/>
            <a:ext cx="6858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85800" y="3657600"/>
            <a:ext cx="132279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dotted line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 flipV="1">
            <a:off x="1524000" y="2286000"/>
            <a:ext cx="8382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143000" y="4572000"/>
            <a:ext cx="121219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diamonds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2057400" y="2286000"/>
            <a:ext cx="5334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914401" y="1752600"/>
            <a:ext cx="2438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' r : d ' )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371600"/>
            <a:ext cx="3962400" cy="421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Properties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19200" y="2667000"/>
            <a:ext cx="2895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linewidth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markersize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markeredgecolor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markerfacecolor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43400" y="2743200"/>
            <a:ext cx="4343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u="sng" dirty="0">
                <a:solidFill>
                  <a:srgbClr val="000099"/>
                </a:solidFill>
              </a:rPr>
              <a:t>Value</a:t>
            </a:r>
            <a:r>
              <a:rPr lang="en-US" sz="2400" dirty="0">
                <a:solidFill>
                  <a:srgbClr val="000099"/>
                </a:solidFill>
              </a:rPr>
              <a:t>: </a:t>
            </a:r>
            <a:endParaRPr lang="en-US" sz="2400" dirty="0" smtClean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000" dirty="0" smtClean="0">
                <a:solidFill>
                  <a:srgbClr val="000099"/>
                </a:solidFill>
              </a:rPr>
              <a:t>varies </a:t>
            </a:r>
            <a:r>
              <a:rPr lang="en-US" sz="2000" dirty="0">
                <a:solidFill>
                  <a:srgbClr val="000099"/>
                </a:solidFill>
              </a:rPr>
              <a:t>with each </a:t>
            </a:r>
            <a:r>
              <a:rPr lang="en-US" sz="2000" dirty="0" smtClean="0">
                <a:solidFill>
                  <a:srgbClr val="000099"/>
                </a:solidFill>
              </a:rPr>
              <a:t>property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0099"/>
                </a:solidFill>
              </a:rPr>
              <a:t>	sizes </a:t>
            </a:r>
            <a:r>
              <a:rPr lang="en-US" sz="2000" dirty="0">
                <a:solidFill>
                  <a:srgbClr val="000099"/>
                </a:solidFill>
              </a:rPr>
              <a:t>in </a:t>
            </a:r>
            <a:r>
              <a:rPr lang="en-US" sz="2000" dirty="0" smtClean="0">
                <a:solidFill>
                  <a:srgbClr val="000099"/>
                </a:solidFill>
              </a:rPr>
              <a:t>points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0099"/>
                </a:solidFill>
              </a:rPr>
              <a:t>	colors </a:t>
            </a:r>
            <a:r>
              <a:rPr lang="en-US" sz="2000" dirty="0">
                <a:solidFill>
                  <a:srgbClr val="000099"/>
                </a:solidFill>
              </a:rPr>
              <a:t>as strings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895600" y="1981200"/>
            <a:ext cx="19812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5257800" y="2057400"/>
            <a:ext cx="4572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85800" y="4724400"/>
            <a:ext cx="7491413" cy="46166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Note: Can </a:t>
            </a:r>
            <a:r>
              <a:rPr lang="en-US" sz="2400" dirty="0">
                <a:solidFill>
                  <a:srgbClr val="000099"/>
                </a:solidFill>
              </a:rPr>
              <a:t>have multiple </a:t>
            </a:r>
            <a:r>
              <a:rPr lang="en-US" sz="2400" dirty="0" smtClean="0">
                <a:solidFill>
                  <a:srgbClr val="000099"/>
                </a:solidFill>
              </a:rPr>
              <a:t>properties in one command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800" y="15240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0099"/>
                </a:solidFill>
              </a:rPr>
              <a:t>plot(</a:t>
            </a:r>
            <a:r>
              <a:rPr lang="en-US" sz="2800" dirty="0" err="1" smtClean="0">
                <a:solidFill>
                  <a:srgbClr val="000099"/>
                </a:solidFill>
              </a:rPr>
              <a:t>x,y</a:t>
            </a:r>
            <a:r>
              <a:rPr lang="en-US" sz="2800" dirty="0" smtClean="0">
                <a:solidFill>
                  <a:srgbClr val="000099"/>
                </a:solidFill>
              </a:rPr>
              <a:t>,’ </a:t>
            </a:r>
            <a:r>
              <a:rPr lang="en-US" sz="2800" dirty="0" smtClean="0">
                <a:solidFill>
                  <a:srgbClr val="000099"/>
                </a:solidFill>
                <a:cs typeface="Arial" charset="0"/>
              </a:rPr>
              <a:t>￼  ’</a:t>
            </a:r>
            <a:r>
              <a:rPr lang="en-US" sz="2800" dirty="0" smtClean="0">
                <a:solidFill>
                  <a:srgbClr val="000099"/>
                </a:solidFill>
              </a:rPr>
              <a:t>,value)</a:t>
            </a:r>
            <a:endParaRPr lang="en-US" sz="28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Properties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4114800" cy="838200"/>
          </a:xfrm>
        </p:spPr>
        <p:txBody>
          <a:bodyPr/>
          <a:lstStyle/>
          <a:p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, 'linewidth',5 )</a:t>
            </a:r>
          </a:p>
          <a:p>
            <a:endParaRPr lang="en-US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76400"/>
            <a:ext cx="2590800" cy="296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3810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99"/>
                </a:solidFill>
              </a:rPr>
              <a:t>line </a:t>
            </a:r>
            <a:r>
              <a:rPr lang="en-US" sz="2400" dirty="0" smtClean="0">
                <a:solidFill>
                  <a:srgbClr val="000099"/>
                </a:solidFill>
              </a:rPr>
              <a:t>width is </a:t>
            </a:r>
            <a:r>
              <a:rPr lang="en-US" sz="2400" dirty="0">
                <a:solidFill>
                  <a:srgbClr val="000099"/>
                </a:solidFill>
              </a:rPr>
              <a:t>5 “points”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3962400" y="2895600"/>
            <a:ext cx="22860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Properties – 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914400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2400" dirty="0" smtClean="0"/>
              <a:t>plot(</a:t>
            </a:r>
            <a:r>
              <a:rPr lang="en-US" sz="2400" dirty="0" err="1" smtClean="0"/>
              <a:t>x,y</a:t>
            </a:r>
            <a:r>
              <a:rPr lang="en-US" sz="2400" dirty="0" smtClean="0"/>
              <a:t>, '- k o' , '</a:t>
            </a:r>
            <a:r>
              <a:rPr lang="en-US" sz="2400" dirty="0" err="1" smtClean="0"/>
              <a:t>LineWidth</a:t>
            </a:r>
            <a:r>
              <a:rPr lang="en-US" sz="2400" dirty="0" smtClean="0"/>
              <a:t>' , 3, '</a:t>
            </a:r>
            <a:r>
              <a:rPr lang="en-US" sz="2400" dirty="0" err="1" smtClean="0"/>
              <a:t>MarkerSize</a:t>
            </a:r>
            <a:r>
              <a:rPr lang="en-US" sz="2400" dirty="0" smtClean="0"/>
              <a:t>', 10,…</a:t>
            </a:r>
          </a:p>
          <a:p>
            <a:pPr algn="l">
              <a:spcBef>
                <a:spcPts val="0"/>
              </a:spcBef>
            </a:pPr>
            <a:r>
              <a:rPr lang="en-US" sz="2400" dirty="0" smtClean="0"/>
              <a:t>             '</a:t>
            </a:r>
            <a:r>
              <a:rPr lang="en-US" sz="2400" dirty="0" err="1" smtClean="0"/>
              <a:t>MarkerEdgeColor','red','MarkerFaceColor','green</a:t>
            </a:r>
            <a:r>
              <a:rPr lang="en-US" sz="2400" dirty="0" smtClean="0"/>
              <a:t>')</a:t>
            </a:r>
            <a:endParaRPr lang="en-US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86000"/>
            <a:ext cx="2667000" cy="313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Graphs on Same Plot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2954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676400"/>
            <a:ext cx="254643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52400" y="3505200"/>
            <a:ext cx="3733800" cy="8309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Note: Default is solid line with ‘rotating’ colors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3505200" y="3048000"/>
            <a:ext cx="1219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Graphs (cont.)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2192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81200"/>
            <a:ext cx="282504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81000" y="3429000"/>
            <a:ext cx="2895600" cy="8309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Each line can have its own specification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Graphs using ‘hold’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2438400"/>
          </a:xfrm>
        </p:spPr>
        <p:txBody>
          <a:bodyPr>
            <a:normAutofit/>
          </a:bodyPr>
          <a:lstStyle/>
          <a:p>
            <a:pPr indent="-274320" algn="l"/>
            <a:r>
              <a:rPr lang="en-US" sz="2800" dirty="0" smtClean="0"/>
              <a:t>By default, each plot command will erase previous plots.</a:t>
            </a:r>
          </a:p>
          <a:p>
            <a:pPr indent="-274320" algn="l"/>
            <a:r>
              <a:rPr lang="en-US" sz="2800" dirty="0" smtClean="0"/>
              <a:t>The ‘hold on’ command  will add plots to existing plots.</a:t>
            </a:r>
          </a:p>
          <a:p>
            <a:pPr indent="-274320" algn="l"/>
            <a:r>
              <a:rPr lang="en-US" sz="2800" dirty="0" smtClean="0"/>
              <a:t>Example:</a:t>
            </a:r>
            <a:endParaRPr lang="en-US" sz="28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66700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352800"/>
            <a:ext cx="289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25622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Graphs in Single Window - Subplot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76400"/>
            <a:ext cx="3770313" cy="372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2209800" y="4876800"/>
            <a:ext cx="2209800" cy="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114800" y="4648200"/>
            <a:ext cx="37338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33"/>
                </a:solidFill>
              </a:rPr>
              <a:t>Argument list is:</a:t>
            </a:r>
          </a:p>
          <a:p>
            <a:pPr algn="ctr"/>
            <a:r>
              <a:rPr lang="en-US" sz="2000" dirty="0">
                <a:solidFill>
                  <a:srgbClr val="FF0033"/>
                </a:solidFill>
              </a:rPr>
              <a:t>rows, columns, </a:t>
            </a:r>
            <a:r>
              <a:rPr lang="en-US" sz="2000" dirty="0" smtClean="0">
                <a:solidFill>
                  <a:srgbClr val="FF0033"/>
                </a:solidFill>
              </a:rPr>
              <a:t>subplot number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1600200" y="4953000"/>
            <a:ext cx="457200" cy="0"/>
          </a:xfrm>
          <a:prstGeom prst="line">
            <a:avLst/>
          </a:prstGeom>
          <a:noFill/>
          <a:ln w="19050" algn="ctr">
            <a:solidFill>
              <a:srgbClr val="FF0033"/>
            </a:solidFill>
            <a:round/>
            <a:headEnd type="none" w="sm" len="sm"/>
            <a:tailEnd type="none" w="sm" len="sm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066800"/>
            <a:ext cx="480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Figure Windows</a:t>
            </a:r>
            <a:endParaRPr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71599"/>
            <a:ext cx="3223799" cy="281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286000"/>
            <a:ext cx="3134556" cy="273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447800"/>
            <a:ext cx="22574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Week’s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2D Plotting</a:t>
            </a:r>
          </a:p>
          <a:p>
            <a:pPr algn="l"/>
            <a:r>
              <a:rPr lang="en-US" dirty="0" smtClean="0"/>
              <a:t>	</a:t>
            </a:r>
            <a:r>
              <a:rPr lang="en-US" sz="2400" dirty="0" smtClean="0"/>
              <a:t>plot command</a:t>
            </a:r>
          </a:p>
          <a:p>
            <a:pPr algn="l"/>
            <a:r>
              <a:rPr lang="en-US" sz="2400" dirty="0" smtClean="0"/>
              <a:t>	line </a:t>
            </a:r>
            <a:r>
              <a:rPr lang="en-US" sz="2400" dirty="0" err="1" smtClean="0"/>
              <a:t>specifiers</a:t>
            </a:r>
            <a:r>
              <a:rPr lang="en-US" sz="2400" dirty="0" smtClean="0"/>
              <a:t> and properties</a:t>
            </a:r>
          </a:p>
          <a:p>
            <a:pPr algn="l"/>
            <a:r>
              <a:rPr lang="en-US" sz="2400" dirty="0" smtClean="0"/>
              <a:t>	multiple graphs</a:t>
            </a:r>
          </a:p>
          <a:p>
            <a:pPr algn="l"/>
            <a:r>
              <a:rPr lang="en-US" sz="2400" dirty="0" smtClean="0"/>
              <a:t>	formatting a plot</a:t>
            </a:r>
          </a:p>
          <a:p>
            <a:pPr algn="l"/>
            <a:r>
              <a:rPr lang="en-US" sz="2400" dirty="0" smtClean="0"/>
              <a:t>	logarithmic axes</a:t>
            </a:r>
          </a:p>
          <a:p>
            <a:pPr algn="l"/>
            <a:r>
              <a:rPr lang="en-US" sz="2400" dirty="0" smtClean="0"/>
              <a:t>	special graphs -  histograms, pie charts, polar plots, etc.</a:t>
            </a:r>
          </a:p>
          <a:p>
            <a:pPr algn="l"/>
            <a:r>
              <a:rPr lang="en-US" sz="2400" dirty="0" smtClean="0"/>
              <a:t>	3D plotting (brief intro)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924800" cy="4191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figure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opens a new figure window, by default Figure number 1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figure(n) creates new figure window (Figure n), or if Figure n exists, takes you to existing figure window 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text(</a:t>
            </a:r>
            <a:r>
              <a:rPr lang="en-US" dirty="0" err="1" smtClean="0"/>
              <a:t>x,y,’string</a:t>
            </a:r>
            <a:r>
              <a:rPr lang="en-US" dirty="0" smtClean="0"/>
              <a:t>‘)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used to print text in the figure at location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gtext</a:t>
            </a:r>
            <a:r>
              <a:rPr lang="en-US" dirty="0" smtClean="0"/>
              <a:t>(‘string‘)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used to print text in the figure at location specified by mouse click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ginput</a:t>
            </a:r>
            <a:r>
              <a:rPr lang="en-US" dirty="0" smtClean="0"/>
              <a:t>(1)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creates crosshairs on the screen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returns (</a:t>
            </a:r>
            <a:r>
              <a:rPr lang="en-US" dirty="0" err="1" smtClean="0"/>
              <a:t>x,y</a:t>
            </a:r>
            <a:r>
              <a:rPr lang="en-US" dirty="0" smtClean="0"/>
              <a:t>) location of cursor at mouse click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err="1" smtClean="0"/>
              <a:t>ginput</a:t>
            </a:r>
            <a:r>
              <a:rPr lang="en-US" dirty="0" smtClean="0"/>
              <a:t>(n) returns n pairs of locations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gtext</a:t>
            </a:r>
            <a:r>
              <a:rPr lang="en-US" dirty="0" smtClean="0"/>
              <a:t> and </a:t>
            </a:r>
            <a:r>
              <a:rPr lang="en-US" dirty="0" err="1" smtClean="0"/>
              <a:t>ginput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249815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828800"/>
            <a:ext cx="338243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752600"/>
            <a:ext cx="1649631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38600" y="4648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Figure Window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4648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Command Window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Text with Greek Letters, </a:t>
            </a:r>
            <a:br>
              <a:rPr lang="en-US" dirty="0" smtClean="0"/>
            </a:br>
            <a:r>
              <a:rPr lang="en-US" dirty="0" smtClean="0"/>
              <a:t>Subscripts and Superscripts, Color</a:t>
            </a:r>
            <a:endParaRPr lang="en-US" dirty="0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4478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590801"/>
            <a:ext cx="320907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Legend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676400"/>
            <a:ext cx="46706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19400"/>
            <a:ext cx="3505200" cy="108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Axis Labels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5240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667000"/>
            <a:ext cx="315444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Axes and Adding a Grid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2667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200" dirty="0" smtClean="0"/>
              <a:t>Adding a grid: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200" dirty="0" smtClean="0"/>
              <a:t>grid</a:t>
            </a:r>
          </a:p>
          <a:p>
            <a:pPr eaLnBrk="1" hangingPunct="1"/>
            <a:r>
              <a:rPr lang="en-US" sz="3200" dirty="0" smtClean="0"/>
              <a:t>Setting the axis limits: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200" dirty="0" smtClean="0"/>
              <a:t>axis( [ </a:t>
            </a:r>
            <a:r>
              <a:rPr lang="en-US" sz="3200" dirty="0" err="1" smtClean="0"/>
              <a:t>xmin</a:t>
            </a:r>
            <a:r>
              <a:rPr lang="en-US" sz="3200" dirty="0" smtClean="0"/>
              <a:t> </a:t>
            </a:r>
            <a:r>
              <a:rPr lang="en-US" sz="3200" dirty="0" err="1" smtClean="0"/>
              <a:t>xmax</a:t>
            </a:r>
            <a:r>
              <a:rPr lang="en-US" sz="3200" dirty="0" smtClean="0"/>
              <a:t> </a:t>
            </a:r>
            <a:r>
              <a:rPr lang="en-US" sz="3200" dirty="0" err="1" smtClean="0"/>
              <a:t>ymin</a:t>
            </a:r>
            <a:r>
              <a:rPr lang="en-US" sz="3200" dirty="0" smtClean="0"/>
              <a:t> </a:t>
            </a:r>
            <a:r>
              <a:rPr lang="en-US" sz="3200" dirty="0" err="1" smtClean="0"/>
              <a:t>ymax</a:t>
            </a:r>
            <a:r>
              <a:rPr lang="en-US" sz="3200" dirty="0" smtClean="0"/>
              <a:t> ] )</a:t>
            </a:r>
          </a:p>
          <a:p>
            <a:pPr eaLnBrk="1" hangingPunct="1"/>
            <a:r>
              <a:rPr lang="en-US" sz="3200" dirty="0" smtClean="0"/>
              <a:t>Example:</a:t>
            </a:r>
          </a:p>
          <a:p>
            <a:pPr eaLnBrk="1" hangingPunct="1"/>
            <a:endParaRPr lang="en-US" sz="3200" dirty="0" smtClean="0">
              <a:solidFill>
                <a:srgbClr val="FF0033"/>
              </a:solidFill>
            </a:endParaRPr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27660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886200"/>
            <a:ext cx="3124200" cy="118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and </a:t>
            </a:r>
            <a:r>
              <a:rPr lang="en-US" dirty="0" err="1" smtClean="0"/>
              <a:t>Semilog</a:t>
            </a:r>
            <a:r>
              <a:rPr lang="en-US" dirty="0" smtClean="0"/>
              <a:t>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267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dirty="0" smtClean="0"/>
              <a:t>      </a:t>
            </a:r>
            <a:r>
              <a:rPr lang="en-US" sz="2200" dirty="0" err="1" smtClean="0"/>
              <a:t>semilogx</a:t>
            </a:r>
            <a:r>
              <a:rPr lang="en-US" sz="2200" dirty="0" smtClean="0"/>
              <a:t>(</a:t>
            </a:r>
            <a:r>
              <a:rPr lang="en-US" sz="2200" dirty="0" err="1" smtClean="0"/>
              <a:t>x,y</a:t>
            </a:r>
            <a:r>
              <a:rPr lang="en-US" sz="2200" dirty="0" smtClean="0"/>
              <a:t>)                         </a:t>
            </a:r>
            <a:r>
              <a:rPr lang="en-US" sz="2200" dirty="0" err="1" smtClean="0"/>
              <a:t>semilogy</a:t>
            </a:r>
            <a:r>
              <a:rPr lang="en-US" sz="2200" dirty="0" smtClean="0"/>
              <a:t>(</a:t>
            </a:r>
            <a:r>
              <a:rPr lang="en-US" sz="2200" dirty="0" err="1" smtClean="0"/>
              <a:t>x,y</a:t>
            </a:r>
            <a:r>
              <a:rPr lang="en-US" sz="2200" dirty="0" smtClean="0"/>
              <a:t>)                           </a:t>
            </a:r>
            <a:r>
              <a:rPr lang="en-US" sz="2200" dirty="0" err="1" smtClean="0"/>
              <a:t>loglog</a:t>
            </a:r>
            <a:r>
              <a:rPr lang="en-US" sz="2200" dirty="0" smtClean="0"/>
              <a:t>(</a:t>
            </a:r>
            <a:r>
              <a:rPr lang="en-US" sz="2200" dirty="0" err="1" smtClean="0"/>
              <a:t>x,y</a:t>
            </a:r>
            <a:r>
              <a:rPr lang="en-US" sz="2200" dirty="0" smtClean="0"/>
              <a:t>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192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5908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25908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590800"/>
            <a:ext cx="320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533400" y="1219200"/>
            <a:ext cx="76962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In Figure window =&gt; Edit =&gt; Copy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application (MS Word,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Powerpoint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etc. ) =&gt; Paste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Figures to Other Applications</a:t>
            </a:r>
            <a:endParaRPr lang="en-U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752600"/>
            <a:ext cx="3276600" cy="285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400" y="1447800"/>
            <a:ext cx="4673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514600"/>
            <a:ext cx="431104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914400"/>
            <a:ext cx="6172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514600"/>
            <a:ext cx="282311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Plotting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600200"/>
            <a:ext cx="8229600" cy="4038600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Graphical presentation has become the standard method to show technical information.  Engineers use plots to analyze, visualize, and present their work.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Matlab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powerful plotting tools.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We’ll review </a:t>
            </a: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them today.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2376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Plots</a:t>
            </a:r>
            <a:endParaRPr lang="en-US"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 flipV="1">
            <a:off x="2209800" y="3276600"/>
            <a:ext cx="381000" cy="9144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1371600" y="3276600"/>
            <a:ext cx="533400" cy="1066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14600" y="4114800"/>
            <a:ext cx="153439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magnitude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28600" y="4495800"/>
            <a:ext cx="214366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angle in radians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7200" y="1143000"/>
            <a:ext cx="61468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Plot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3886200" cy="2819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Vertical bar plot - bar 	</a:t>
            </a:r>
          </a:p>
          <a:p>
            <a:r>
              <a:rPr lang="en-US" dirty="0" smtClean="0"/>
              <a:t>Horizontal bar plot - </a:t>
            </a:r>
            <a:r>
              <a:rPr lang="en-US" dirty="0" err="1" smtClean="0"/>
              <a:t>barh</a:t>
            </a:r>
            <a:endParaRPr lang="en-US" dirty="0" smtClean="0"/>
          </a:p>
          <a:p>
            <a:r>
              <a:rPr lang="en-US" dirty="0" smtClean="0"/>
              <a:t>Stem plot - stem</a:t>
            </a:r>
          </a:p>
          <a:p>
            <a:r>
              <a:rPr lang="en-US" dirty="0" smtClean="0"/>
              <a:t>Stair plot – stairs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(see text for details)</a:t>
            </a:r>
          </a:p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5240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3D Space Curve Plot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47924"/>
            <a:ext cx="34194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02" y="1524000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</a:t>
            </a:r>
            <a:r>
              <a:rPr lang="en-US" dirty="0"/>
              <a:t>Surface and Contour </a:t>
            </a:r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636260"/>
            <a:ext cx="3952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00200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91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A Simple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4800600" cy="3724275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x =  –3:0.1:3;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y = x.^3 – 5*x.^2 + 4;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plot(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xlabel</a:t>
            </a:r>
            <a:r>
              <a:rPr lang="en-US" sz="2400" dirty="0" smtClean="0"/>
              <a:t>('value of x')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 smtClean="0"/>
              <a:t>ylabel</a:t>
            </a:r>
            <a:r>
              <a:rPr lang="en-US" sz="2400" dirty="0" smtClean="0"/>
              <a:t>('value of y')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title(‘A Simple Plotting Example')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text(0,-30, ‘EGR106 example')</a:t>
            </a: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0" y="1752600"/>
            <a:ext cx="1904999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colon and dot</a:t>
            </a:r>
          </a:p>
          <a:p>
            <a:r>
              <a:rPr lang="en-US" sz="2400" dirty="0">
                <a:solidFill>
                  <a:srgbClr val="000099"/>
                </a:solidFill>
              </a:rPr>
              <a:t>notation for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arrays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5365" name="Oval 10"/>
          <p:cNvSpPr>
            <a:spLocks noChangeArrowheads="1"/>
          </p:cNvSpPr>
          <p:nvPr/>
        </p:nvSpPr>
        <p:spPr bwMode="auto">
          <a:xfrm>
            <a:off x="2057400" y="2743200"/>
            <a:ext cx="1524000" cy="457200"/>
          </a:xfrm>
          <a:prstGeom prst="ellips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 flipH="1">
            <a:off x="3733800" y="2590800"/>
            <a:ext cx="2209800" cy="3810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6096000" y="2133600"/>
            <a:ext cx="1955664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standard form</a:t>
            </a:r>
          </a:p>
          <a:p>
            <a:r>
              <a:rPr lang="en-US" sz="2400" dirty="0">
                <a:solidFill>
                  <a:srgbClr val="000099"/>
                </a:solidFill>
              </a:rPr>
              <a:t>for plot</a:t>
            </a:r>
          </a:p>
        </p:txBody>
      </p:sp>
      <p:sp>
        <p:nvSpPr>
          <p:cNvPr id="15368" name="AutoShape 13"/>
          <p:cNvSpPr>
            <a:spLocks/>
          </p:cNvSpPr>
          <p:nvPr/>
        </p:nvSpPr>
        <p:spPr bwMode="auto">
          <a:xfrm rot="10800000">
            <a:off x="6324600" y="3276600"/>
            <a:ext cx="381000" cy="19050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14"/>
          <p:cNvSpPr txBox="1">
            <a:spLocks noChangeArrowheads="1"/>
          </p:cNvSpPr>
          <p:nvPr/>
        </p:nvSpPr>
        <p:spPr bwMode="auto">
          <a:xfrm>
            <a:off x="6705600" y="3962400"/>
            <a:ext cx="2286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annotation tools</a:t>
            </a:r>
          </a:p>
        </p:txBody>
      </p:sp>
      <p:sp>
        <p:nvSpPr>
          <p:cNvPr id="15370" name="AutoShape 15"/>
          <p:cNvSpPr>
            <a:spLocks/>
          </p:cNvSpPr>
          <p:nvPr/>
        </p:nvSpPr>
        <p:spPr bwMode="auto">
          <a:xfrm>
            <a:off x="1828800" y="1905000"/>
            <a:ext cx="381000" cy="847725"/>
          </a:xfrm>
          <a:prstGeom prst="leftBrace">
            <a:avLst>
              <a:gd name="adj1" fmla="val 18542"/>
              <a:gd name="adj2" fmla="val 50000"/>
            </a:avLst>
          </a:prstGeom>
          <a:noFill/>
          <a:ln w="28575">
            <a:solidFill>
              <a:srgbClr val="FF0033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4267200" cy="371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Plot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867400" y="1828800"/>
            <a:ext cx="27432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</a:rPr>
              <a:t>By default:</a:t>
            </a:r>
          </a:p>
          <a:p>
            <a:endParaRPr lang="en-US" sz="2000" dirty="0" smtClean="0">
              <a:solidFill>
                <a:srgbClr val="00009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  Figure is “Figure 1”,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  Lines are blue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99"/>
                </a:solidFill>
              </a:rPr>
              <a:t>  Scales are automatic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038600" y="5486400"/>
            <a:ext cx="25146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99"/>
                </a:solidFill>
              </a:rPr>
              <a:t>note axis </a:t>
            </a:r>
            <a:r>
              <a:rPr lang="en-US" sz="2000" dirty="0" smtClean="0">
                <a:solidFill>
                  <a:srgbClr val="000099"/>
                </a:solidFill>
              </a:rPr>
              <a:t>labels </a:t>
            </a:r>
            <a:r>
              <a:rPr lang="en-US" sz="2000" dirty="0">
                <a:solidFill>
                  <a:srgbClr val="000099"/>
                </a:solidFill>
              </a:rPr>
              <a:t>&amp; text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600199" y="1523999"/>
            <a:ext cx="4267200" cy="1066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3962400" y="2667000"/>
            <a:ext cx="1828800" cy="304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3276600" y="5181600"/>
            <a:ext cx="609600" cy="3810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 flipV="1">
            <a:off x="1447800" y="2971800"/>
            <a:ext cx="4343400" cy="304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86200" y="3352800"/>
            <a:ext cx="1905000" cy="1447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 flipV="1">
            <a:off x="3429000" y="3733800"/>
            <a:ext cx="457200" cy="1828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048000"/>
          </a:xfrm>
        </p:spPr>
        <p:txBody>
          <a:bodyPr/>
          <a:lstStyle/>
          <a:p>
            <a:r>
              <a:rPr lang="en-US" dirty="0" smtClean="0"/>
              <a:t>Two Approaches:</a:t>
            </a:r>
          </a:p>
          <a:p>
            <a:endParaRPr lang="en-US" sz="2800" dirty="0" smtClean="0"/>
          </a:p>
          <a:p>
            <a:r>
              <a:rPr lang="en-US" sz="2800" dirty="0" smtClean="0"/>
              <a:t>	Interactive figure editing</a:t>
            </a:r>
          </a:p>
          <a:p>
            <a:endParaRPr lang="en-US" sz="2800" dirty="0" smtClean="0"/>
          </a:p>
          <a:p>
            <a:r>
              <a:rPr lang="en-US" sz="2800" dirty="0" smtClean="0"/>
              <a:t>	Command line formatting (recommended)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Figure Editing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752600"/>
            <a:ext cx="320386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81000" y="2819400"/>
            <a:ext cx="3581400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99"/>
                </a:solidFill>
              </a:rPr>
              <a:t>Select View =&gt; Figure Toolbar</a:t>
            </a:r>
          </a:p>
          <a:p>
            <a:endParaRPr lang="en-US" sz="2000" dirty="0" smtClean="0">
              <a:solidFill>
                <a:srgbClr val="000099"/>
              </a:solidFill>
            </a:endParaRPr>
          </a:p>
          <a:p>
            <a:r>
              <a:rPr lang="en-US" sz="2000" dirty="0" smtClean="0">
                <a:solidFill>
                  <a:srgbClr val="000099"/>
                </a:solidFill>
              </a:rPr>
              <a:t>Select “Edit Plot”</a:t>
            </a:r>
          </a:p>
          <a:p>
            <a:endParaRPr lang="en-US" sz="2000" dirty="0" smtClean="0">
              <a:solidFill>
                <a:srgbClr val="000099"/>
              </a:solidFill>
            </a:endParaRPr>
          </a:p>
          <a:p>
            <a:r>
              <a:rPr lang="en-US" sz="2000" dirty="0" smtClean="0">
                <a:solidFill>
                  <a:srgbClr val="000099"/>
                </a:solidFill>
              </a:rPr>
              <a:t>Double click on object you’d 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      like to edit – opens</a:t>
            </a:r>
          </a:p>
          <a:p>
            <a:r>
              <a:rPr lang="en-US" sz="2000" dirty="0" smtClean="0">
                <a:solidFill>
                  <a:srgbClr val="000099"/>
                </a:solidFill>
              </a:rPr>
              <a:t>      “Property Editor”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 smtClean="0">
              <a:solidFill>
                <a:srgbClr val="000099"/>
              </a:solidFill>
            </a:endParaRPr>
          </a:p>
          <a:p>
            <a:endParaRPr lang="en-US" sz="2000" dirty="0" smtClean="0">
              <a:solidFill>
                <a:srgbClr val="000099"/>
              </a:solidFill>
            </a:endParaRPr>
          </a:p>
          <a:p>
            <a:endParaRPr lang="en-US" sz="2000" dirty="0" smtClean="0">
              <a:solidFill>
                <a:srgbClr val="000099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124200"/>
            <a:ext cx="3143555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6"/>
          <p:cNvSpPr>
            <a:spLocks noChangeShapeType="1"/>
          </p:cNvSpPr>
          <p:nvPr/>
        </p:nvSpPr>
        <p:spPr bwMode="auto">
          <a:xfrm flipV="1">
            <a:off x="3581401" y="2209797"/>
            <a:ext cx="914398" cy="838202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 flipV="1">
            <a:off x="2362201" y="3581398"/>
            <a:ext cx="3124198" cy="76201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429000" y="4495800"/>
            <a:ext cx="1905000" cy="380999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interactive editing of text, axes, line</a:t>
            </a:r>
          </a:p>
          <a:p>
            <a:r>
              <a:rPr lang="en-US" dirty="0" smtClean="0"/>
              <a:t>	 properties, marker properties</a:t>
            </a:r>
          </a:p>
          <a:p>
            <a:r>
              <a:rPr lang="en-US" dirty="0" smtClean="0"/>
              <a:t>Example – axis editor:</a:t>
            </a:r>
            <a:endParaRPr lang="en-US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429000"/>
            <a:ext cx="58388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Property Editor vs. Command Line Formatting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905000"/>
            <a:ext cx="8610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editor is like a spreadsheet’s tools, but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limited to a single figure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tedious to repeat for other plots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efficient to </a:t>
            </a:r>
            <a:r>
              <a:rPr lang="en-US" sz="2800" noProof="0" dirty="0" smtClean="0">
                <a:solidFill>
                  <a:srgbClr val="000099"/>
                </a:solidFill>
              </a:rPr>
              <a:t>use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ommand line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plot formatting: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'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linespec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, '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 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PropValue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color, line type, markers for data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name and value: thickness, size,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711</Words>
  <Application>Microsoft Office PowerPoint</Application>
  <PresentationFormat>On-screen Show (4:3)</PresentationFormat>
  <Paragraphs>213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 EGR 106  Foundations of Engineering II</vt:lpstr>
      <vt:lpstr>This Week’s Topics</vt:lpstr>
      <vt:lpstr>2D Plotting</vt:lpstr>
      <vt:lpstr>A Simple Example</vt:lpstr>
      <vt:lpstr>Resulting Plot</vt:lpstr>
      <vt:lpstr>Figure Formatting</vt:lpstr>
      <vt:lpstr>Interactive Figure Editing</vt:lpstr>
      <vt:lpstr>Property Editor</vt:lpstr>
      <vt:lpstr>Property Editor vs. Command Line Formatting</vt:lpstr>
      <vt:lpstr>Line Specifiers</vt:lpstr>
      <vt:lpstr>Line Specifiers - Example</vt:lpstr>
      <vt:lpstr>Line Properties</vt:lpstr>
      <vt:lpstr>Line Properties - Example</vt:lpstr>
      <vt:lpstr>Line Properties – Another Example</vt:lpstr>
      <vt:lpstr>Multiple Graphs on Same Plot</vt:lpstr>
      <vt:lpstr>Multiple Graphs (cont.)</vt:lpstr>
      <vt:lpstr>Multiple Graphs using ‘hold’</vt:lpstr>
      <vt:lpstr>Multiple Graphs in Single Window - Subplot</vt:lpstr>
      <vt:lpstr>Multiple Figure Windows</vt:lpstr>
      <vt:lpstr>Other Useful Commands</vt:lpstr>
      <vt:lpstr>gtext and ginput example</vt:lpstr>
      <vt:lpstr>Adding Text with Greek Letters,  Subscripts and Superscripts, Color</vt:lpstr>
      <vt:lpstr>Adding a Legend</vt:lpstr>
      <vt:lpstr>Adding Axis Labels</vt:lpstr>
      <vt:lpstr>Formatting Axes and Adding a Grid</vt:lpstr>
      <vt:lpstr>Log and Semilog Plots</vt:lpstr>
      <vt:lpstr>Copying Figures to Other Applications</vt:lpstr>
      <vt:lpstr>Histograms</vt:lpstr>
      <vt:lpstr>Pie Charts</vt:lpstr>
      <vt:lpstr>Polar Plots</vt:lpstr>
      <vt:lpstr>Other Plot Types</vt:lpstr>
      <vt:lpstr>3D Space Curve Plot</vt:lpstr>
      <vt:lpstr>3D Surface and Contour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204</cp:revision>
  <dcterms:created xsi:type="dcterms:W3CDTF">2010-11-11T12:41:26Z</dcterms:created>
  <dcterms:modified xsi:type="dcterms:W3CDTF">2022-03-03T23:49:53Z</dcterms:modified>
</cp:coreProperties>
</file>