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3" r:id="rId3"/>
    <p:sldId id="335" r:id="rId4"/>
    <p:sldId id="336" r:id="rId5"/>
    <p:sldId id="333" r:id="rId6"/>
    <p:sldId id="334" r:id="rId7"/>
    <p:sldId id="288" r:id="rId8"/>
    <p:sldId id="289" r:id="rId9"/>
    <p:sldId id="301" r:id="rId10"/>
    <p:sldId id="302" r:id="rId11"/>
    <p:sldId id="303" r:id="rId12"/>
    <p:sldId id="304" r:id="rId13"/>
    <p:sldId id="308" r:id="rId14"/>
    <p:sldId id="309" r:id="rId15"/>
    <p:sldId id="310" r:id="rId16"/>
    <p:sldId id="311" r:id="rId17"/>
    <p:sldId id="285" r:id="rId18"/>
    <p:sldId id="300" r:id="rId19"/>
    <p:sldId id="305" r:id="rId20"/>
    <p:sldId id="306" r:id="rId21"/>
    <p:sldId id="290" r:id="rId22"/>
    <p:sldId id="291" r:id="rId23"/>
    <p:sldId id="292" r:id="rId24"/>
    <p:sldId id="293" r:id="rId25"/>
    <p:sldId id="312" r:id="rId26"/>
    <p:sldId id="313" r:id="rId27"/>
    <p:sldId id="315" r:id="rId28"/>
    <p:sldId id="316" r:id="rId29"/>
    <p:sldId id="317" r:id="rId30"/>
    <p:sldId id="340" r:id="rId31"/>
    <p:sldId id="341" r:id="rId32"/>
    <p:sldId id="319" r:id="rId33"/>
    <p:sldId id="339" r:id="rId34"/>
    <p:sldId id="337" r:id="rId35"/>
    <p:sldId id="33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>
      <p:cViewPr varScale="1">
        <p:scale>
          <a:sx n="83" d="100"/>
          <a:sy n="83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2"/>
    </p:cViewPr>
  </p:sorterViewPr>
  <p:notesViewPr>
    <p:cSldViewPr>
      <p:cViewPr varScale="1">
        <p:scale>
          <a:sx n="52" d="100"/>
          <a:sy n="52" d="100"/>
        </p:scale>
        <p:origin x="-28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6B1E7-7A9C-449E-A034-F23C1BC91E5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207E-DABD-426E-B77D-B1CBF92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3530-A4EB-4CD3-A652-906DA45A27A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3530-A4EB-4CD3-A652-906DA45A27A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3530-A4EB-4CD3-A652-906DA45A27A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3530-A4EB-4CD3-A652-906DA45A27A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3530-A4EB-4CD3-A652-906DA45A27A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3530-A4EB-4CD3-A652-906DA45A27A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3530-A4EB-4CD3-A652-906DA45A27A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3530-A4EB-4CD3-A652-906DA45A27A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3530-A4EB-4CD3-A652-906DA45A27A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9207E-DABD-426E-B77D-B1CBF923B45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p2ovDuWhr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emf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pn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Lecture 8 </a:t>
            </a:r>
            <a:r>
              <a:rPr lang="en-US" dirty="0" smtClean="0"/>
              <a:t>– Part B</a:t>
            </a:r>
          </a:p>
          <a:p>
            <a:r>
              <a:rPr lang="en-US" dirty="0" smtClean="0"/>
              <a:t>Loops and User Defined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95600"/>
            <a:ext cx="405304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Ahead: Continue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676400"/>
            <a:ext cx="7620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jumps to next loop iteration: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7800" y="5181600"/>
            <a:ext cx="403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33"/>
                </a:solidFill>
              </a:rPr>
              <a:t>skip </a:t>
            </a:r>
            <a:r>
              <a:rPr lang="en-US" sz="2400" dirty="0" smtClean="0">
                <a:solidFill>
                  <a:srgbClr val="FF0033"/>
                </a:solidFill>
              </a:rPr>
              <a:t>to end &amp; continue loop</a:t>
            </a:r>
            <a:endParaRPr lang="en-US" sz="2400" dirty="0">
              <a:solidFill>
                <a:srgbClr val="FF0033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514600" y="3962400"/>
            <a:ext cx="2971800" cy="762000"/>
          </a:xfrm>
          <a:custGeom>
            <a:avLst/>
            <a:gdLst>
              <a:gd name="T0" fmla="*/ 0 w 2360"/>
              <a:gd name="T1" fmla="*/ 2147483647 h 872"/>
              <a:gd name="T2" fmla="*/ 2147483647 w 2360"/>
              <a:gd name="T3" fmla="*/ 2147483647 h 872"/>
              <a:gd name="T4" fmla="*/ 2147483647 w 2360"/>
              <a:gd name="T5" fmla="*/ 2147483647 h 872"/>
              <a:gd name="T6" fmla="*/ 2147483647 w 2360"/>
              <a:gd name="T7" fmla="*/ 0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2360"/>
              <a:gd name="T13" fmla="*/ 0 h 872"/>
              <a:gd name="T14" fmla="*/ 2360 w 2360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0" h="872">
                <a:moveTo>
                  <a:pt x="0" y="864"/>
                </a:moveTo>
                <a:cubicBezTo>
                  <a:pt x="836" y="868"/>
                  <a:pt x="1672" y="872"/>
                  <a:pt x="2016" y="768"/>
                </a:cubicBezTo>
                <a:cubicBezTo>
                  <a:pt x="2360" y="664"/>
                  <a:pt x="2224" y="368"/>
                  <a:pt x="2064" y="240"/>
                </a:cubicBezTo>
                <a:cubicBezTo>
                  <a:pt x="1904" y="112"/>
                  <a:pt x="1480" y="56"/>
                  <a:pt x="1056" y="0"/>
                </a:cubicBezTo>
              </a:path>
            </a:pathLst>
          </a:custGeom>
          <a:noFill/>
          <a:ln w="28575">
            <a:solidFill>
              <a:srgbClr val="FF0033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590800"/>
            <a:ext cx="1524000" cy="329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443454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Termination: Break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Break</a:t>
            </a:r>
            <a:r>
              <a:rPr lang="en-US" dirty="0" smtClean="0"/>
              <a:t> ends the loop:</a:t>
            </a:r>
          </a:p>
          <a:p>
            <a:pPr lvl="0">
              <a:lnSpc>
                <a:spcPct val="120000"/>
              </a:lnSpc>
              <a:defRPr/>
            </a:pPr>
            <a:r>
              <a:rPr lang="en-US" sz="2900" dirty="0" smtClean="0"/>
              <a:t>	</a:t>
            </a:r>
            <a:endParaRPr lang="en-US" dirty="0" smtClean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2133600" y="4114800"/>
            <a:ext cx="3505200" cy="1295400"/>
          </a:xfrm>
          <a:custGeom>
            <a:avLst/>
            <a:gdLst>
              <a:gd name="T0" fmla="*/ 0 w 2360"/>
              <a:gd name="T1" fmla="*/ 2147483647 h 872"/>
              <a:gd name="T2" fmla="*/ 2147483647 w 2360"/>
              <a:gd name="T3" fmla="*/ 2147483647 h 872"/>
              <a:gd name="T4" fmla="*/ 2147483647 w 2360"/>
              <a:gd name="T5" fmla="*/ 2147483647 h 872"/>
              <a:gd name="T6" fmla="*/ 2147483647 w 2360"/>
              <a:gd name="T7" fmla="*/ 0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2360"/>
              <a:gd name="T13" fmla="*/ 0 h 872"/>
              <a:gd name="T14" fmla="*/ 2360 w 2360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0" h="872">
                <a:moveTo>
                  <a:pt x="0" y="864"/>
                </a:moveTo>
                <a:cubicBezTo>
                  <a:pt x="836" y="868"/>
                  <a:pt x="1672" y="872"/>
                  <a:pt x="2016" y="768"/>
                </a:cubicBezTo>
                <a:cubicBezTo>
                  <a:pt x="2360" y="664"/>
                  <a:pt x="2224" y="368"/>
                  <a:pt x="2064" y="240"/>
                </a:cubicBezTo>
                <a:cubicBezTo>
                  <a:pt x="1904" y="112"/>
                  <a:pt x="1480" y="56"/>
                  <a:pt x="1056" y="0"/>
                </a:cubicBezTo>
              </a:path>
            </a:pathLst>
          </a:custGeom>
          <a:noFill/>
          <a:ln w="28575">
            <a:solidFill>
              <a:srgbClr val="FF0033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90600" y="5486400"/>
            <a:ext cx="39624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33"/>
                </a:solidFill>
              </a:rPr>
              <a:t>go to commands beyond end</a:t>
            </a: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514600"/>
            <a:ext cx="1905000" cy="284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484420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using the Break command</a:t>
            </a:r>
            <a:endParaRPr lang="en-US" b="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524000"/>
            <a:ext cx="7696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interest until the amount doubles: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19400" y="2209800"/>
            <a:ext cx="2709268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33"/>
                </a:solidFill>
              </a:rPr>
              <a:t>will calculate up to 1000</a:t>
            </a:r>
          </a:p>
          <a:p>
            <a:r>
              <a:rPr lang="en-US" sz="2000" dirty="0">
                <a:solidFill>
                  <a:srgbClr val="FF0033"/>
                </a:solidFill>
              </a:rPr>
              <a:t>years, if necessary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1981200" y="2667000"/>
            <a:ext cx="762000" cy="6858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2057400" y="4419600"/>
            <a:ext cx="304800" cy="6858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24000" y="5105400"/>
            <a:ext cx="265412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33"/>
                </a:solidFill>
              </a:rPr>
              <a:t>if condition decides</a:t>
            </a:r>
          </a:p>
          <a:p>
            <a:r>
              <a:rPr lang="en-US" sz="2000" dirty="0">
                <a:solidFill>
                  <a:srgbClr val="FF0033"/>
                </a:solidFill>
              </a:rPr>
              <a:t>when to terminate loop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362200"/>
            <a:ext cx="2362200" cy="348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– Constant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419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Consider the deceleration a plane after landing: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Landing speed:  70 m/s</a:t>
            </a:r>
          </a:p>
          <a:p>
            <a:pPr lvl="1"/>
            <a:r>
              <a:rPr lang="en-US" sz="2400" dirty="0" smtClean="0"/>
              <a:t>Acceleration:  a=-1.5 m/s</a:t>
            </a:r>
            <a:r>
              <a:rPr lang="en-US" sz="2400" baseline="30000" dirty="0" smtClean="0"/>
              <a:t>2</a:t>
            </a:r>
          </a:p>
          <a:p>
            <a:pPr lvl="1"/>
            <a:r>
              <a:rPr lang="en-US" sz="2400" dirty="0" smtClean="0"/>
              <a:t>Exact  solution after 40 seconds:</a:t>
            </a:r>
          </a:p>
          <a:p>
            <a:pPr lvl="1" algn="ctr"/>
            <a:r>
              <a:rPr lang="en-US" sz="2200" dirty="0" smtClean="0"/>
              <a:t>v(40)=v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+a t = 70 m/s – 1.5 m/s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(40 s) = 10 m/s </a:t>
            </a:r>
          </a:p>
          <a:p>
            <a:pPr lvl="1" algn="ctr"/>
            <a:r>
              <a:rPr lang="en-US" sz="2200" dirty="0" smtClean="0"/>
              <a:t>s(40)=s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+v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 t + ½ a t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= 0 m +70 m/s (40 s) + ½ (-1.5 m/s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)(40 s)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</a:t>
            </a:r>
          </a:p>
          <a:p>
            <a:pPr lvl="1" algn="ctr"/>
            <a:r>
              <a:rPr lang="en-US" sz="2200" dirty="0" smtClean="0"/>
              <a:t>= 1600 m</a:t>
            </a:r>
            <a:endParaRPr lang="en-US" sz="2200" baseline="3000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6300788" cy="12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Example 4 – Constant Acceleration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038600"/>
          </a:xfrm>
        </p:spPr>
        <p:txBody>
          <a:bodyPr/>
          <a:lstStyle/>
          <a:p>
            <a:r>
              <a:rPr lang="en-US" dirty="0" smtClean="0"/>
              <a:t>Numerical (approximate) solution: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Given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where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solving for s(</a:t>
            </a:r>
            <a:r>
              <a:rPr lang="en-US" sz="2800" dirty="0" err="1" smtClean="0"/>
              <a:t>t+dt</a:t>
            </a:r>
            <a:r>
              <a:rPr lang="en-US" sz="2800" dirty="0" smtClean="0"/>
              <a:t>) gives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with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/>
              <a:t>determine</a:t>
            </a:r>
          </a:p>
          <a:p>
            <a:endParaRPr lang="en-US" dirty="0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8315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819400"/>
            <a:ext cx="1705232" cy="457200"/>
          </a:xfrm>
          <a:prstGeom prst="rect">
            <a:avLst/>
          </a:prstGeom>
          <a:noFill/>
        </p:spPr>
      </p:pic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831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3505200"/>
            <a:ext cx="3810000" cy="381000"/>
          </a:xfrm>
          <a:prstGeom prst="rect">
            <a:avLst/>
          </a:prstGeom>
          <a:noFill/>
        </p:spPr>
      </p:pic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8319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4191000"/>
            <a:ext cx="3846946" cy="533400"/>
          </a:xfrm>
          <a:prstGeom prst="rect">
            <a:avLst/>
          </a:prstGeom>
          <a:noFill/>
        </p:spPr>
      </p:pic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8321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4876800"/>
            <a:ext cx="1600200" cy="381000"/>
          </a:xfrm>
          <a:prstGeom prst="rect">
            <a:avLst/>
          </a:prstGeom>
          <a:noFill/>
        </p:spPr>
      </p:pic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8323" name="Picture 1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133600"/>
            <a:ext cx="1422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752600"/>
            <a:ext cx="51816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– Constant Acceleration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22098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Matlab</a:t>
            </a:r>
            <a:r>
              <a:rPr lang="en-US" sz="2400" dirty="0" smtClean="0"/>
              <a:t> solution:</a:t>
            </a:r>
            <a:endParaRPr lang="en-US" sz="2400" dirty="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362199"/>
            <a:ext cx="1152525" cy="1195211"/>
          </a:xfrm>
          <a:prstGeom prst="rect">
            <a:avLst/>
          </a:prstGeom>
          <a:noFill/>
        </p:spPr>
      </p:pic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4343400"/>
            <a:ext cx="2819400" cy="28194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2667000" y="2667000"/>
            <a:ext cx="762000" cy="152400"/>
          </a:xfrm>
          <a:prstGeom prst="straightConnector1">
            <a:avLst/>
          </a:prstGeom>
          <a:noFill/>
          <a:ln w="25400" algn="ctr">
            <a:solidFill>
              <a:srgbClr val="FF0033"/>
            </a:solidFill>
            <a:round/>
            <a:headEnd type="none" w="sm" len="sm"/>
            <a:tailEnd type="arrow" w="med" len="med"/>
          </a:ln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3276600" y="4114800"/>
            <a:ext cx="609600" cy="304800"/>
          </a:xfrm>
          <a:prstGeom prst="straightConnector1">
            <a:avLst/>
          </a:prstGeom>
          <a:noFill/>
          <a:ln w="25400" algn="ctr">
            <a:solidFill>
              <a:srgbClr val="FF0033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– Constant Acceleration (cont.)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2209800" cy="381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dirty="0" smtClean="0"/>
              <a:t>N = 10 steps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62600" y="1828800"/>
            <a:ext cx="2209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= 50 steps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9800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5 – Taylor /Maclaurin Series for sin(x)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Express sin(x) in a Taylor/</a:t>
            </a:r>
            <a:r>
              <a:rPr lang="en-US" sz="3400" dirty="0" err="1" smtClean="0"/>
              <a:t>Maclaurin</a:t>
            </a:r>
            <a:r>
              <a:rPr lang="en-US" sz="3400" dirty="0" smtClean="0"/>
              <a:t> series expansion</a:t>
            </a:r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r>
              <a:rPr lang="en-US" sz="3400" dirty="0" smtClean="0"/>
              <a:t>Aside – video on how to find Taylor/</a:t>
            </a:r>
            <a:r>
              <a:rPr lang="en-US" sz="3400" dirty="0" err="1" smtClean="0"/>
              <a:t>Maclaurin</a:t>
            </a:r>
            <a:r>
              <a:rPr lang="en-US" sz="3400" dirty="0" smtClean="0"/>
              <a:t> series expansion:</a:t>
            </a:r>
          </a:p>
          <a:p>
            <a:endParaRPr lang="en-US" sz="3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886200"/>
            <a:ext cx="3257550" cy="186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52600" y="3352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http://www.youtube.com/watch?v=dp2ovDuWhro</a:t>
            </a: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1985963"/>
            <a:ext cx="5705475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1524000"/>
            <a:ext cx="624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Sum the series at x=pi/4:</a:t>
            </a: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Note:  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 – Taylor </a:t>
            </a:r>
            <a:r>
              <a:rPr lang="en-US" dirty="0" smtClean="0"/>
              <a:t>/Maclaurin Series for sin(x) 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0" y="5257800"/>
          <a:ext cx="412376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4" imgW="2336760" imgH="431640" progId="Equation.3">
                  <p:embed/>
                </p:oleObj>
              </mc:Choice>
              <mc:Fallback>
                <p:oleObj name="Equation" r:id="rId4" imgW="2336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4123764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657600" y="205740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Important – </a:t>
            </a:r>
            <a:r>
              <a:rPr lang="en-US" sz="2000" dirty="0" smtClean="0">
                <a:solidFill>
                  <a:srgbClr val="FF0000"/>
                </a:solidFill>
              </a:rPr>
              <a:t> must first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nitialize sum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514600"/>
            <a:ext cx="45529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9"/>
          <p:cNvCxnSpPr>
            <a:cxnSpLocks noChangeShapeType="1"/>
          </p:cNvCxnSpPr>
          <p:nvPr/>
        </p:nvCxnSpPr>
        <p:spPr bwMode="auto">
          <a:xfrm flipH="1">
            <a:off x="3048000" y="2286000"/>
            <a:ext cx="533400" cy="381000"/>
          </a:xfrm>
          <a:prstGeom prst="straightConnector1">
            <a:avLst/>
          </a:prstGeom>
          <a:noFill/>
          <a:ln w="25400" algn="ctr">
            <a:solidFill>
              <a:srgbClr val="FF0033"/>
            </a:solidFill>
            <a:round/>
            <a:headEnd type="none" w="sm" len="sm"/>
            <a:tailEnd type="arrow" w="med" len="med"/>
          </a:ln>
        </p:spPr>
      </p:cxn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4191000"/>
            <a:ext cx="4019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2590800"/>
            <a:ext cx="157293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9"/>
          <p:cNvCxnSpPr>
            <a:cxnSpLocks noChangeShapeType="1"/>
          </p:cNvCxnSpPr>
          <p:nvPr/>
        </p:nvCxnSpPr>
        <p:spPr bwMode="auto">
          <a:xfrm flipH="1">
            <a:off x="6324600" y="2819400"/>
            <a:ext cx="914400" cy="304800"/>
          </a:xfrm>
          <a:prstGeom prst="straightConnector1">
            <a:avLst/>
          </a:prstGeom>
          <a:noFill/>
          <a:ln w="25400" algn="ctr">
            <a:solidFill>
              <a:srgbClr val="FF0033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 – loops within loops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133600" y="1600200"/>
            <a:ext cx="4572000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index1 = array1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{outer loop commands}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index2 = array2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{inner loop commands}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{more outer loop commands}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52600" y="4876800"/>
            <a:ext cx="57912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33"/>
                </a:solidFill>
              </a:rPr>
              <a:t>Note each “for” must have its own “</a:t>
            </a:r>
            <a:r>
              <a:rPr lang="en-US" sz="2400" dirty="0" smtClean="0">
                <a:solidFill>
                  <a:srgbClr val="FF0033"/>
                </a:solidFill>
              </a:rPr>
              <a:t>end” </a:t>
            </a:r>
          </a:p>
          <a:p>
            <a:r>
              <a:rPr lang="en-US" sz="2400" dirty="0" smtClean="0">
                <a:solidFill>
                  <a:srgbClr val="FF0033"/>
                </a:solidFill>
              </a:rPr>
              <a:t>Can </a:t>
            </a:r>
            <a:r>
              <a:rPr lang="en-US" sz="2400" dirty="0">
                <a:solidFill>
                  <a:srgbClr val="FF0033"/>
                </a:solidFill>
              </a:rPr>
              <a:t>be more than 2 levels deep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038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Programming in MATLAB (cont.)</a:t>
            </a:r>
          </a:p>
          <a:p>
            <a:r>
              <a:rPr lang="en-US" dirty="0" smtClean="0"/>
              <a:t>	“for-end” loops (cont.)</a:t>
            </a:r>
          </a:p>
          <a:p>
            <a:r>
              <a:rPr lang="en-US" dirty="0" smtClean="0"/>
              <a:t>	“while-end” loops</a:t>
            </a:r>
          </a:p>
          <a:p>
            <a:r>
              <a:rPr lang="en-US" dirty="0" smtClean="0"/>
              <a:t>	“</a:t>
            </a:r>
            <a:r>
              <a:rPr lang="en-US" dirty="0"/>
              <a:t>break” and “continue” commands</a:t>
            </a:r>
          </a:p>
          <a:p>
            <a:r>
              <a:rPr lang="en-US" dirty="0" smtClean="0"/>
              <a:t>	Nested loops</a:t>
            </a:r>
          </a:p>
          <a:p>
            <a:r>
              <a:rPr lang="en-US" dirty="0" smtClean="0"/>
              <a:t>	User </a:t>
            </a:r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 - Example</a:t>
            </a:r>
            <a:endParaRPr lang="en-US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629400" y="2057400"/>
            <a:ext cx="1295400" cy="4114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1     3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1     6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1     9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2     3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2     6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2     9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3     3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3     6 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3     9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4     3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4     6</a:t>
            </a: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4     9</a:t>
            </a:r>
          </a:p>
        </p:txBody>
      </p:sp>
      <p:sp>
        <p:nvSpPr>
          <p:cNvPr id="6" name="AutoShape 68"/>
          <p:cNvSpPr>
            <a:spLocks/>
          </p:cNvSpPr>
          <p:nvPr/>
        </p:nvSpPr>
        <p:spPr bwMode="auto">
          <a:xfrm>
            <a:off x="6019800" y="1905000"/>
            <a:ext cx="457200" cy="3886200"/>
          </a:xfrm>
          <a:prstGeom prst="leftBrace">
            <a:avLst>
              <a:gd name="adj1" fmla="val 37821"/>
              <a:gd name="adj2" fmla="val 50000"/>
            </a:avLst>
          </a:prstGeom>
          <a:noFill/>
          <a:ln w="381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9"/>
          <p:cNvSpPr txBox="1">
            <a:spLocks noChangeArrowheads="1"/>
          </p:cNvSpPr>
          <p:nvPr/>
        </p:nvSpPr>
        <p:spPr bwMode="auto">
          <a:xfrm rot="-2817341">
            <a:off x="6362265" y="1086589"/>
            <a:ext cx="129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index1</a:t>
            </a:r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 rot="-2817341">
            <a:off x="7048064" y="1086590"/>
            <a:ext cx="129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index2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14600"/>
            <a:ext cx="452673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6 - Computing Fourier Series with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Series:</a:t>
            </a:r>
          </a:p>
          <a:p>
            <a:pPr lvl="1"/>
            <a:r>
              <a:rPr lang="en-US" dirty="0" smtClean="0"/>
              <a:t>any periodic function can be expressed as an infinite series of </a:t>
            </a:r>
            <a:r>
              <a:rPr lang="en-US" dirty="0" err="1" smtClean="0"/>
              <a:t>sines</a:t>
            </a:r>
            <a:r>
              <a:rPr lang="en-US" dirty="0" smtClean="0"/>
              <a:t> and cosines.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err="1" smtClean="0"/>
              <a:t>Sawtooth</a:t>
            </a:r>
            <a:r>
              <a:rPr lang="en-US" dirty="0" smtClean="0"/>
              <a:t> Wave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32004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6 - Fourier </a:t>
            </a:r>
            <a:r>
              <a:rPr lang="en-US" dirty="0" smtClean="0"/>
              <a:t>Series – </a:t>
            </a:r>
            <a:r>
              <a:rPr lang="en-US" dirty="0" err="1" smtClean="0"/>
              <a:t>Sawtooth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2133600"/>
          </a:xfrm>
        </p:spPr>
        <p:txBody>
          <a:bodyPr>
            <a:normAutofit fontScale="92500" lnSpcReduction="20000"/>
          </a:bodyPr>
          <a:lstStyle/>
          <a:p>
            <a:pPr marL="0" lvl="1" indent="0" algn="just"/>
            <a:r>
              <a:rPr lang="en-US" dirty="0" smtClean="0"/>
              <a:t>Fourier Series expansion</a:t>
            </a:r>
          </a:p>
          <a:p>
            <a:pPr marL="0" lvl="1" indent="0" algn="just"/>
            <a:endParaRPr lang="en-US" dirty="0" smtClean="0"/>
          </a:p>
          <a:p>
            <a:pPr marL="0" lvl="1" indent="0" algn="just"/>
            <a:endParaRPr lang="en-US" dirty="0" smtClean="0"/>
          </a:p>
          <a:p>
            <a:pPr marL="0" lvl="1" indent="0" algn="just"/>
            <a:endParaRPr lang="en-US" dirty="0" smtClean="0"/>
          </a:p>
          <a:p>
            <a:pPr marL="0" lvl="1" indent="0" algn="just"/>
            <a:r>
              <a:rPr lang="en-US" dirty="0" smtClean="0"/>
              <a:t>Sum of first six terms:</a:t>
            </a:r>
          </a:p>
          <a:p>
            <a:pPr marL="0" lvl="1" indent="0" algn="just"/>
            <a:endParaRPr lang="en-US" dirty="0" smtClean="0"/>
          </a:p>
          <a:p>
            <a:pPr marL="0" lvl="1" indent="0" algn="just"/>
            <a:endParaRPr lang="en-US" dirty="0" smtClean="0"/>
          </a:p>
          <a:p>
            <a:pPr marL="0" lvl="1" indent="0" algn="just"/>
            <a:endParaRPr lang="en-US" dirty="0" smtClean="0"/>
          </a:p>
          <a:p>
            <a:pPr marL="0" lvl="1" indent="0" algn="just"/>
            <a:endParaRPr lang="en-US" dirty="0" smtClean="0"/>
          </a:p>
          <a:p>
            <a:pPr marL="0" lvl="1" indent="0" algn="just"/>
            <a:endParaRPr lang="en-US" dirty="0" smtClean="0"/>
          </a:p>
          <a:p>
            <a:pPr marL="0" lvl="1" indent="0" algn="just"/>
            <a:endParaRPr lang="en-US" dirty="0" smtClean="0"/>
          </a:p>
          <a:p>
            <a:pPr marL="0" lvl="1" indent="0" algn="just"/>
            <a:endParaRPr lang="en-US" dirty="0" smtClean="0"/>
          </a:p>
          <a:p>
            <a:endParaRPr lang="en-US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895600" y="2057400"/>
          <a:ext cx="32083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4" imgW="1536480" imgH="431640" progId="Equation.3">
                  <p:embed/>
                </p:oleObj>
              </mc:Choice>
              <mc:Fallback>
                <p:oleObj name="Equation" r:id="rId4" imgW="1536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057400"/>
                        <a:ext cx="32083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3733800"/>
            <a:ext cx="2469770" cy="225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6 - Fourier </a:t>
            </a:r>
            <a:r>
              <a:rPr lang="en-US" sz="3200" dirty="0" smtClean="0"/>
              <a:t>Series Example (cont)</a:t>
            </a:r>
            <a:endParaRPr lang="en-US" sz="3200" dirty="0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95399"/>
            <a:ext cx="6781800" cy="470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 Example (cont)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2286000" cy="220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295400"/>
            <a:ext cx="2286000" cy="217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886200"/>
            <a:ext cx="2286000" cy="215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3886200"/>
            <a:ext cx="2286000" cy="215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129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0099"/>
                </a:solidFill>
              </a:rPr>
              <a:t>One term: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2400" y="3886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0099"/>
                </a:solidFill>
              </a:rPr>
              <a:t>Three terms: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3886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0099"/>
                </a:solidFill>
              </a:rPr>
              <a:t>Ten terms: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0" y="129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0099"/>
                </a:solidFill>
              </a:rPr>
              <a:t>Two terms: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Concept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600200"/>
            <a:ext cx="8229600" cy="40386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 fontScale="850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far: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used MATLAB’s built-in functions; for example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		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sin(x), exp(x), abs(x), . . 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Reusable script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Sometimes called “user-defined</a:t>
            </a:r>
            <a:r>
              <a:rPr lang="en-US" sz="2800" dirty="0" smtClean="0">
                <a:solidFill>
                  <a:srgbClr val="000099"/>
                </a:solidFill>
              </a:rPr>
              <a:t> function” or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subprogram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noProof="0" dirty="0" smtClean="0">
                <a:solidFill>
                  <a:srgbClr val="000099"/>
                </a:solidFill>
              </a:rPr>
              <a:t>Can be used just like built-in MATLAB functions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Useful as a building block for larger programs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Computes an output from an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447801"/>
            <a:ext cx="2055813" cy="4431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% Main Program</a:t>
            </a:r>
          </a:p>
          <a:p>
            <a:pPr>
              <a:defRPr/>
            </a:pPr>
            <a:r>
              <a:rPr lang="en-US" sz="1200" dirty="0"/>
              <a:t>function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function #1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function #2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function #3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/>
              <a:t>------</a:t>
            </a:r>
          </a:p>
          <a:p>
            <a:pPr>
              <a:defRPr/>
            </a:pPr>
            <a:r>
              <a:rPr lang="en-US" sz="1200" dirty="0" smtClean="0"/>
              <a:t>------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9625" y="1362075"/>
            <a:ext cx="1312863" cy="1477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function #1</a:t>
            </a:r>
          </a:p>
          <a:p>
            <a:pPr>
              <a:defRPr/>
            </a:pPr>
            <a:r>
              <a:rPr lang="en-US" dirty="0"/>
              <a:t>------</a:t>
            </a:r>
          </a:p>
          <a:p>
            <a:pPr>
              <a:defRPr/>
            </a:pPr>
            <a:r>
              <a:rPr lang="en-US" dirty="0"/>
              <a:t>------</a:t>
            </a:r>
          </a:p>
          <a:p>
            <a:pPr>
              <a:defRPr/>
            </a:pPr>
            <a:r>
              <a:rPr lang="en-US" dirty="0"/>
              <a:t>------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9625" y="2962275"/>
            <a:ext cx="1312863" cy="1477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function #2</a:t>
            </a:r>
          </a:p>
          <a:p>
            <a:pPr>
              <a:defRPr/>
            </a:pPr>
            <a:r>
              <a:rPr lang="en-US" dirty="0"/>
              <a:t>------</a:t>
            </a:r>
          </a:p>
          <a:p>
            <a:pPr>
              <a:defRPr/>
            </a:pPr>
            <a:r>
              <a:rPr lang="en-US" dirty="0"/>
              <a:t>------</a:t>
            </a:r>
          </a:p>
          <a:p>
            <a:pPr>
              <a:defRPr/>
            </a:pPr>
            <a:r>
              <a:rPr lang="en-US" dirty="0"/>
              <a:t>------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9150" y="4600575"/>
            <a:ext cx="1312863" cy="1477963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function #3</a:t>
            </a:r>
          </a:p>
          <a:p>
            <a:pPr>
              <a:defRPr/>
            </a:pPr>
            <a:r>
              <a:rPr lang="en-US" dirty="0"/>
              <a:t>------</a:t>
            </a:r>
          </a:p>
          <a:p>
            <a:pPr>
              <a:defRPr/>
            </a:pPr>
            <a:r>
              <a:rPr lang="en-US" dirty="0"/>
              <a:t>------</a:t>
            </a:r>
          </a:p>
          <a:p>
            <a:pPr>
              <a:defRPr/>
            </a:pPr>
            <a:r>
              <a:rPr lang="en-US" dirty="0"/>
              <a:t>------</a:t>
            </a:r>
          </a:p>
          <a:p>
            <a:pPr>
              <a:defRPr/>
            </a:pPr>
            <a:endParaRPr lang="en-US" dirty="0"/>
          </a:p>
        </p:txBody>
      </p:sp>
      <p:cxnSp>
        <p:nvCxnSpPr>
          <p:cNvPr id="8" name="Straight Arrow Connector 15"/>
          <p:cNvCxnSpPr>
            <a:cxnSpLocks noChangeShapeType="1"/>
          </p:cNvCxnSpPr>
          <p:nvPr/>
        </p:nvCxnSpPr>
        <p:spPr bwMode="auto">
          <a:xfrm flipV="1">
            <a:off x="2667000" y="2133600"/>
            <a:ext cx="1905000" cy="628650"/>
          </a:xfrm>
          <a:prstGeom prst="straightConnector1">
            <a:avLst/>
          </a:prstGeom>
          <a:noFill/>
          <a:ln w="25400" algn="ctr">
            <a:solidFill>
              <a:srgbClr val="FF0033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9" name="Straight Arrow Connector 16"/>
          <p:cNvCxnSpPr>
            <a:cxnSpLocks noChangeShapeType="1"/>
          </p:cNvCxnSpPr>
          <p:nvPr/>
        </p:nvCxnSpPr>
        <p:spPr bwMode="auto">
          <a:xfrm flipV="1">
            <a:off x="2362200" y="3581400"/>
            <a:ext cx="2133600" cy="228600"/>
          </a:xfrm>
          <a:prstGeom prst="straightConnector1">
            <a:avLst/>
          </a:prstGeom>
          <a:noFill/>
          <a:ln w="25400" algn="ctr">
            <a:solidFill>
              <a:srgbClr val="FF0033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0" name="Straight Arrow Connector 17"/>
          <p:cNvCxnSpPr>
            <a:cxnSpLocks noChangeShapeType="1"/>
          </p:cNvCxnSpPr>
          <p:nvPr/>
        </p:nvCxnSpPr>
        <p:spPr bwMode="auto">
          <a:xfrm>
            <a:off x="2514600" y="5029200"/>
            <a:ext cx="1981200" cy="228600"/>
          </a:xfrm>
          <a:prstGeom prst="straightConnector1">
            <a:avLst/>
          </a:prstGeom>
          <a:noFill/>
          <a:ln w="25400" algn="ctr">
            <a:solidFill>
              <a:srgbClr val="FF0033"/>
            </a:solidFill>
            <a:round/>
            <a:headEnd type="arrow" w="med" len="med"/>
            <a:tailEnd type="arrow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6400800" y="2438400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Functions can be in separate files with filename: “</a:t>
            </a:r>
            <a:r>
              <a:rPr lang="en-US" dirty="0" err="1" smtClean="0">
                <a:solidFill>
                  <a:srgbClr val="000099"/>
                </a:solidFill>
              </a:rPr>
              <a:t>function_name.m</a:t>
            </a:r>
            <a:r>
              <a:rPr lang="en-US" dirty="0" smtClean="0">
                <a:solidFill>
                  <a:srgbClr val="000099"/>
                </a:solidFill>
              </a:rPr>
              <a:t>” or can be in the same file as main program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File Format</a:t>
            </a:r>
            <a:endParaRPr lang="en-US" dirty="0"/>
          </a:p>
        </p:txBody>
      </p:sp>
      <p:pic>
        <p:nvPicPr>
          <p:cNvPr id="4" name="Picture 2" descr="C:\Documents and Settings\martin\My Documents\My Scans\scan0013.jpg"/>
          <p:cNvPicPr>
            <a:picLocks noChangeAspect="1" noChangeArrowheads="1"/>
          </p:cNvPicPr>
          <p:nvPr/>
        </p:nvPicPr>
        <p:blipFill>
          <a:blip r:embed="rId3" cstate="print"/>
          <a:srcRect l="9872" t="30159" r="5327" b="4443"/>
          <a:stretch>
            <a:fillRect/>
          </a:stretch>
        </p:blipFill>
        <p:spPr bwMode="auto">
          <a:xfrm>
            <a:off x="838200" y="2133600"/>
            <a:ext cx="7239000" cy="20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1371600"/>
            <a:ext cx="731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3200" dirty="0">
                <a:solidFill>
                  <a:srgbClr val="000099"/>
                </a:solidFill>
              </a:rPr>
              <a:t>First line of the file must be of the form: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419600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rgbClr val="000099"/>
                </a:solidFill>
              </a:rPr>
              <a:t>If no input or output arguments are needed:</a:t>
            </a:r>
          </a:p>
          <a:p>
            <a:pPr algn="ctr" eaLnBrk="1" hangingPunct="1"/>
            <a:r>
              <a:rPr lang="en-US" sz="2800" dirty="0" smtClean="0">
                <a:solidFill>
                  <a:srgbClr val="000099"/>
                </a:solidFill>
              </a:rPr>
              <a:t>function </a:t>
            </a:r>
            <a:r>
              <a:rPr lang="en-US" sz="2800" dirty="0" err="1" smtClean="0">
                <a:solidFill>
                  <a:srgbClr val="000099"/>
                </a:solidFill>
              </a:rPr>
              <a:t>function_name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 Functions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71601"/>
            <a:ext cx="8534400" cy="4114799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transfer data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function from the workspace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Workspace variables are unavailable within the function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necessary variables must be brought in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multiple inputs: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Separate them by commas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 is important 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 of built-in functions with inputs: </a:t>
            </a:r>
          </a:p>
          <a:p>
            <a:pPr marL="685800" lvl="1" indent="-228600"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sum(x)		plot(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from Functions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1371600"/>
            <a:ext cx="7693025" cy="3886199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transfer results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into the workspace from the function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multiple outputs: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Separate them by commas in brackets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 is important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variables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assigned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 of built-in functions with outputs: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lvl="2" indent="-228600">
              <a:spcBef>
                <a:spcPct val="20000"/>
              </a:spcBef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sum(x)</a:t>
            </a:r>
          </a:p>
          <a:p>
            <a:pPr marL="1143000" lvl="2" indent="-228600">
              <a:spcBef>
                <a:spcPct val="20000"/>
              </a:spcBef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value,location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max(x)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Examples – </a:t>
            </a:r>
            <a:r>
              <a:rPr lang="en-US" dirty="0" smtClean="0"/>
              <a:t>Lecture_8.m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391400" cy="3581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Compound interest using ‘for’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Compound interest using ‘while’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Compound </a:t>
            </a:r>
            <a:r>
              <a:rPr lang="en-US" dirty="0"/>
              <a:t>interest using </a:t>
            </a:r>
            <a:r>
              <a:rPr lang="en-US" dirty="0" smtClean="0"/>
              <a:t>break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Constant acceleration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Taylor/Maclaurin series summation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Computing </a:t>
            </a:r>
            <a:r>
              <a:rPr lang="en-US" dirty="0"/>
              <a:t>Fourier </a:t>
            </a:r>
            <a:r>
              <a:rPr lang="en-US" dirty="0" smtClean="0"/>
              <a:t>series </a:t>
            </a:r>
            <a:r>
              <a:rPr lang="en-US" dirty="0"/>
              <a:t>with </a:t>
            </a:r>
            <a:r>
              <a:rPr lang="en-US" dirty="0" smtClean="0"/>
              <a:t>nested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function to convert degrees to radians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function to estimate sine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&amp; Using Function Files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33400" y="1600200"/>
            <a:ext cx="8153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65138" indent="-404813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sz="2400" dirty="0" smtClean="0">
                <a:solidFill>
                  <a:srgbClr val="000099"/>
                </a:solidFill>
              </a:rPr>
              <a:t>Function </a:t>
            </a:r>
            <a:r>
              <a:rPr lang="en-US" sz="2400" dirty="0">
                <a:solidFill>
                  <a:srgbClr val="000099"/>
                </a:solidFill>
              </a:rPr>
              <a:t>files must be saved before they can be used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  <a:endParaRPr lang="en-US" sz="2400" dirty="0">
              <a:solidFill>
                <a:srgbClr val="000099"/>
              </a:solidFill>
            </a:endParaRPr>
          </a:p>
          <a:p>
            <a:pPr marL="465138" indent="-404813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sz="2400" dirty="0" smtClean="0">
                <a:solidFill>
                  <a:srgbClr val="000099"/>
                </a:solidFill>
              </a:rPr>
              <a:t>Files </a:t>
            </a:r>
            <a:r>
              <a:rPr lang="en-US" sz="2400" dirty="0">
                <a:solidFill>
                  <a:srgbClr val="000099"/>
                </a:solidFill>
              </a:rPr>
              <a:t>are saved with the same extension “.m” as </a:t>
            </a:r>
            <a:r>
              <a:rPr lang="en-US" sz="2400" dirty="0" smtClean="0">
                <a:solidFill>
                  <a:srgbClr val="000099"/>
                </a:solidFill>
              </a:rPr>
              <a:t>used for </a:t>
            </a:r>
            <a:r>
              <a:rPr lang="en-US" sz="2400" dirty="0">
                <a:solidFill>
                  <a:srgbClr val="000099"/>
                </a:solidFill>
              </a:rPr>
              <a:t>script files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</a:p>
          <a:p>
            <a:pPr marL="465138" indent="-404813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sz="2400" dirty="0" smtClean="0">
                <a:solidFill>
                  <a:srgbClr val="000099"/>
                </a:solidFill>
              </a:rPr>
              <a:t>If </a:t>
            </a:r>
            <a:r>
              <a:rPr lang="en-US" sz="2400" dirty="0">
                <a:solidFill>
                  <a:srgbClr val="000099"/>
                </a:solidFill>
              </a:rPr>
              <a:t>saved separately, it is recommend that the file </a:t>
            </a:r>
            <a:r>
              <a:rPr lang="en-US" sz="2400" dirty="0" smtClean="0">
                <a:solidFill>
                  <a:srgbClr val="000099"/>
                </a:solidFill>
              </a:rPr>
              <a:t>be </a:t>
            </a:r>
            <a:r>
              <a:rPr lang="en-US" sz="2400" dirty="0">
                <a:solidFill>
                  <a:srgbClr val="000099"/>
                </a:solidFill>
              </a:rPr>
              <a:t>saved with the same name as the function name.  </a:t>
            </a:r>
            <a:endParaRPr lang="en-US" sz="2400" dirty="0" smtClean="0">
              <a:solidFill>
                <a:srgbClr val="000099"/>
              </a:solidFill>
            </a:endParaRPr>
          </a:p>
          <a:p>
            <a:pPr marL="465138" indent="-404813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sz="2400" dirty="0" smtClean="0">
                <a:solidFill>
                  <a:srgbClr val="000099"/>
                </a:solidFill>
              </a:rPr>
              <a:t>The </a:t>
            </a:r>
            <a:r>
              <a:rPr lang="en-US" sz="2400" dirty="0">
                <a:solidFill>
                  <a:srgbClr val="000099"/>
                </a:solidFill>
              </a:rPr>
              <a:t>function file can be called from: the </a:t>
            </a:r>
            <a:r>
              <a:rPr lang="en-US" sz="2400" dirty="0" smtClean="0">
                <a:solidFill>
                  <a:srgbClr val="000099"/>
                </a:solidFill>
              </a:rPr>
              <a:t>Command Window</a:t>
            </a:r>
            <a:r>
              <a:rPr lang="en-US" sz="2400" dirty="0">
                <a:solidFill>
                  <a:srgbClr val="000099"/>
                </a:solidFill>
              </a:rPr>
              <a:t>, or a script file, or another function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</a:p>
          <a:p>
            <a:pPr marL="465138" indent="-404813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sz="2400" dirty="0" smtClean="0">
                <a:solidFill>
                  <a:srgbClr val="000099"/>
                </a:solidFill>
              </a:rPr>
              <a:t>To </a:t>
            </a:r>
            <a:r>
              <a:rPr lang="en-US" sz="2400" dirty="0">
                <a:solidFill>
                  <a:srgbClr val="000099"/>
                </a:solidFill>
              </a:rPr>
              <a:t>use a saved </a:t>
            </a:r>
            <a:r>
              <a:rPr lang="en-US" sz="2400" dirty="0" smtClean="0">
                <a:solidFill>
                  <a:srgbClr val="000099"/>
                </a:solidFill>
              </a:rPr>
              <a:t>function, it must be in the current folder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File Structure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3429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Each function can be a single file </a:t>
            </a:r>
          </a:p>
          <a:p>
            <a:pPr lvl="1"/>
            <a:r>
              <a:rPr lang="en-US" dirty="0" smtClean="0"/>
              <a:t>Convenient for large programs where tasks are broken into smaller building blocks that are tested independently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Or, can stack functions in one file (as done in Lecture_7.m)</a:t>
            </a:r>
          </a:p>
          <a:p>
            <a:pPr lvl="1"/>
            <a:r>
              <a:rPr lang="en-US" dirty="0" smtClean="0"/>
              <a:t>All blocks in file must be functions (including main program)</a:t>
            </a:r>
          </a:p>
          <a:p>
            <a:pPr lvl="1"/>
            <a:r>
              <a:rPr lang="en-US" dirty="0" smtClean="0"/>
              <a:t>Useful for mailing and testing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7</a:t>
            </a:r>
            <a:r>
              <a:rPr lang="en-US" dirty="0" smtClean="0"/>
              <a:t> – Convert Degrees to Radians</a:t>
            </a:r>
            <a:endParaRPr lang="en-US" dirty="0"/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>
          <a:xfrm>
            <a:off x="1524000" y="3733800"/>
            <a:ext cx="6477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0099"/>
                </a:solidFill>
              </a:rPr>
              <a:t>Functions are “called”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 like a built-in functions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is independent of the variable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0099"/>
                </a:solidFill>
              </a:rPr>
              <a:t>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names within the function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Executed by typing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function_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(input)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2006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7 – Convert Degrees to </a:t>
            </a:r>
            <a:r>
              <a:rPr lang="en-US" dirty="0" smtClean="0"/>
              <a:t>Radians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47800" y="1638100"/>
            <a:ext cx="6896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“Main” program                                Command Window </a:t>
            </a:r>
            <a:endParaRPr lang="en-US" sz="2400" dirty="0">
              <a:solidFill>
                <a:srgbClr val="000099"/>
              </a:solidFill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26013"/>
            <a:ext cx="3474344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4419600" cy="143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66800" y="1447800"/>
            <a:ext cx="5401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Truncated Taylor series (replace </a:t>
            </a:r>
            <a:r>
              <a:rPr lang="en-US" sz="2400" dirty="0" smtClean="0">
                <a:solidFill>
                  <a:srgbClr val="000099"/>
                </a:solidFill>
                <a:sym typeface="Symbol"/>
              </a:rPr>
              <a:t> with N)</a:t>
            </a:r>
            <a:endParaRPr lang="en-US" sz="2400" dirty="0">
              <a:solidFill>
                <a:srgbClr val="00009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315316"/>
              </p:ext>
            </p:extLst>
          </p:nvPr>
        </p:nvGraphicFramePr>
        <p:xfrm>
          <a:off x="1089498" y="2156298"/>
          <a:ext cx="655869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4" imgW="2819160" imgH="457200" progId="Equation.3">
                  <p:embed/>
                </p:oleObj>
              </mc:Choice>
              <mc:Fallback>
                <p:oleObj name="Equation" r:id="rId4" imgW="2819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498" y="2156298"/>
                        <a:ext cx="6558691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8 </a:t>
            </a:r>
            <a:r>
              <a:rPr lang="en-US" dirty="0"/>
              <a:t>– </a:t>
            </a:r>
            <a:r>
              <a:rPr lang="en-US" dirty="0" smtClean="0"/>
              <a:t>User function to approximate sin(x)</a:t>
            </a:r>
            <a:endParaRPr lang="en-US" dirty="0"/>
          </a:p>
        </p:txBody>
      </p:sp>
      <p:cxnSp>
        <p:nvCxnSpPr>
          <p:cNvPr id="13" name="Straight Arrow Connector 15"/>
          <p:cNvCxnSpPr>
            <a:cxnSpLocks noChangeShapeType="1"/>
          </p:cNvCxnSpPr>
          <p:nvPr/>
        </p:nvCxnSpPr>
        <p:spPr bwMode="auto">
          <a:xfrm flipV="1">
            <a:off x="2438400" y="2133600"/>
            <a:ext cx="609600" cy="173682"/>
          </a:xfrm>
          <a:prstGeom prst="straightConnector1">
            <a:avLst/>
          </a:prstGeom>
          <a:noFill/>
          <a:ln w="25400" algn="ctr">
            <a:solidFill>
              <a:srgbClr val="FF0033"/>
            </a:solidFill>
            <a:round/>
            <a:headEnd type="arrow" w="med" len="med"/>
            <a:tailEnd type="none" w="med" len="med"/>
          </a:ln>
        </p:spPr>
      </p:cxnSp>
      <p:cxnSp>
        <p:nvCxnSpPr>
          <p:cNvPr id="15" name="Straight Arrow Connector 15"/>
          <p:cNvCxnSpPr>
            <a:cxnSpLocks noChangeShapeType="1"/>
          </p:cNvCxnSpPr>
          <p:nvPr/>
        </p:nvCxnSpPr>
        <p:spPr bwMode="auto">
          <a:xfrm flipV="1">
            <a:off x="5410200" y="2075234"/>
            <a:ext cx="609600" cy="173682"/>
          </a:xfrm>
          <a:prstGeom prst="straightConnector1">
            <a:avLst/>
          </a:prstGeom>
          <a:noFill/>
          <a:ln w="25400" algn="ctr">
            <a:solidFill>
              <a:srgbClr val="FF0033"/>
            </a:solidFill>
            <a:round/>
            <a:headEnd type="arrow" w="med" len="med"/>
            <a:tailEnd type="none" w="med" len="med"/>
          </a:ln>
        </p:spPr>
      </p:cxn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12773"/>
            <a:ext cx="5522068" cy="198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990600" y="3390376"/>
            <a:ext cx="1877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User function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8 – User function to approximate sin(x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66800" y="1447800"/>
            <a:ext cx="71036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99"/>
                </a:solidFill>
              </a:rPr>
              <a:t>“Main” program                                    Command Window </a:t>
            </a:r>
            <a:endParaRPr lang="en-US" sz="2400" dirty="0">
              <a:solidFill>
                <a:srgbClr val="000099"/>
              </a:solidFill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8884"/>
            <a:ext cx="337209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20856"/>
            <a:ext cx="2694276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29" y="1219200"/>
            <a:ext cx="8229600" cy="4038600"/>
          </a:xfrm>
        </p:spPr>
        <p:txBody>
          <a:bodyPr/>
          <a:lstStyle/>
          <a:p>
            <a:r>
              <a:rPr lang="en-US" dirty="0" smtClean="0"/>
              <a:t>Lecture_8.m</a:t>
            </a:r>
            <a:endParaRPr lang="en-US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947863"/>
            <a:ext cx="74009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1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“for-end” Loop</a:t>
            </a:r>
            <a:endParaRPr lang="en-US" dirty="0"/>
          </a:p>
        </p:txBody>
      </p:sp>
      <p:pic>
        <p:nvPicPr>
          <p:cNvPr id="4" name="Picture 2" descr="C:\Documents and Settings\martin\My Documents\My Scans\scan000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4620" t="30617" r="7574" b="4749"/>
          <a:stretch>
            <a:fillRect/>
          </a:stretch>
        </p:blipFill>
        <p:spPr bwMode="auto">
          <a:xfrm>
            <a:off x="1447800" y="2286000"/>
            <a:ext cx="617181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– Compound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800"/>
          </a:xfrm>
        </p:spPr>
        <p:txBody>
          <a:bodyPr>
            <a:noAutofit/>
          </a:bodyPr>
          <a:lstStyle/>
          <a:p>
            <a:r>
              <a:rPr lang="en-US" sz="2600" dirty="0" smtClean="0"/>
              <a:t>Calculating 5% interest compounded annually for 10 years:</a:t>
            </a:r>
            <a:endParaRPr lang="en-US" sz="26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55546"/>
            <a:ext cx="5525656" cy="156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09800"/>
            <a:ext cx="2646758" cy="275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3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– end Command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2438400"/>
            <a:ext cx="380732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i="1" dirty="0">
                <a:cs typeface="Courier New" pitchFamily="49" charset="0"/>
              </a:rPr>
              <a:t>conditional expression</a:t>
            </a:r>
          </a:p>
          <a:p>
            <a:r>
              <a:rPr lang="en-US" sz="2400" dirty="0"/>
              <a:t>      . . . </a:t>
            </a:r>
          </a:p>
          <a:p>
            <a:r>
              <a:rPr lang="en-US" sz="2400" dirty="0"/>
              <a:t>      . . . </a:t>
            </a:r>
          </a:p>
          <a:p>
            <a:r>
              <a:rPr lang="en-US" sz="2400" dirty="0"/>
              <a:t>      . . 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5000" y="3200400"/>
            <a:ext cx="3582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Group of MATLAB commands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 flipV="1">
            <a:off x="5029200" y="2819400"/>
            <a:ext cx="533400" cy="762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791200" y="2514600"/>
            <a:ext cx="2895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Loop will continue until as long as conditional expression is true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Be careful to avoid infinite loop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1676400" y="2971800"/>
            <a:ext cx="2286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 – Compound Interest with while loop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800"/>
          </a:xfrm>
        </p:spPr>
        <p:txBody>
          <a:bodyPr>
            <a:noAutofit/>
          </a:bodyPr>
          <a:lstStyle/>
          <a:p>
            <a:r>
              <a:rPr lang="en-US" sz="2600" dirty="0" smtClean="0"/>
              <a:t>Interest (5%) compounded until investment doubles:</a:t>
            </a:r>
            <a:endParaRPr lang="en-US" sz="2600" dirty="0"/>
          </a:p>
        </p:txBody>
      </p:sp>
      <p:pic>
        <p:nvPicPr>
          <p:cNvPr id="3380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60236"/>
            <a:ext cx="5601126" cy="165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1200"/>
            <a:ext cx="2457029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contain sets of commands that you want to do repeatedly. </a:t>
            </a:r>
          </a:p>
          <a:p>
            <a:r>
              <a:rPr lang="en-US" dirty="0" smtClean="0"/>
              <a:t>But you might want to:</a:t>
            </a:r>
          </a:p>
          <a:p>
            <a:pPr lvl="1"/>
            <a:r>
              <a:rPr lang="en-US" dirty="0" smtClean="0"/>
              <a:t>Skip commands in the current iteration</a:t>
            </a:r>
          </a:p>
          <a:p>
            <a:pPr lvl="1"/>
            <a:r>
              <a:rPr lang="en-US" dirty="0" smtClean="0"/>
              <a:t>Stop the loop itself</a:t>
            </a:r>
          </a:p>
          <a:p>
            <a:r>
              <a:rPr lang="en-US" dirty="0" smtClean="0"/>
              <a:t>Why continue once you’ve found what you’re looking for !!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9968</TotalTime>
  <Words>1065</Words>
  <Application>Microsoft Office PowerPoint</Application>
  <PresentationFormat>On-screen Show (4:3)</PresentationFormat>
  <Paragraphs>279</Paragraphs>
  <Slides>35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Symbol</vt:lpstr>
      <vt:lpstr>Wingdings</vt:lpstr>
      <vt:lpstr>Office Theme</vt:lpstr>
      <vt:lpstr>Equation</vt:lpstr>
      <vt:lpstr> EGR 106  Foundations of Engineering II</vt:lpstr>
      <vt:lpstr>This Week’s Topics</vt:lpstr>
      <vt:lpstr>This Week’s Examples – Lecture_8.m</vt:lpstr>
      <vt:lpstr>This Week’s Examples (cont.)</vt:lpstr>
      <vt:lpstr>The “for-end” Loop</vt:lpstr>
      <vt:lpstr>Example 1 – Compound Interest</vt:lpstr>
      <vt:lpstr>while – end Command</vt:lpstr>
      <vt:lpstr>Example 2 – Compound Interest with while loop </vt:lpstr>
      <vt:lpstr>Loop Controls</vt:lpstr>
      <vt:lpstr>Skipping Ahead: Continue</vt:lpstr>
      <vt:lpstr>Early Termination: Break Command</vt:lpstr>
      <vt:lpstr>Example 3 – using the Break command</vt:lpstr>
      <vt:lpstr>Example 4 – Constant Acceleration</vt:lpstr>
      <vt:lpstr>Example 4 – Constant Acceleration (cont.)</vt:lpstr>
      <vt:lpstr>Example 4 – Constant Acceleration (cont.)</vt:lpstr>
      <vt:lpstr>Example 4 – Constant Acceleration (cont.)</vt:lpstr>
      <vt:lpstr>Example 5 – Taylor /Maclaurin Series for sin(x)</vt:lpstr>
      <vt:lpstr>Example 5 – Taylor /Maclaurin Series for sin(x)  (cont.)</vt:lpstr>
      <vt:lpstr>Nested Loops – loops within loops</vt:lpstr>
      <vt:lpstr>Nested Loops - Example</vt:lpstr>
      <vt:lpstr>Example 6 - Computing Fourier Series with Nested Loops</vt:lpstr>
      <vt:lpstr>Example 6 - Fourier Series – Sawtooth Function</vt:lpstr>
      <vt:lpstr>Example 6 - Fourier Series Example (cont)</vt:lpstr>
      <vt:lpstr>Fourier Series Example (cont)</vt:lpstr>
      <vt:lpstr>Function Concept</vt:lpstr>
      <vt:lpstr>Building Block Concept</vt:lpstr>
      <vt:lpstr>Function File Format</vt:lpstr>
      <vt:lpstr>Input to Functions</vt:lpstr>
      <vt:lpstr>Output from Functions</vt:lpstr>
      <vt:lpstr>Saving &amp; Using Function Files</vt:lpstr>
      <vt:lpstr>Function File Structure</vt:lpstr>
      <vt:lpstr>Example 7 – Convert Degrees to Radians</vt:lpstr>
      <vt:lpstr>Example 7 – Convert Degrees to Radians (cont)</vt:lpstr>
      <vt:lpstr>Example 8 – User function to approximate sin(x)</vt:lpstr>
      <vt:lpstr>Example 8 – User function to approximate sin(x)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252</cp:revision>
  <dcterms:created xsi:type="dcterms:W3CDTF">2010-11-11T12:41:26Z</dcterms:created>
  <dcterms:modified xsi:type="dcterms:W3CDTF">2022-03-16T14:46:21Z</dcterms:modified>
</cp:coreProperties>
</file>