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34" r:id="rId4"/>
    <p:sldId id="335" r:id="rId5"/>
    <p:sldId id="342" r:id="rId6"/>
    <p:sldId id="332" r:id="rId7"/>
    <p:sldId id="333" r:id="rId8"/>
    <p:sldId id="305" r:id="rId9"/>
    <p:sldId id="336" r:id="rId10"/>
    <p:sldId id="337" r:id="rId11"/>
    <p:sldId id="338" r:id="rId12"/>
    <p:sldId id="339" r:id="rId13"/>
    <p:sldId id="271" r:id="rId14"/>
    <p:sldId id="32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3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6390" autoAdjust="0"/>
  </p:normalViewPr>
  <p:slideViewPr>
    <p:cSldViewPr>
      <p:cViewPr varScale="1">
        <p:scale>
          <a:sx n="104" d="100"/>
          <a:sy n="104" d="100"/>
        </p:scale>
        <p:origin x="1173" y="1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5AC-027B-46C5-8DCF-0A4E5D442381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DAD6A-067B-4663-AB71-ADA9C6D067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AD6A-067B-4663-AB71-ADA9C6D0671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Scripts and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600200"/>
            <a:ext cx="4914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Matlab’s</a:t>
            </a:r>
            <a:r>
              <a:rPr lang="en-US" dirty="0" smtClean="0"/>
              <a:t> Built-in, Color Editor: </a:t>
            </a:r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04800" y="1981200"/>
            <a:ext cx="3276600" cy="32004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/>
          <a:p>
            <a:pPr marL="509588" marR="0" lvl="1" indent="-3365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create a new file or open an existing M-file (icons or click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file name)</a:t>
            </a:r>
          </a:p>
          <a:p>
            <a:pPr marL="509588" marR="0" lvl="1" indent="-3365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aid in file creation  (command types, typos, etc.)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 flipV="1">
            <a:off x="4572000" y="2514600"/>
            <a:ext cx="76200" cy="2209800"/>
          </a:xfrm>
          <a:prstGeom prst="straightConnector1">
            <a:avLst/>
          </a:prstGeom>
          <a:noFill/>
          <a:ln w="19050" algn="ctr">
            <a:solidFill>
              <a:srgbClr val="FF0033"/>
            </a:solidFill>
            <a:round/>
            <a:headEnd type="none" w="sm" len="sm"/>
            <a:tailEnd type="arrow" w="med" len="med"/>
          </a:ln>
        </p:spPr>
      </p:cxn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581400" y="4800600"/>
            <a:ext cx="2590800" cy="64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33"/>
                </a:solidFill>
              </a:rPr>
              <a:t>Opens Editor Window to Create New M-File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38800" y="3733800"/>
            <a:ext cx="327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33"/>
                </a:solidFill>
              </a:rPr>
              <a:t>Opens an Existing File in Editor Window to Edit &amp; Save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 flipV="1">
            <a:off x="5029200" y="2514600"/>
            <a:ext cx="838200" cy="1219200"/>
          </a:xfrm>
          <a:prstGeom prst="straightConnector1">
            <a:avLst/>
          </a:prstGeom>
          <a:noFill/>
          <a:ln w="19050" algn="ctr">
            <a:solidFill>
              <a:srgbClr val="FF0033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724400" y="2133600"/>
            <a:ext cx="381000" cy="381000"/>
          </a:xfrm>
          <a:prstGeom prst="ellipse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Window</a:t>
            </a:r>
            <a:endParaRPr lang="en-US" dirty="0"/>
          </a:p>
        </p:txBody>
      </p:sp>
      <p:sp>
        <p:nvSpPr>
          <p:cNvPr id="12" name="AutoShape 25"/>
          <p:cNvSpPr>
            <a:spLocks/>
          </p:cNvSpPr>
          <p:nvPr/>
        </p:nvSpPr>
        <p:spPr bwMode="auto">
          <a:xfrm>
            <a:off x="4267200" y="1295400"/>
            <a:ext cx="381000" cy="4419600"/>
          </a:xfrm>
          <a:prstGeom prst="rightBrace">
            <a:avLst>
              <a:gd name="adj1" fmla="val 50667"/>
              <a:gd name="adj2" fmla="val 50000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4800600" y="2971800"/>
            <a:ext cx="2819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33"/>
                </a:solidFill>
              </a:rPr>
              <a:t>In this window: </a:t>
            </a:r>
            <a:br>
              <a:rPr lang="en-US" dirty="0">
                <a:solidFill>
                  <a:srgbClr val="FF0033"/>
                </a:solidFill>
              </a:rPr>
            </a:br>
            <a:r>
              <a:rPr lang="en-US" dirty="0">
                <a:solidFill>
                  <a:srgbClr val="FF0033"/>
                </a:solidFill>
              </a:rPr>
              <a:t>- type &amp; edit commands</a:t>
            </a:r>
            <a:br>
              <a:rPr lang="en-US" dirty="0">
                <a:solidFill>
                  <a:srgbClr val="FF0033"/>
                </a:solidFill>
              </a:rPr>
            </a:br>
            <a:r>
              <a:rPr lang="en-US" dirty="0">
                <a:solidFill>
                  <a:srgbClr val="FF0033"/>
                </a:solidFill>
              </a:rPr>
              <a:t>- </a:t>
            </a:r>
            <a:r>
              <a:rPr lang="en-US" dirty="0" smtClean="0">
                <a:solidFill>
                  <a:srgbClr val="FF0033"/>
                </a:solidFill>
              </a:rPr>
              <a:t>run </a:t>
            </a:r>
            <a:r>
              <a:rPr lang="en-US" dirty="0">
                <a:solidFill>
                  <a:srgbClr val="FF0033"/>
                </a:solidFill>
              </a:rPr>
              <a:t>program</a:t>
            </a:r>
            <a:br>
              <a:rPr lang="en-US" dirty="0">
                <a:solidFill>
                  <a:srgbClr val="FF0033"/>
                </a:solidFill>
              </a:rPr>
            </a:br>
            <a:r>
              <a:rPr lang="en-US" dirty="0">
                <a:solidFill>
                  <a:srgbClr val="FF0033"/>
                </a:solidFill>
              </a:rPr>
              <a:t>- save work when finished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337424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MATLAB Editor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0" y="1981200"/>
            <a:ext cx="4419600" cy="32766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Familiar Windows menus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numbers 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“Run” button or F5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Comment lines (begin with ‘%’)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Note use of semicolons to suppress output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of colors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95400"/>
            <a:ext cx="3056669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Array Concept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marL="609600" indent="-609600" eaLnBrk="1" hangingPunct="1"/>
            <a:r>
              <a:rPr lang="en-US" sz="2800" dirty="0" smtClean="0"/>
              <a:t>Arrays are the fundamental data units in MATLAB</a:t>
            </a:r>
          </a:p>
          <a:p>
            <a:pPr marL="990600" lvl="1" indent="-533400" eaLnBrk="1" hangingPunct="1"/>
            <a:r>
              <a:rPr lang="en-US" dirty="0" smtClean="0"/>
              <a:t>Rectangular collection of data</a:t>
            </a:r>
          </a:p>
          <a:p>
            <a:pPr marL="990600" lvl="1" indent="-533400" eaLnBrk="1" hangingPunct="1"/>
            <a:r>
              <a:rPr lang="en-US" u="sng" dirty="0" smtClean="0"/>
              <a:t>All</a:t>
            </a:r>
            <a:r>
              <a:rPr lang="en-US" dirty="0" smtClean="0"/>
              <a:t> variables are considered to be arrays</a:t>
            </a:r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r>
              <a:rPr lang="en-US" sz="2800" dirty="0" smtClean="0"/>
              <a:t>Data values organized into </a:t>
            </a:r>
            <a:r>
              <a:rPr lang="en-US" sz="2800" dirty="0" smtClean="0">
                <a:solidFill>
                  <a:srgbClr val="FF0033"/>
                </a:solidFill>
              </a:rPr>
              <a:t>rows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33"/>
                </a:solidFill>
              </a:rPr>
              <a:t>columns</a:t>
            </a:r>
            <a:endParaRPr lang="en-US" sz="2800" dirty="0" smtClean="0"/>
          </a:p>
          <a:p>
            <a:pPr marL="990600" lvl="1" indent="-533400" eaLnBrk="1" hangingPunct="1"/>
            <a:endParaRPr lang="en-US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667000" y="3352800"/>
          <a:ext cx="35560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SmartDraw" r:id="rId4" imgW="2286000" imgH="819720" progId="SmartDraw.2">
                  <p:embed/>
                </p:oleObj>
              </mc:Choice>
              <mc:Fallback>
                <p:oleObj name="SmartDraw" r:id="rId4" imgW="2286000" imgH="81972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35560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Size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1219200"/>
            <a:ext cx="7693025" cy="517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or dimension of an array: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rows and columns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written as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by 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or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 x  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where 	R = number of rows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C = number of columns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     yield is 3 by 4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      test is 1 by 5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590800" y="4114800"/>
          <a:ext cx="29464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SmartDraw" r:id="rId4" imgW="2286000" imgH="819720" progId="SmartDraw.2">
                  <p:embed/>
                </p:oleObj>
              </mc:Choice>
              <mc:Fallback>
                <p:oleObj name="SmartDraw" r:id="rId4" imgW="2286000" imgH="819720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29464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057400" y="5334000"/>
          <a:ext cx="3948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SmartDraw" r:id="rId6" imgW="2811600" imgH="379440" progId="SmartDraw.2">
                  <p:embed/>
                </p:oleObj>
              </mc:Choice>
              <mc:Fallback>
                <p:oleObj name="SmartDraw" r:id="rId6" imgW="2811600" imgH="37944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0"/>
                        <a:ext cx="39481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Size Arrays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1524001"/>
            <a:ext cx="7693025" cy="45720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/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 1 x 1 array           4      or    [4]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 vector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 x C array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9   7   5   4   2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is a 1 x 5 row vector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vector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R x 1 array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is a 3 x 1 column vector</a:t>
            </a:r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2895600" y="4495800"/>
          <a:ext cx="6254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SmartDraw" r:id="rId4" imgW="461520" imgH="906480" progId="SmartDraw.2">
                  <p:embed/>
                </p:oleObj>
              </mc:Choice>
              <mc:Fallback>
                <p:oleObj name="SmartDraw" r:id="rId4" imgW="461520" imgH="906480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6254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Size Arrays (cont.)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0386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marL="1371600" lvl="2" indent="-457200" eaLnBrk="1" hangingPunct="1"/>
            <a:r>
              <a:rPr lang="en-US" sz="2800" dirty="0" smtClean="0"/>
              <a:t>If </a:t>
            </a:r>
            <a:r>
              <a:rPr lang="en-US" sz="2800" dirty="0" smtClean="0">
                <a:solidFill>
                  <a:srgbClr val="FF0033"/>
                </a:solidFill>
              </a:rPr>
              <a:t>R = C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=&gt; </a:t>
            </a:r>
            <a:r>
              <a:rPr lang="en-US" sz="2800" i="1" dirty="0" smtClean="0">
                <a:solidFill>
                  <a:srgbClr val="009900"/>
                </a:solidFill>
                <a:sym typeface="Wingdings" pitchFamily="2" charset="2"/>
              </a:rPr>
              <a:t>square</a:t>
            </a:r>
            <a:r>
              <a:rPr lang="en-US" sz="2800" dirty="0" smtClean="0">
                <a:sym typeface="Wingdings" pitchFamily="2" charset="2"/>
              </a:rPr>
              <a:t> matrix</a:t>
            </a:r>
          </a:p>
          <a:p>
            <a:pPr marL="1371600" lvl="2" indent="-457200" eaLnBrk="1" hangingPunct="1"/>
            <a:endParaRPr lang="en-US" sz="2800" dirty="0" smtClean="0">
              <a:sym typeface="Wingdings" pitchFamily="2" charset="2"/>
            </a:endParaRPr>
          </a:p>
          <a:p>
            <a:pPr marL="1371600" lvl="2" indent="-457200" eaLnBrk="1" hangingPunct="1"/>
            <a:endParaRPr lang="en-US" sz="2800" dirty="0" smtClean="0">
              <a:sym typeface="Wingdings" pitchFamily="2" charset="2"/>
            </a:endParaRPr>
          </a:p>
          <a:p>
            <a:pPr marL="1371600" lvl="2" indent="-457200" eaLnBrk="1" hangingPunct="1"/>
            <a:endParaRPr lang="en-US" sz="2800" dirty="0" smtClean="0">
              <a:sym typeface="Wingdings" pitchFamily="2" charset="2"/>
            </a:endParaRPr>
          </a:p>
          <a:p>
            <a:pPr marL="1371600" lvl="2" indent="-457200" eaLnBrk="1" hangingPunct="1"/>
            <a:endParaRPr lang="en-US" sz="2800" dirty="0" smtClean="0">
              <a:sym typeface="Wingdings" pitchFamily="2" charset="2"/>
            </a:endParaRPr>
          </a:p>
          <a:p>
            <a:pPr marL="1752600" lvl="3" indent="-381000" eaLnBrk="1" hangingPunct="1"/>
            <a:endParaRPr lang="en-US" sz="2800" dirty="0" smtClean="0">
              <a:sym typeface="Wingdings" pitchFamily="2" charset="2"/>
            </a:endParaRPr>
          </a:p>
          <a:p>
            <a:pPr marL="1371600" lvl="2" indent="-457200" eaLnBrk="1" hangingPunct="1"/>
            <a:r>
              <a:rPr lang="en-US" sz="2800" dirty="0" smtClean="0">
                <a:sym typeface="Wingdings" pitchFamily="2" charset="2"/>
              </a:rPr>
              <a:t>If </a:t>
            </a:r>
            <a:r>
              <a:rPr lang="en-US" sz="2800" dirty="0" smtClean="0">
                <a:solidFill>
                  <a:srgbClr val="FF0033"/>
                </a:solidFill>
                <a:sym typeface="Wingdings" pitchFamily="2" charset="2"/>
              </a:rPr>
              <a:t>R = C = 0</a:t>
            </a:r>
            <a:r>
              <a:rPr lang="en-US" sz="2800" dirty="0" smtClean="0">
                <a:sym typeface="Wingdings" pitchFamily="2" charset="2"/>
              </a:rPr>
              <a:t> =&gt; </a:t>
            </a:r>
            <a:r>
              <a:rPr lang="en-US" sz="2800" i="1" dirty="0" smtClean="0">
                <a:solidFill>
                  <a:srgbClr val="009900"/>
                </a:solidFill>
                <a:sym typeface="Wingdings" pitchFamily="2" charset="2"/>
              </a:rPr>
              <a:t>null</a:t>
            </a:r>
            <a:r>
              <a:rPr lang="en-US" sz="2800" dirty="0" smtClean="0">
                <a:sym typeface="Wingdings" pitchFamily="2" charset="2"/>
              </a:rPr>
              <a:t> matrix  [ ] (a pair of empty brackets)</a:t>
            </a: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				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657600" y="2438400"/>
          <a:ext cx="16668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SmartDraw" r:id="rId4" imgW="1293840" imgH="906480" progId="SmartDraw.2">
                  <p:embed/>
                </p:oleObj>
              </mc:Choice>
              <mc:Fallback>
                <p:oleObj name="SmartDraw" r:id="rId4" imgW="1293840" imgH="906480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16668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371600"/>
            <a:ext cx="8229600" cy="40386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/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 specification: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followed by an equal sign (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), just like variables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values within a pair of brackets (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 ]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data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row at a time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to right, top to bottom order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 or comma between the values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rows separated by semicolons or the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-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7848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To get 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</a:t>
            </a: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	   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type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 b = [ 4,5,3,9;  10,4,66,20;  18,-3,2,0 ]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     or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 		b = [  4,  5,  3,  9 	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10, 4,  66,  20	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18,  -3,  2, 0  ]	</a:t>
            </a:r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FF0033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52226" name="Object 5"/>
          <p:cNvGraphicFramePr>
            <a:graphicFrameLocks noChangeAspect="1"/>
          </p:cNvGraphicFramePr>
          <p:nvPr/>
        </p:nvGraphicFramePr>
        <p:xfrm>
          <a:off x="3048000" y="1600200"/>
          <a:ext cx="3048000" cy="1179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SmartDraw" r:id="rId4" imgW="2116800" imgH="819720" progId="SmartDraw.2">
                  <p:embed/>
                </p:oleObj>
              </mc:Choice>
              <mc:Fallback>
                <p:oleObj name="SmartDraw" r:id="rId4" imgW="2116800" imgH="819720" progId="SmartDraw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3048000" cy="1179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4600" y="4648200"/>
            <a:ext cx="2057400" cy="830997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Press Enter to start new lines</a:t>
            </a:r>
            <a:endParaRPr lang="en-US" sz="2400" dirty="0">
              <a:solidFill>
                <a:srgbClr val="000099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10200" y="4800600"/>
            <a:ext cx="838200" cy="228600"/>
          </a:xfrm>
          <a:prstGeom prst="straightConnector1">
            <a:avLst/>
          </a:prstGeom>
          <a:ln w="34925">
            <a:solidFill>
              <a:srgbClr val="00009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10200" y="5029200"/>
            <a:ext cx="838200" cy="152400"/>
          </a:xfrm>
          <a:prstGeom prst="straightConnector1">
            <a:avLst/>
          </a:prstGeom>
          <a:ln w="34925">
            <a:solidFill>
              <a:srgbClr val="00009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10200" y="5029200"/>
            <a:ext cx="838200" cy="533400"/>
          </a:xfrm>
          <a:prstGeom prst="straightConnector1">
            <a:avLst/>
          </a:prstGeom>
          <a:ln w="34925">
            <a:solidFill>
              <a:srgbClr val="00009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(cont.)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295400"/>
            <a:ext cx="8305800" cy="495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use simple math operations as well as numbers as the entries: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endParaRPr lang="en-US" sz="2000" dirty="0" smtClean="0">
              <a:solidFill>
                <a:srgbClr val="000099"/>
              </a:solidFill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the common format of all entries in the response       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>
                <a:solidFill>
                  <a:srgbClr val="000099"/>
                </a:solidFill>
              </a:rPr>
              <a:t>	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(exp(1) =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2.71828, log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(100) = 2, 2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0.00024414)  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scales the exponent to the largest entry !!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52600"/>
            <a:ext cx="45053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Topics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3962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400" dirty="0" smtClean="0"/>
              <a:t>Scripts </a:t>
            </a:r>
          </a:p>
          <a:p>
            <a:pPr lvl="1"/>
            <a:r>
              <a:rPr lang="en-US" sz="2200" dirty="0" smtClean="0"/>
              <a:t>Script concept and useful script commands</a:t>
            </a:r>
          </a:p>
          <a:p>
            <a:pPr lvl="1"/>
            <a:r>
              <a:rPr lang="en-US" sz="2200" dirty="0" err="1" smtClean="0"/>
              <a:t>Matlab</a:t>
            </a:r>
            <a:r>
              <a:rPr lang="en-US" sz="2200" dirty="0" smtClean="0"/>
              <a:t> file editor</a:t>
            </a:r>
          </a:p>
          <a:p>
            <a:pPr lvl="1"/>
            <a:r>
              <a:rPr lang="en-US" sz="2200" dirty="0" smtClean="0"/>
              <a:t>Example: Week 1 Assignment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Arrays </a:t>
            </a:r>
          </a:p>
          <a:p>
            <a:pPr lvl="1"/>
            <a:r>
              <a:rPr lang="en-US" sz="2200" dirty="0" smtClean="0"/>
              <a:t>Arrays &amp; array size</a:t>
            </a:r>
          </a:p>
          <a:p>
            <a:pPr lvl="1"/>
            <a:r>
              <a:rPr lang="en-US" sz="2200" dirty="0" smtClean="0"/>
              <a:t>Creating Arrays in </a:t>
            </a:r>
            <a:r>
              <a:rPr lang="en-US" sz="2200" dirty="0" err="1" smtClean="0"/>
              <a:t>Matlab</a:t>
            </a:r>
            <a:endParaRPr lang="en-US" sz="2200" dirty="0" smtClean="0"/>
          </a:p>
          <a:p>
            <a:pPr lvl="1"/>
            <a:r>
              <a:rPr lang="en-US" sz="2200" dirty="0" smtClean="0"/>
              <a:t>Concatenation, the “Colon” Operator and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200" dirty="0" smtClean="0"/>
              <a:t>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(cont.)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1219200"/>
            <a:ext cx="563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sometimes deceptive: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14600" y="1828801"/>
          <a:ext cx="3437501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Bitmap Image" r:id="rId4" imgW="3742857" imgH="3982006" progId="PBrush">
                  <p:embed/>
                </p:oleObj>
              </mc:Choice>
              <mc:Fallback>
                <p:oleObj name="Bitmap Image" r:id="rId4" imgW="3742857" imgH="3982006" progId="PBrush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1"/>
                        <a:ext cx="3437501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5638800" y="4724400"/>
            <a:ext cx="762000" cy="6096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638800" y="2895600"/>
            <a:ext cx="762000" cy="6096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400800" y="2667000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99"/>
                </a:solidFill>
              </a:rPr>
              <a:t>Not really zero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477000" y="44958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99"/>
                </a:solidFill>
              </a:rPr>
              <a:t>Really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Concatenation – “gluing arrays together”</a:t>
            </a:r>
          </a:p>
          <a:p>
            <a:pPr lvl="1"/>
            <a:r>
              <a:rPr lang="en-US" sz="2800" dirty="0" smtClean="0">
                <a:solidFill>
                  <a:srgbClr val="000099"/>
                </a:solidFill>
              </a:rPr>
              <a:t>	if         a = [ 1  2  3 ]    &amp;     b = [ 4  5  6 ]</a:t>
            </a:r>
          </a:p>
          <a:p>
            <a:pPr lvl="1"/>
            <a:endParaRPr lang="en-US" sz="2800" dirty="0" smtClean="0">
              <a:solidFill>
                <a:srgbClr val="000099"/>
              </a:solidFill>
            </a:endParaRP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000099"/>
                </a:solidFill>
              </a:rPr>
              <a:t>Attaching left to right – use a comma</a:t>
            </a:r>
          </a:p>
          <a:p>
            <a:pPr lvl="1"/>
            <a:r>
              <a:rPr lang="en-US" sz="2800" dirty="0" smtClean="0">
                <a:solidFill>
                  <a:srgbClr val="000099"/>
                </a:solidFill>
              </a:rPr>
              <a:t>	  		[ a, b ] </a:t>
            </a:r>
          </a:p>
          <a:p>
            <a:pPr lvl="1"/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Attaching top to bottom – use a semicolon</a:t>
            </a:r>
          </a:p>
          <a:p>
            <a:pPr lvl="1"/>
            <a:r>
              <a:rPr lang="en-US" sz="2800" dirty="0" smtClean="0">
                <a:solidFill>
                  <a:srgbClr val="000099"/>
                </a:solidFill>
              </a:rPr>
              <a:t>			[ a; b ] </a:t>
            </a:r>
          </a:p>
          <a:p>
            <a:pPr lvl="1"/>
            <a:endParaRPr lang="en-US" sz="2800" dirty="0" smtClean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419600" y="34290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562600" y="4343400"/>
          <a:ext cx="1676400" cy="119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SmartDraw" r:id="rId4" imgW="960120" imgH="827280" progId="SmartDraw.2">
                  <p:embed/>
                </p:oleObj>
              </mc:Choice>
              <mc:Fallback>
                <p:oleObj name="SmartDraw" r:id="rId4" imgW="960120" imgH="82728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343400"/>
                        <a:ext cx="1676400" cy="1191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410200" y="3124200"/>
          <a:ext cx="2771775" cy="71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SmartDraw" r:id="rId6" imgW="1633680" imgH="421920" progId="SmartDraw.2">
                  <p:embed/>
                </p:oleObj>
              </mc:Choice>
              <mc:Fallback>
                <p:oleObj name="SmartDraw" r:id="rId6" imgW="1633680" imgH="421920" progId="SmartDraw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4200"/>
                        <a:ext cx="2771775" cy="71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419600" y="47244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(cont.)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371601"/>
            <a:ext cx="769302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sizes must match for this to work: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1  2  3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b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??  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a; b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??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needs for concatenation: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rows the same for side by side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columns the same for top to bottom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semicolon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00600" y="1905000"/>
          <a:ext cx="25939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SmartDraw" r:id="rId4" imgW="1536120" imgH="601920" progId="SmartDraw.2">
                  <p:embed/>
                </p:oleObj>
              </mc:Choice>
              <mc:Fallback>
                <p:oleObj name="SmartDraw" r:id="rId4" imgW="1536120" imgH="60192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05000"/>
                        <a:ext cx="25939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Colon Operator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5172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yields a row vector of equally spaced values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E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xamples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0 : 2 : 10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	=&gt;	[ 0  2  4  6  8  10 ]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: 5 	=&gt;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[ 1  2  3  4  5  ]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7 : -2 : -3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=&gt;	[ 7  5  3  1  -1  -3 ]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1 : 2 : 8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=&gt;	[ 1  3  5  7  ] 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 for increment is 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467600" y="4419600"/>
            <a:ext cx="16764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99"/>
                </a:solidFill>
              </a:rPr>
              <a:t>Note – does not hit 8!!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6705600" y="4572000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524001"/>
            <a:ext cx="8001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linspace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like the colon operator, but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definitely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gets the last number on the 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linspace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start, last, number of values)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lvl="0" algn="just"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linspace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(0,10,6)  </a:t>
            </a:r>
            <a:r>
              <a:rPr lang="en-US" sz="20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=&gt;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[ 0  2  4  6  8  10 ] </a:t>
            </a:r>
          </a:p>
          <a:p>
            <a:pPr lvl="0" algn="just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linspace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(0,1,4)</a:t>
            </a:r>
            <a:r>
              <a:rPr lang="en-US" sz="20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=&gt;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[ 0  0.333  0.667  1 ]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 for number of values is 100</a:t>
            </a:r>
          </a:p>
          <a:p>
            <a:pPr lvl="0" algn="just"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linspace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(0,10)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[ 0  0.101 0.202 … 10  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705600" y="4953000"/>
            <a:ext cx="24384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99"/>
                </a:solidFill>
              </a:rPr>
              <a:t>100 </a:t>
            </a:r>
            <a:r>
              <a:rPr lang="en-US" dirty="0">
                <a:solidFill>
                  <a:srgbClr val="000099"/>
                </a:solidFill>
              </a:rPr>
              <a:t>points, 99 intervals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6248400" y="4876800"/>
            <a:ext cx="457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– Simple Programs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Last week, commands have been typed in the command window: </a:t>
            </a:r>
          </a:p>
          <a:p>
            <a:pPr lvl="1" eaLnBrk="1" hangingPunct="1"/>
            <a:r>
              <a:rPr lang="en-US" dirty="0" smtClean="0"/>
              <a:t>Executed by pressing “enter”</a:t>
            </a:r>
          </a:p>
          <a:p>
            <a:pPr lvl="1" eaLnBrk="1" hangingPunct="1"/>
            <a:r>
              <a:rPr lang="en-US" dirty="0" smtClean="0"/>
              <a:t>Edited using the arrow keys or the history window</a:t>
            </a:r>
            <a:endParaRPr lang="en-US" sz="2800" dirty="0" smtClean="0"/>
          </a:p>
          <a:p>
            <a:pPr marL="0" lvl="1"/>
            <a:r>
              <a:rPr lang="en-US" dirty="0" smtClean="0"/>
              <a:t>This is a very tedious method to use MATLAB</a:t>
            </a:r>
          </a:p>
          <a:p>
            <a:pPr marL="0" lvl="1"/>
            <a:r>
              <a:rPr lang="en-US" dirty="0" smtClean="0"/>
              <a:t>Much better to save the commands in a script file</a:t>
            </a:r>
          </a:p>
          <a:p>
            <a:pPr lvl="1" eaLnBrk="1" hangingPunct="1"/>
            <a:endParaRPr lang="en-US" dirty="0" smtClean="0"/>
          </a:p>
          <a:p>
            <a:endParaRPr lang="en-US" sz="3200" dirty="0" smtClean="0"/>
          </a:p>
          <a:p>
            <a:pPr lvl="1"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Concept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467600" cy="45720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/>
            <a:r>
              <a:rPr lang="en-US" sz="2400" dirty="0" smtClean="0"/>
              <a:t>A file (called ‘m-file’) containing MATLAB commands </a:t>
            </a:r>
          </a:p>
          <a:p>
            <a:pPr lvl="1" eaLnBrk="1" hangingPunct="1"/>
            <a:r>
              <a:rPr lang="en-US" sz="2400" dirty="0" smtClean="0"/>
              <a:t>Can be re-executed </a:t>
            </a:r>
          </a:p>
          <a:p>
            <a:pPr lvl="1" eaLnBrk="1" hangingPunct="1"/>
            <a:r>
              <a:rPr lang="en-US" sz="2400" dirty="0" smtClean="0"/>
              <a:t>Is easily changed/modified</a:t>
            </a:r>
          </a:p>
          <a:p>
            <a:pPr lvl="1" eaLnBrk="1" hangingPunct="1"/>
            <a:r>
              <a:rPr lang="en-US" sz="2400" dirty="0" smtClean="0"/>
              <a:t>Is savable and can be e-mailed to someone else</a:t>
            </a:r>
          </a:p>
          <a:p>
            <a:pPr eaLnBrk="1" hangingPunct="1"/>
            <a:r>
              <a:rPr lang="en-US" sz="2400" dirty="0" smtClean="0"/>
              <a:t>Commands are executed one by one, sequentially</a:t>
            </a:r>
          </a:p>
          <a:p>
            <a:pPr lvl="1" eaLnBrk="1" hangingPunct="1"/>
            <a:r>
              <a:rPr lang="en-US" sz="2400" dirty="0" smtClean="0"/>
              <a:t>File is executed by typing its name (without .m)</a:t>
            </a:r>
          </a:p>
          <a:p>
            <a:pPr lvl="1" eaLnBrk="1" hangingPunct="1"/>
            <a:r>
              <a:rPr lang="en-US" sz="2400" dirty="0" smtClean="0"/>
              <a:t>Results appear in the command window</a:t>
            </a:r>
          </a:p>
          <a:p>
            <a:pPr lvl="1" eaLnBrk="1" hangingPunct="1"/>
            <a:r>
              <a:rPr lang="en-US" sz="2400" dirty="0" smtClean="0"/>
              <a:t>	 (or use ;  to suppress output to the command window)</a:t>
            </a:r>
          </a:p>
          <a:p>
            <a:pPr eaLnBrk="1" hangingPunct="1"/>
            <a:r>
              <a:rPr lang="en-US" sz="2400" dirty="0" smtClean="0"/>
              <a:t>Can be created using </a:t>
            </a:r>
            <a:r>
              <a:rPr lang="en-US" sz="2400" dirty="0" smtClean="0">
                <a:solidFill>
                  <a:srgbClr val="FF0033"/>
                </a:solidFill>
              </a:rPr>
              <a:t>any</a:t>
            </a:r>
            <a:r>
              <a:rPr lang="en-US" sz="2400" dirty="0" smtClean="0"/>
              <a:t> text editor </a:t>
            </a:r>
          </a:p>
          <a:p>
            <a:pPr lvl="1" eaLnBrk="1" hangingPunct="1"/>
            <a:r>
              <a:rPr lang="en-US" sz="2400" dirty="0" smtClean="0"/>
              <a:t>.m extension</a:t>
            </a:r>
          </a:p>
          <a:p>
            <a:pPr lvl="1" eaLnBrk="1" hangingPunct="1"/>
            <a:r>
              <a:rPr lang="en-US" sz="2400" dirty="0" smtClean="0"/>
              <a:t>Listed in Current Directory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Script Commands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19200"/>
            <a:ext cx="8686800" cy="43434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itchFamily="34" charset="0"/>
              <a:buNone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clc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clears the command window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itchFamily="34" charset="0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clear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clears variables from workspace</a:t>
            </a:r>
            <a:endParaRPr lang="en-US" sz="2200" dirty="0" smtClean="0">
              <a:solidFill>
                <a:srgbClr val="000099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rgbClr val="FF0000"/>
                </a:solidFill>
              </a:rPr>
              <a:t>c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lose all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closes all figure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windows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US" sz="2200" baseline="0" dirty="0" smtClean="0">
                <a:solidFill>
                  <a:srgbClr val="FF0000"/>
                </a:solidFill>
              </a:rPr>
              <a:t>% </a:t>
            </a:r>
            <a:r>
              <a:rPr lang="en-US" sz="2200" baseline="0" dirty="0" smtClean="0">
                <a:solidFill>
                  <a:srgbClr val="000099"/>
                </a:solidFill>
              </a:rPr>
              <a:t>- creates comment, everything</a:t>
            </a:r>
            <a:r>
              <a:rPr lang="en-US" sz="2200" dirty="0" smtClean="0">
                <a:solidFill>
                  <a:srgbClr val="000099"/>
                </a:solidFill>
              </a:rPr>
              <a:t> to the right of % is ignored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itchFamily="34" charset="0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pause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stops operation and waits for a key press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itchFamily="34" charset="0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pause(n)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stops operation and waits for n seconds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US" sz="2200" dirty="0" err="1" smtClean="0">
                <a:solidFill>
                  <a:srgbClr val="FF0000"/>
                </a:solidFill>
              </a:rPr>
              <a:t>disp</a:t>
            </a:r>
            <a:r>
              <a:rPr lang="en-US" sz="2200" dirty="0" smtClean="0">
                <a:solidFill>
                  <a:srgbClr val="000099"/>
                </a:solidFill>
              </a:rPr>
              <a:t> – a simple way to display text or arrays in the Command Window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rgbClr val="FF0000"/>
                </a:solidFill>
              </a:rPr>
              <a:t>f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ormat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compact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removes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spaces between lines in the command window output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25"/>
          <p:cNvSpPr>
            <a:spLocks/>
          </p:cNvSpPr>
          <p:nvPr/>
        </p:nvSpPr>
        <p:spPr bwMode="auto">
          <a:xfrm>
            <a:off x="5029200" y="1371600"/>
            <a:ext cx="238125" cy="1371600"/>
          </a:xfrm>
          <a:prstGeom prst="rightBrace">
            <a:avLst>
              <a:gd name="adj1" fmla="val 50667"/>
              <a:gd name="adj2" fmla="val 50000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562600" y="1676400"/>
            <a:ext cx="213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Good to use at beginning of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Week 1 Assignment </a:t>
            </a:r>
            <a:endParaRPr lang="en-US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6582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Week 1 Assignment (cont.)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620000" cy="453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Week 1 Assignment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3200400" cy="609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 err="1" smtClean="0"/>
              <a:t>Matlab</a:t>
            </a:r>
            <a:r>
              <a:rPr lang="en-US" sz="2400" dirty="0" smtClean="0"/>
              <a:t> script (week_1.m):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95400"/>
            <a:ext cx="3625218" cy="479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99" y="1743075"/>
            <a:ext cx="2812533" cy="253228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33400" y="2286000"/>
            <a:ext cx="3910599" cy="3533775"/>
            <a:chOff x="381000" y="1295400"/>
            <a:chExt cx="3910599" cy="3533775"/>
          </a:xfrm>
        </p:grpSpPr>
        <p:pic>
          <p:nvPicPr>
            <p:cNvPr id="20481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" y="1295400"/>
              <a:ext cx="3910599" cy="3533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609600" y="2971800"/>
              <a:ext cx="1143000" cy="1600200"/>
            </a:xfrm>
            <a:prstGeom prst="ellips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685800" y="2743200"/>
              <a:ext cx="838200" cy="304800"/>
            </a:xfrm>
            <a:prstGeom prst="ellips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371600" y="1600200"/>
            <a:ext cx="3873625" cy="3693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 script name in Command Window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6"/>
          <p:cNvCxnSpPr>
            <a:cxnSpLocks noChangeShapeType="1"/>
          </p:cNvCxnSpPr>
          <p:nvPr/>
        </p:nvCxnSpPr>
        <p:spPr bwMode="auto">
          <a:xfrm flipV="1">
            <a:off x="1524000" y="1981200"/>
            <a:ext cx="1143000" cy="1752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/>
          </a:ln>
        </p:spPr>
      </p:cxn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724400" y="5410200"/>
            <a:ext cx="2514600" cy="64633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Script output displayed in Command Window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6"/>
          <p:cNvCxnSpPr>
            <a:cxnSpLocks noChangeShapeType="1"/>
            <a:stCxn id="12" idx="1"/>
            <a:endCxn id="7" idx="6"/>
          </p:cNvCxnSpPr>
          <p:nvPr/>
        </p:nvCxnSpPr>
        <p:spPr bwMode="auto">
          <a:xfrm flipH="1" flipV="1">
            <a:off x="1905000" y="4762500"/>
            <a:ext cx="2819400" cy="97086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/>
          </a:ln>
        </p:spPr>
      </p:cxn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6324600" y="4572000"/>
            <a:ext cx="2514600" cy="64633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Figure window created by plot command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6"/>
          <p:cNvCxnSpPr>
            <a:cxnSpLocks noChangeShapeType="1"/>
            <a:stCxn id="16" idx="0"/>
          </p:cNvCxnSpPr>
          <p:nvPr/>
        </p:nvCxnSpPr>
        <p:spPr bwMode="auto">
          <a:xfrm flipH="1" flipV="1">
            <a:off x="7010400" y="3276600"/>
            <a:ext cx="571500" cy="12954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sm" len="sm"/>
            <a:tailEnd/>
          </a:ln>
        </p:spPr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Example: Week 1 Assignment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8167</TotalTime>
  <Words>716</Words>
  <Application>Microsoft Office PowerPoint</Application>
  <PresentationFormat>On-screen Show (4:3)</PresentationFormat>
  <Paragraphs>202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SmartDraw</vt:lpstr>
      <vt:lpstr>Bitmap Image</vt:lpstr>
      <vt:lpstr> EGR 106  Foundations of Engineering II</vt:lpstr>
      <vt:lpstr>This Week’s Topics</vt:lpstr>
      <vt:lpstr>Scripts – Simple Programs</vt:lpstr>
      <vt:lpstr>Script Concept</vt:lpstr>
      <vt:lpstr>Useful Script Commands</vt:lpstr>
      <vt:lpstr>Example: Week 1 Assignment </vt:lpstr>
      <vt:lpstr>Example: Week 1 Assignment (cont.)</vt:lpstr>
      <vt:lpstr>Example: Week 1 Assignment (cont.)</vt:lpstr>
      <vt:lpstr>Example: Week 1 Assignment </vt:lpstr>
      <vt:lpstr>Matlab’s Built-in, Color Editor: </vt:lpstr>
      <vt:lpstr>Editor Window</vt:lpstr>
      <vt:lpstr>Features of MATLAB Editor</vt:lpstr>
      <vt:lpstr>Array Concept</vt:lpstr>
      <vt:lpstr>Array Size</vt:lpstr>
      <vt:lpstr>Special Size Arrays</vt:lpstr>
      <vt:lpstr>Special Size Arrays (cont.)</vt:lpstr>
      <vt:lpstr>Creating Arrays</vt:lpstr>
      <vt:lpstr>Creating Arrays - Examples</vt:lpstr>
      <vt:lpstr>Creating Arrays (cont.)</vt:lpstr>
      <vt:lpstr>Creating Arrays (cont.)</vt:lpstr>
      <vt:lpstr>Concatenation</vt:lpstr>
      <vt:lpstr>Concatenation (cont.)</vt:lpstr>
      <vt:lpstr>The Colon Operator</vt:lpstr>
      <vt:lpstr>The linspace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181</cp:revision>
  <dcterms:created xsi:type="dcterms:W3CDTF">2010-11-11T12:41:26Z</dcterms:created>
  <dcterms:modified xsi:type="dcterms:W3CDTF">2021-02-04T20:32:43Z</dcterms:modified>
</cp:coreProperties>
</file>