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288" r:id="rId10"/>
    <p:sldId id="258" r:id="rId11"/>
    <p:sldId id="290" r:id="rId12"/>
    <p:sldId id="289" r:id="rId13"/>
    <p:sldId id="291" r:id="rId14"/>
    <p:sldId id="292" r:id="rId15"/>
    <p:sldId id="294" r:id="rId16"/>
    <p:sldId id="296" r:id="rId17"/>
    <p:sldId id="319" r:id="rId18"/>
    <p:sldId id="298" r:id="rId19"/>
    <p:sldId id="299" r:id="rId20"/>
    <p:sldId id="295" r:id="rId21"/>
    <p:sldId id="301" r:id="rId22"/>
    <p:sldId id="306" r:id="rId23"/>
    <p:sldId id="307" r:id="rId24"/>
    <p:sldId id="308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20" r:id="rId33"/>
    <p:sldId id="321" r:id="rId34"/>
    <p:sldId id="317" r:id="rId35"/>
    <p:sldId id="31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>
        <p:scale>
          <a:sx n="102" d="100"/>
          <a:sy n="102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F9B9D-F8A7-4A60-9F7D-CF649478ACF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03421-7C2A-4C72-9CE1-2B04D7AD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9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Lecture 4 – Part B</a:t>
            </a:r>
          </a:p>
          <a:p>
            <a:r>
              <a:rPr lang="en-US" dirty="0" smtClean="0"/>
              <a:t>Logical Arrays, Relational Operators, Conditional Statements and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Variables /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43434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variable types: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character strings</a:t>
            </a:r>
          </a:p>
          <a:p>
            <a:pPr lvl="1"/>
            <a:r>
              <a:rPr lang="en-US" dirty="0" smtClean="0"/>
              <a:t>logical (0=false, 1=true)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36385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895600"/>
          <a:ext cx="57150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99"/>
                          </a:solidFill>
                        </a:rPr>
                        <a:t>Relational</a:t>
                      </a:r>
                      <a:r>
                        <a:rPr lang="en-US" sz="2000" b="1" baseline="0" dirty="0" smtClean="0">
                          <a:solidFill>
                            <a:srgbClr val="000099"/>
                          </a:solidFill>
                        </a:rPr>
                        <a:t> Operator</a:t>
                      </a:r>
                      <a:endParaRPr lang="en-US" sz="2000" b="1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99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&lt;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Less than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&gt;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Greater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than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&lt;=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Less than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or equal to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&gt;=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Greater than or</a:t>
                      </a:r>
                      <a:r>
                        <a:rPr lang="en-US" sz="2000" baseline="0" dirty="0" smtClean="0">
                          <a:solidFill>
                            <a:srgbClr val="000099"/>
                          </a:solidFill>
                        </a:rPr>
                        <a:t> equal to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==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Equal to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~=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99"/>
                          </a:solidFill>
                        </a:rPr>
                        <a:t>Not equal to</a:t>
                      </a:r>
                      <a:endParaRPr lang="en-US" sz="2000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13716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Compares two numbers or arrays and decides if relation is true (1) or false (0).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0"/>
            <a:ext cx="68580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733800" y="2438400"/>
            <a:ext cx="68580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3800" y="3048000"/>
            <a:ext cx="68580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33800" y="3657600"/>
            <a:ext cx="68580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33800" y="4267200"/>
            <a:ext cx="68580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4876800"/>
            <a:ext cx="685800" cy="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2209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3 less than 4 ? - true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2819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3 greater than 4 ? - false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3429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3 equal to 4 ? - false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4038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3 equal to 3  ? - true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4648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3 not equal to 4 ? - true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 – Applied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33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For arrays, relational operations are applied term-by-term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981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Examples: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209800"/>
            <a:ext cx="3124200" cy="367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Operators – More Examples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029200" y="2286000"/>
            <a:ext cx="3810000" cy="2248370"/>
            <a:chOff x="2819400" y="3429000"/>
            <a:chExt cx="3810000" cy="224837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4038600"/>
              <a:ext cx="2370364" cy="1638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819400" y="3429000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9"/>
                  </a:solidFill>
                </a:rPr>
                <a:t>How many </a:t>
              </a:r>
              <a:r>
                <a:rPr lang="en-US" sz="2400" dirty="0" err="1" smtClean="0">
                  <a:solidFill>
                    <a:srgbClr val="000099"/>
                  </a:solidFill>
                </a:rPr>
                <a:t>s’s</a:t>
              </a:r>
              <a:r>
                <a:rPr lang="en-US" sz="2400" dirty="0" smtClean="0">
                  <a:solidFill>
                    <a:srgbClr val="000099"/>
                  </a:solidFill>
                </a:rPr>
                <a:t> in Mississippi?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2286000"/>
            <a:ext cx="4114800" cy="1811383"/>
            <a:chOff x="2667000" y="1371600"/>
            <a:chExt cx="4114800" cy="1811383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2362200"/>
              <a:ext cx="3590925" cy="820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667000" y="1371600"/>
              <a:ext cx="4114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9"/>
                  </a:solidFill>
                </a:rPr>
                <a:t>Combining math and relational</a:t>
              </a:r>
            </a:p>
            <a:p>
              <a:r>
                <a:rPr lang="en-US" sz="2400" dirty="0" smtClean="0">
                  <a:solidFill>
                    <a:srgbClr val="000099"/>
                  </a:solidFill>
                </a:rPr>
                <a:t>    operations: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AND, OR, XOR and NOT: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590800"/>
          <a:ext cx="7315200" cy="32054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Logical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Operator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 A&amp;B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AND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if A and B is true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|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 A|B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OR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True if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A or B is true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xor</a:t>
                      </a:r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 A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xor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XOR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Exclusive OR – true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if A or B is true but not both A and B are true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~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Example: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~A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NOT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If A is true, ~A is false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If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A is false, ~A is true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Examples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81200"/>
            <a:ext cx="1447800" cy="364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133600"/>
            <a:ext cx="1524000" cy="317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209800"/>
            <a:ext cx="14478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905000"/>
          <a:ext cx="6781800" cy="22910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Logical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Operator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all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Example: all(A)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if </a:t>
                      </a:r>
                      <a:r>
                        <a:rPr lang="en-US" u="sng" baseline="0" dirty="0" smtClean="0">
                          <a:solidFill>
                            <a:srgbClr val="000099"/>
                          </a:solidFill>
                        </a:rPr>
                        <a:t>all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elements of A are true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any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Example: any(A)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if </a:t>
                      </a:r>
                      <a:r>
                        <a:rPr lang="en-US" u="sng" baseline="0" dirty="0" smtClean="0">
                          <a:solidFill>
                            <a:srgbClr val="000099"/>
                          </a:solidFill>
                        </a:rPr>
                        <a:t>any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elements of A are true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find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Example: find(A)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the indices of nonzero (true) elements of A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37683" t="63599" r="35469" b="13710"/>
          <a:stretch>
            <a:fillRect/>
          </a:stretch>
        </p:blipFill>
        <p:spPr bwMode="auto">
          <a:xfrm>
            <a:off x="3352800" y="4572000"/>
            <a:ext cx="2286000" cy="1428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1752600" y="4572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Example: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Applied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A and B are interpreted as logical (binary): </a:t>
            </a:r>
          </a:p>
          <a:p>
            <a:pPr lvl="1"/>
            <a:r>
              <a:rPr lang="en-US" sz="2600" dirty="0" smtClean="0"/>
              <a:t>Numeric 0 is interpreted as false</a:t>
            </a:r>
          </a:p>
          <a:p>
            <a:pPr lvl="1"/>
            <a:r>
              <a:rPr lang="en-US" sz="2600" dirty="0" smtClean="0"/>
              <a:t>All else is interpreted as true (equal to 1)</a:t>
            </a:r>
          </a:p>
          <a:p>
            <a:pPr lvl="1"/>
            <a:endParaRPr lang="en-US" sz="2600" dirty="0" smtClean="0"/>
          </a:p>
          <a:p>
            <a:r>
              <a:rPr lang="en-US" sz="2600" dirty="0" smtClean="0"/>
              <a:t>Example:</a:t>
            </a:r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95600"/>
            <a:ext cx="733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3505200" y="3962400"/>
            <a:ext cx="304800" cy="2057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457200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9"/>
                </a:solidFill>
              </a:rPr>
              <a:t>When logical operators are applied, A is false, B is true</a:t>
            </a:r>
            <a:endParaRPr lang="en-US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– Examples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“Are you between 25 and 30 years old?”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(age&gt;=25) &amp; (age&lt;=30)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048000"/>
            <a:ext cx="2667000" cy="289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962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in MATLAB</a:t>
            </a:r>
          </a:p>
          <a:p>
            <a:r>
              <a:rPr lang="en-US" dirty="0"/>
              <a:t>	</a:t>
            </a:r>
            <a:r>
              <a:rPr lang="en-US" dirty="0" smtClean="0"/>
              <a:t>More on scripts</a:t>
            </a:r>
          </a:p>
          <a:p>
            <a:r>
              <a:rPr lang="en-US" dirty="0"/>
              <a:t>	</a:t>
            </a:r>
            <a:r>
              <a:rPr lang="en-US" dirty="0" smtClean="0"/>
              <a:t>Input / output 	</a:t>
            </a:r>
          </a:p>
          <a:p>
            <a:r>
              <a:rPr lang="en-US" dirty="0" smtClean="0"/>
              <a:t>	Logical Arrays</a:t>
            </a:r>
          </a:p>
          <a:p>
            <a:r>
              <a:rPr lang="en-US" dirty="0" smtClean="0"/>
              <a:t>	Relational Operators</a:t>
            </a:r>
          </a:p>
          <a:p>
            <a:r>
              <a:rPr lang="en-US" dirty="0" smtClean="0"/>
              <a:t>	Conditional Statements</a:t>
            </a:r>
          </a:p>
          <a:p>
            <a:r>
              <a:rPr lang="en-US" dirty="0" smtClean="0"/>
              <a:t>	 “for-end” loops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00200" y="1828800"/>
            <a:ext cx="5943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Parentheses ( )</a:t>
            </a:r>
          </a:p>
          <a:p>
            <a:pPr marL="533400" indent="-533400" algn="just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Transpose(') and exponentiation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(.^)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Negation (-) and logical negation (~)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Multiplication (.*) and division (./), 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(+) and subtraction (-)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operators (&lt;, &lt;=, &gt;, &gt;=, = =, ~=)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AND (&amp;)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OR (|)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800600" cy="3505200"/>
          </a:xfrm>
        </p:spPr>
        <p:txBody>
          <a:bodyPr/>
          <a:lstStyle/>
          <a:p>
            <a:r>
              <a:rPr lang="en-US" dirty="0" smtClean="0"/>
              <a:t>Consider:</a:t>
            </a:r>
          </a:p>
          <a:p>
            <a:pPr algn="ctr"/>
            <a:r>
              <a:rPr lang="en-US" dirty="0" smtClean="0"/>
              <a:t>3*5-6/3&gt;3*3+~0+4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algn="ctr"/>
            <a:r>
              <a:rPr lang="en-US" dirty="0" smtClean="0"/>
              <a:t>15-2&gt;9+1+16</a:t>
            </a:r>
          </a:p>
          <a:p>
            <a:pPr algn="ctr"/>
            <a:r>
              <a:rPr lang="en-US" dirty="0" smtClean="0"/>
              <a:t>13&gt;26</a:t>
            </a:r>
          </a:p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514600"/>
            <a:ext cx="283991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to select and execute certain blocks of code, skipping other blocks. </a:t>
            </a:r>
          </a:p>
          <a:p>
            <a:r>
              <a:rPr lang="en-US" dirty="0" smtClean="0"/>
              <a:t>Common types in MATLAB include:</a:t>
            </a:r>
          </a:p>
          <a:p>
            <a:pPr lvl="3"/>
            <a:r>
              <a:rPr lang="en-US" sz="2800" dirty="0" smtClean="0"/>
              <a:t>if / else</a:t>
            </a:r>
          </a:p>
          <a:p>
            <a:pPr lvl="3"/>
            <a:r>
              <a:rPr lang="en-US" sz="2800" dirty="0" smtClean="0"/>
              <a:t>switch</a:t>
            </a:r>
          </a:p>
          <a:p>
            <a:pPr lvl="3"/>
            <a:r>
              <a:rPr lang="en-US" sz="2800" dirty="0" smtClean="0"/>
              <a:t>try / catch</a:t>
            </a:r>
          </a:p>
          <a:p>
            <a:r>
              <a:rPr lang="en-US" dirty="0" smtClean="0"/>
              <a:t>We will only discuss and use “if / else”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end command</a:t>
            </a:r>
            <a:endParaRPr lang="en-US" dirty="0"/>
          </a:p>
        </p:txBody>
      </p:sp>
      <p:pic>
        <p:nvPicPr>
          <p:cNvPr id="4" name="Picture 11" descr="C:\Documents and Settings\martin\My Documents\My Scans\scan000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23" t="10001" r="7362" b="3999"/>
          <a:stretch>
            <a:fillRect/>
          </a:stretch>
        </p:blipFill>
        <p:spPr bwMode="auto">
          <a:xfrm>
            <a:off x="1676400" y="1981200"/>
            <a:ext cx="60960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6800" y="1752600"/>
            <a:ext cx="7086600" cy="2743199"/>
            <a:chOff x="914400" y="1752601"/>
            <a:chExt cx="7086600" cy="2743199"/>
          </a:xfrm>
        </p:grpSpPr>
        <p:sp>
          <p:nvSpPr>
            <p:cNvPr id="9" name="Rectangle 8"/>
            <p:cNvSpPr/>
            <p:nvPr/>
          </p:nvSpPr>
          <p:spPr>
            <a:xfrm>
              <a:off x="914400" y="1752601"/>
              <a:ext cx="7086600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2800" dirty="0" smtClean="0">
                  <a:solidFill>
                    <a:srgbClr val="000099"/>
                  </a:solidFill>
                </a:rPr>
                <a:t>Another example: Ask if a plot should be drawn</a:t>
              </a:r>
            </a:p>
            <a:p>
              <a:pPr>
                <a:spcBef>
                  <a:spcPct val="20000"/>
                </a:spcBef>
                <a:defRPr/>
              </a:pPr>
              <a:endParaRPr lang="en-US" sz="2800" dirty="0" smtClean="0">
                <a:solidFill>
                  <a:srgbClr val="000099"/>
                </a:solidFill>
              </a:endParaRPr>
            </a:p>
            <a:p>
              <a:pPr>
                <a:spcBef>
                  <a:spcPct val="20000"/>
                </a:spcBef>
                <a:defRPr/>
              </a:pPr>
              <a:endParaRPr lang="en-US" sz="2800" dirty="0" smtClean="0">
                <a:solidFill>
                  <a:srgbClr val="000099"/>
                </a:solidFill>
              </a:endParaRPr>
            </a:p>
            <a:p>
              <a:pPr>
                <a:lnSpc>
                  <a:spcPct val="70000"/>
                </a:lnSpc>
                <a:spcBef>
                  <a:spcPct val="20000"/>
                </a:spcBef>
                <a:defRPr/>
              </a:pPr>
              <a:r>
                <a:rPr lang="en-US" sz="2000" dirty="0" smtClean="0">
                  <a:latin typeface="Times New Roman" pitchFamily="18" charset="0"/>
                </a:rPr>
                <a:t>	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defRPr/>
              </a:pPr>
              <a:r>
                <a:rPr lang="en-US" sz="2000" dirty="0" smtClean="0">
                  <a:latin typeface="Times New Roman" pitchFamily="18" charset="0"/>
                </a:rPr>
                <a:t>	</a:t>
              </a:r>
              <a:endPara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2895600"/>
              <a:ext cx="5922818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end (cont.)</a:t>
            </a:r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2286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33"/>
                </a:solidFill>
              </a:rPr>
              <a:t>in </a:t>
            </a:r>
            <a:r>
              <a:rPr lang="en-US" sz="2000" dirty="0" smtClean="0">
                <a:solidFill>
                  <a:srgbClr val="FF0033"/>
                </a:solidFill>
              </a:rPr>
              <a:t>editor, blue </a:t>
            </a:r>
            <a:r>
              <a:rPr lang="en-US" sz="2000" dirty="0">
                <a:solidFill>
                  <a:srgbClr val="FF0033"/>
                </a:solidFill>
              </a:rPr>
              <a:t>color </a:t>
            </a:r>
            <a:r>
              <a:rPr lang="en-US" sz="2000" dirty="0" smtClean="0">
                <a:solidFill>
                  <a:srgbClr val="FF0033"/>
                </a:solidFill>
              </a:rPr>
              <a:t>&amp; auto </a:t>
            </a:r>
            <a:r>
              <a:rPr lang="en-US" sz="2000" dirty="0">
                <a:solidFill>
                  <a:srgbClr val="FF0033"/>
                </a:solidFill>
              </a:rPr>
              <a:t>indent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1295400" y="4038600"/>
            <a:ext cx="609600" cy="685800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 – else – end” Command</a:t>
            </a:r>
            <a:endParaRPr lang="en-US" dirty="0"/>
          </a:p>
        </p:txBody>
      </p:sp>
      <p:pic>
        <p:nvPicPr>
          <p:cNvPr id="4" name="Picture 2" descr="C:\Documents and Settings\martin\My Documents\My Scans\scan0004.jpg"/>
          <p:cNvPicPr>
            <a:picLocks noChangeAspect="1" noChangeArrowheads="1"/>
          </p:cNvPicPr>
          <p:nvPr/>
        </p:nvPicPr>
        <p:blipFill>
          <a:blip r:embed="rId3" cstate="print"/>
          <a:srcRect l="4041" t="3644" r="3030" b="5266"/>
          <a:stretch>
            <a:fillRect/>
          </a:stretch>
        </p:blipFill>
        <p:spPr bwMode="auto">
          <a:xfrm>
            <a:off x="838200" y="1524000"/>
            <a:ext cx="73914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 – else – end”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– output whether a variable x is positive or not: 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ebdings" pitchFamily="18" charset="2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19400"/>
            <a:ext cx="545950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 – else – end”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there are more than 2 pieces of code to make a choice on?  For example:</a:t>
            </a:r>
            <a:endParaRPr lang="en-US" sz="28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8800" y="2667000"/>
            <a:ext cx="53340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choices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convert a compass angle to a direction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east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90</a:t>
            </a:r>
            <a:r>
              <a:rPr lang="en-US" sz="2400" dirty="0" smtClean="0">
                <a:solidFill>
                  <a:srgbClr val="000099"/>
                </a:solidFill>
                <a:cs typeface="Arial" charset="0"/>
                <a:sym typeface="Wingdings" pitchFamily="2" charset="2"/>
              </a:rPr>
              <a:t>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north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Arial" charset="0"/>
              <a:sym typeface="Wingdings" pitchFamily="2" charset="2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180</a:t>
            </a:r>
            <a:r>
              <a:rPr lang="en-US" sz="2400" dirty="0" smtClean="0">
                <a:solidFill>
                  <a:srgbClr val="000099"/>
                </a:solidFill>
                <a:cs typeface="Arial" charset="0"/>
                <a:sym typeface="Wingdings" pitchFamily="2" charset="2"/>
              </a:rPr>
              <a:t>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  west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270</a:t>
            </a:r>
            <a:r>
              <a:rPr lang="en-US" sz="2400" dirty="0" smtClean="0">
                <a:solidFill>
                  <a:srgbClr val="000099"/>
                </a:solidFill>
                <a:cs typeface="Arial" charset="0"/>
                <a:sym typeface="Wingdings" pitchFamily="2" charset="2"/>
              </a:rPr>
              <a:t>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  south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19600" y="1524000"/>
            <a:ext cx="42672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“nested” if-else-end: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2400" u="none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2400" u="none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2400" u="none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2400" u="none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to use if-</a:t>
            </a:r>
            <a:r>
              <a:rPr kumimoji="0" lang="en-US" sz="2400" b="0" i="0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elseif</a:t>
            </a: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-else-end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 – else – end” (cont.)</a:t>
            </a:r>
            <a:endParaRPr lang="en-US" dirty="0"/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2743200" cy="3337786"/>
          </a:xfrm>
          <a:prstGeom prst="rect">
            <a:avLst/>
          </a:prstGeo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1000" y="2057400"/>
            <a:ext cx="38100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Convert</a:t>
            </a:r>
            <a:r>
              <a:rPr kumimoji="0" lang="en-US" sz="2400" b="0" i="0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compass angle to a direction: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°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east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90</a:t>
            </a:r>
            <a:r>
              <a:rPr lang="en-US" sz="2400" dirty="0" smtClean="0">
                <a:solidFill>
                  <a:srgbClr val="000099"/>
                </a:solidFill>
                <a:cs typeface="Arial" charset="0"/>
                <a:sym typeface="Wingdings" pitchFamily="2" charset="2"/>
              </a:rPr>
              <a:t>°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north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Arial" charset="0"/>
              <a:sym typeface="Wingdings" pitchFamily="2" charset="2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180</a:t>
            </a:r>
            <a:r>
              <a:rPr lang="en-US" sz="2400" dirty="0" smtClean="0">
                <a:solidFill>
                  <a:srgbClr val="000099"/>
                </a:solidFill>
                <a:cs typeface="Arial" charset="0"/>
                <a:sym typeface="Wingdings" pitchFamily="2" charset="2"/>
              </a:rPr>
              <a:t>°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Wingdings" pitchFamily="2" charset="2"/>
              </a:rPr>
              <a:t> west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270</a:t>
            </a:r>
            <a:r>
              <a:rPr lang="en-US" sz="2400" dirty="0" smtClean="0">
                <a:solidFill>
                  <a:srgbClr val="000099"/>
                </a:solidFill>
                <a:cs typeface="Arial" charset="0"/>
                <a:sym typeface="Wingdings" pitchFamily="2" charset="2"/>
              </a:rPr>
              <a:t>°   south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“if-</a:t>
            </a:r>
            <a:r>
              <a:rPr lang="en-US" dirty="0" err="1" smtClean="0"/>
              <a:t>elseif</a:t>
            </a:r>
            <a:r>
              <a:rPr lang="en-US" dirty="0" smtClean="0"/>
              <a:t>-else-end” Command </a:t>
            </a:r>
            <a:endParaRPr lang="en-US" dirty="0"/>
          </a:p>
        </p:txBody>
      </p:sp>
      <p:pic>
        <p:nvPicPr>
          <p:cNvPr id="8" name="Picture 2" descr="C:\Documents and Settings\martin\My Documents\My Scans\scan0005.jpg"/>
          <p:cNvPicPr>
            <a:picLocks noChangeAspect="1" noChangeArrowheads="1"/>
          </p:cNvPicPr>
          <p:nvPr/>
        </p:nvPicPr>
        <p:blipFill>
          <a:blip r:embed="rId3" cstate="print"/>
          <a:srcRect l="3093" t="3180" r="2061" b="3014"/>
          <a:stretch>
            <a:fillRect/>
          </a:stretch>
        </p:blipFill>
        <p:spPr bwMode="auto">
          <a:xfrm>
            <a:off x="1066800" y="1447800"/>
            <a:ext cx="72485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- Useful Script Commands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0"/>
            <a:ext cx="7848600" cy="43434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clears the command window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clears variables from memory</a:t>
            </a:r>
            <a:endParaRPr lang="en-US" sz="2800" dirty="0" smtClean="0">
              <a:solidFill>
                <a:srgbClr val="000099"/>
              </a:solidFill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lose all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closes all figure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windows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aseline="0" dirty="0" smtClean="0">
                <a:solidFill>
                  <a:srgbClr val="FF0000"/>
                </a:solidFill>
              </a:rPr>
              <a:t>% </a:t>
            </a:r>
            <a:r>
              <a:rPr lang="en-US" sz="2800" baseline="0" dirty="0" smtClean="0">
                <a:solidFill>
                  <a:srgbClr val="000099"/>
                </a:solidFill>
              </a:rPr>
              <a:t>- creates comment, everything</a:t>
            </a:r>
            <a:r>
              <a:rPr lang="en-US" sz="2800" dirty="0" smtClean="0">
                <a:solidFill>
                  <a:srgbClr val="000099"/>
                </a:solidFill>
              </a:rPr>
              <a:t> to the right of % is ignored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pause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stops operation and waits for a key press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pause(n)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stops operation and waits for n seconds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25"/>
          <p:cNvSpPr>
            <a:spLocks/>
          </p:cNvSpPr>
          <p:nvPr/>
        </p:nvSpPr>
        <p:spPr bwMode="auto">
          <a:xfrm>
            <a:off x="6324600" y="1524000"/>
            <a:ext cx="304800" cy="1676400"/>
          </a:xfrm>
          <a:prstGeom prst="rightBrace">
            <a:avLst>
              <a:gd name="adj1" fmla="val 50667"/>
              <a:gd name="adj2" fmla="val 50000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781800" y="1905000"/>
            <a:ext cx="213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Good to use at beginning of code</a:t>
            </a:r>
          </a:p>
        </p:txBody>
      </p:sp>
    </p:spTree>
    <p:extLst>
      <p:ext uri="{BB962C8B-B14F-4D97-AF65-F5344CB8AC3E}">
        <p14:creationId xmlns:p14="http://schemas.microsoft.com/office/powerpoint/2010/main" val="13450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“if-</a:t>
            </a:r>
            <a:r>
              <a:rPr lang="en-US" dirty="0" err="1" smtClean="0"/>
              <a:t>elseif</a:t>
            </a:r>
            <a:r>
              <a:rPr lang="en-US" dirty="0" smtClean="0"/>
              <a:t>-else-end” (cont.)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2819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33"/>
                </a:solidFill>
              </a:rPr>
              <a:t>Note – many “</a:t>
            </a:r>
            <a:r>
              <a:rPr lang="en-US" sz="2400" dirty="0" err="1">
                <a:solidFill>
                  <a:srgbClr val="FF0033"/>
                </a:solidFill>
              </a:rPr>
              <a:t>elseifs</a:t>
            </a:r>
            <a:r>
              <a:rPr lang="en-US" sz="2400" dirty="0" smtClean="0">
                <a:solidFill>
                  <a:srgbClr val="FF0033"/>
                </a:solidFill>
              </a:rPr>
              <a:t>” are allowed, but </a:t>
            </a:r>
            <a:r>
              <a:rPr lang="en-US" sz="2400" dirty="0">
                <a:solidFill>
                  <a:srgbClr val="FF0033"/>
                </a:solidFill>
              </a:rPr>
              <a:t>only 1 “else”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724400" y="1600200"/>
          <a:ext cx="34639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Bitmap Image" r:id="rId4" imgW="1419048" imgH="1685714" progId="PBrush">
                  <p:embed/>
                </p:oleObj>
              </mc:Choice>
              <mc:Fallback>
                <p:oleObj name="Bitmap Image" r:id="rId4" imgW="1419048" imgH="168571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34639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810000" y="3200400"/>
            <a:ext cx="685800" cy="381000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Previous example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“if-</a:t>
            </a:r>
            <a:r>
              <a:rPr lang="en-US" dirty="0" err="1" smtClean="0"/>
              <a:t>elseif</a:t>
            </a:r>
            <a:r>
              <a:rPr lang="en-US" dirty="0" smtClean="0"/>
              <a:t>-else-end”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1524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Another example :</a:t>
            </a:r>
          </a:p>
          <a:p>
            <a:pPr algn="l"/>
            <a:r>
              <a:rPr lang="en-US" sz="2800" dirty="0" smtClean="0"/>
              <a:t>	Output temperature in three different ranges: 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Times New Roman" pitchFamily="18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ebdings" pitchFamily="18" charset="2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Webdings" pitchFamily="18" charset="2"/>
            </a:endParaRPr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048000"/>
            <a:ext cx="5410200" cy="2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Real Roots of Quadratic Equation</a:t>
            </a:r>
            <a:br>
              <a:rPr lang="en-US" dirty="0" smtClean="0"/>
            </a:br>
            <a:r>
              <a:rPr lang="en-US" dirty="0" smtClean="0"/>
              <a:t>(see Lecture_4.m – Example 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00200"/>
            <a:ext cx="5943600" cy="42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“for-end” Loop</a:t>
            </a:r>
            <a:br>
              <a:rPr lang="en-US" dirty="0" smtClean="0"/>
            </a:br>
            <a:r>
              <a:rPr lang="en-US" dirty="0" smtClean="0"/>
              <a:t>(more on this later)</a:t>
            </a:r>
            <a:endParaRPr lang="en-US" dirty="0"/>
          </a:p>
        </p:txBody>
      </p:sp>
      <p:pic>
        <p:nvPicPr>
          <p:cNvPr id="4" name="Picture 2" descr="C:\Documents and Settings\martin\My Documents\My Scans\scan000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4620" t="30617" r="7574" b="4749"/>
          <a:stretch>
            <a:fillRect/>
          </a:stretch>
        </p:blipFill>
        <p:spPr bwMode="auto">
          <a:xfrm>
            <a:off x="1447800" y="2286000"/>
            <a:ext cx="617181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Hi-Lo guessing game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838200" y="1676400"/>
            <a:ext cx="7620000" cy="3986158"/>
            <a:chOff x="1371600" y="1576388"/>
            <a:chExt cx="7772400" cy="502602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371600" y="1576388"/>
              <a:ext cx="6934200" cy="5026026"/>
              <a:chOff x="720" y="753"/>
              <a:chExt cx="4368" cy="3166"/>
            </a:xfrm>
          </p:grpSpPr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720" y="753"/>
                <a:ext cx="1872" cy="660"/>
              </a:xfrm>
              <a:prstGeom prst="rect">
                <a:avLst/>
              </a:prstGeom>
              <a:noFill/>
              <a:ln w="19050">
                <a:solidFill>
                  <a:srgbClr val="FF00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itchFamily="18" charset="0"/>
                  </a:rPr>
                  <a:t>select </a:t>
                </a:r>
                <a:r>
                  <a:rPr lang="en-US" sz="2400" dirty="0" smtClean="0">
                    <a:solidFill>
                      <a:srgbClr val="000099"/>
                    </a:solidFill>
                    <a:latin typeface="Times New Roman" pitchFamily="18" charset="0"/>
                  </a:rPr>
                  <a:t>number between 1 and 25</a:t>
                </a:r>
                <a:endParaRPr lang="en-US" sz="2400" dirty="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872" cy="367"/>
              </a:xfrm>
              <a:prstGeom prst="rect">
                <a:avLst/>
              </a:prstGeom>
              <a:noFill/>
              <a:ln w="19050">
                <a:solidFill>
                  <a:srgbClr val="FF00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itchFamily="18" charset="0"/>
                  </a:rPr>
                  <a:t>input guess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768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000099"/>
                    </a:solidFill>
                    <a:latin typeface="Times New Roman" pitchFamily="18" charset="0"/>
                  </a:rPr>
                  <a:t>correct?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1104" y="3120"/>
                <a:ext cx="528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000099"/>
                    </a:solidFill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434" y="2448"/>
                <a:ext cx="384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0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2064" cy="367"/>
              </a:xfrm>
              <a:prstGeom prst="rect">
                <a:avLst/>
              </a:prstGeom>
              <a:noFill/>
              <a:ln w="19050">
                <a:solidFill>
                  <a:srgbClr val="FF00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000099"/>
                    </a:solidFill>
                    <a:latin typeface="Times New Roman" pitchFamily="18" charset="0"/>
                  </a:rPr>
                  <a:t>provide hi/lo feedback</a:t>
                </a: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707" y="1721"/>
                <a:ext cx="720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itchFamily="18" charset="0"/>
                  </a:rPr>
                  <a:t>5 tries?</a:t>
                </a: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672"/>
              </a:xfrm>
              <a:prstGeom prst="diamond">
                <a:avLst/>
              </a:prstGeom>
              <a:noFill/>
              <a:ln w="19050">
                <a:solidFill>
                  <a:srgbClr val="FF00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6" name="AutoShape 13"/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1248" cy="768"/>
              </a:xfrm>
              <a:prstGeom prst="diamond">
                <a:avLst/>
              </a:prstGeom>
              <a:noFill/>
              <a:ln w="19050">
                <a:solidFill>
                  <a:srgbClr val="FF00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256" y="2832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4512" y="1488"/>
                <a:ext cx="480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216" y="1536"/>
                <a:ext cx="336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632" y="3168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rot="-5400000">
                <a:off x="4896" y="1728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rot="16200000" flipV="1">
                <a:off x="3024" y="1488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672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000099"/>
                    </a:solidFill>
                    <a:latin typeface="Times New Roman" pitchFamily="18" charset="0"/>
                  </a:rPr>
                  <a:t>win</a:t>
                </a:r>
              </a:p>
            </p:txBody>
          </p:sp>
        </p:grp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8153400" y="3200400"/>
              <a:ext cx="990600" cy="5820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00099"/>
                  </a:solidFill>
                  <a:latin typeface="Times New Roman" pitchFamily="18" charset="0"/>
                </a:rPr>
                <a:t>lose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Hi-Lo guessing game</a:t>
            </a:r>
            <a:br>
              <a:rPr lang="en-US" dirty="0" smtClean="0"/>
            </a:br>
            <a:r>
              <a:rPr lang="en-US" dirty="0" smtClean="0"/>
              <a:t> (see Lecture_4.m – </a:t>
            </a:r>
            <a:r>
              <a:rPr lang="en-US" smtClean="0"/>
              <a:t>Example 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486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Note: “break” will be discussed later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62200"/>
            <a:ext cx="29051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530691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“Tips” for MATLAB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3810000"/>
          </a:xfrm>
        </p:spPr>
        <p:txBody>
          <a:bodyPr>
            <a:normAutofit fontScale="77500" lnSpcReduction="20000"/>
          </a:bodyPr>
          <a:lstStyle/>
          <a:p>
            <a:pPr marL="171450" indent="-457200"/>
            <a:r>
              <a:rPr lang="en-US" dirty="0" smtClean="0"/>
              <a:t>To continue a long line of code use three periods at end (…), hit enter and continue typing the remainder of text on next line</a:t>
            </a:r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171450" indent="-457200"/>
            <a:r>
              <a:rPr lang="en-US" dirty="0" smtClean="0"/>
              <a:t>Typing “Ctrl-c” in command window will interrupt the current computation 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514600"/>
            <a:ext cx="266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6"/>
          <p:cNvSpPr>
            <a:spLocks noChangeArrowheads="1"/>
          </p:cNvSpPr>
          <p:nvPr/>
        </p:nvSpPr>
        <p:spPr bwMode="auto">
          <a:xfrm rot="5400000">
            <a:off x="4419600" y="35814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038600"/>
            <a:ext cx="822959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7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– Allowing Users to Enter Data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600200"/>
            <a:ext cx="8382000" cy="3810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“input” command: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8200" lvl="1" indent="-3810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Numeric:</a:t>
            </a:r>
          </a:p>
          <a:p>
            <a:pPr marL="1295400" marR="0" lvl="2" indent="-3810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input(‘Please enter a number: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</a:t>
            </a:r>
          </a:p>
          <a:p>
            <a:pPr marL="838200" lvl="1" indent="-3810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String: </a:t>
            </a:r>
          </a:p>
          <a:p>
            <a:pPr marL="1371600" lvl="2" indent="-4572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input</a:t>
            </a:r>
            <a:r>
              <a:rPr lang="en-US" sz="2800" dirty="0" smtClean="0">
                <a:solidFill>
                  <a:srgbClr val="FF0033"/>
                </a:solidFill>
              </a:rPr>
              <a:t>(' Please enter a string of characters: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', 's')</a:t>
            </a:r>
          </a:p>
        </p:txBody>
      </p:sp>
    </p:spTree>
    <p:extLst>
      <p:ext uri="{BB962C8B-B14F-4D97-AF65-F5344CB8AC3E}">
        <p14:creationId xmlns:p14="http://schemas.microsoft.com/office/powerpoint/2010/main" val="20359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- How scripts show or output data: 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72000"/>
          </a:xfrm>
          <a:noFill/>
        </p:spPr>
        <p:txBody>
          <a:bodyPr lIns="92075" tIns="46038" rIns="92075" bIns="46038">
            <a:normAutofit/>
          </a:bodyPr>
          <a:lstStyle/>
          <a:p>
            <a:pPr marL="1714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Simply type array name – will show in Command Window</a:t>
            </a:r>
          </a:p>
          <a:p>
            <a:pPr marL="1714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Use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200" dirty="0" smtClean="0"/>
              <a:t> command to display results: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- Existing array (a single array only – if necessary, use concatenation)</a:t>
            </a:r>
          </a:p>
          <a:p>
            <a:pPr marL="171450" indent="-45720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200" dirty="0" err="1" smtClean="0">
                <a:solidFill>
                  <a:srgbClr val="FF0033"/>
                </a:solidFill>
              </a:rPr>
              <a:t>disp</a:t>
            </a:r>
            <a:r>
              <a:rPr lang="en-US" sz="2200" dirty="0" smtClean="0">
                <a:solidFill>
                  <a:srgbClr val="FF0033"/>
                </a:solidFill>
              </a:rPr>
              <a:t>(x)     </a:t>
            </a:r>
            <a:r>
              <a:rPr lang="en-US" sz="2200" dirty="0" smtClean="0"/>
              <a:t>or</a:t>
            </a:r>
            <a:r>
              <a:rPr lang="en-US" sz="2200" dirty="0" smtClean="0">
                <a:solidFill>
                  <a:srgbClr val="FF0033"/>
                </a:solidFill>
              </a:rPr>
              <a:t>     </a:t>
            </a:r>
            <a:r>
              <a:rPr lang="en-US" sz="2200" dirty="0" err="1" smtClean="0">
                <a:solidFill>
                  <a:srgbClr val="FF0033"/>
                </a:solidFill>
              </a:rPr>
              <a:t>disp</a:t>
            </a:r>
            <a:r>
              <a:rPr lang="en-US" sz="2200" dirty="0" smtClean="0">
                <a:solidFill>
                  <a:srgbClr val="FF0033"/>
                </a:solidFill>
              </a:rPr>
              <a:t>([</a:t>
            </a:r>
            <a:r>
              <a:rPr lang="en-US" sz="2200" dirty="0" err="1" smtClean="0">
                <a:solidFill>
                  <a:srgbClr val="FF0033"/>
                </a:solidFill>
              </a:rPr>
              <a:t>x,y</a:t>
            </a:r>
            <a:r>
              <a:rPr lang="en-US" sz="2200" dirty="0" smtClean="0">
                <a:solidFill>
                  <a:srgbClr val="FF0033"/>
                </a:solidFill>
              </a:rPr>
              <a:t>])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200" dirty="0" smtClean="0"/>
              <a:t>- Text  </a:t>
            </a:r>
          </a:p>
          <a:p>
            <a:pPr marL="171450" indent="-45720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200" dirty="0" err="1" smtClean="0">
                <a:solidFill>
                  <a:srgbClr val="FF0033"/>
                </a:solidFill>
              </a:rPr>
              <a:t>disp</a:t>
            </a:r>
            <a:r>
              <a:rPr lang="en-US" sz="2200" dirty="0" smtClean="0">
                <a:solidFill>
                  <a:srgbClr val="FF0033"/>
                </a:solidFill>
              </a:rPr>
              <a:t>(' The task is done ')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200" dirty="0" smtClean="0"/>
              <a:t>- Concatenate text strings with numerical results using ‘num2str’ </a:t>
            </a:r>
          </a:p>
          <a:p>
            <a:pPr marL="171450" indent="-45720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200" dirty="0" smtClean="0"/>
              <a:t>(see last week’s lecture)</a:t>
            </a:r>
          </a:p>
          <a:p>
            <a:pPr marL="17145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Formatted output - use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200" dirty="0" smtClean="0"/>
              <a:t> command (we’ll skip for now)</a:t>
            </a:r>
          </a:p>
        </p:txBody>
      </p:sp>
    </p:spTree>
    <p:extLst>
      <p:ext uri="{BB962C8B-B14F-4D97-AF65-F5344CB8AC3E}">
        <p14:creationId xmlns:p14="http://schemas.microsoft.com/office/powerpoint/2010/main" val="26891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command 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67200" y="3200401"/>
            <a:ext cx="4343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shortens the resulting output by dropping the array name and removing blank lines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3048000" cy="4081374"/>
          </a:xfrm>
          <a:prstGeom prst="rect">
            <a:avLst/>
          </a:prstGeom>
          <a:noFill/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505200" y="4267200"/>
            <a:ext cx="609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667000"/>
            <a:ext cx="2542397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95400"/>
            <a:ext cx="453490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5181600" y="31242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828800"/>
            <a:ext cx="266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Command Window Output</a:t>
            </a:r>
            <a:endParaRPr lang="en-US" sz="2000" dirty="0">
              <a:solidFill>
                <a:srgbClr val="000099"/>
              </a:solidFill>
            </a:endParaRPr>
          </a:p>
        </p:txBody>
      </p:sp>
      <p:cxnSp>
        <p:nvCxnSpPr>
          <p:cNvPr id="9" name="Straight Arrow Connector 15"/>
          <p:cNvCxnSpPr>
            <a:cxnSpLocks noChangeShapeType="1"/>
          </p:cNvCxnSpPr>
          <p:nvPr/>
        </p:nvCxnSpPr>
        <p:spPr bwMode="auto">
          <a:xfrm flipH="1" flipV="1">
            <a:off x="2438400" y="4800600"/>
            <a:ext cx="2743200" cy="22860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181600" y="4876800"/>
            <a:ext cx="52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disp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5"/>
          <p:cNvCxnSpPr>
            <a:cxnSpLocks noChangeShapeType="1"/>
          </p:cNvCxnSpPr>
          <p:nvPr/>
        </p:nvCxnSpPr>
        <p:spPr bwMode="auto">
          <a:xfrm flipH="1" flipV="1">
            <a:off x="3429000" y="5486400"/>
            <a:ext cx="2209800" cy="22859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5257800" y="4419600"/>
            <a:ext cx="622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input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5638800" y="5562600"/>
            <a:ext cx="2920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num2str (see last week’s lecture)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H="1" flipV="1">
            <a:off x="2057400" y="3810001"/>
            <a:ext cx="3200400" cy="76199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552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So far, we’ve looked at simple programming using scripts of sequentially evaluated commands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 more advanced programs, commands are not always executed in order.  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Decision-making within the program controls program flow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Repeated sequence of commands (loops)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Calls to separate subprograms (user-defined functions)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10938</TotalTime>
  <Words>1095</Words>
  <Application>Microsoft Office PowerPoint</Application>
  <PresentationFormat>On-screen Show (4:3)</PresentationFormat>
  <Paragraphs>265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Webdings</vt:lpstr>
      <vt:lpstr>Wingdings</vt:lpstr>
      <vt:lpstr>Office Theme</vt:lpstr>
      <vt:lpstr>Bitmap Image</vt:lpstr>
      <vt:lpstr> EGR 106  Foundations of Engineering II</vt:lpstr>
      <vt:lpstr>This Week’s Topics</vt:lpstr>
      <vt:lpstr>Recall - Useful Script Commands</vt:lpstr>
      <vt:lpstr>Other “Tips” for MATLAB Scripts</vt:lpstr>
      <vt:lpstr>Input – Allowing Users to Enter Data</vt:lpstr>
      <vt:lpstr>Output - How scripts show or output data: </vt:lpstr>
      <vt:lpstr>Example –  disp command </vt:lpstr>
      <vt:lpstr>Example – Input/Output (I/O)</vt:lpstr>
      <vt:lpstr>Programming in MATLAB</vt:lpstr>
      <vt:lpstr>Logical Variables / Arrays</vt:lpstr>
      <vt:lpstr>Relational Operators</vt:lpstr>
      <vt:lpstr>Relational Operators (cont.)</vt:lpstr>
      <vt:lpstr>Relational Operators – Applied to Arrays</vt:lpstr>
      <vt:lpstr>Relational Operators – More Examples</vt:lpstr>
      <vt:lpstr>Logical Operators</vt:lpstr>
      <vt:lpstr>Logical Operators - Examples</vt:lpstr>
      <vt:lpstr>Other Logical Operators</vt:lpstr>
      <vt:lpstr>Logical Operators Applied to Numbers</vt:lpstr>
      <vt:lpstr>Logical Operators – Examples</vt:lpstr>
      <vt:lpstr>Order of Precedence</vt:lpstr>
      <vt:lpstr>Order of Precedence - Examples</vt:lpstr>
      <vt:lpstr>Branches and Conditional Statements</vt:lpstr>
      <vt:lpstr>if – end command</vt:lpstr>
      <vt:lpstr>if – end (cont.)</vt:lpstr>
      <vt:lpstr>“if – else – end” Command</vt:lpstr>
      <vt:lpstr>“if – else – end” (cont.)</vt:lpstr>
      <vt:lpstr>“if – else – end” (cont.)</vt:lpstr>
      <vt:lpstr>“if – else – end” (cont.)</vt:lpstr>
      <vt:lpstr>“if-elseif-else-end” Command </vt:lpstr>
      <vt:lpstr>“if-elseif-else-end” (cont.)</vt:lpstr>
      <vt:lpstr>“if-elseif-else-end” (cont.)</vt:lpstr>
      <vt:lpstr>Example – Real Roots of Quadratic Equation (see Lecture_4.m – Example 1)</vt:lpstr>
      <vt:lpstr>The “for-end” Loop (more on this later)</vt:lpstr>
      <vt:lpstr>Example – Hi-Lo guessing game</vt:lpstr>
      <vt:lpstr>Example – Hi-Lo guessing game  (see Lecture_4.m – Example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208</cp:revision>
  <cp:lastPrinted>2017-02-06T16:00:54Z</cp:lastPrinted>
  <dcterms:created xsi:type="dcterms:W3CDTF">2010-11-11T12:41:26Z</dcterms:created>
  <dcterms:modified xsi:type="dcterms:W3CDTF">2022-02-11T11:34:58Z</dcterms:modified>
</cp:coreProperties>
</file>