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5" r:id="rId3"/>
    <p:sldId id="336" r:id="rId4"/>
    <p:sldId id="333" r:id="rId5"/>
    <p:sldId id="325" r:id="rId6"/>
    <p:sldId id="324" r:id="rId7"/>
    <p:sldId id="327" r:id="rId8"/>
    <p:sldId id="328" r:id="rId9"/>
    <p:sldId id="326" r:id="rId10"/>
    <p:sldId id="322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76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91BA-C1C1-4F35-8BC9-E5A5F7A95EC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474B-413B-406A-BEE5-B260FCBC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ersonal.egr.uri.edu/taggart/courses/egr106/student_designs/4-3.htm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personal.egr.uri.edu/taggart/courses/egr106/student_designs/2-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rsonal.egr.uri.edu/taggart/courses/egr106/student_designs/10-3.htm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personal.egr.uri.edu/taggart/courses/egr106/student_designs/10-10.htm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Week 12 </a:t>
            </a:r>
            <a:r>
              <a:rPr lang="en-US" dirty="0" smtClean="0"/>
              <a:t>Lecture - Part A</a:t>
            </a:r>
          </a:p>
          <a:p>
            <a:r>
              <a:rPr lang="en-US" dirty="0" smtClean="0"/>
              <a:t>Announcements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12 Activities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6926" y="2344366"/>
            <a:ext cx="837551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In Tuesday / Thursday classes </a:t>
            </a:r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en-US" sz="2800" dirty="0" smtClean="0">
                <a:solidFill>
                  <a:srgbClr val="000099"/>
                </a:solidFill>
              </a:rPr>
              <a:t>Form design teams (instructors to coordinate)</a:t>
            </a:r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en-US" sz="2800" dirty="0" smtClean="0">
                <a:solidFill>
                  <a:srgbClr val="000099"/>
                </a:solidFill>
              </a:rPr>
              <a:t>Develop a project proposal </a:t>
            </a:r>
            <a:r>
              <a:rPr lang="en-US" sz="2800" dirty="0">
                <a:solidFill>
                  <a:srgbClr val="000099"/>
                </a:solidFill>
              </a:rPr>
              <a:t>(Assignment # </a:t>
            </a:r>
            <a:r>
              <a:rPr lang="en-US" sz="2800" dirty="0" smtClean="0">
                <a:solidFill>
                  <a:srgbClr val="000099"/>
                </a:solidFill>
              </a:rPr>
              <a:t>10)</a:t>
            </a:r>
            <a:endParaRPr lang="en-US" sz="2800" dirty="0">
              <a:solidFill>
                <a:srgbClr val="000099"/>
              </a:solidFill>
            </a:endParaRPr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en-US" sz="2800" dirty="0">
                <a:solidFill>
                  <a:srgbClr val="000099"/>
                </a:solidFill>
              </a:rPr>
              <a:t>Begin work on </a:t>
            </a:r>
            <a:r>
              <a:rPr lang="en-US" sz="2800" dirty="0" smtClean="0">
                <a:solidFill>
                  <a:srgbClr val="000099"/>
                </a:solidFill>
              </a:rPr>
              <a:t>Design Project </a:t>
            </a:r>
            <a:endParaRPr lang="en-US" sz="2800" dirty="0">
              <a:solidFill>
                <a:srgbClr val="000099"/>
              </a:solidFill>
            </a:endParaRPr>
          </a:p>
          <a:p>
            <a:pPr marL="914400" lvl="1" indent="-457200">
              <a:buFont typeface="Calibri" panose="020F0502020204030204" pitchFamily="34" charset="0"/>
              <a:buChar char="‐"/>
            </a:pP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 12 </a:t>
            </a:r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098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completed by </a:t>
            </a:r>
            <a:r>
              <a:rPr lang="en-US" sz="2800" dirty="0" smtClean="0">
                <a:solidFill>
                  <a:srgbClr val="000099"/>
                </a:solidFill>
              </a:rPr>
              <a:t>8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AM, Tuesday, April 19</a:t>
            </a:r>
            <a:r>
              <a:rPr lang="en-US" sz="2800" noProof="0" dirty="0" smtClean="0">
                <a:solidFill>
                  <a:srgbClr val="000099"/>
                </a:solidFill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Don’t </a:t>
            </a:r>
            <a:r>
              <a:rPr lang="en-US" sz="2800" dirty="0">
                <a:solidFill>
                  <a:srgbClr val="000099"/>
                </a:solidFill>
              </a:rPr>
              <a:t>wait to the last minute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You may take it </a:t>
            </a:r>
            <a:r>
              <a:rPr lang="en-US" sz="2800" b="1" dirty="0">
                <a:solidFill>
                  <a:srgbClr val="FF0000"/>
                </a:solidFill>
              </a:rPr>
              <a:t>up to 10 times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Your highest score will be recorded in </a:t>
            </a:r>
            <a:r>
              <a:rPr lang="en-US" sz="2800" dirty="0" err="1">
                <a:solidFill>
                  <a:srgbClr val="000099"/>
                </a:solidFill>
              </a:rPr>
              <a:t>Brightspace</a:t>
            </a:r>
            <a:r>
              <a:rPr lang="en-US" sz="2800" dirty="0">
                <a:solidFill>
                  <a:srgbClr val="000099"/>
                </a:solidFill>
              </a:rPr>
              <a:t> Grades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Design Project Schedule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75912" y="2944835"/>
            <a:ext cx="5514537" cy="3162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Week 10 (4/4-7)</a:t>
            </a:r>
          </a:p>
          <a:p>
            <a:pPr lvl="1"/>
            <a:r>
              <a:rPr lang="en-US" dirty="0" smtClean="0"/>
              <a:t>Introduction to creating shapes</a:t>
            </a:r>
          </a:p>
          <a:p>
            <a:r>
              <a:rPr lang="en-US" dirty="0" smtClean="0"/>
              <a:t>Week 11 (4/11-14)</a:t>
            </a:r>
          </a:p>
          <a:p>
            <a:pPr lvl="1"/>
            <a:r>
              <a:rPr lang="en-US" dirty="0" smtClean="0"/>
              <a:t>More shape tools</a:t>
            </a:r>
          </a:p>
          <a:p>
            <a:pPr lvl="1"/>
            <a:r>
              <a:rPr lang="en-US" dirty="0" smtClean="0"/>
              <a:t>Creating and viewing 3D models</a:t>
            </a:r>
          </a:p>
          <a:p>
            <a:r>
              <a:rPr lang="en-US" dirty="0" smtClean="0"/>
              <a:t>Week 12 (4/18-21)</a:t>
            </a:r>
          </a:p>
          <a:p>
            <a:pPr lvl="1"/>
            <a:r>
              <a:rPr lang="en-US" dirty="0" smtClean="0"/>
              <a:t>Adding color/texture</a:t>
            </a:r>
          </a:p>
          <a:p>
            <a:r>
              <a:rPr lang="en-US" dirty="0" smtClean="0"/>
              <a:t>Week 13 (4/25-28)</a:t>
            </a:r>
          </a:p>
          <a:p>
            <a:pPr lvl="1"/>
            <a:r>
              <a:rPr lang="en-US" dirty="0" smtClean="0"/>
              <a:t>Preparing your final presentation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58" y="1484143"/>
            <a:ext cx="7686675" cy="12477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388011" y="4492283"/>
            <a:ext cx="1045698" cy="3704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(cont.)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752600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smtClean="0"/>
              <a:t>Deliverables (due last week of classes):</a:t>
            </a:r>
          </a:p>
          <a:p>
            <a:pPr lvl="1"/>
            <a:r>
              <a:rPr lang="en-US" sz="3000" dirty="0" err="1" smtClean="0"/>
              <a:t>Matlab</a:t>
            </a:r>
            <a:r>
              <a:rPr lang="en-US" sz="3000" dirty="0" smtClean="0"/>
              <a:t> code</a:t>
            </a:r>
          </a:p>
          <a:p>
            <a:pPr lvl="1"/>
            <a:r>
              <a:rPr lang="en-US" sz="3000" dirty="0" smtClean="0"/>
              <a:t>Graphic files (.</a:t>
            </a:r>
            <a:r>
              <a:rPr lang="en-US" sz="3000" dirty="0" err="1" smtClean="0"/>
              <a:t>obj</a:t>
            </a:r>
            <a:r>
              <a:rPr lang="en-US" sz="3000" dirty="0" smtClean="0"/>
              <a:t>, animated .gif and color/texture definition files)</a:t>
            </a:r>
          </a:p>
          <a:p>
            <a:pPr algn="l"/>
            <a:endParaRPr lang="en-US" sz="3000" dirty="0" smtClean="0"/>
          </a:p>
          <a:p>
            <a:pPr algn="l"/>
            <a:r>
              <a:rPr lang="en-US" sz="3000" dirty="0" smtClean="0"/>
              <a:t>Project Presentation</a:t>
            </a:r>
          </a:p>
          <a:p>
            <a:pPr lvl="1"/>
            <a:r>
              <a:rPr lang="en-US" sz="3000" dirty="0" smtClean="0"/>
              <a:t>Dates &amp; Time: Finals Week </a:t>
            </a:r>
          </a:p>
          <a:p>
            <a:pPr lvl="1"/>
            <a:r>
              <a:rPr lang="en-US" sz="3000" dirty="0" smtClean="0"/>
              <a:t>		(based on lab section meeting time)</a:t>
            </a:r>
          </a:p>
          <a:p>
            <a:pPr lvl="1"/>
            <a:r>
              <a:rPr lang="en-US" sz="3000" dirty="0" smtClean="0"/>
              <a:t>Location: Varies with section 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599"/>
            <a:ext cx="8229600" cy="1570703"/>
          </a:xfrm>
        </p:spPr>
        <p:txBody>
          <a:bodyPr>
            <a:normAutofit/>
          </a:bodyPr>
          <a:lstStyle/>
          <a:p>
            <a:r>
              <a:rPr lang="en-US" dirty="0"/>
              <a:t>Design Project Presentation Schedule</a:t>
            </a:r>
            <a:br>
              <a:rPr lang="en-US" dirty="0"/>
            </a:br>
            <a:r>
              <a:rPr lang="en-US" b="0" dirty="0" smtClean="0"/>
              <a:t>(updated)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9" y="2190482"/>
            <a:ext cx="8681865" cy="27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566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Working in teams of approximately 3 members*: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Select a unique 3D component that you would like to 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Submit a proposal to your lab instructor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Develop a design, taking into consideration available shapes, component functionality and aesthetic appeal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Write a </a:t>
            </a:r>
            <a:r>
              <a:rPr lang="en-US" dirty="0" err="1" smtClean="0"/>
              <a:t>Matlab</a:t>
            </a:r>
            <a:r>
              <a:rPr lang="en-US" dirty="0" smtClean="0"/>
              <a:t> program that generates your 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Submit </a:t>
            </a:r>
            <a:r>
              <a:rPr lang="en-US" dirty="0" err="1" smtClean="0"/>
              <a:t>Matlab</a:t>
            </a:r>
            <a:r>
              <a:rPr lang="en-US" dirty="0" smtClean="0"/>
              <a:t> program (.m) and output files (.</a:t>
            </a:r>
            <a:r>
              <a:rPr lang="en-US" dirty="0" err="1" smtClean="0"/>
              <a:t>obj</a:t>
            </a:r>
            <a:r>
              <a:rPr lang="en-US" dirty="0" smtClean="0"/>
              <a:t>, .gif, .</a:t>
            </a:r>
            <a:r>
              <a:rPr lang="en-US" dirty="0" err="1" smtClean="0"/>
              <a:t>mtl</a:t>
            </a:r>
            <a:r>
              <a:rPr lang="en-US" dirty="0" smtClean="0"/>
              <a:t> and .jpg) to the </a:t>
            </a:r>
            <a:r>
              <a:rPr lang="en-US" dirty="0" err="1" smtClean="0"/>
              <a:t>Brightspace</a:t>
            </a:r>
            <a:r>
              <a:rPr lang="en-US" dirty="0" smtClean="0"/>
              <a:t> (lecture) site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Prepare a </a:t>
            </a:r>
            <a:r>
              <a:rPr lang="en-US" dirty="0" err="1" smtClean="0"/>
              <a:t>Powerpoint</a:t>
            </a:r>
            <a:r>
              <a:rPr lang="en-US" dirty="0" smtClean="0"/>
              <a:t>  presentation and give presentation to your lab section during finals week</a:t>
            </a:r>
          </a:p>
          <a:p>
            <a:endParaRPr lang="en-US" dirty="0" smtClean="0"/>
          </a:p>
          <a:p>
            <a:r>
              <a:rPr lang="en-US" sz="2400" dirty="0" smtClean="0"/>
              <a:t>* Team selection / assignments will be coordinated by lab instructors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1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9751"/>
            <a:ext cx="8229600" cy="1143000"/>
          </a:xfrm>
        </p:spPr>
        <p:txBody>
          <a:bodyPr/>
          <a:lstStyle/>
          <a:p>
            <a:r>
              <a:rPr lang="en-US" dirty="0" smtClean="0"/>
              <a:t>Design Project Presentation 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4210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Your team presentation will be graded based on the following components: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Recognition and comprehension of the design process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 smtClean="0"/>
              <a:t>Creative and/or functional aspects of your design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 smtClean="0"/>
              <a:t>Aesthetic principles and use of texture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 smtClean="0"/>
              <a:t>Ability to use </a:t>
            </a:r>
            <a:r>
              <a:rPr lang="en-US" dirty="0" err="1" smtClean="0"/>
              <a:t>Matlab</a:t>
            </a:r>
            <a:r>
              <a:rPr lang="en-US" dirty="0" smtClean="0"/>
              <a:t> tools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 smtClean="0"/>
              <a:t>Overall quality of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49004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“designing </a:t>
            </a:r>
            <a:r>
              <a:rPr lang="en-US" dirty="0"/>
              <a:t>is the act of making things that are intended to be both sensible and </a:t>
            </a:r>
            <a:r>
              <a:rPr lang="en-US" dirty="0" smtClean="0"/>
              <a:t>beautiful”</a:t>
            </a:r>
          </a:p>
          <a:p>
            <a:pPr algn="ctr"/>
            <a:r>
              <a:rPr lang="en-US" sz="2000" i="1" dirty="0" smtClean="0"/>
              <a:t>Paola </a:t>
            </a:r>
            <a:r>
              <a:rPr lang="en-US" sz="2000" i="1" dirty="0" err="1" smtClean="0"/>
              <a:t>Antonelli</a:t>
            </a:r>
            <a:r>
              <a:rPr lang="en-US" sz="2000" i="1" dirty="0" smtClean="0"/>
              <a:t>, curator, Dept. of Architecture and Design, </a:t>
            </a:r>
            <a:br>
              <a:rPr lang="en-US" sz="2000" i="1" dirty="0" smtClean="0"/>
            </a:br>
            <a:r>
              <a:rPr lang="en-US" sz="2000" i="1" dirty="0" smtClean="0"/>
              <a:t>Museum of Modern Art</a:t>
            </a:r>
            <a:br>
              <a:rPr lang="en-US" sz="2000" i="1" dirty="0" smtClean="0"/>
            </a:b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“design is a process for making things right, shaping what people need”</a:t>
            </a:r>
            <a:endParaRPr lang="en-US" dirty="0"/>
          </a:p>
          <a:p>
            <a:pPr algn="ctr"/>
            <a:r>
              <a:rPr lang="en-US" sz="2200" i="1" dirty="0" smtClean="0"/>
              <a:t>Ralph Caplan, Cooper Hewitt Award, “Design Mind” 2010</a:t>
            </a:r>
            <a:br>
              <a:rPr lang="en-US" sz="2200" i="1" dirty="0" smtClean="0"/>
            </a:br>
            <a:endParaRPr lang="en-US" sz="16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“objects </a:t>
            </a:r>
            <a:r>
              <a:rPr lang="en-US" dirty="0"/>
              <a:t>are aesthetically valuable if they have the capacity to produce pleasure in those who experience or appreciate </a:t>
            </a:r>
            <a:r>
              <a:rPr lang="en-US" dirty="0" smtClean="0"/>
              <a:t>them”</a:t>
            </a:r>
            <a:endParaRPr lang="en-US" dirty="0"/>
          </a:p>
          <a:p>
            <a:pPr algn="ctr"/>
            <a:r>
              <a:rPr lang="en-US" sz="2200" i="1" dirty="0"/>
              <a:t>https://www.academia.edu/6325207/Eight_Aesthetic_Principles</a:t>
            </a:r>
            <a:endParaRPr 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16922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9238"/>
            <a:ext cx="8229600" cy="4038600"/>
          </a:xfrm>
        </p:spPr>
        <p:txBody>
          <a:bodyPr>
            <a:normAutofit fontScale="85000" lnSpcReduction="20000"/>
          </a:bodyPr>
          <a:lstStyle/>
          <a:p>
            <a:endParaRPr lang="en-US" sz="16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“texture is the element of art that refers to the way things feel ... visual texture is an illusion of texture created by an artist</a:t>
            </a:r>
          </a:p>
          <a:p>
            <a:pPr algn="ctr"/>
            <a:r>
              <a:rPr lang="en-US" sz="2200" i="1" dirty="0"/>
              <a:t>http://visualartspdsf.blogspot.com/2012/04/textures.html</a:t>
            </a:r>
            <a:br>
              <a:rPr lang="en-US" sz="2200" i="1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“designers ... understand that texture ... can have a strong visual and tactile impact. The visual aesthetics of a particular material and the surface texture ... contributes to how the user perceives the material”</a:t>
            </a:r>
          </a:p>
          <a:p>
            <a:pPr algn="ctr"/>
            <a:r>
              <a:rPr lang="en-US" sz="2000" dirty="0" err="1"/>
              <a:t>Zuo</a:t>
            </a:r>
            <a:r>
              <a:rPr lang="en-US" sz="2000" dirty="0"/>
              <a:t> et al. "Sensory perception of material texture in consumer products." </a:t>
            </a:r>
            <a:br>
              <a:rPr lang="en-US" sz="2000" dirty="0"/>
            </a:br>
            <a:r>
              <a:rPr lang="en-US" sz="2000" i="1" dirty="0"/>
              <a:t>The Design Journal</a:t>
            </a:r>
            <a:r>
              <a:rPr lang="en-US" sz="2000" dirty="0"/>
              <a:t> 19.3 (2016): 405-42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from Previous Years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41" y="1371601"/>
            <a:ext cx="2391243" cy="1789172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725" y="1371601"/>
            <a:ext cx="2574662" cy="1789172"/>
          </a:xfrm>
          <a:prstGeom prst="rect">
            <a:avLst/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752573" y="3440819"/>
            <a:ext cx="2051289" cy="2384932"/>
          </a:xfrm>
          <a:prstGeom prst="rect">
            <a:avLst/>
          </a:prstGeom>
        </p:spPr>
      </p:pic>
      <p:pic>
        <p:nvPicPr>
          <p:cNvPr id="8" name="Picture 7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7276" y="3607640"/>
            <a:ext cx="2126211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8051</TotalTime>
  <Words>378</Words>
  <Application>Microsoft Office PowerPoint</Application>
  <PresentationFormat>On-screen Show (4:3)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EGR 106  Foundations of Engineering II</vt:lpstr>
      <vt:lpstr>Design Project Schedule</vt:lpstr>
      <vt:lpstr>Design Project (cont.)</vt:lpstr>
      <vt:lpstr>Design Project Presentation Schedule (updated)</vt:lpstr>
      <vt:lpstr>Project Assignment</vt:lpstr>
      <vt:lpstr>Design Project Presentation Rubric</vt:lpstr>
      <vt:lpstr>Aesthetics</vt:lpstr>
      <vt:lpstr>Use of Texture</vt:lpstr>
      <vt:lpstr>Samples from Previous Years</vt:lpstr>
      <vt:lpstr>Week 12 Activities</vt:lpstr>
      <vt:lpstr>Week 12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</cp:lastModifiedBy>
  <cp:revision>208</cp:revision>
  <dcterms:created xsi:type="dcterms:W3CDTF">2010-11-11T12:41:26Z</dcterms:created>
  <dcterms:modified xsi:type="dcterms:W3CDTF">2022-04-14T02:25:34Z</dcterms:modified>
</cp:coreProperties>
</file>