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5" r:id="rId12"/>
    <p:sldId id="420" r:id="rId13"/>
    <p:sldId id="421" r:id="rId14"/>
    <p:sldId id="422" r:id="rId15"/>
    <p:sldId id="423" r:id="rId16"/>
    <p:sldId id="424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15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2987AF-D8A4-44F6-9C6C-8D8C8C2E0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0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5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BADB30B-7610-42CF-AC46-17F6073CB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56B075-0A7D-4270-BF1C-D97EDC6D5F56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6CAFE-5D55-4CC0-9F55-C53A5DE6DFD3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9BBE2A-CB33-4462-BD2C-0FFAB4235A10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6324A-6BCF-4B65-90E4-4E72BB577D93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AEF77C-87B1-47F3-A9BA-C370998A94C2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D93953-1CB3-40D7-BEA3-949B2A619BF3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AF4985-F375-4170-9999-AA3450CB098E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BCCB-6548-4A0D-9C2D-335130BDD217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60D4CD-8795-40AE-A29A-C5273A68B62D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FFBAE-2EBB-4367-8346-5020D6E47463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E4A31-532E-4681-A388-FA94F087DBE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1E4D8A-0D8D-4939-BA2C-8015199AEF2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94AC8-3B85-4F9D-AAF0-4210F7CB297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C3DE-F31F-4652-8E7C-F2007E13153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29B72-10DB-4CEE-89C1-BCFBE5502C4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A4BE3-C9D2-4708-8F0B-69C45DA405D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17812" y="912626"/>
            <a:ext cx="6910388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Chapter 11 – Three-Dimensional Stress Analysis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1843" y="2227824"/>
            <a:ext cx="7477797" cy="36576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Topics:</a:t>
            </a:r>
          </a:p>
          <a:p>
            <a:pPr eaLnBrk="1" hangingPunct="1"/>
            <a:r>
              <a:rPr lang="en-US" sz="2800" dirty="0" smtClean="0"/>
              <a:t>3-D Stress Analysis</a:t>
            </a:r>
          </a:p>
          <a:p>
            <a:pPr eaLnBrk="1" hangingPunct="1"/>
            <a:r>
              <a:rPr lang="en-US" sz="2800" dirty="0" smtClean="0"/>
              <a:t>Tetrahedral Elements (4 and 10 node)</a:t>
            </a:r>
          </a:p>
          <a:p>
            <a:pPr eaLnBrk="1" hangingPunct="1"/>
            <a:r>
              <a:rPr lang="en-US" sz="2800" dirty="0" smtClean="0"/>
              <a:t>Hexahedral (Brick) Elements (8 and 20 nodes)</a:t>
            </a:r>
          </a:p>
          <a:p>
            <a:pPr eaLnBrk="1" hangingPunct="1"/>
            <a:r>
              <a:rPr lang="en-US" sz="2800" dirty="0" err="1" smtClean="0"/>
              <a:t>Abaqus</a:t>
            </a:r>
            <a:r>
              <a:rPr lang="en-US" sz="2800" dirty="0" smtClean="0"/>
              <a:t> tutorial – 3-D Analysis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8588" y="283603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Element Stiffness Matrix </a:t>
            </a:r>
            <a:br>
              <a:rPr lang="en-US" sz="3200" dirty="0" smtClean="0"/>
            </a:br>
            <a:r>
              <a:rPr lang="en-US" sz="3200" dirty="0" smtClean="0"/>
              <a:t>(Tetrahedral Element)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4750" y="2090738"/>
            <a:ext cx="41624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69" name="Group 13"/>
          <p:cNvGrpSpPr>
            <a:grpSpLocks/>
          </p:cNvGrpSpPr>
          <p:nvPr/>
        </p:nvGrpSpPr>
        <p:grpSpPr bwMode="auto">
          <a:xfrm>
            <a:off x="2476500" y="3843338"/>
            <a:ext cx="3997325" cy="1239837"/>
            <a:chOff x="1548" y="2289"/>
            <a:chExt cx="2518" cy="781"/>
          </a:xfrm>
        </p:grpSpPr>
        <p:pic>
          <p:nvPicPr>
            <p:cNvPr id="1127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48" y="2289"/>
              <a:ext cx="251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1" name="Text Box 8"/>
            <p:cNvSpPr txBox="1">
              <a:spLocks noChangeArrowheads="1"/>
            </p:cNvSpPr>
            <p:nvPr/>
          </p:nvSpPr>
          <p:spPr bwMode="auto">
            <a:xfrm>
              <a:off x="1628" y="2876"/>
              <a:ext cx="5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12 x 12</a:t>
              </a:r>
            </a:p>
          </p:txBody>
        </p:sp>
        <p:sp>
          <p:nvSpPr>
            <p:cNvPr id="11272" name="Text Box 9"/>
            <p:cNvSpPr txBox="1">
              <a:spLocks noChangeArrowheads="1"/>
            </p:cNvSpPr>
            <p:nvPr/>
          </p:nvSpPr>
          <p:spPr bwMode="auto">
            <a:xfrm>
              <a:off x="3388" y="2897"/>
              <a:ext cx="4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6 x 12</a:t>
              </a:r>
            </a:p>
          </p:txBody>
        </p:sp>
        <p:sp>
          <p:nvSpPr>
            <p:cNvPr id="11273" name="Text Box 10"/>
            <p:cNvSpPr txBox="1">
              <a:spLocks noChangeArrowheads="1"/>
            </p:cNvSpPr>
            <p:nvPr/>
          </p:nvSpPr>
          <p:spPr bwMode="auto">
            <a:xfrm>
              <a:off x="2946" y="2883"/>
              <a:ext cx="4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6 x 6</a:t>
              </a:r>
            </a:p>
          </p:txBody>
        </p:sp>
        <p:sp>
          <p:nvSpPr>
            <p:cNvPr id="11274" name="Text Box 11"/>
            <p:cNvSpPr txBox="1">
              <a:spLocks noChangeArrowheads="1"/>
            </p:cNvSpPr>
            <p:nvPr/>
          </p:nvSpPr>
          <p:spPr bwMode="auto">
            <a:xfrm>
              <a:off x="2389" y="2886"/>
              <a:ext cx="4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12 x 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2377" y="310497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Tetrahedral Element – </a:t>
            </a:r>
            <a:br>
              <a:rPr lang="en-US" sz="3200" dirty="0" smtClean="0"/>
            </a:br>
            <a:r>
              <a:rPr lang="en-US" sz="3200" dirty="0" smtClean="0"/>
              <a:t>Quadratic Displacement Interpolation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5538" y="2206625"/>
            <a:ext cx="3859212" cy="271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5482" y="292567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Linear Hexahedral Element</a:t>
            </a:r>
            <a:br>
              <a:rPr lang="en-US" sz="3200" dirty="0" smtClean="0"/>
            </a:br>
            <a:r>
              <a:rPr lang="en-US" sz="3200" dirty="0" smtClean="0"/>
              <a:t>(8 Node Brick)</a:t>
            </a:r>
          </a:p>
        </p:txBody>
      </p:sp>
      <p:grpSp>
        <p:nvGrpSpPr>
          <p:cNvPr id="13316" name="Group 6"/>
          <p:cNvGrpSpPr>
            <a:grpSpLocks/>
          </p:cNvGrpSpPr>
          <p:nvPr/>
        </p:nvGrpSpPr>
        <p:grpSpPr bwMode="auto">
          <a:xfrm>
            <a:off x="973138" y="3302000"/>
            <a:ext cx="7448550" cy="2160588"/>
            <a:chOff x="569" y="1843"/>
            <a:chExt cx="4692" cy="1361"/>
          </a:xfrm>
        </p:grpSpPr>
        <p:pic>
          <p:nvPicPr>
            <p:cNvPr id="1331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9" y="1906"/>
              <a:ext cx="4590" cy="1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0" name="Rectangle 5"/>
            <p:cNvSpPr>
              <a:spLocks noChangeArrowheads="1"/>
            </p:cNvSpPr>
            <p:nvPr/>
          </p:nvSpPr>
          <p:spPr bwMode="auto">
            <a:xfrm>
              <a:off x="5151" y="1843"/>
              <a:ext cx="110" cy="136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636588" y="2525713"/>
            <a:ext cx="3065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Isoparametric Formulation:</a:t>
            </a: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338138" y="1712913"/>
            <a:ext cx="8469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Note: Direct extension of formulation for 4 node quad element for planar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694" y="238779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8 Node Brick </a:t>
            </a:r>
            <a:br>
              <a:rPr lang="en-US" sz="3200" dirty="0" smtClean="0"/>
            </a:br>
            <a:r>
              <a:rPr lang="en-US" sz="3200" dirty="0" err="1" smtClean="0">
                <a:solidFill>
                  <a:schemeClr val="tx1"/>
                </a:solidFill>
              </a:rPr>
              <a:t>Isoparametric</a:t>
            </a:r>
            <a:r>
              <a:rPr lang="en-US" sz="3200" dirty="0" smtClean="0">
                <a:solidFill>
                  <a:schemeClr val="tx1"/>
                </a:solidFill>
              </a:rPr>
              <a:t> Formulation (cont.)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4325" y="2360613"/>
            <a:ext cx="35242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2750" y="3887788"/>
            <a:ext cx="33242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7359" y="5084669"/>
            <a:ext cx="3006725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43" name="Group 9"/>
          <p:cNvGrpSpPr>
            <a:grpSpLocks/>
          </p:cNvGrpSpPr>
          <p:nvPr/>
        </p:nvGrpSpPr>
        <p:grpSpPr bwMode="auto">
          <a:xfrm>
            <a:off x="2564653" y="5722938"/>
            <a:ext cx="4187825" cy="366712"/>
            <a:chOff x="1482" y="3484"/>
            <a:chExt cx="2638" cy="231"/>
          </a:xfrm>
        </p:grpSpPr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1482" y="3484"/>
              <a:ext cx="26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where </a:t>
              </a:r>
              <a:r>
                <a:rPr lang="en-US" i="1">
                  <a:latin typeface="Times New Roman" pitchFamily="18" charset="0"/>
                </a:rPr>
                <a:t>s</a:t>
              </a:r>
              <a:r>
                <a:rPr lang="en-US" i="1" baseline="-25000">
                  <a:latin typeface="Times New Roman" pitchFamily="18" charset="0"/>
                </a:rPr>
                <a:t>i</a:t>
              </a:r>
              <a:r>
                <a:rPr lang="en-US" i="1">
                  <a:latin typeface="Times New Roman" pitchFamily="18" charset="0"/>
                </a:rPr>
                <a:t>, t</a:t>
              </a:r>
              <a:r>
                <a:rPr lang="en-US" i="1" baseline="-25000">
                  <a:latin typeface="Times New Roman" pitchFamily="18" charset="0"/>
                </a:rPr>
                <a:t>i</a:t>
              </a:r>
              <a:r>
                <a:rPr lang="en-US" i="1">
                  <a:latin typeface="Times New Roman" pitchFamily="18" charset="0"/>
                </a:rPr>
                <a:t>, z</a:t>
              </a:r>
              <a:r>
                <a:rPr lang="en-US" i="1" baseline="-25000">
                  <a:latin typeface="Times New Roman" pitchFamily="18" charset="0"/>
                </a:rPr>
                <a:t>i</a:t>
              </a:r>
              <a:r>
                <a:rPr lang="en-US" i="1">
                  <a:latin typeface="Times New Roman" pitchFamily="18" charset="0"/>
                </a:rPr>
                <a:t> = 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±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pic>
          <p:nvPicPr>
            <p:cNvPr id="14347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24" y="3504"/>
              <a:ext cx="86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652463" y="1898650"/>
            <a:ext cx="4589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Isoparametric Coordinate Transformation: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762000" y="3522663"/>
            <a:ext cx="4589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Displacement Interpolation: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5483" y="310497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Element Stiffness Matrix – 8 Node Brick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2613" y="1938338"/>
            <a:ext cx="6146800" cy="128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8250" y="4325938"/>
            <a:ext cx="698182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04850" y="3517900"/>
            <a:ext cx="3814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Gaussian Quadrature (2 x 2 x 2)</a:t>
            </a:r>
          </a:p>
        </p:txBody>
      </p:sp>
      <p:grpSp>
        <p:nvGrpSpPr>
          <p:cNvPr id="15367" name="Group 10"/>
          <p:cNvGrpSpPr>
            <a:grpSpLocks/>
          </p:cNvGrpSpPr>
          <p:nvPr/>
        </p:nvGrpSpPr>
        <p:grpSpPr bwMode="auto">
          <a:xfrm>
            <a:off x="2466975" y="5626100"/>
            <a:ext cx="4187825" cy="366713"/>
            <a:chOff x="1554" y="3676"/>
            <a:chExt cx="2638" cy="231"/>
          </a:xfrm>
        </p:grpSpPr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1554" y="3676"/>
              <a:ext cx="26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where </a:t>
              </a:r>
              <a:r>
                <a:rPr lang="en-US" i="1">
                  <a:latin typeface="Times New Roman" pitchFamily="18" charset="0"/>
                </a:rPr>
                <a:t>s</a:t>
              </a:r>
              <a:r>
                <a:rPr lang="en-US" i="1" baseline="-25000">
                  <a:latin typeface="Times New Roman" pitchFamily="18" charset="0"/>
                </a:rPr>
                <a:t>i</a:t>
              </a:r>
              <a:r>
                <a:rPr lang="en-US" i="1">
                  <a:latin typeface="Times New Roman" pitchFamily="18" charset="0"/>
                </a:rPr>
                <a:t>, t</a:t>
              </a:r>
              <a:r>
                <a:rPr lang="en-US" i="1" baseline="-25000">
                  <a:latin typeface="Times New Roman" pitchFamily="18" charset="0"/>
                </a:rPr>
                <a:t>i</a:t>
              </a:r>
              <a:r>
                <a:rPr lang="en-US" i="1">
                  <a:latin typeface="Times New Roman" pitchFamily="18" charset="0"/>
                </a:rPr>
                <a:t>, z</a:t>
              </a:r>
              <a:r>
                <a:rPr lang="en-US" i="1" baseline="-25000">
                  <a:latin typeface="Times New Roman" pitchFamily="18" charset="0"/>
                </a:rPr>
                <a:t>i</a:t>
              </a:r>
              <a:r>
                <a:rPr lang="en-US" i="1">
                  <a:latin typeface="Times New Roman" pitchFamily="18" charset="0"/>
                </a:rPr>
                <a:t> = 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±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 0.57735</a:t>
              </a:r>
            </a:p>
          </p:txBody>
        </p:sp>
        <p:pic>
          <p:nvPicPr>
            <p:cNvPr id="15369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65" y="3701"/>
              <a:ext cx="86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623" y="247744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Quadratic Hexahedral Element</a:t>
            </a:r>
            <a:br>
              <a:rPr lang="en-US" sz="3200" dirty="0" smtClean="0"/>
            </a:br>
            <a:r>
              <a:rPr lang="en-US" sz="3200" dirty="0" smtClean="0"/>
              <a:t>(20 Node Brick)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2003425"/>
            <a:ext cx="5711825" cy="337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2762164-A423-44B5-BFC6-F5FA68D3C3AF}" type="slidenum">
              <a:rPr lang="en-US"/>
              <a:pPr/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8588" y="256709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err="1" smtClean="0"/>
              <a:t>Abaqus</a:t>
            </a:r>
            <a:r>
              <a:rPr lang="en-US" sz="3200" dirty="0" smtClean="0"/>
              <a:t> Tutorial – 3-D Stress Analysis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3566" y="1328831"/>
            <a:ext cx="6262687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8235" y="364285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Stress Components – 3-D Problems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760" y="1758857"/>
            <a:ext cx="39433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9828" y="4281208"/>
            <a:ext cx="1409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3412" y="319462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Strain Components – 3-D Problems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7156" y="2022662"/>
            <a:ext cx="28765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1443" y="1505230"/>
            <a:ext cx="12668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6175" y="3467381"/>
            <a:ext cx="1762125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Stress-Strain Relations – 3-D Problems</a:t>
            </a:r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525" y="3267075"/>
            <a:ext cx="59626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9"/>
          <p:cNvGrpSpPr>
            <a:grpSpLocks/>
          </p:cNvGrpSpPr>
          <p:nvPr/>
        </p:nvGrpSpPr>
        <p:grpSpPr bwMode="auto">
          <a:xfrm>
            <a:off x="3590925" y="1566863"/>
            <a:ext cx="1885950" cy="1069975"/>
            <a:chOff x="2262" y="1101"/>
            <a:chExt cx="1188" cy="674"/>
          </a:xfrm>
        </p:grpSpPr>
        <p:pic>
          <p:nvPicPr>
            <p:cNvPr id="512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62" y="1101"/>
              <a:ext cx="1188" cy="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7" name="Text Box 6"/>
            <p:cNvSpPr txBox="1">
              <a:spLocks noChangeArrowheads="1"/>
            </p:cNvSpPr>
            <p:nvPr/>
          </p:nvSpPr>
          <p:spPr bwMode="auto">
            <a:xfrm>
              <a:off x="2316" y="1602"/>
              <a:ext cx="3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6 x 1</a:t>
              </a:r>
            </a:p>
          </p:txBody>
        </p:sp>
        <p:sp>
          <p:nvSpPr>
            <p:cNvPr id="5128" name="Text Box 7"/>
            <p:cNvSpPr txBox="1">
              <a:spLocks noChangeArrowheads="1"/>
            </p:cNvSpPr>
            <p:nvPr/>
          </p:nvSpPr>
          <p:spPr bwMode="auto">
            <a:xfrm>
              <a:off x="3096" y="1596"/>
              <a:ext cx="3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6 x 1</a:t>
              </a:r>
            </a:p>
          </p:txBody>
        </p:sp>
        <p:sp>
          <p:nvSpPr>
            <p:cNvPr id="5129" name="Text Box 8"/>
            <p:cNvSpPr txBox="1">
              <a:spLocks noChangeArrowheads="1"/>
            </p:cNvSpPr>
            <p:nvPr/>
          </p:nvSpPr>
          <p:spPr bwMode="auto">
            <a:xfrm>
              <a:off x="2796" y="1602"/>
              <a:ext cx="3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6 x 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3-D Tetrahedral Element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3463" y="2784475"/>
            <a:ext cx="4295775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495300" y="1495425"/>
            <a:ext cx="828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Note: Direct extension of formulation for 3 node triangle for planar analysis</a:t>
            </a:r>
          </a:p>
        </p:txBody>
      </p:sp>
      <p:grpSp>
        <p:nvGrpSpPr>
          <p:cNvPr id="6150" name="Group 12"/>
          <p:cNvGrpSpPr>
            <a:grpSpLocks/>
          </p:cNvGrpSpPr>
          <p:nvPr/>
        </p:nvGrpSpPr>
        <p:grpSpPr bwMode="auto">
          <a:xfrm>
            <a:off x="5724525" y="2581275"/>
            <a:ext cx="2238375" cy="3389313"/>
            <a:chOff x="3606" y="1626"/>
            <a:chExt cx="1410" cy="2135"/>
          </a:xfrm>
        </p:grpSpPr>
        <p:grpSp>
          <p:nvGrpSpPr>
            <p:cNvPr id="6151" name="Group 10"/>
            <p:cNvGrpSpPr>
              <a:grpSpLocks/>
            </p:cNvGrpSpPr>
            <p:nvPr/>
          </p:nvGrpSpPr>
          <p:grpSpPr bwMode="auto">
            <a:xfrm>
              <a:off x="3606" y="1626"/>
              <a:ext cx="1410" cy="2135"/>
              <a:chOff x="3606" y="1626"/>
              <a:chExt cx="1410" cy="2135"/>
            </a:xfrm>
          </p:grpSpPr>
          <p:grpSp>
            <p:nvGrpSpPr>
              <p:cNvPr id="6153" name="Group 7"/>
              <p:cNvGrpSpPr>
                <a:grpSpLocks/>
              </p:cNvGrpSpPr>
              <p:nvPr/>
            </p:nvGrpSpPr>
            <p:grpSpPr bwMode="auto">
              <a:xfrm>
                <a:off x="3606" y="1626"/>
                <a:ext cx="1410" cy="2135"/>
                <a:chOff x="3624" y="1356"/>
                <a:chExt cx="1410" cy="2135"/>
              </a:xfrm>
            </p:grpSpPr>
            <p:pic>
              <p:nvPicPr>
                <p:cNvPr id="6155" name="Picture 5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624" y="1356"/>
                  <a:ext cx="1410" cy="19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5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296" y="3318"/>
                  <a:ext cx="49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200"/>
                    <a:t>12 x 1</a:t>
                  </a:r>
                </a:p>
              </p:txBody>
            </p:sp>
          </p:grpSp>
          <p:sp>
            <p:nvSpPr>
              <p:cNvPr id="6154" name="Rectangle 9"/>
              <p:cNvSpPr>
                <a:spLocks noChangeArrowheads="1"/>
              </p:cNvSpPr>
              <p:nvPr/>
            </p:nvSpPr>
            <p:spPr bwMode="auto">
              <a:xfrm>
                <a:off x="4191" y="2611"/>
                <a:ext cx="137" cy="1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2" name="Line 11"/>
            <p:cNvSpPr>
              <a:spLocks noChangeShapeType="1"/>
            </p:cNvSpPr>
            <p:nvPr/>
          </p:nvSpPr>
          <p:spPr bwMode="auto">
            <a:xfrm flipH="1">
              <a:off x="4290" y="2612"/>
              <a:ext cx="0" cy="1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6518" y="400144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Tetrahedral Element – </a:t>
            </a:r>
            <a:br>
              <a:rPr lang="en-US" sz="3200" dirty="0" smtClean="0"/>
            </a:br>
            <a:r>
              <a:rPr lang="en-US" sz="3200" dirty="0" smtClean="0"/>
              <a:t>Linear Displacement Interpolation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4723" y="3858933"/>
            <a:ext cx="26098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1478616" y="5518337"/>
            <a:ext cx="6181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Similar expressions for </a:t>
            </a:r>
            <a:r>
              <a:rPr lang="en-US" i="1">
                <a:latin typeface="Times New Roman" pitchFamily="18" charset="0"/>
              </a:rPr>
              <a:t>v(x,y,z)</a:t>
            </a:r>
            <a:r>
              <a:rPr lang="en-US"/>
              <a:t> and </a:t>
            </a:r>
            <a:r>
              <a:rPr lang="en-US" i="1">
                <a:latin typeface="Times New Roman" pitchFamily="18" charset="0"/>
              </a:rPr>
              <a:t>w(x,y,z)</a:t>
            </a:r>
          </a:p>
        </p:txBody>
      </p:sp>
      <p:grpSp>
        <p:nvGrpSpPr>
          <p:cNvPr id="7174" name="Group 8"/>
          <p:cNvGrpSpPr>
            <a:grpSpLocks/>
          </p:cNvGrpSpPr>
          <p:nvPr/>
        </p:nvGrpSpPr>
        <p:grpSpPr bwMode="auto">
          <a:xfrm>
            <a:off x="2219885" y="1580870"/>
            <a:ext cx="4171950" cy="2127250"/>
            <a:chOff x="1404" y="945"/>
            <a:chExt cx="2628" cy="1340"/>
          </a:xfrm>
        </p:grpSpPr>
        <p:pic>
          <p:nvPicPr>
            <p:cNvPr id="717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04" y="945"/>
              <a:ext cx="2628" cy="1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3374" y="1618"/>
              <a:ext cx="197" cy="1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3411" y="40910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Displacement Interpolation (cont.)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3832" y="1608325"/>
            <a:ext cx="3429000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1128" y="1722531"/>
            <a:ext cx="3367087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4094" y="44496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Displacement Interpolation (cont.)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0418" y="1417544"/>
            <a:ext cx="7134225" cy="24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7025" y="4105275"/>
            <a:ext cx="5653088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2729" y="247743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Strain - Displacement Relation </a:t>
            </a:r>
            <a:br>
              <a:rPr lang="en-US" sz="3200" dirty="0" smtClean="0"/>
            </a:br>
            <a:r>
              <a:rPr lang="en-US" sz="3200" dirty="0" smtClean="0"/>
              <a:t>(Tetrahedral Element)</a:t>
            </a:r>
          </a:p>
        </p:txBody>
      </p:sp>
      <p:grpSp>
        <p:nvGrpSpPr>
          <p:cNvPr id="10244" name="Group 10"/>
          <p:cNvGrpSpPr>
            <a:grpSpLocks/>
          </p:cNvGrpSpPr>
          <p:nvPr/>
        </p:nvGrpSpPr>
        <p:grpSpPr bwMode="auto">
          <a:xfrm>
            <a:off x="2573338" y="1770063"/>
            <a:ext cx="4208462" cy="1860550"/>
            <a:chOff x="1609" y="1201"/>
            <a:chExt cx="2651" cy="1172"/>
          </a:xfrm>
        </p:grpSpPr>
        <p:pic>
          <p:nvPicPr>
            <p:cNvPr id="1024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9" y="1201"/>
              <a:ext cx="2651" cy="1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9" name="Text Box 5"/>
            <p:cNvSpPr txBox="1">
              <a:spLocks noChangeArrowheads="1"/>
            </p:cNvSpPr>
            <p:nvPr/>
          </p:nvSpPr>
          <p:spPr bwMode="auto">
            <a:xfrm>
              <a:off x="1778" y="2200"/>
              <a:ext cx="4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6 x 12</a:t>
              </a:r>
            </a:p>
          </p:txBody>
        </p:sp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166" y="2167"/>
              <a:ext cx="4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6 x 3</a:t>
              </a:r>
            </a:p>
          </p:txBody>
        </p:sp>
        <p:sp>
          <p:nvSpPr>
            <p:cNvPr id="10251" name="Text Box 7"/>
            <p:cNvSpPr txBox="1">
              <a:spLocks noChangeArrowheads="1"/>
            </p:cNvSpPr>
            <p:nvPr/>
          </p:nvSpPr>
          <p:spPr bwMode="auto">
            <a:xfrm>
              <a:off x="2766" y="2177"/>
              <a:ext cx="4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6 x 3</a:t>
              </a:r>
            </a:p>
          </p:txBody>
        </p:sp>
        <p:sp>
          <p:nvSpPr>
            <p:cNvPr id="10252" name="Text Box 8"/>
            <p:cNvSpPr txBox="1">
              <a:spLocks noChangeArrowheads="1"/>
            </p:cNvSpPr>
            <p:nvPr/>
          </p:nvSpPr>
          <p:spPr bwMode="auto">
            <a:xfrm>
              <a:off x="2341" y="2180"/>
              <a:ext cx="4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6 x 3</a:t>
              </a:r>
            </a:p>
          </p:txBody>
        </p:sp>
        <p:sp>
          <p:nvSpPr>
            <p:cNvPr id="10253" name="Text Box 9"/>
            <p:cNvSpPr txBox="1">
              <a:spLocks noChangeArrowheads="1"/>
            </p:cNvSpPr>
            <p:nvPr/>
          </p:nvSpPr>
          <p:spPr bwMode="auto">
            <a:xfrm>
              <a:off x="3571" y="2167"/>
              <a:ext cx="4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6 x 3</a:t>
              </a:r>
            </a:p>
          </p:txBody>
        </p:sp>
      </p:grpSp>
      <p:pic>
        <p:nvPicPr>
          <p:cNvPr id="1024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2938" y="3925888"/>
            <a:ext cx="2660650" cy="19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 Box 12"/>
          <p:cNvSpPr txBox="1">
            <a:spLocks noChangeArrowheads="1"/>
          </p:cNvSpPr>
          <p:nvPr/>
        </p:nvSpPr>
        <p:spPr bwMode="auto">
          <a:xfrm>
            <a:off x="6299947" y="4258235"/>
            <a:ext cx="2276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Note:  all terms are constant</a:t>
            </a:r>
          </a:p>
        </p:txBody>
      </p:sp>
      <p:sp>
        <p:nvSpPr>
          <p:cNvPr id="10247" name="Line 13"/>
          <p:cNvSpPr>
            <a:spLocks noChangeShapeType="1"/>
          </p:cNvSpPr>
          <p:nvPr/>
        </p:nvSpPr>
        <p:spPr bwMode="auto">
          <a:xfrm flipH="1">
            <a:off x="5771028" y="4455459"/>
            <a:ext cx="540124" cy="150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7183</TotalTime>
  <Words>232</Words>
  <Application>Microsoft Office PowerPoint</Application>
  <PresentationFormat>On-screen Show (4:3)</PresentationFormat>
  <Paragraphs>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Chapter 11 – Three-Dimensional Stress Analysis</vt:lpstr>
      <vt:lpstr>Stress Components – 3-D Problems</vt:lpstr>
      <vt:lpstr>Strain Components – 3-D Problems</vt:lpstr>
      <vt:lpstr>Stress-Strain Relations – 3-D Problems</vt:lpstr>
      <vt:lpstr>3-D Tetrahedral Element</vt:lpstr>
      <vt:lpstr>Tetrahedral Element –  Linear Displacement Interpolation</vt:lpstr>
      <vt:lpstr>Displacement Interpolation (cont.)</vt:lpstr>
      <vt:lpstr>Displacement Interpolation (cont.)</vt:lpstr>
      <vt:lpstr>Strain - Displacement Relation  (Tetrahedral Element)</vt:lpstr>
      <vt:lpstr>Element Stiffness Matrix  (Tetrahedral Element)</vt:lpstr>
      <vt:lpstr>Tetrahedral Element –  Quadratic Displacement Interpolation</vt:lpstr>
      <vt:lpstr>Linear Hexahedral Element (8 Node Brick)</vt:lpstr>
      <vt:lpstr>8 Node Brick  Isoparametric Formulation (cont.)</vt:lpstr>
      <vt:lpstr>Element Stiffness Matrix – 8 Node Brick</vt:lpstr>
      <vt:lpstr>Quadratic Hexahedral Element (20 Node Brick)</vt:lpstr>
      <vt:lpstr>Abaqus Tutorial – 3-D Stress Analysis</vt:lpstr>
    </vt:vector>
  </TitlesOfParts>
  <Company>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a Commercial FEA Package</dc:title>
  <dc:creator>DT</dc:creator>
  <cp:lastModifiedBy>David Taggart</cp:lastModifiedBy>
  <cp:revision>99</cp:revision>
  <dcterms:created xsi:type="dcterms:W3CDTF">2008-01-29T02:08:59Z</dcterms:created>
  <dcterms:modified xsi:type="dcterms:W3CDTF">2018-03-29T18:57:20Z</dcterms:modified>
</cp:coreProperties>
</file>