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410" r:id="rId2"/>
    <p:sldId id="411" r:id="rId3"/>
    <p:sldId id="415" r:id="rId4"/>
    <p:sldId id="413" r:id="rId5"/>
    <p:sldId id="412" r:id="rId6"/>
    <p:sldId id="414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897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082221E-AF69-4FFA-BD9A-2E47B2633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3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DF24C0E-0AF5-481E-AFC2-7359C7FD7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25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92260-2237-464C-82FE-D7AB8D92EEA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4A264-E631-442F-97C4-A9DE386D700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AFBCD-776E-4E15-8AAA-CDCF64DFEDDD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E8C09-E3F4-4D2D-A23A-55FB570605A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8C116-95D4-4C3F-A8DD-AEF611D04FA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7E37B-7727-40D0-904D-35723CE3C08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0AD5EB-25D8-4D6A-8399-69843AEE860F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56609-6F65-4D7D-A8B3-101B314E862B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AD7EA-3FEF-426D-B010-39EC885ACB9F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5AB35-AA52-44C6-84E5-676644AC0A7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E8513-56C0-48AC-8E27-12E72C106EC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9F532-5D67-45E5-B13A-2794350BBE1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C7F11-3B80-4ED4-A2D9-61B3EA5424E1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F0C61-D76E-43D0-91BF-CB9F85E62EA6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79B53-BBD2-4A38-8FA7-FB5DEA438B5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20734-CE30-4365-99C6-8DC2B0A08F4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2F8F-D403-4D4D-AAB1-4C6B6D0E3BA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495" y="553477"/>
            <a:ext cx="7240587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dirty="0" smtClean="0"/>
              <a:t>Additional Topics – Brief Overview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02659" y="2067393"/>
            <a:ext cx="7316788" cy="3687762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Plate Elements (Chapter 12)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Heat Transfer Analysis (Chapter 13)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Buckling Analysis (not in text)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5836" y="265673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Heat Transfer Example #1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3058" y="1377203"/>
            <a:ext cx="8229600" cy="7540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Steady state temperature distribution in a square plate</a:t>
            </a:r>
          </a:p>
        </p:txBody>
      </p:sp>
      <p:grpSp>
        <p:nvGrpSpPr>
          <p:cNvPr id="14341" name="Group 13"/>
          <p:cNvGrpSpPr>
            <a:grpSpLocks/>
          </p:cNvGrpSpPr>
          <p:nvPr/>
        </p:nvGrpSpPr>
        <p:grpSpPr bwMode="auto">
          <a:xfrm>
            <a:off x="950259" y="1801907"/>
            <a:ext cx="7287746" cy="4535580"/>
            <a:chOff x="540" y="1224"/>
            <a:chExt cx="4728" cy="2886"/>
          </a:xfrm>
        </p:grpSpPr>
        <p:grpSp>
          <p:nvGrpSpPr>
            <p:cNvPr id="14342" name="Group 8"/>
            <p:cNvGrpSpPr>
              <a:grpSpLocks/>
            </p:cNvGrpSpPr>
            <p:nvPr/>
          </p:nvGrpSpPr>
          <p:grpSpPr bwMode="auto">
            <a:xfrm>
              <a:off x="540" y="1224"/>
              <a:ext cx="4728" cy="2886"/>
              <a:chOff x="540" y="1224"/>
              <a:chExt cx="4728" cy="2886"/>
            </a:xfrm>
          </p:grpSpPr>
          <p:pic>
            <p:nvPicPr>
              <p:cNvPr id="14347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0" y="1351"/>
                <a:ext cx="4663" cy="2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348" name="Rectangle 7"/>
              <p:cNvSpPr>
                <a:spLocks noChangeArrowheads="1"/>
              </p:cNvSpPr>
              <p:nvPr/>
            </p:nvSpPr>
            <p:spPr bwMode="auto">
              <a:xfrm>
                <a:off x="5106" y="1224"/>
                <a:ext cx="162" cy="28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>
              <a:off x="3972" y="2274"/>
              <a:ext cx="8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T = 100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4344" name="Text Box 10"/>
            <p:cNvSpPr txBox="1">
              <a:spLocks noChangeArrowheads="1"/>
            </p:cNvSpPr>
            <p:nvPr/>
          </p:nvSpPr>
          <p:spPr bwMode="auto">
            <a:xfrm>
              <a:off x="2514" y="1404"/>
              <a:ext cx="8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T = 100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4345" name="Text Box 11"/>
            <p:cNvSpPr txBox="1">
              <a:spLocks noChangeArrowheads="1"/>
            </p:cNvSpPr>
            <p:nvPr/>
          </p:nvSpPr>
          <p:spPr bwMode="auto">
            <a:xfrm>
              <a:off x="1254" y="2604"/>
              <a:ext cx="8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T = 0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4346" name="Text Box 12"/>
            <p:cNvSpPr txBox="1">
              <a:spLocks noChangeArrowheads="1"/>
            </p:cNvSpPr>
            <p:nvPr/>
          </p:nvSpPr>
          <p:spPr bwMode="auto">
            <a:xfrm>
              <a:off x="2610" y="3780"/>
              <a:ext cx="8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T = 0</a:t>
              </a:r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6517" y="37325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Heat Transfer Example #2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0306" y="1546412"/>
            <a:ext cx="8229600" cy="524435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Transient temperature distribution in an infinite slab</a:t>
            </a:r>
          </a:p>
        </p:txBody>
      </p:sp>
      <p:grpSp>
        <p:nvGrpSpPr>
          <p:cNvPr id="15365" name="Group 12"/>
          <p:cNvGrpSpPr>
            <a:grpSpLocks/>
          </p:cNvGrpSpPr>
          <p:nvPr/>
        </p:nvGrpSpPr>
        <p:grpSpPr bwMode="auto">
          <a:xfrm>
            <a:off x="2314575" y="2409825"/>
            <a:ext cx="5391150" cy="3757613"/>
            <a:chOff x="1458" y="1518"/>
            <a:chExt cx="3396" cy="2367"/>
          </a:xfrm>
        </p:grpSpPr>
        <p:grpSp>
          <p:nvGrpSpPr>
            <p:cNvPr id="15366" name="Group 7"/>
            <p:cNvGrpSpPr>
              <a:grpSpLocks/>
            </p:cNvGrpSpPr>
            <p:nvPr/>
          </p:nvGrpSpPr>
          <p:grpSpPr bwMode="auto">
            <a:xfrm>
              <a:off x="2190" y="1518"/>
              <a:ext cx="1410" cy="1872"/>
              <a:chOff x="1902" y="1524"/>
              <a:chExt cx="1410" cy="1872"/>
            </a:xfrm>
          </p:grpSpPr>
          <p:sp>
            <p:nvSpPr>
              <p:cNvPr id="15371" name="Rectangle 4" descr="Wide upward diagonal"/>
              <p:cNvSpPr>
                <a:spLocks noChangeArrowheads="1"/>
              </p:cNvSpPr>
              <p:nvPr/>
            </p:nvSpPr>
            <p:spPr bwMode="auto">
              <a:xfrm>
                <a:off x="1914" y="1524"/>
                <a:ext cx="1392" cy="187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2" name="Line 5"/>
              <p:cNvSpPr>
                <a:spLocks noChangeShapeType="1"/>
              </p:cNvSpPr>
              <p:nvPr/>
            </p:nvSpPr>
            <p:spPr bwMode="auto">
              <a:xfrm>
                <a:off x="1902" y="1524"/>
                <a:ext cx="6" cy="18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Line 6"/>
              <p:cNvSpPr>
                <a:spLocks noChangeShapeType="1"/>
              </p:cNvSpPr>
              <p:nvPr/>
            </p:nvSpPr>
            <p:spPr bwMode="auto">
              <a:xfrm>
                <a:off x="3306" y="1524"/>
                <a:ext cx="6" cy="18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7" name="Text Box 8"/>
            <p:cNvSpPr txBox="1">
              <a:spLocks noChangeArrowheads="1"/>
            </p:cNvSpPr>
            <p:nvPr/>
          </p:nvSpPr>
          <p:spPr bwMode="auto">
            <a:xfrm>
              <a:off x="3690" y="2226"/>
              <a:ext cx="6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 = 100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5368" name="Text Box 9"/>
            <p:cNvSpPr txBox="1">
              <a:spLocks noChangeArrowheads="1"/>
            </p:cNvSpPr>
            <p:nvPr/>
          </p:nvSpPr>
          <p:spPr bwMode="auto">
            <a:xfrm>
              <a:off x="1458" y="2226"/>
              <a:ext cx="6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 = 100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5369" name="Text Box 10"/>
            <p:cNvSpPr txBox="1">
              <a:spLocks noChangeArrowheads="1"/>
            </p:cNvSpPr>
            <p:nvPr/>
          </p:nvSpPr>
          <p:spPr bwMode="auto">
            <a:xfrm>
              <a:off x="2892" y="3654"/>
              <a:ext cx="19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Initial temperature = 0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 flipH="1" flipV="1">
              <a:off x="2868" y="3408"/>
              <a:ext cx="6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694" y="301532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Heat Transfer Example #2 </a:t>
            </a:r>
            <a:br>
              <a:rPr lang="en-US" sz="3200" dirty="0" smtClean="0"/>
            </a:br>
            <a:r>
              <a:rPr lang="en-US" sz="3200" dirty="0" smtClean="0"/>
              <a:t>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59224" y="1569944"/>
            <a:ext cx="3667125" cy="465044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Finite element result:</a:t>
            </a:r>
          </a:p>
        </p:txBody>
      </p:sp>
      <p:pic>
        <p:nvPicPr>
          <p:cNvPr id="4" name="transient_heat_transfer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8530" y="2291509"/>
            <a:ext cx="8583606" cy="2918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5129" y="310497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Bifurcation Buckling</a:t>
            </a:r>
            <a:br>
              <a:rPr lang="en-US" sz="3200" dirty="0" smtClean="0"/>
            </a:br>
            <a:r>
              <a:rPr lang="en-US" sz="1400" dirty="0" smtClean="0"/>
              <a:t>Ref.: Concepts and Applications of Finite Element Analysis", 4th edition, </a:t>
            </a:r>
            <a:br>
              <a:rPr lang="en-US" sz="1400" dirty="0" smtClean="0"/>
            </a:br>
            <a:r>
              <a:rPr lang="en-US" sz="1400" dirty="0" smtClean="0"/>
              <a:t>by Robert D. Cook, David </a:t>
            </a:r>
            <a:r>
              <a:rPr lang="en-US" sz="1400" dirty="0" err="1" smtClean="0"/>
              <a:t>Malkus</a:t>
            </a:r>
            <a:r>
              <a:rPr lang="en-US" sz="1400" dirty="0" smtClean="0"/>
              <a:t> and Michael </a:t>
            </a:r>
            <a:r>
              <a:rPr lang="en-US" sz="1400" dirty="0" err="1" smtClean="0"/>
              <a:t>Plesha</a:t>
            </a:r>
            <a:r>
              <a:rPr lang="en-US" sz="1400" dirty="0" smtClean="0"/>
              <a:t>,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5130" y="1645024"/>
            <a:ext cx="6131859" cy="604838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Consider compression loading of a column:</a:t>
            </a:r>
          </a:p>
        </p:txBody>
      </p:sp>
      <p:grpSp>
        <p:nvGrpSpPr>
          <p:cNvPr id="17413" name="Group 29"/>
          <p:cNvGrpSpPr>
            <a:grpSpLocks/>
          </p:cNvGrpSpPr>
          <p:nvPr/>
        </p:nvGrpSpPr>
        <p:grpSpPr bwMode="auto">
          <a:xfrm>
            <a:off x="4321269" y="2156385"/>
            <a:ext cx="538162" cy="3943350"/>
            <a:chOff x="2835" y="1396"/>
            <a:chExt cx="339" cy="2484"/>
          </a:xfrm>
        </p:grpSpPr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2835" y="1734"/>
              <a:ext cx="138" cy="2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15" name="Group 14"/>
            <p:cNvGrpSpPr>
              <a:grpSpLocks/>
            </p:cNvGrpSpPr>
            <p:nvPr/>
          </p:nvGrpSpPr>
          <p:grpSpPr bwMode="auto">
            <a:xfrm>
              <a:off x="2896" y="1581"/>
              <a:ext cx="256" cy="296"/>
              <a:chOff x="2556" y="1424"/>
              <a:chExt cx="184" cy="194"/>
            </a:xfrm>
          </p:grpSpPr>
          <p:sp>
            <p:nvSpPr>
              <p:cNvPr id="17422" name="Line 7"/>
              <p:cNvSpPr>
                <a:spLocks noChangeShapeType="1"/>
              </p:cNvSpPr>
              <p:nvPr/>
            </p:nvSpPr>
            <p:spPr bwMode="auto">
              <a:xfrm flipH="1">
                <a:off x="2568" y="1464"/>
                <a:ext cx="108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3" name="Line 8"/>
              <p:cNvSpPr>
                <a:spLocks noChangeShapeType="1"/>
              </p:cNvSpPr>
              <p:nvPr/>
            </p:nvSpPr>
            <p:spPr bwMode="auto">
              <a:xfrm flipH="1" flipV="1">
                <a:off x="2556" y="1520"/>
                <a:ext cx="114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4" name="Line 9"/>
              <p:cNvSpPr>
                <a:spLocks noChangeShapeType="1"/>
              </p:cNvSpPr>
              <p:nvPr/>
            </p:nvSpPr>
            <p:spPr bwMode="auto">
              <a:xfrm flipH="1">
                <a:off x="2676" y="1424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5" name="Line 10"/>
              <p:cNvSpPr>
                <a:spLocks noChangeShapeType="1"/>
              </p:cNvSpPr>
              <p:nvPr/>
            </p:nvSpPr>
            <p:spPr bwMode="auto">
              <a:xfrm flipH="1">
                <a:off x="2740" y="1424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6" name="Oval 11"/>
              <p:cNvSpPr>
                <a:spLocks noChangeArrowheads="1"/>
              </p:cNvSpPr>
              <p:nvPr/>
            </p:nvSpPr>
            <p:spPr bwMode="auto">
              <a:xfrm>
                <a:off x="2682" y="1424"/>
                <a:ext cx="56" cy="5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7" name="Oval 12"/>
              <p:cNvSpPr>
                <a:spLocks noChangeArrowheads="1"/>
              </p:cNvSpPr>
              <p:nvPr/>
            </p:nvSpPr>
            <p:spPr bwMode="auto">
              <a:xfrm>
                <a:off x="2680" y="1494"/>
                <a:ext cx="56" cy="5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8" name="Oval 13"/>
              <p:cNvSpPr>
                <a:spLocks noChangeArrowheads="1"/>
              </p:cNvSpPr>
              <p:nvPr/>
            </p:nvSpPr>
            <p:spPr bwMode="auto">
              <a:xfrm>
                <a:off x="2680" y="1562"/>
                <a:ext cx="56" cy="5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16" name="Line 16"/>
            <p:cNvSpPr>
              <a:spLocks noChangeShapeType="1"/>
            </p:cNvSpPr>
            <p:nvPr/>
          </p:nvSpPr>
          <p:spPr bwMode="auto">
            <a:xfrm>
              <a:off x="2908" y="1396"/>
              <a:ext cx="0" cy="3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17" name="Group 27"/>
            <p:cNvGrpSpPr>
              <a:grpSpLocks/>
            </p:cNvGrpSpPr>
            <p:nvPr/>
          </p:nvGrpSpPr>
          <p:grpSpPr bwMode="auto">
            <a:xfrm>
              <a:off x="2908" y="3606"/>
              <a:ext cx="266" cy="274"/>
              <a:chOff x="2979" y="3651"/>
              <a:chExt cx="182" cy="190"/>
            </a:xfrm>
          </p:grpSpPr>
          <p:sp>
            <p:nvSpPr>
              <p:cNvPr id="17418" name="Line 19"/>
              <p:cNvSpPr>
                <a:spLocks noChangeShapeType="1"/>
              </p:cNvSpPr>
              <p:nvPr/>
            </p:nvSpPr>
            <p:spPr bwMode="auto">
              <a:xfrm flipH="1">
                <a:off x="2991" y="3691"/>
                <a:ext cx="112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Line 20"/>
              <p:cNvSpPr>
                <a:spLocks noChangeShapeType="1"/>
              </p:cNvSpPr>
              <p:nvPr/>
            </p:nvSpPr>
            <p:spPr bwMode="auto">
              <a:xfrm flipH="1" flipV="1">
                <a:off x="2979" y="3747"/>
                <a:ext cx="118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0" name="Line 21"/>
              <p:cNvSpPr>
                <a:spLocks noChangeShapeType="1"/>
              </p:cNvSpPr>
              <p:nvPr/>
            </p:nvSpPr>
            <p:spPr bwMode="auto">
              <a:xfrm flipH="1">
                <a:off x="3103" y="3651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1" name="Rectangle 26" descr="Wide downward diagonal"/>
              <p:cNvSpPr>
                <a:spLocks noChangeArrowheads="1"/>
              </p:cNvSpPr>
              <p:nvPr/>
            </p:nvSpPr>
            <p:spPr bwMode="auto">
              <a:xfrm>
                <a:off x="3105" y="3651"/>
                <a:ext cx="56" cy="186"/>
              </a:xfrm>
              <a:prstGeom prst="rect">
                <a:avLst/>
              </a:prstGeom>
              <a:pattFill prst="wdDnDiag">
                <a:fgClr>
                  <a:schemeClr val="tx2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5835" y="391179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Bifurcation Buckling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5482" y="1979146"/>
            <a:ext cx="8229600" cy="3251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 dirty="0" smtClean="0"/>
              <a:t>At low loads, one solution (uniform compression) exists</a:t>
            </a:r>
          </a:p>
          <a:p>
            <a:pPr eaLnBrk="1" hangingPunct="1"/>
            <a:r>
              <a:rPr lang="en-US" sz="2400" dirty="0" smtClean="0"/>
              <a:t>If non-linear terms are included in the strain-displacement relations, additional solutions become possible =&gt; loss of stability</a:t>
            </a:r>
          </a:p>
          <a:p>
            <a:pPr eaLnBrk="1" hangingPunct="1"/>
            <a:r>
              <a:rPr lang="en-US" sz="2400" dirty="0" smtClean="0"/>
              <a:t>Loss of solution uniqueness is referred to as “bifurcation”</a:t>
            </a:r>
          </a:p>
          <a:p>
            <a:pPr eaLnBrk="1" hangingPunct="1"/>
            <a:r>
              <a:rPr lang="en-US" sz="2400" dirty="0" smtClean="0"/>
              <a:t>The load levels at which additional solutions become possible correspond to the buckling 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588" y="301532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Finite Element Buckling Analysis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882" y="1555377"/>
            <a:ext cx="8012113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If non-linear strain-displacements are utilized, the non-linear terms give rise to the “stress stiffness matrix” =&gt; [</a:t>
            </a:r>
            <a:r>
              <a:rPr lang="en-US" sz="2000" i="1" dirty="0" smtClean="0">
                <a:latin typeface="Times New Roman" pitchFamily="18" charset="0"/>
              </a:rPr>
              <a:t>K</a:t>
            </a:r>
            <a:r>
              <a:rPr lang="en-US" sz="2000" baseline="-25000" dirty="0" smtClean="0">
                <a:sym typeface="Symbol" pitchFamily="18" charset="2"/>
              </a:rPr>
              <a:t></a:t>
            </a:r>
            <a:r>
              <a:rPr lang="en-US" sz="2000" dirty="0" smtClean="0"/>
              <a:t>]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Defining a reference load, {</a:t>
            </a:r>
            <a:r>
              <a:rPr lang="en-US" sz="2000" i="1" dirty="0" smtClean="0">
                <a:latin typeface="Times New Roman" pitchFamily="18" charset="0"/>
              </a:rPr>
              <a:t>F</a:t>
            </a:r>
            <a:r>
              <a:rPr lang="en-US" sz="2000" dirty="0" smtClean="0"/>
              <a:t>}</a:t>
            </a:r>
            <a:r>
              <a:rPr lang="en-US" sz="2000" i="1" baseline="-25000" dirty="0" smtClean="0">
                <a:latin typeface="Times New Roman" pitchFamily="18" charset="0"/>
              </a:rPr>
              <a:t>ref</a:t>
            </a:r>
            <a:r>
              <a:rPr lang="en-US" sz="2000" baseline="-25000" dirty="0" smtClean="0">
                <a:latin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en-US" sz="2000" dirty="0" smtClean="0"/>
              <a:t>the actual load is given by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The stress stiffness is given by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At the bifurcation point, two solutions become possible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baseline="-25000" dirty="0" smtClean="0">
              <a:latin typeface="Times New Roman" pitchFamily="18" charset="0"/>
            </a:endParaRP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52800" y="3264554"/>
          <a:ext cx="17446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723600" imgH="215640" progId="Equation.3">
                  <p:embed/>
                </p:oleObj>
              </mc:Choice>
              <mc:Fallback>
                <p:oleObj name="Equation" r:id="rId4" imgW="7236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64554"/>
                        <a:ext cx="17446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110753" y="4528391"/>
          <a:ext cx="20145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6" imgW="888840" imgH="215640" progId="Equation.3">
                  <p:embed/>
                </p:oleObj>
              </mc:Choice>
              <mc:Fallback>
                <p:oleObj name="Equation" r:id="rId6" imgW="8888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753" y="4528391"/>
                        <a:ext cx="20145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Finite Element Buckling Analysis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23365" y="1467411"/>
            <a:ext cx="8004175" cy="4860925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At the bifurcation point, two solutions become possible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where </a:t>
            </a:r>
            <a:r>
              <a:rPr lang="en-US" sz="2000" i="1" dirty="0" smtClean="0">
                <a:sym typeface="Symbol" pitchFamily="18" charset="2"/>
              </a:rPr>
              <a:t>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sz="2000" dirty="0" smtClean="0">
                <a:sym typeface="Symbol" pitchFamily="18" charset="2"/>
              </a:rPr>
              <a:t> corresponds to the buckled deformation.  Subtracting these equation yields</a:t>
            </a:r>
          </a:p>
          <a:p>
            <a:pPr eaLnBrk="1" hangingPunct="1"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ym typeface="Symbol" pitchFamily="18" charset="2"/>
              </a:rPr>
              <a:t>which is an </a:t>
            </a:r>
            <a:r>
              <a:rPr lang="en-US" sz="2000" dirty="0" err="1" smtClean="0">
                <a:sym typeface="Symbol" pitchFamily="18" charset="2"/>
              </a:rPr>
              <a:t>eigenvalue</a:t>
            </a:r>
            <a:r>
              <a:rPr lang="en-US" sz="2000" dirty="0" smtClean="0">
                <a:sym typeface="Symbol" pitchFamily="18" charset="2"/>
              </a:rPr>
              <a:t> problem where solutions exist for certain values of </a:t>
            </a:r>
            <a:r>
              <a:rPr lang="en-US" sz="2000" i="1" dirty="0" smtClean="0">
                <a:sym typeface="Symbol" pitchFamily="18" charset="2"/>
              </a:rPr>
              <a:t></a:t>
            </a:r>
            <a:r>
              <a:rPr lang="en-US" sz="2000" dirty="0" smtClean="0">
                <a:sym typeface="Symbol" pitchFamily="18" charset="2"/>
              </a:rPr>
              <a:t> =</a:t>
            </a:r>
            <a:r>
              <a:rPr lang="en-US" sz="2000" i="1" dirty="0" smtClean="0">
                <a:sym typeface="Symbol" pitchFamily="18" charset="2"/>
              </a:rPr>
              <a:t></a:t>
            </a:r>
            <a:r>
              <a:rPr lang="en-US" sz="2000" i="1" baseline="-25000" dirty="0" err="1" smtClean="0">
                <a:latin typeface="Times New Roman" pitchFamily="18" charset="0"/>
                <a:sym typeface="Symbol" pitchFamily="18" charset="2"/>
              </a:rPr>
              <a:t>cr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(called “</a:t>
            </a:r>
            <a:r>
              <a:rPr lang="en-US" sz="2000" dirty="0" err="1" smtClean="0">
                <a:sym typeface="Symbol" pitchFamily="18" charset="2"/>
              </a:rPr>
              <a:t>eigenvalues</a:t>
            </a:r>
            <a:r>
              <a:rPr lang="en-US" sz="2000" dirty="0" smtClean="0">
                <a:sym typeface="Symbol" pitchFamily="18" charset="2"/>
              </a:rPr>
              <a:t>”)</a:t>
            </a:r>
          </a:p>
          <a:p>
            <a:pPr eaLnBrk="1" hangingPunct="1"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2800" i="1" dirty="0" smtClean="0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71483" y="2021541"/>
          <a:ext cx="33369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1866600" imgH="634680" progId="Equation.3">
                  <p:embed/>
                </p:oleObj>
              </mc:Choice>
              <mc:Fallback>
                <p:oleObj name="Equation" r:id="rId4" imgW="186660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483" y="2021541"/>
                        <a:ext cx="3336925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86635" y="4237224"/>
          <a:ext cx="29527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6" imgW="1320480" imgH="215640" progId="Equation.3">
                  <p:embed/>
                </p:oleObj>
              </mc:Choice>
              <mc:Fallback>
                <p:oleObj name="Equation" r:id="rId6" imgW="13204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635" y="4237224"/>
                        <a:ext cx="29527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3412" y="328427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Finite Element Buckling Analysis (cont.)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176" y="1557151"/>
            <a:ext cx="7781925" cy="248761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The smallest </a:t>
            </a:r>
            <a:r>
              <a:rPr lang="en-US" sz="2000" dirty="0" err="1" smtClean="0"/>
              <a:t>eigenvalue</a:t>
            </a:r>
            <a:r>
              <a:rPr lang="en-US" sz="2000" dirty="0" smtClean="0"/>
              <a:t>, </a:t>
            </a:r>
            <a:r>
              <a:rPr lang="en-US" sz="2000" dirty="0" smtClean="0">
                <a:sym typeface="Symbol" pitchFamily="18" charset="2"/>
              </a:rPr>
              <a:t></a:t>
            </a:r>
            <a:r>
              <a:rPr lang="en-US" sz="2000" i="1" baseline="-25000" dirty="0" err="1" smtClean="0">
                <a:latin typeface="Times New Roman" pitchFamily="18" charset="0"/>
                <a:sym typeface="Symbol" pitchFamily="18" charset="2"/>
              </a:rPr>
              <a:t>cr</a:t>
            </a:r>
            <a:r>
              <a:rPr lang="en-US" sz="2000" dirty="0" smtClean="0">
                <a:sym typeface="Symbol" pitchFamily="18" charset="2"/>
              </a:rPr>
              <a:t>, corresponds to the critical buckling load,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i="1" dirty="0" smtClean="0">
              <a:latin typeface="Times New Roman" pitchFamily="18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000" i="1" dirty="0" err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000" i="1" baseline="-25000" dirty="0" err="1" smtClean="0">
                <a:latin typeface="Times New Roman" pitchFamily="18" charset="0"/>
                <a:sym typeface="Symbol" pitchFamily="18" charset="2"/>
              </a:rPr>
              <a:t>cr</a:t>
            </a:r>
            <a:r>
              <a:rPr lang="en-US" sz="2000" baseline="-25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sz="2000" dirty="0" smtClean="0">
                <a:sym typeface="Symbol" pitchFamily="18" charset="2"/>
              </a:rPr>
              <a:t></a:t>
            </a:r>
            <a:r>
              <a:rPr lang="en-US" sz="2000" i="1" baseline="-25000" dirty="0" err="1" smtClean="0">
                <a:latin typeface="Times New Roman" pitchFamily="18" charset="0"/>
                <a:sym typeface="Symbol" pitchFamily="18" charset="2"/>
              </a:rPr>
              <a:t>cr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i="1" dirty="0" err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000" i="1" baseline="-25000" dirty="0" err="1" smtClean="0">
                <a:latin typeface="Times New Roman" pitchFamily="18" charset="0"/>
                <a:sym typeface="Symbol" pitchFamily="18" charset="2"/>
              </a:rPr>
              <a:t>ref</a:t>
            </a:r>
            <a:endParaRPr lang="en-US" sz="2000" i="1" baseline="-25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i="1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The corresponding solution, </a:t>
            </a:r>
            <a:r>
              <a:rPr lang="en-US" sz="2000" i="1" dirty="0" smtClean="0">
                <a:sym typeface="Symbol" pitchFamily="18" charset="2"/>
              </a:rPr>
              <a:t>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(called the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eigenvector), provides the buckled mode shape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Example (see </a:t>
            </a:r>
            <a:r>
              <a:rPr lang="en-US" sz="2000" dirty="0" err="1" smtClean="0">
                <a:sym typeface="Symbol" pitchFamily="18" charset="2"/>
              </a:rPr>
              <a:t>Abaqus</a:t>
            </a:r>
            <a:r>
              <a:rPr lang="en-US" sz="2000" dirty="0" smtClean="0">
                <a:sym typeface="Symbol" pitchFamily="18" charset="2"/>
              </a:rPr>
              <a:t> tutorial) 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216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629524" y="3589431"/>
          <a:ext cx="2200275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4" imgW="5281246" imgH="3006969" progId="">
                  <p:embed/>
                </p:oleObj>
              </mc:Choice>
              <mc:Fallback>
                <p:oleObj r:id="rId4" imgW="5281246" imgH="300696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524" y="3589431"/>
                        <a:ext cx="2200275" cy="253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7553" y="480826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Plate Bending Elements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7882" y="2073835"/>
            <a:ext cx="7750175" cy="373538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 dirty="0" smtClean="0"/>
              <a:t>Used to analyze thin wall structures such as pressure vessels and sheet metal components</a:t>
            </a:r>
          </a:p>
          <a:p>
            <a:pPr eaLnBrk="1" hangingPunct="1"/>
            <a:r>
              <a:rPr lang="en-US" sz="2400" dirty="0" smtClean="0"/>
              <a:t>2-D extension of beam in bending</a:t>
            </a:r>
          </a:p>
          <a:p>
            <a:pPr eaLnBrk="1" hangingPunct="1"/>
            <a:r>
              <a:rPr lang="en-US" sz="2400" dirty="0" smtClean="0"/>
              <a:t>Nodal degrees of freedom: transverse displacement and rotations about x and y-axes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906" y="265673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Recall Beam Element</a:t>
            </a:r>
          </a:p>
        </p:txBody>
      </p:sp>
      <p:graphicFrame>
        <p:nvGraphicFramePr>
          <p:cNvPr id="1027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4309" y="4551830"/>
          <a:ext cx="3511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1511280" imgH="215640" progId="Equation.3">
                  <p:embed/>
                </p:oleObj>
              </mc:Choice>
              <mc:Fallback>
                <p:oleObj name="Equation" r:id="rId4" imgW="15112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309" y="4551830"/>
                        <a:ext cx="35115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Documents and Settings\altit\Desktop\Logan_Jpeg\Ch04\04x0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9492" y="1827628"/>
            <a:ext cx="4736892" cy="18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081766" y="4008314"/>
          <a:ext cx="1404182" cy="185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7" imgW="711000" imgH="939600" progId="Equation.3">
                  <p:embed/>
                </p:oleObj>
              </mc:Choice>
              <mc:Fallback>
                <p:oleObj name="Equation" r:id="rId7" imgW="711000" imgH="93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766" y="4008314"/>
                        <a:ext cx="1404182" cy="1852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1341" y="25670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Plate Element Formulation</a:t>
            </a:r>
            <a:br>
              <a:rPr lang="en-US" sz="3200" dirty="0" smtClean="0"/>
            </a:br>
            <a:r>
              <a:rPr lang="en-US" sz="3200" dirty="0" smtClean="0"/>
              <a:t>(4 node quad plate element)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7529" y="1686485"/>
            <a:ext cx="4524375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Nodal degrees of freedom:</a:t>
            </a:r>
          </a:p>
        </p:txBody>
      </p:sp>
      <p:grpSp>
        <p:nvGrpSpPr>
          <p:cNvPr id="10245" name="Group 7"/>
          <p:cNvGrpSpPr>
            <a:grpSpLocks/>
          </p:cNvGrpSpPr>
          <p:nvPr/>
        </p:nvGrpSpPr>
        <p:grpSpPr bwMode="auto">
          <a:xfrm>
            <a:off x="5029760" y="2212602"/>
            <a:ext cx="3838575" cy="2046288"/>
            <a:chOff x="2982" y="1248"/>
            <a:chExt cx="2418" cy="1289"/>
          </a:xfrm>
        </p:grpSpPr>
        <p:pic>
          <p:nvPicPr>
            <p:cNvPr id="1025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8" y="1404"/>
              <a:ext cx="2244" cy="1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3" name="Rectangle 6"/>
            <p:cNvSpPr>
              <a:spLocks noChangeArrowheads="1"/>
            </p:cNvSpPr>
            <p:nvPr/>
          </p:nvSpPr>
          <p:spPr bwMode="auto">
            <a:xfrm>
              <a:off x="2982" y="1248"/>
              <a:ext cx="2418" cy="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2163" y="2254903"/>
            <a:ext cx="1533525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7618" y="3453934"/>
            <a:ext cx="3305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8" name="Group 14"/>
          <p:cNvGrpSpPr>
            <a:grpSpLocks/>
          </p:cNvGrpSpPr>
          <p:nvPr/>
        </p:nvGrpSpPr>
        <p:grpSpPr bwMode="auto">
          <a:xfrm>
            <a:off x="1444999" y="4275044"/>
            <a:ext cx="3162300" cy="836613"/>
            <a:chOff x="846" y="2868"/>
            <a:chExt cx="1992" cy="527"/>
          </a:xfrm>
        </p:grpSpPr>
        <p:pic>
          <p:nvPicPr>
            <p:cNvPr id="10250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46" y="2868"/>
              <a:ext cx="199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858" y="3222"/>
              <a:ext cx="3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12 x 1</a:t>
              </a:r>
            </a:p>
          </p:txBody>
        </p:sp>
      </p:grp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65625" y="5106480"/>
            <a:ext cx="5962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906" y="328426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Plate Element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5812" y="1376082"/>
            <a:ext cx="8229600" cy="1176338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Demonstration – Simply supported circular plate subjected to pressure loading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2047" y="2805953"/>
            <a:ext cx="3666547" cy="307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7882" y="346355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Heat Transfer Analysis</a:t>
            </a:r>
            <a:br>
              <a:rPr lang="en-US" sz="3200" dirty="0" smtClean="0"/>
            </a:br>
            <a:r>
              <a:rPr lang="en-US" sz="2400" dirty="0" smtClean="0"/>
              <a:t>(2-D Triangle – steady state solution)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39025" y="4057650"/>
            <a:ext cx="1704975" cy="5349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Nodal degrees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of freedom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8" y="2619375"/>
            <a:ext cx="37242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0" name="Group 7"/>
          <p:cNvGrpSpPr>
            <a:grpSpLocks/>
          </p:cNvGrpSpPr>
          <p:nvPr/>
        </p:nvGrpSpPr>
        <p:grpSpPr bwMode="auto">
          <a:xfrm>
            <a:off x="4886325" y="2424113"/>
            <a:ext cx="3533775" cy="1152525"/>
            <a:chOff x="636" y="1617"/>
            <a:chExt cx="2226" cy="726"/>
          </a:xfrm>
        </p:grpSpPr>
        <p:pic>
          <p:nvPicPr>
            <p:cNvPr id="1127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0" y="1617"/>
              <a:ext cx="2112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8" name="Rectangle 6"/>
            <p:cNvSpPr>
              <a:spLocks noChangeArrowheads="1"/>
            </p:cNvSpPr>
            <p:nvPr/>
          </p:nvSpPr>
          <p:spPr bwMode="auto">
            <a:xfrm>
              <a:off x="636" y="1662"/>
              <a:ext cx="294" cy="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543425" y="3695700"/>
            <a:ext cx="17907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1600"/>
              <a:t>Temperature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600"/>
              <a:t>distribution</a:t>
            </a:r>
            <a:endParaRPr lang="en-US" sz="2400"/>
          </a:p>
        </p:txBody>
      </p:sp>
      <p:pic>
        <p:nvPicPr>
          <p:cNvPr id="1127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95988" y="5448300"/>
            <a:ext cx="23050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5153025" y="4867275"/>
            <a:ext cx="200977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/>
              <a:t>Interpolation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/>
              <a:t>functions:</a:t>
            </a:r>
            <a:endParaRPr lang="en-US" sz="2000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V="1">
            <a:off x="5353050" y="3267075"/>
            <a:ext cx="952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flipV="1">
            <a:off x="6315075" y="3276600"/>
            <a:ext cx="342900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 flipV="1">
            <a:off x="7953375" y="3648075"/>
            <a:ext cx="9525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7882" y="328426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Heat Transfer Element (cont.)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083" y="1537447"/>
            <a:ext cx="8229600" cy="2401888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Temperature gradient, </a:t>
            </a:r>
            <a:r>
              <a:rPr lang="en-US" sz="2400" dirty="0" smtClean="0">
                <a:latin typeface="Times New Roman" pitchFamily="18" charset="0"/>
              </a:rPr>
              <a:t>g</a:t>
            </a:r>
            <a:r>
              <a:rPr lang="en-US" sz="2400" dirty="0" smtClean="0"/>
              <a:t> (analogous to strain):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Heat flux, </a:t>
            </a:r>
            <a:r>
              <a:rPr lang="en-US" sz="2400" i="1" dirty="0" smtClean="0">
                <a:latin typeface="Times New Roman" pitchFamily="18" charset="0"/>
              </a:rPr>
              <a:t>q</a:t>
            </a:r>
            <a:r>
              <a:rPr lang="en-US" sz="2400" dirty="0" smtClean="0"/>
              <a:t> (analogous to stress):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7875" y="2398713"/>
            <a:ext cx="22256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9365" y="3851742"/>
            <a:ext cx="22288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5141819" y="4783230"/>
            <a:ext cx="2476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Conductivity matrix:</a:t>
            </a:r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 flipH="1" flipV="1">
            <a:off x="4865034" y="4496361"/>
            <a:ext cx="289672" cy="380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1229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7490" y="5195327"/>
            <a:ext cx="22574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694" y="4270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Heat Transfer Element (cont.)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10235" y="1680882"/>
            <a:ext cx="4038600" cy="425375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Element equations:</a:t>
            </a:r>
          </a:p>
        </p:txBody>
      </p:sp>
      <p:graphicFrame>
        <p:nvGraphicFramePr>
          <p:cNvPr id="2051" name="Object 1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28047" y="4788833"/>
          <a:ext cx="27828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1231560" imgH="393480" progId="Equation.3">
                  <p:embed/>
                </p:oleObj>
              </mc:Choice>
              <mc:Fallback>
                <p:oleObj name="Equation" r:id="rId4" imgW="123156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047" y="4788833"/>
                        <a:ext cx="27828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29013" y="2076450"/>
            <a:ext cx="1590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6" name="Group 11"/>
          <p:cNvGrpSpPr>
            <a:grpSpLocks/>
          </p:cNvGrpSpPr>
          <p:nvPr/>
        </p:nvGrpSpPr>
        <p:grpSpPr bwMode="auto">
          <a:xfrm>
            <a:off x="1995488" y="2800350"/>
            <a:ext cx="4914900" cy="1719263"/>
            <a:chOff x="1257" y="1860"/>
            <a:chExt cx="3096" cy="1083"/>
          </a:xfrm>
        </p:grpSpPr>
        <p:pic>
          <p:nvPicPr>
            <p:cNvPr id="2057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57" y="1860"/>
              <a:ext cx="3096" cy="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8" name="Text Box 6"/>
            <p:cNvSpPr txBox="1">
              <a:spLocks noChangeArrowheads="1"/>
            </p:cNvSpPr>
            <p:nvPr/>
          </p:nvSpPr>
          <p:spPr bwMode="auto">
            <a:xfrm>
              <a:off x="1770" y="2712"/>
              <a:ext cx="10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Conduction</a:t>
              </a:r>
            </a:p>
          </p:txBody>
        </p:sp>
        <p:sp>
          <p:nvSpPr>
            <p:cNvPr id="2059" name="Text Box 8"/>
            <p:cNvSpPr txBox="1">
              <a:spLocks noChangeArrowheads="1"/>
            </p:cNvSpPr>
            <p:nvPr/>
          </p:nvSpPr>
          <p:spPr bwMode="auto">
            <a:xfrm>
              <a:off x="3258" y="2700"/>
              <a:ext cx="10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Convection</a:t>
              </a:r>
            </a:p>
          </p:txBody>
        </p:sp>
        <p:sp>
          <p:nvSpPr>
            <p:cNvPr id="2060" name="Line 9"/>
            <p:cNvSpPr>
              <a:spLocks noChangeShapeType="1"/>
            </p:cNvSpPr>
            <p:nvPr/>
          </p:nvSpPr>
          <p:spPr bwMode="auto">
            <a:xfrm flipV="1">
              <a:off x="2274" y="2334"/>
              <a:ext cx="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Line 10"/>
            <p:cNvSpPr>
              <a:spLocks noChangeShapeType="1"/>
            </p:cNvSpPr>
            <p:nvPr/>
          </p:nvSpPr>
          <p:spPr bwMode="auto">
            <a:xfrm flipH="1" flipV="1">
              <a:off x="3720" y="2358"/>
              <a:ext cx="48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694" y="301532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Heat Transfer Element (cont.)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885825" y="18288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Heat source / sink: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904875" y="318135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Heat flux at surface:</a:t>
            </a:r>
          </a:p>
        </p:txBody>
      </p:sp>
      <p:pic>
        <p:nvPicPr>
          <p:cNvPr id="1331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25" y="3779184"/>
            <a:ext cx="23241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 Box 10"/>
          <p:cNvSpPr txBox="1">
            <a:spLocks noChangeArrowheads="1"/>
          </p:cNvSpPr>
          <p:nvPr/>
        </p:nvSpPr>
        <p:spPr bwMode="auto">
          <a:xfrm>
            <a:off x="978834" y="4518772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Surface convection:</a:t>
            </a:r>
          </a:p>
        </p:txBody>
      </p:sp>
      <p:pic>
        <p:nvPicPr>
          <p:cNvPr id="13320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0535" y="4962525"/>
            <a:ext cx="2505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2447925" y="2360613"/>
            <a:ext cx="4543425" cy="735012"/>
            <a:chOff x="1542" y="1523"/>
            <a:chExt cx="2862" cy="463"/>
          </a:xfrm>
        </p:grpSpPr>
        <p:pic>
          <p:nvPicPr>
            <p:cNvPr id="13322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98" y="1523"/>
              <a:ext cx="2706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3" name="Rectangle 12"/>
            <p:cNvSpPr>
              <a:spLocks noChangeArrowheads="1"/>
            </p:cNvSpPr>
            <p:nvPr/>
          </p:nvSpPr>
          <p:spPr bwMode="auto">
            <a:xfrm>
              <a:off x="1542" y="1630"/>
              <a:ext cx="204" cy="1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7675</TotalTime>
  <Words>448</Words>
  <Application>Microsoft Office PowerPoint</Application>
  <PresentationFormat>On-screen Show (4:3)</PresentationFormat>
  <Paragraphs>105</Paragraphs>
  <Slides>17</Slides>
  <Notes>17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Office Theme</vt:lpstr>
      <vt:lpstr>Equation</vt:lpstr>
      <vt:lpstr>Additional Topics – Brief Overview</vt:lpstr>
      <vt:lpstr>Plate Bending Elements</vt:lpstr>
      <vt:lpstr>Recall Beam Element</vt:lpstr>
      <vt:lpstr>Plate Element Formulation (4 node quad plate element)</vt:lpstr>
      <vt:lpstr>Plate Element</vt:lpstr>
      <vt:lpstr>Heat Transfer Analysis (2-D Triangle – steady state solution)</vt:lpstr>
      <vt:lpstr>Heat Transfer Element (cont.)</vt:lpstr>
      <vt:lpstr>Heat Transfer Element (cont.)</vt:lpstr>
      <vt:lpstr>Heat Transfer Element (cont.)</vt:lpstr>
      <vt:lpstr>Heat Transfer Example #1</vt:lpstr>
      <vt:lpstr>Heat Transfer Example #2</vt:lpstr>
      <vt:lpstr>Heat Transfer Example #2  (cont.)</vt:lpstr>
      <vt:lpstr>Bifurcation Buckling Ref.: Concepts and Applications of Finite Element Analysis", 4th edition,  by Robert D. Cook, David Malkus and Michael Plesha,</vt:lpstr>
      <vt:lpstr>Bifurcation Buckling (cont.)</vt:lpstr>
      <vt:lpstr>Finite Element Buckling Analysis</vt:lpstr>
      <vt:lpstr>Finite Element Buckling Analysis</vt:lpstr>
      <vt:lpstr>Finite Element Buckling Analysis (cont.)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 Commercial FEA Package</dc:title>
  <dc:creator>DT</dc:creator>
  <cp:lastModifiedBy>david</cp:lastModifiedBy>
  <cp:revision>115</cp:revision>
  <dcterms:created xsi:type="dcterms:W3CDTF">2008-01-29T02:08:59Z</dcterms:created>
  <dcterms:modified xsi:type="dcterms:W3CDTF">2020-11-30T02:49:03Z</dcterms:modified>
</cp:coreProperties>
</file>