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403" r:id="rId2"/>
    <p:sldId id="421" r:id="rId3"/>
    <p:sldId id="422" r:id="rId4"/>
    <p:sldId id="409" r:id="rId5"/>
    <p:sldId id="404" r:id="rId6"/>
    <p:sldId id="405" r:id="rId7"/>
    <p:sldId id="407" r:id="rId8"/>
    <p:sldId id="410" r:id="rId9"/>
    <p:sldId id="411" r:id="rId10"/>
    <p:sldId id="413" r:id="rId11"/>
    <p:sldId id="414" r:id="rId12"/>
    <p:sldId id="412" r:id="rId13"/>
    <p:sldId id="415" r:id="rId14"/>
    <p:sldId id="408" r:id="rId15"/>
    <p:sldId id="416" r:id="rId16"/>
    <p:sldId id="417" r:id="rId17"/>
    <p:sldId id="418" r:id="rId18"/>
    <p:sldId id="419" r:id="rId19"/>
    <p:sldId id="420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1CEF96-6DFA-4984-816C-7285AC3EC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49CB971-0AA7-4224-8396-A9F7D978F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49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01CA2-5515-4FEE-8DD4-060F9F01452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6DB29-059D-402C-A37D-FEC40814125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74AB-A2BB-4E66-9168-EB70EAC99E2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8235D-FD1A-48CA-B04F-D4FA363D070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A44585-1880-4232-80A6-E7AC6B90EA3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F77AE-3718-448E-809E-D06752303F98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252FC-3A7C-4B50-AB81-55338FD1490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5F5FE-B49E-482E-952D-758A9B60E5B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707BF-58E9-492E-945F-8B424B9ED87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8C2F4-76DA-4821-88BF-D05294AA5AE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BE30D-2215-4E63-934A-74A546F923A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DD1CB-D1CC-435F-AF55-8C9741F3D3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E1CC0-7E56-4F1E-A197-242AD86BD1B7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89E80-49EE-4EBC-A257-621A61EB5ED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09771-D8E5-4F9A-A43B-D1D9E72CFDA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CF9A8-DE75-48A1-8326-C62F43378BB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EEB51-A7C3-4419-9A9A-155ACC8D29F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A6158-B2E0-4BC7-B38A-C017CE06E70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8E310-C15E-49D6-9E6C-2B90AD2EF6E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Chapter 7 - Practical Considerations in Modeling; Interpreting Results; and Examples of Plane Stress/Strain Analysis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idx="1"/>
          </p:nvPr>
        </p:nvSpPr>
        <p:spPr>
          <a:xfrm>
            <a:off x="1524000" y="2819400"/>
            <a:ext cx="6096000" cy="24685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Finite Element Modeling Advice</a:t>
            </a:r>
          </a:p>
          <a:p>
            <a:pPr eaLnBrk="1" hangingPunct="1"/>
            <a:r>
              <a:rPr lang="en-US" sz="2800" dirty="0" smtClean="0"/>
              <a:t>Equilibrium and Compatibility</a:t>
            </a:r>
          </a:p>
          <a:p>
            <a:pPr eaLnBrk="1" hangingPunct="1"/>
            <a:r>
              <a:rPr lang="en-US" sz="2800" dirty="0" smtClean="0"/>
              <a:t>Convergence</a:t>
            </a:r>
          </a:p>
          <a:p>
            <a:pPr eaLnBrk="1" hangingPunct="1"/>
            <a:r>
              <a:rPr lang="en-US" sz="2800" dirty="0" smtClean="0"/>
              <a:t>Interpretation of Stresses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Infinite Medium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Make domain large enough so that stresses and displacements at boundary are </a:t>
            </a:r>
            <a:r>
              <a:rPr lang="en-US" sz="2800" dirty="0" err="1" smtClean="0"/>
              <a:t>neglible</a:t>
            </a:r>
            <a:r>
              <a:rPr lang="en-US" sz="2800" dirty="0" smtClean="0"/>
              <a:t>.</a:t>
            </a:r>
          </a:p>
        </p:txBody>
      </p:sp>
      <p:pic>
        <p:nvPicPr>
          <p:cNvPr id="6" name="Picture 5" descr="C:\Documents and Settings\altit\Desktop\Logan_Jpeg\Ch07\07x03.jpg"/>
          <p:cNvPicPr>
            <a:picLocks noChangeAspect="1" noChangeArrowheads="1"/>
          </p:cNvPicPr>
          <p:nvPr/>
        </p:nvPicPr>
        <p:blipFill>
          <a:blip r:embed="rId3" cstate="print"/>
          <a:srcRect r="25222" b="16327"/>
          <a:stretch>
            <a:fillRect/>
          </a:stretch>
        </p:blipFill>
        <p:spPr bwMode="auto">
          <a:xfrm>
            <a:off x="1676400" y="2362200"/>
            <a:ext cx="5181600" cy="366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Mixed element types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When using mixed element types, take care in considering compatibility and different degrees of freedom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5200"/>
            <a:ext cx="6694488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Line 5"/>
          <p:cNvSpPr>
            <a:spLocks noChangeShapeType="1"/>
          </p:cNvSpPr>
          <p:nvPr/>
        </p:nvSpPr>
        <p:spPr bwMode="auto">
          <a:xfrm flipH="1" flipV="1">
            <a:off x="2590800" y="43434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438400" y="5638800"/>
            <a:ext cx="502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Hinge connection – singular stiffness matrix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 flipV="1">
            <a:off x="6248400" y="4267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6477000" y="48006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Approximates built-in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Mesh density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Use fine mesh near stress concentrations, coarse mesh in regions of uniform stresses (see plane stress tutorial)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Use triangles for transitioning (mixed quad/triangles)</a:t>
            </a:r>
          </a:p>
        </p:txBody>
      </p:sp>
      <p:pic>
        <p:nvPicPr>
          <p:cNvPr id="6" name="Picture 5" descr="C:\Documents and Settings\altit\Desktop\Logan_Jpeg\Ch07\07x04.jpg"/>
          <p:cNvPicPr>
            <a:picLocks noChangeAspect="1" noChangeArrowheads="1"/>
          </p:cNvPicPr>
          <p:nvPr/>
        </p:nvPicPr>
        <p:blipFill>
          <a:blip r:embed="rId3" cstate="print"/>
          <a:srcRect t="46774" b="16129"/>
          <a:stretch>
            <a:fillRect/>
          </a:stretch>
        </p:blipFill>
        <p:spPr bwMode="auto">
          <a:xfrm>
            <a:off x="1600199" y="3962400"/>
            <a:ext cx="61607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Mesh refinement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1"/>
            <a:ext cx="8229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h – method (“h” refers to element size)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dirty="0" smtClean="0"/>
              <a:t>Start with coarse mesh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Refine mesh by adding elements of same interpolation order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Use fine mesh near stress concentrations, coarse mesh in regions of uniform stresses (see plane stress tutorial)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h-method is the traditional approach for demonstrating mesh convergence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Mesh Convergence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19200" y="52578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 finite element solution is stiffer than exact solution</a:t>
            </a:r>
          </a:p>
        </p:txBody>
      </p:sp>
      <p:pic>
        <p:nvPicPr>
          <p:cNvPr id="6" name="Picture 5" descr="C:\Documents and Settings\altit\Desktop\Logan_Jpeg\Ch07\07x13.jpg"/>
          <p:cNvPicPr>
            <a:picLocks noChangeAspect="1" noChangeArrowheads="1"/>
          </p:cNvPicPr>
          <p:nvPr/>
        </p:nvPicPr>
        <p:blipFill>
          <a:blip r:embed="rId3" cstate="print"/>
          <a:srcRect r="44467" b="26667"/>
          <a:stretch>
            <a:fillRect/>
          </a:stretch>
        </p:blipFill>
        <p:spPr bwMode="auto">
          <a:xfrm>
            <a:off x="1600200" y="1905000"/>
            <a:ext cx="5257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Modeling Tips – Mesh refinement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p – method (“p” refers to the order of the polynomial used for interpolation)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/>
              <a:t>Start with coarse </a:t>
            </a:r>
            <a:r>
              <a:rPr lang="en-US" sz="2000" dirty="0" smtClean="0"/>
              <a:t>mesh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/>
              <a:t>Improve accuracy by increasing the order of the polynomial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/>
              <a:t>No need to </a:t>
            </a:r>
            <a:r>
              <a:rPr lang="en-US" sz="2000" dirty="0" err="1"/>
              <a:t>remesh</a:t>
            </a:r>
            <a:r>
              <a:rPr lang="en-US" sz="2000" dirty="0"/>
              <a:t> – iteration is done </a:t>
            </a:r>
            <a:r>
              <a:rPr lang="en-US" sz="2000" dirty="0" smtClean="0"/>
              <a:t>automatically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/>
              <a:t>p-method </a:t>
            </a:r>
            <a:r>
              <a:rPr lang="en-US" sz="2000" dirty="0" smtClean="0"/>
              <a:t>is available </a:t>
            </a:r>
            <a:r>
              <a:rPr lang="en-US" sz="2000" dirty="0"/>
              <a:t>in </a:t>
            </a:r>
            <a:r>
              <a:rPr lang="en-US" sz="2000" dirty="0" smtClean="0"/>
              <a:t>some commercial </a:t>
            </a:r>
            <a:r>
              <a:rPr lang="en-US" sz="2000" dirty="0"/>
              <a:t>software </a:t>
            </a: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dirty="0" err="1" smtClean="0"/>
              <a:t>Solidworks</a:t>
            </a:r>
            <a:r>
              <a:rPr lang="en-US" sz="2000" dirty="0" smtClean="0"/>
              <a:t> Simulate – “Adaptive Meshing”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dirty="0" err="1" smtClean="0"/>
              <a:t>Creo</a:t>
            </a:r>
            <a:r>
              <a:rPr lang="en-US" sz="2000" dirty="0" smtClean="0"/>
              <a:t> Simulate (formerly Pro/MECHANICA)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</a:t>
            </a:r>
            <a:br>
              <a:rPr lang="en-US" sz="3200" smtClean="0"/>
            </a:br>
            <a:r>
              <a:rPr lang="en-US" sz="3200" smtClean="0"/>
              <a:t>Checking the Model and Results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32037"/>
            <a:ext cx="8229600" cy="2925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Model verification is simplified by graphical pre- and post-processors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Visual display of loads and boundary conditions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Deformed mesh plots help verify loads and BC’s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Verify results by comparison to hand calculations, experimental data, or simpler numerical analyses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Equilibrium and Compatibility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3505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Global equations ( {F}=[K] {d} ) gives equilibrium of nodal forces between adjacent elements</a:t>
            </a:r>
          </a:p>
          <a:p>
            <a:pPr eaLnBrk="1" hangingPunct="1"/>
            <a:r>
              <a:rPr lang="en-US" sz="2800" dirty="0" smtClean="0"/>
              <a:t>Equilibrium of stresses within and along element boundaries is satisfied </a:t>
            </a:r>
          </a:p>
          <a:p>
            <a:pPr eaLnBrk="1" hangingPunct="1"/>
            <a:r>
              <a:rPr lang="en-US" sz="2800" dirty="0" smtClean="0"/>
              <a:t>Stress discontinuities are “artificially” removed using stress smoothing during post-processing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Recall Example 6.2</a:t>
            </a:r>
          </a:p>
        </p:txBody>
      </p:sp>
      <p:pic>
        <p:nvPicPr>
          <p:cNvPr id="5" name="Picture 5" descr="C:\Documents and Settings\altit\Desktop\Logan_Jpeg\Ch07\07x12.jpg"/>
          <p:cNvPicPr>
            <a:picLocks noChangeAspect="1" noChangeArrowheads="1"/>
          </p:cNvPicPr>
          <p:nvPr/>
        </p:nvPicPr>
        <p:blipFill>
          <a:blip r:embed="rId3" cstate="print"/>
          <a:srcRect l="-29" t="32835" r="49340" b="22389"/>
          <a:stretch>
            <a:fillRect/>
          </a:stretch>
        </p:blipFill>
        <p:spPr bwMode="auto">
          <a:xfrm>
            <a:off x="533400" y="1828800"/>
            <a:ext cx="38404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Documents and Settings\altit\Desktop\Logan_Jpeg\Ch07\07x12.jpg"/>
          <p:cNvPicPr>
            <a:picLocks noChangeAspect="1" noChangeArrowheads="1"/>
          </p:cNvPicPr>
          <p:nvPr/>
        </p:nvPicPr>
        <p:blipFill>
          <a:blip r:embed="rId3" cstate="print"/>
          <a:srcRect l="52068" t="31343" b="13433"/>
          <a:stretch>
            <a:fillRect/>
          </a:stretch>
        </p:blipFill>
        <p:spPr bwMode="auto">
          <a:xfrm>
            <a:off x="4876800" y="1905000"/>
            <a:ext cx="3203575" cy="34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Primary unknowns in FEA are nodal displacements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Strains and stresses are secondary quantities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Possible locations for stress calculations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element </a:t>
            </a:r>
            <a:r>
              <a:rPr lang="en-US" sz="2400" dirty="0" err="1" smtClean="0"/>
              <a:t>centroid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element integration (or “Gauss”) points – Chapter 10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at nodes, averaging adjacent elements (stress averaging)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 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Interpretation of Stresses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0" y="2743200"/>
          <a:ext cx="2971800" cy="70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799920" imgH="190440" progId="Equation.3">
                  <p:embed/>
                </p:oleObj>
              </mc:Choice>
              <mc:Fallback>
                <p:oleObj name="Equation" r:id="rId4" imgW="79992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971800" cy="707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Discussion of Example 6.2:</a:t>
            </a:r>
            <a:endParaRPr lang="en-US" dirty="0" smtClean="0"/>
          </a:p>
        </p:txBody>
      </p:sp>
      <p:pic>
        <p:nvPicPr>
          <p:cNvPr id="6" name="Picture 5" descr="C:\Documents and Settings\altit\Desktop\Logan_Jpeg\Ch07\07x12.jpg"/>
          <p:cNvPicPr>
            <a:picLocks noChangeAspect="1" noChangeArrowheads="1"/>
          </p:cNvPicPr>
          <p:nvPr/>
        </p:nvPicPr>
        <p:blipFill>
          <a:blip r:embed="rId3" cstate="print"/>
          <a:srcRect l="15459" r="15547" b="68657"/>
          <a:stretch>
            <a:fillRect/>
          </a:stretch>
        </p:blipFill>
        <p:spPr bwMode="auto">
          <a:xfrm>
            <a:off x="1600200" y="2666999"/>
            <a:ext cx="5765800" cy="24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6.2 - discussion</a:t>
            </a:r>
          </a:p>
        </p:txBody>
      </p:sp>
      <p:pic>
        <p:nvPicPr>
          <p:cNvPr id="5" name="Picture 5" descr="C:\Documents and Settings\altit\Desktop\Logan_Jpeg\Ch07\07x12.jpg"/>
          <p:cNvPicPr>
            <a:picLocks noChangeAspect="1" noChangeArrowheads="1"/>
          </p:cNvPicPr>
          <p:nvPr/>
        </p:nvPicPr>
        <p:blipFill>
          <a:blip r:embed="rId3" cstate="print"/>
          <a:srcRect l="-29" t="32835" r="49340" b="22389"/>
          <a:stretch>
            <a:fillRect/>
          </a:stretch>
        </p:blipFill>
        <p:spPr bwMode="auto">
          <a:xfrm>
            <a:off x="533400" y="1905000"/>
            <a:ext cx="38404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Documents and Settings\altit\Desktop\Logan_Jpeg\Ch07\07x12.jpg"/>
          <p:cNvPicPr>
            <a:picLocks noChangeAspect="1" noChangeArrowheads="1"/>
          </p:cNvPicPr>
          <p:nvPr/>
        </p:nvPicPr>
        <p:blipFill>
          <a:blip r:embed="rId3" cstate="print"/>
          <a:srcRect l="52068" t="31343" b="13433"/>
          <a:stretch>
            <a:fillRect/>
          </a:stretch>
        </p:blipFill>
        <p:spPr bwMode="auto">
          <a:xfrm>
            <a:off x="5105400" y="1905000"/>
            <a:ext cx="2974975" cy="323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- Element Aspect Ratios</a:t>
            </a:r>
            <a:r>
              <a:rPr lang="en-US" smtClean="0"/>
              <a:t>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1"/>
            <a:ext cx="67056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For best accuracy: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Keep aspect ratio close to 1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Keep corner angles close to 90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Effect of Element Aspect Ratio</a:t>
            </a:r>
          </a:p>
        </p:txBody>
      </p:sp>
      <p:pic>
        <p:nvPicPr>
          <p:cNvPr id="5" name="Picture 5" descr="C:\Documents and Settings\altit\Desktop\Logan_Jpeg\Ch07\07x01ab.jpg"/>
          <p:cNvPicPr>
            <a:picLocks noChangeAspect="1" noChangeArrowheads="1"/>
          </p:cNvPicPr>
          <p:nvPr/>
        </p:nvPicPr>
        <p:blipFill>
          <a:blip r:embed="rId3" cstate="print"/>
          <a:srcRect r="7021" b="7792"/>
          <a:stretch>
            <a:fillRect/>
          </a:stretch>
        </p:blipFill>
        <p:spPr bwMode="auto">
          <a:xfrm>
            <a:off x="2286000" y="1159565"/>
            <a:ext cx="4343400" cy="50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Effect of Element Aspect Ratio (cont.)</a:t>
            </a:r>
          </a:p>
        </p:txBody>
      </p:sp>
      <p:pic>
        <p:nvPicPr>
          <p:cNvPr id="7" name="Picture 5" descr="C:\Documents and Settings\altit\Desktop\Logan_Jpeg\Ch07\07x01c.jpg"/>
          <p:cNvPicPr>
            <a:picLocks noChangeAspect="1" noChangeArrowheads="1"/>
          </p:cNvPicPr>
          <p:nvPr/>
        </p:nvPicPr>
        <p:blipFill>
          <a:blip r:embed="rId3" cstate="print"/>
          <a:srcRect b="13352"/>
          <a:stretch>
            <a:fillRect/>
          </a:stretch>
        </p:blipFill>
        <p:spPr bwMode="auto">
          <a:xfrm>
            <a:off x="1143000" y="1371600"/>
            <a:ext cx="6486525" cy="466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Poorly Shaped Elements</a:t>
            </a:r>
          </a:p>
        </p:txBody>
      </p:sp>
      <p:pic>
        <p:nvPicPr>
          <p:cNvPr id="5" name="Picture 5" descr="C:\Documents and Settings\altit\Desktop\Logan_Jpeg\Ch07\07x02.jpg"/>
          <p:cNvPicPr>
            <a:picLocks noChangeAspect="1" noChangeArrowheads="1"/>
          </p:cNvPicPr>
          <p:nvPr/>
        </p:nvPicPr>
        <p:blipFill>
          <a:blip r:embed="rId3" cstate="print"/>
          <a:srcRect r="28" b="9302"/>
          <a:stretch>
            <a:fillRect/>
          </a:stretch>
        </p:blipFill>
        <p:spPr bwMode="auto">
          <a:xfrm>
            <a:off x="1066799" y="1828800"/>
            <a:ext cx="679547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Use of Symmetry</a:t>
            </a:r>
          </a:p>
        </p:txBody>
      </p:sp>
      <p:pic>
        <p:nvPicPr>
          <p:cNvPr id="5" name="Picture 5" descr="C:\Documents and Settings\altit\Desktop\Logan_Jpeg\Ch07\07x04.jpg"/>
          <p:cNvPicPr>
            <a:picLocks noChangeAspect="1" noChangeArrowheads="1"/>
          </p:cNvPicPr>
          <p:nvPr/>
        </p:nvPicPr>
        <p:blipFill>
          <a:blip r:embed="rId3" cstate="print"/>
          <a:srcRect b="6452"/>
          <a:stretch>
            <a:fillRect/>
          </a:stretch>
        </p:blipFill>
        <p:spPr bwMode="auto">
          <a:xfrm>
            <a:off x="1752600" y="1676400"/>
            <a:ext cx="54498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Modeling Tips – Natural Subdivisions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Divide (or “partition”) mesh to assure nodes: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r>
              <a:rPr lang="en-US" dirty="0" smtClean="0"/>
              <a:t>At concentrated loads</a:t>
            </a:r>
          </a:p>
          <a:p>
            <a:pPr lvl="1" eaLnBrk="1" hangingPunct="1"/>
            <a:r>
              <a:rPr lang="en-US" dirty="0" smtClean="0"/>
              <a:t>At changes in distributed loads</a:t>
            </a:r>
          </a:p>
          <a:p>
            <a:pPr lvl="1" eaLnBrk="1" hangingPunct="1"/>
            <a:r>
              <a:rPr lang="en-US" dirty="0" smtClean="0"/>
              <a:t>Along material interfaces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442</Words>
  <Application>Microsoft Office PowerPoint</Application>
  <PresentationFormat>On-screen Show (4:3)</PresentationFormat>
  <Paragraphs>91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Equation</vt:lpstr>
      <vt:lpstr>Chapter 7 - Practical Considerations in Modeling; Interpreting Results; and Examples of Plane Stress/Strain Analysis</vt:lpstr>
      <vt:lpstr>PowerPoint Presentation</vt:lpstr>
      <vt:lpstr>Example 6.2 - discussion</vt:lpstr>
      <vt:lpstr>Modeling Tips - Element Aspect Ratios </vt:lpstr>
      <vt:lpstr>Effect of Element Aspect Ratio</vt:lpstr>
      <vt:lpstr>Effect of Element Aspect Ratio (cont.)</vt:lpstr>
      <vt:lpstr>Poorly Shaped Elements</vt:lpstr>
      <vt:lpstr>Modeling Tips – Use of Symmetry</vt:lpstr>
      <vt:lpstr>Modeling Tips – Natural Subdivisions</vt:lpstr>
      <vt:lpstr>Modeling Tips – Infinite Medium</vt:lpstr>
      <vt:lpstr>Modeling Tips – Mixed element types</vt:lpstr>
      <vt:lpstr>Modeling Tips – Mesh density</vt:lpstr>
      <vt:lpstr>Modeling Tips – Mesh refinement</vt:lpstr>
      <vt:lpstr>Mesh Convergence</vt:lpstr>
      <vt:lpstr>PowerPoint Presentation</vt:lpstr>
      <vt:lpstr>Modeling Tips –  Checking the Model and Results</vt:lpstr>
      <vt:lpstr>Equilibrium and Compatibility</vt:lpstr>
      <vt:lpstr>Recall Example 6.2</vt:lpstr>
      <vt:lpstr>Interpretation of Stresses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86</cp:revision>
  <dcterms:created xsi:type="dcterms:W3CDTF">2008-01-29T02:08:59Z</dcterms:created>
  <dcterms:modified xsi:type="dcterms:W3CDTF">2019-03-26T12:02:14Z</dcterms:modified>
</cp:coreProperties>
</file>