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403" r:id="rId2"/>
    <p:sldId id="404" r:id="rId3"/>
    <p:sldId id="405" r:id="rId4"/>
    <p:sldId id="412" r:id="rId5"/>
    <p:sldId id="413" r:id="rId6"/>
    <p:sldId id="414" r:id="rId7"/>
    <p:sldId id="415" r:id="rId8"/>
    <p:sldId id="416" r:id="rId9"/>
    <p:sldId id="417" r:id="rId10"/>
    <p:sldId id="406" r:id="rId11"/>
    <p:sldId id="407" r:id="rId12"/>
    <p:sldId id="409" r:id="rId13"/>
    <p:sldId id="408" r:id="rId1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A9E452-C080-4448-B408-32775E276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81FE6E-A27B-426D-8E16-91AC1E436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79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1DC4B-DA5B-4022-B313-655B4E00FAF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74ECD-5E7B-44D8-B27E-4D37589BE7C8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658A7-8A62-4C42-9FFF-CCC315BE138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E71E8-79F0-414D-AED3-CC899F60B021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2763F-8F85-47F8-86E5-C606DC7343A1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1DC15-A1E3-4D84-9D8C-3EF463042A49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015DC-7E5D-42D9-8321-644DCCCCDE82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8D09A-DCD9-4168-9EC4-FA0EA3F686AF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229600" cy="22399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dirty="0" smtClean="0"/>
              <a:t>Chapter 8 – Linear Strain Triangle</a:t>
            </a:r>
            <a:br>
              <a:rPr lang="en-US" sz="3600" dirty="0" smtClean="0"/>
            </a:br>
            <a:r>
              <a:rPr lang="en-US" sz="3600" dirty="0" smtClean="0"/>
              <a:t>(Overview)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667000"/>
            <a:ext cx="7467600" cy="1447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Compare formulation of CST and LST</a:t>
            </a:r>
          </a:p>
          <a:p>
            <a:pPr eaLnBrk="1" hangingPunct="1"/>
            <a:r>
              <a:rPr lang="en-US" sz="2800" dirty="0" smtClean="0"/>
              <a:t>Comparison of element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Element Stiffness Matrix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04800" y="1143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CST:</a:t>
            </a:r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r>
              <a:rPr lang="en-US" sz="2800" dirty="0"/>
              <a:t>LST:</a:t>
            </a:r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Since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terms depend on x &amp; y, numerical integration is required (Chap. 10)</a:t>
            </a:r>
          </a:p>
        </p:txBody>
      </p:sp>
      <p:grpSp>
        <p:nvGrpSpPr>
          <p:cNvPr id="3078" name="Group 17"/>
          <p:cNvGrpSpPr>
            <a:grpSpLocks/>
          </p:cNvGrpSpPr>
          <p:nvPr/>
        </p:nvGrpSpPr>
        <p:grpSpPr bwMode="auto">
          <a:xfrm>
            <a:off x="2514600" y="1981200"/>
            <a:ext cx="4038600" cy="1363663"/>
            <a:chOff x="1584" y="1440"/>
            <a:chExt cx="2544" cy="859"/>
          </a:xfrm>
        </p:grpSpPr>
        <p:graphicFrame>
          <p:nvGraphicFramePr>
            <p:cNvPr id="3074" name="Object 6"/>
            <p:cNvGraphicFramePr>
              <a:graphicFrameLocks noChangeAspect="1"/>
            </p:cNvGraphicFramePr>
            <p:nvPr/>
          </p:nvGraphicFramePr>
          <p:xfrm>
            <a:off x="1584" y="1440"/>
            <a:ext cx="2415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4" imgW="977760" imgH="228600" progId="Equation.3">
                    <p:embed/>
                  </p:oleObj>
                </mc:Choice>
                <mc:Fallback>
                  <p:oleObj name="Equation" r:id="rId4" imgW="97776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2415" cy="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1670" y="2028"/>
              <a:ext cx="2458" cy="271"/>
              <a:chOff x="1670" y="2028"/>
              <a:chExt cx="2458" cy="271"/>
            </a:xfrm>
          </p:grpSpPr>
          <p:sp>
            <p:nvSpPr>
              <p:cNvPr id="3086" name="Text Box 7"/>
              <p:cNvSpPr txBox="1">
                <a:spLocks noChangeArrowheads="1"/>
              </p:cNvSpPr>
              <p:nvPr/>
            </p:nvSpPr>
            <p:spPr bwMode="auto">
              <a:xfrm>
                <a:off x="1670" y="2028"/>
                <a:ext cx="5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6x6</a:t>
                </a:r>
              </a:p>
            </p:txBody>
          </p:sp>
          <p:sp>
            <p:nvSpPr>
              <p:cNvPr id="3087" name="Text Box 8"/>
              <p:cNvSpPr txBox="1">
                <a:spLocks noChangeArrowheads="1"/>
              </p:cNvSpPr>
              <p:nvPr/>
            </p:nvSpPr>
            <p:spPr bwMode="auto">
              <a:xfrm>
                <a:off x="2662" y="2068"/>
                <a:ext cx="51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6x3</a:t>
                </a:r>
              </a:p>
            </p:txBody>
          </p:sp>
          <p:sp>
            <p:nvSpPr>
              <p:cNvPr id="3088" name="Text Box 9"/>
              <p:cNvSpPr txBox="1">
                <a:spLocks noChangeArrowheads="1"/>
              </p:cNvSpPr>
              <p:nvPr/>
            </p:nvSpPr>
            <p:spPr bwMode="auto">
              <a:xfrm>
                <a:off x="3223" y="2069"/>
                <a:ext cx="51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3x3</a:t>
                </a:r>
              </a:p>
            </p:txBody>
          </p:sp>
          <p:sp>
            <p:nvSpPr>
              <p:cNvPr id="3089" name="Text Box 10"/>
              <p:cNvSpPr txBox="1">
                <a:spLocks noChangeArrowheads="1"/>
              </p:cNvSpPr>
              <p:nvPr/>
            </p:nvSpPr>
            <p:spPr bwMode="auto">
              <a:xfrm>
                <a:off x="3611" y="2068"/>
                <a:ext cx="51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3x6</a:t>
                </a:r>
              </a:p>
            </p:txBody>
          </p:sp>
        </p:grpSp>
      </p:grpSp>
      <p:grpSp>
        <p:nvGrpSpPr>
          <p:cNvPr id="3079" name="Group 18"/>
          <p:cNvGrpSpPr>
            <a:grpSpLocks/>
          </p:cNvGrpSpPr>
          <p:nvPr/>
        </p:nvGrpSpPr>
        <p:grpSpPr bwMode="auto">
          <a:xfrm>
            <a:off x="2514600" y="3962400"/>
            <a:ext cx="3962400" cy="1357313"/>
            <a:chOff x="1632" y="2784"/>
            <a:chExt cx="2496" cy="855"/>
          </a:xfrm>
        </p:grpSpPr>
        <p:pic>
          <p:nvPicPr>
            <p:cNvPr id="3080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80" y="2784"/>
              <a:ext cx="2448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12"/>
            <p:cNvSpPr txBox="1">
              <a:spLocks noChangeArrowheads="1"/>
            </p:cNvSpPr>
            <p:nvPr/>
          </p:nvSpPr>
          <p:spPr bwMode="auto">
            <a:xfrm>
              <a:off x="1632" y="3408"/>
              <a:ext cx="5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12x12</a:t>
              </a:r>
            </a:p>
          </p:txBody>
        </p:sp>
        <p:sp>
          <p:nvSpPr>
            <p:cNvPr id="3082" name="Text Box 13"/>
            <p:cNvSpPr txBox="1">
              <a:spLocks noChangeArrowheads="1"/>
            </p:cNvSpPr>
            <p:nvPr/>
          </p:nvSpPr>
          <p:spPr bwMode="auto">
            <a:xfrm>
              <a:off x="2400" y="3408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12x3</a:t>
              </a:r>
            </a:p>
          </p:txBody>
        </p:sp>
        <p:sp>
          <p:nvSpPr>
            <p:cNvPr id="3083" name="Text Box 14"/>
            <p:cNvSpPr txBox="1">
              <a:spLocks noChangeArrowheads="1"/>
            </p:cNvSpPr>
            <p:nvPr/>
          </p:nvSpPr>
          <p:spPr bwMode="auto">
            <a:xfrm>
              <a:off x="2784" y="3408"/>
              <a:ext cx="5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3x3</a:t>
              </a:r>
            </a:p>
          </p:txBody>
        </p:sp>
        <p:sp>
          <p:nvSpPr>
            <p:cNvPr id="3084" name="Text Box 15"/>
            <p:cNvSpPr txBox="1">
              <a:spLocks noChangeArrowheads="1"/>
            </p:cNvSpPr>
            <p:nvPr/>
          </p:nvSpPr>
          <p:spPr bwMode="auto">
            <a:xfrm>
              <a:off x="3168" y="3408"/>
              <a:ext cx="5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3x12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altit\Desktop\Logan_Jpeg\Ch08\08x05.jpg"/>
          <p:cNvPicPr>
            <a:picLocks noChangeAspect="1" noChangeArrowheads="1"/>
          </p:cNvPicPr>
          <p:nvPr/>
        </p:nvPicPr>
        <p:blipFill>
          <a:blip r:embed="rId3" cstate="print"/>
          <a:srcRect r="505" b="23333"/>
          <a:stretch>
            <a:fillRect/>
          </a:stretch>
        </p:blipFill>
        <p:spPr bwMode="auto">
          <a:xfrm>
            <a:off x="761999" y="3124200"/>
            <a:ext cx="801093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CST vs. LST – Performance Comparison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1219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Consider the following plane stress analysis of a cantilever beam</a:t>
            </a: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4114800" y="2971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648200" y="26670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“4 x 16” mesh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2800" dirty="0" smtClean="0"/>
              <a:t>CST vs. LST – Performance Comparison</a:t>
            </a:r>
            <a:br>
              <a:rPr lang="en-US" sz="2800" dirty="0" smtClean="0"/>
            </a:br>
            <a:r>
              <a:rPr lang="en-US" sz="2800" dirty="0" smtClean="0"/>
              <a:t>(cont.)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dirty="0" smtClean="0"/>
              <a:t>Test Cases:</a:t>
            </a:r>
          </a:p>
        </p:txBody>
      </p:sp>
      <p:graphicFrame>
        <p:nvGraphicFramePr>
          <p:cNvPr id="390178" name="Group 34"/>
          <p:cNvGraphicFramePr>
            <a:graphicFrameLocks noGrp="1"/>
          </p:cNvGraphicFramePr>
          <p:nvPr>
            <p:ph sz="half" idx="4294967295"/>
          </p:nvPr>
        </p:nvGraphicFramePr>
        <p:xfrm>
          <a:off x="1143000" y="2438400"/>
          <a:ext cx="7010400" cy="3001963"/>
        </p:xfrm>
        <a:graphic>
          <a:graphicData uri="http://schemas.openxmlformats.org/drawingml/2006/table">
            <a:tbl>
              <a:tblPr/>
              <a:tblGrid>
                <a:gridCol w="2336800"/>
                <a:gridCol w="2336800"/>
                <a:gridCol w="2336800"/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4x16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4X16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8x32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2x8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CST vs. LST – Performance Comparison</a:t>
            </a:r>
            <a:br>
              <a:rPr lang="en-US" sz="2800" dirty="0" smtClean="0"/>
            </a:br>
            <a:r>
              <a:rPr lang="en-US" sz="2800" dirty="0" smtClean="0"/>
              <a:t>(cont.)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7010400" cy="451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smtClean="0"/>
              <a:t>Comparison of CST and LST Formulations</a:t>
            </a:r>
          </a:p>
        </p:txBody>
      </p:sp>
      <p:pic>
        <p:nvPicPr>
          <p:cNvPr id="10" name="Picture 2" descr="C:\Documents and Settings\altit\Desktop\Logan_Jpeg\Ch08\08x0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r="32378" b="17647"/>
          <a:stretch>
            <a:fillRect/>
          </a:stretch>
        </p:blipFill>
        <p:spPr bwMode="auto">
          <a:xfrm>
            <a:off x="4648200" y="2133600"/>
            <a:ext cx="40322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838200" y="4495800"/>
            <a:ext cx="34290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CST: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 Three nodes per element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 6 DOF per element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4953000" y="4419600"/>
            <a:ext cx="34290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LST: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 6 nodes per element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 12 DOF per element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1" name="Picture 2" descr="C:\Documents and Settings\altit\Desktop\Logan_Jpeg\Ch06\06x07.jpg"/>
          <p:cNvPicPr>
            <a:picLocks noChangeAspect="1" noChangeArrowheads="1"/>
          </p:cNvPicPr>
          <p:nvPr/>
        </p:nvPicPr>
        <p:blipFill>
          <a:blip r:embed="rId4" cstate="print"/>
          <a:srcRect r="55857" b="-4000"/>
          <a:stretch>
            <a:fillRect/>
          </a:stretch>
        </p:blipFill>
        <p:spPr bwMode="auto">
          <a:xfrm>
            <a:off x="762000" y="1905000"/>
            <a:ext cx="3429000" cy="234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Displacement Interpolation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CST: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LST: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90800" y="2286000"/>
          <a:ext cx="33528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498320" imgH="419040" progId="Equation.3">
                  <p:embed/>
                </p:oleObj>
              </mc:Choice>
              <mc:Fallback>
                <p:oleObj name="Equation" r:id="rId4" imgW="14983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33528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76400" y="4343400"/>
          <a:ext cx="6172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2705040" imgH="444240" progId="Equation.3">
                  <p:embed/>
                </p:oleObj>
              </mc:Choice>
              <mc:Fallback>
                <p:oleObj name="Equation" r:id="rId6" imgW="27050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61722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Strains within each element</a:t>
            </a:r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38400" y="2286000"/>
          <a:ext cx="4114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1726920" imgH="380880" progId="Equation.3">
                  <p:embed/>
                </p:oleObj>
              </mc:Choice>
              <mc:Fallback>
                <p:oleObj name="Equation" r:id="rId4" imgW="172692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41148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685800" y="2057400"/>
            <a:ext cx="1905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Recall: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CST:</a:t>
            </a:r>
          </a:p>
          <a:p>
            <a:pPr marL="342900" indent="-342900">
              <a:spcBef>
                <a:spcPct val="20000"/>
              </a:spcBef>
            </a:pPr>
            <a:endParaRPr lang="en-US" sz="2800"/>
          </a:p>
          <a:p>
            <a:pPr marL="342900" indent="-342900">
              <a:spcBef>
                <a:spcPct val="20000"/>
              </a:spcBef>
            </a:pPr>
            <a:endParaRPr lang="en-US" sz="2800"/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LST:</a:t>
            </a:r>
          </a:p>
        </p:txBody>
      </p:sp>
      <p:sp>
        <p:nvSpPr>
          <p:cNvPr id="2054" name="Text Box 13"/>
          <p:cNvSpPr txBox="1">
            <a:spLocks noChangeArrowheads="1"/>
          </p:cNvSpPr>
          <p:nvPr/>
        </p:nvSpPr>
        <p:spPr bwMode="auto">
          <a:xfrm>
            <a:off x="1143000" y="3657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ym typeface="Symbol" pitchFamily="18" charset="2"/>
              </a:rPr>
              <a:t> ~ constant =&gt; Constant Strain Triangle (CST)</a:t>
            </a:r>
          </a:p>
        </p:txBody>
      </p:sp>
      <p:sp>
        <p:nvSpPr>
          <p:cNvPr id="2055" name="Text Box 14"/>
          <p:cNvSpPr txBox="1">
            <a:spLocks noChangeArrowheads="1"/>
          </p:cNvSpPr>
          <p:nvPr/>
        </p:nvSpPr>
        <p:spPr bwMode="auto">
          <a:xfrm>
            <a:off x="1219200" y="5181600"/>
            <a:ext cx="792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sym typeface="Symbol" pitchFamily="18" charset="2"/>
              </a:rPr>
              <a:t> ~ at most linear in x &amp; y =&gt; Linear Strain Triangle (LST)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05000"/>
            <a:ext cx="338350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LST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(text section 8.2)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495800"/>
            <a:ext cx="6858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LST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(cont.)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709817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LST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(cont.)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52600"/>
            <a:ext cx="4267200" cy="83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19400"/>
            <a:ext cx="65787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LST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(cont.)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724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52600"/>
            <a:ext cx="4267200" cy="83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24000"/>
            <a:ext cx="1905000" cy="68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LST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(cont.)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0"/>
            <a:ext cx="683551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065763"/>
            <a:ext cx="4391025" cy="198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0" y="3581400"/>
            <a:ext cx="3581400" cy="5334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our example: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00800" y="4572000"/>
            <a:ext cx="2743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Note: linear dependence on x and y =&gt; “LST”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219</Words>
  <Application>Microsoft Office PowerPoint</Application>
  <PresentationFormat>On-screen Show (4:3)</PresentationFormat>
  <Paragraphs>85</Paragraphs>
  <Slides>13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Chapter 8 – Linear Strain Triangle (Overview)</vt:lpstr>
      <vt:lpstr>Comparison of CST and LST Formulations</vt:lpstr>
      <vt:lpstr>Displacement Interpolation</vt:lpstr>
      <vt:lpstr>Strains within each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 Stiffness Matrix</vt:lpstr>
      <vt:lpstr>CST vs. LST – Performance Comparison</vt:lpstr>
      <vt:lpstr>CST vs. LST – Performance Comparison (cont.)</vt:lpstr>
      <vt:lpstr>CST vs. LST – Performance Comparison (cont.)</vt:lpstr>
    </vt:vector>
  </TitlesOfParts>
  <Company>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75</cp:revision>
  <dcterms:created xsi:type="dcterms:W3CDTF">2008-01-29T02:08:59Z</dcterms:created>
  <dcterms:modified xsi:type="dcterms:W3CDTF">2016-10-10T13:08:24Z</dcterms:modified>
</cp:coreProperties>
</file>