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7" r:id="rId2"/>
    <p:sldId id="278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91" r:id="rId12"/>
    <p:sldId id="308" r:id="rId13"/>
    <p:sldId id="309" r:id="rId14"/>
    <p:sldId id="310" r:id="rId15"/>
    <p:sldId id="31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4" r:id="rId24"/>
    <p:sldId id="305" r:id="rId25"/>
    <p:sldId id="312" r:id="rId26"/>
    <p:sldId id="306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1" autoAdjust="0"/>
  </p:normalViewPr>
  <p:slideViewPr>
    <p:cSldViewPr>
      <p:cViewPr varScale="1">
        <p:scale>
          <a:sx n="88" d="100"/>
          <a:sy n="88" d="100"/>
        </p:scale>
        <p:origin x="6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1A4A1-0151-4952-9393-72CA6EBB5C15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55D5-67FD-4A56-869F-8D51E4800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2DD0D-9890-4CA9-8F72-040C311BC584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516B-6BE0-4B25-B253-7DDD7AD99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7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ECB607-3F75-4962-BE5A-42611E412FAA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64CBDC-40E7-42DF-9E31-5B8AE766D45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DF57E2-BC90-4F56-B56D-7AAAA788812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A58C13-612C-410A-B530-89034ADF3B7B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918516-810F-4D17-87A5-260BAAC0A088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92E7BD-D29F-4570-BBF1-BE4F5DB77B3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3DF3A1-1B2B-4709-B0EE-B07A47FAC23F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0FD203-9857-4736-969E-7F1F7ED73487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024374-8365-4D82-93F8-35D089AFDB19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D35B8B-799A-4105-8649-92D32515AD1B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D5609C-2A3B-47CB-9C03-0597E64B019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DEC360-27AC-485A-8737-DB3338BFB96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B89940-1483-48C2-8640-F6EF0F4686E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3F465B-036A-4A45-867C-1831FB5E720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D5DA3C-A06A-4541-BD3E-5A00C436672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C4B410-2109-461D-A3E1-F85994D5483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F07431-BB97-47DD-8673-22D2341639B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D741C5-C4F0-4865-BAB2-122C2263A94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AC1732-9BC8-422C-932D-F9DA8391772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09080"/>
            <a:ext cx="5791200" cy="64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Chapter 2. Direct Stiffness Method  </a:t>
            </a:r>
            <a:br>
              <a:rPr lang="en-US" sz="3200" dirty="0" smtClean="0"/>
            </a:br>
            <a:r>
              <a:rPr lang="en-US" sz="3200" dirty="0" smtClean="0"/>
              <a:t>(Applied to Systems of Springs)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581400"/>
            <a:ext cx="4229698" cy="24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828800"/>
            <a:ext cx="544433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Assemble global equations –  Impose equilibrium at nodes</a:t>
            </a:r>
          </a:p>
        </p:txBody>
      </p:sp>
      <p:pic>
        <p:nvPicPr>
          <p:cNvPr id="28" name="Picture 2" descr="C:\Documents and Settings\altit\Desktop\Logan_Jpeg\Ch02\02x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743200"/>
            <a:ext cx="848885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95400"/>
            <a:ext cx="8305800" cy="2773363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sz="2800" dirty="0" smtClean="0"/>
              <a:t>6. Solve for unknown nodal displacements</a:t>
            </a:r>
            <a:br>
              <a:rPr lang="en-US" sz="2800" dirty="0" smtClean="0"/>
            </a:br>
            <a:r>
              <a:rPr lang="en-US" sz="2800" dirty="0" smtClean="0"/>
              <a:t>7. Solve for element strains and stresses </a:t>
            </a:r>
            <a:br>
              <a:rPr lang="en-US" sz="2800" dirty="0" smtClean="0"/>
            </a:br>
            <a:r>
              <a:rPr lang="en-US" sz="2800" dirty="0" smtClean="0"/>
              <a:t>	(for springs =&gt; displacements and forces)</a:t>
            </a:r>
            <a:br>
              <a:rPr lang="en-US" sz="2800" dirty="0" smtClean="0"/>
            </a:br>
            <a:r>
              <a:rPr lang="en-US" sz="2800" dirty="0" smtClean="0"/>
              <a:t>8. Interpret results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Consider Example 2.1:</a:t>
            </a:r>
          </a:p>
        </p:txBody>
      </p:sp>
      <p:pic>
        <p:nvPicPr>
          <p:cNvPr id="7" name="Picture 2" descr="C:\Documents and Settings\altit\Desktop\Logan_Jpeg\Ch02\02x0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114800"/>
            <a:ext cx="6629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600200" y="3048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/>
              <a:t>Remaining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62100" y="2286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/>
              <a:t>Example 2-1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648200" cy="9028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198288"/>
            <a:ext cx="5689818" cy="39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62100" y="2286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/>
              <a:t>Example 2-1 (cont.)</a:t>
            </a:r>
            <a:endParaRPr lang="en-US" sz="2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04800" y="1295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 smtClean="0"/>
              <a:t>Reaction Forces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" y="3434834"/>
            <a:ext cx="1781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Element Forces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905000"/>
            <a:ext cx="80010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3924300"/>
            <a:ext cx="8905481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62100" y="2286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/>
              <a:t>Problem 2-17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5600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62100" y="2286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 smtClean="0"/>
              <a:t>Problem 2-17 (cont.)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" y="1981200"/>
            <a:ext cx="9029700" cy="2990850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" y="1295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 err="1" smtClean="0"/>
              <a:t>Matlab</a:t>
            </a:r>
            <a:r>
              <a:rPr lang="en-US" sz="2000" dirty="0" smtClean="0"/>
              <a:t> 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8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Approach </a:t>
            </a:r>
            <a:br>
              <a:rPr lang="en-US" sz="3200" dirty="0" smtClean="0"/>
            </a:br>
            <a:r>
              <a:rPr lang="en-US" sz="3200" dirty="0" smtClean="0"/>
              <a:t>(“</a:t>
            </a:r>
            <a:r>
              <a:rPr lang="en-US" sz="3200" dirty="0" err="1" smtClean="0"/>
              <a:t>Variational</a:t>
            </a:r>
            <a:r>
              <a:rPr lang="en-US" sz="3200" dirty="0" smtClean="0"/>
              <a:t> Method”)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Alternate approach for deriving element equations</a:t>
            </a:r>
          </a:p>
          <a:p>
            <a:pPr eaLnBrk="1" hangingPunct="1"/>
            <a:r>
              <a:rPr lang="en-US" sz="2800" dirty="0" smtClean="0"/>
              <a:t>Advantages over direct stiffness method:</a:t>
            </a:r>
          </a:p>
          <a:p>
            <a:pPr lvl="1" eaLnBrk="1" hangingPunct="1"/>
            <a:r>
              <a:rPr lang="en-US" sz="2400" dirty="0" smtClean="0"/>
              <a:t>More general – can be used to formulate more complicated elements (plane stress, plane strain, </a:t>
            </a:r>
            <a:r>
              <a:rPr lang="en-US" sz="2400" dirty="0" err="1" smtClean="0"/>
              <a:t>axisymmetric</a:t>
            </a:r>
            <a:r>
              <a:rPr lang="en-US" sz="2400" dirty="0" smtClean="0"/>
              <a:t>, plate bending, 3-D solid, etc.)</a:t>
            </a:r>
          </a:p>
          <a:p>
            <a:pPr lvl="1" eaLnBrk="1" hangingPunct="1"/>
            <a:r>
              <a:rPr lang="en-US" sz="2400" dirty="0" smtClean="0"/>
              <a:t>Can also be used to formulate other field problems (torsion, heat transfer, fluid flow)</a:t>
            </a:r>
          </a:p>
          <a:p>
            <a:pPr eaLnBrk="1" hangingPunct="1"/>
            <a:r>
              <a:rPr lang="en-US" sz="2800" dirty="0" smtClean="0"/>
              <a:t>Third approach – method of weighted residuals (</a:t>
            </a:r>
            <a:r>
              <a:rPr lang="en-US" sz="2800" dirty="0" err="1" smtClean="0"/>
              <a:t>Galerkin’s</a:t>
            </a:r>
            <a:r>
              <a:rPr lang="en-US" sz="2800" dirty="0" smtClean="0"/>
              <a:t> method – section 3.12)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Principle of Minimum Potential Energy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295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Of all displacements which satisfy the boundary conditions, those which satisfy equilibrium also minimize the potential energy (or, at equilibrium the potential energy is “stationary”)</a:t>
            </a:r>
          </a:p>
        </p:txBody>
      </p:sp>
      <p:pic>
        <p:nvPicPr>
          <p:cNvPr id="11" name="Picture 2" descr="C:\Documents and Settings\altit\Desktop\Logan_Jpeg\Ch02\02x1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6629400" cy="34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of a Spring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62200" y="1752600"/>
          <a:ext cx="3886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4" imgW="660240" imgH="215640" progId="Equation.3">
                  <p:embed/>
                </p:oleObj>
              </mc:Choice>
              <mc:Fallback>
                <p:oleObj name="Equation" r:id="rId4" imgW="6602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886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28800" y="3200400"/>
            <a:ext cx="5715000" cy="2233613"/>
            <a:chOff x="1632" y="2016"/>
            <a:chExt cx="3600" cy="1407"/>
          </a:xfrm>
        </p:grpSpPr>
        <p:graphicFrame>
          <p:nvGraphicFramePr>
            <p:cNvPr id="3075" name="Object 7"/>
            <p:cNvGraphicFramePr>
              <a:graphicFrameLocks noChangeAspect="1"/>
            </p:cNvGraphicFramePr>
            <p:nvPr/>
          </p:nvGraphicFramePr>
          <p:xfrm>
            <a:off x="1680" y="2592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" name="Equation" r:id="rId6" imgW="152280" imgH="152280" progId="Equation.3">
                    <p:embed/>
                  </p:oleObj>
                </mc:Choice>
                <mc:Fallback>
                  <p:oleObj name="Equation" r:id="rId6" imgW="152280" imgH="1522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92"/>
                          <a:ext cx="3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9"/>
            <p:cNvGraphicFramePr>
              <a:graphicFrameLocks noChangeAspect="1"/>
            </p:cNvGraphicFramePr>
            <p:nvPr/>
          </p:nvGraphicFramePr>
          <p:xfrm>
            <a:off x="1680" y="2016"/>
            <a:ext cx="397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16"/>
                          <a:ext cx="397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11"/>
            <p:cNvGraphicFramePr>
              <a:graphicFrameLocks noChangeAspect="1"/>
            </p:cNvGraphicFramePr>
            <p:nvPr/>
          </p:nvGraphicFramePr>
          <p:xfrm>
            <a:off x="1632" y="3024"/>
            <a:ext cx="43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5" name="Equation" r:id="rId10" imgW="152280" imgH="139680" progId="Equation.3">
                    <p:embed/>
                  </p:oleObj>
                </mc:Choice>
                <mc:Fallback>
                  <p:oleObj name="Equation" r:id="rId10" imgW="15228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24"/>
                          <a:ext cx="434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" name="Text Box 13"/>
            <p:cNvSpPr txBox="1">
              <a:spLocks noChangeArrowheads="1"/>
            </p:cNvSpPr>
            <p:nvPr/>
          </p:nvSpPr>
          <p:spPr bwMode="auto">
            <a:xfrm>
              <a:off x="2064" y="2064"/>
              <a:ext cx="3168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 dirty="0"/>
                <a:t> Potential energy</a:t>
              </a:r>
            </a:p>
            <a:p>
              <a:pPr>
                <a:spcBef>
                  <a:spcPct val="50000"/>
                </a:spcBef>
                <a:buFontTx/>
                <a:buChar char="-"/>
              </a:pPr>
              <a:endParaRPr lang="en-US" sz="1200" dirty="0"/>
            </a:p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 dirty="0"/>
                <a:t> Strain energy</a:t>
              </a:r>
            </a:p>
            <a:p>
              <a:pPr>
                <a:spcBef>
                  <a:spcPct val="50000"/>
                </a:spcBef>
                <a:buFontTx/>
                <a:buChar char="-"/>
              </a:pPr>
              <a:endParaRPr lang="en-US" sz="1200" dirty="0"/>
            </a:p>
            <a:p>
              <a:pPr>
                <a:spcBef>
                  <a:spcPct val="50000"/>
                </a:spcBef>
                <a:buFontTx/>
                <a:buChar char="-"/>
              </a:pPr>
              <a:r>
                <a:rPr lang="en-US" sz="2400" dirty="0"/>
                <a:t> Potential energy of external forces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Applied to a Spring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16125" y="1163638"/>
            <a:ext cx="5253038" cy="2630488"/>
            <a:chOff x="1894" y="877"/>
            <a:chExt cx="3309" cy="1657"/>
          </a:xfrm>
        </p:grpSpPr>
        <p:graphicFrame>
          <p:nvGraphicFramePr>
            <p:cNvPr id="4099" name="Object 5"/>
            <p:cNvGraphicFramePr>
              <a:graphicFrameLocks noChangeAspect="1"/>
            </p:cNvGraphicFramePr>
            <p:nvPr/>
          </p:nvGraphicFramePr>
          <p:xfrm>
            <a:off x="1894" y="877"/>
            <a:ext cx="2404" cy="1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Equation" r:id="rId4" imgW="1434960" imgH="812520" progId="Equation.3">
                    <p:embed/>
                  </p:oleObj>
                </mc:Choice>
                <mc:Fallback>
                  <p:oleObj name="Equation" r:id="rId4" imgW="1434960" imgH="8125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" y="877"/>
                          <a:ext cx="2404" cy="15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" name="Object 8"/>
            <p:cNvGraphicFramePr>
              <a:graphicFrameLocks noChangeAspect="1"/>
            </p:cNvGraphicFramePr>
            <p:nvPr/>
          </p:nvGraphicFramePr>
          <p:xfrm>
            <a:off x="4032" y="2208"/>
            <a:ext cx="117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Equation" r:id="rId6" imgW="1549080" imgH="431640" progId="Equation.3">
                    <p:embed/>
                  </p:oleObj>
                </mc:Choice>
                <mc:Fallback>
                  <p:oleObj name="Equation" r:id="rId6" imgW="154908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208"/>
                          <a:ext cx="1171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Picture 2" descr="C:\Documents and Settings\altit\Desktop\Logan_Jpeg\Ch02\02x2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3810000"/>
            <a:ext cx="4191000" cy="219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Finite Element Approach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Develop a systematic procedure that can be used for any spring assemblage</a:t>
            </a:r>
          </a:p>
          <a:p>
            <a:pPr eaLnBrk="1" hangingPunct="1"/>
            <a:r>
              <a:rPr lang="en-US" dirty="0" smtClean="0"/>
              <a:t>Compute nodal displacements and the force in each spring</a:t>
            </a:r>
          </a:p>
          <a:p>
            <a:pPr eaLnBrk="1" hangingPunct="1"/>
            <a:r>
              <a:rPr lang="en-US" dirty="0" smtClean="0"/>
              <a:t>F &gt; 0 – tension</a:t>
            </a:r>
          </a:p>
          <a:p>
            <a:pPr eaLnBrk="1" hangingPunct="1"/>
            <a:r>
              <a:rPr lang="en-US" dirty="0" smtClean="0"/>
              <a:t>F &lt; 0 – compression</a:t>
            </a:r>
          </a:p>
          <a:p>
            <a:pPr eaLnBrk="1" hangingPunct="1"/>
            <a:r>
              <a:rPr lang="en-US" dirty="0" smtClean="0"/>
              <a:t>Objective – develop algorithm that can be implemented in general computer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altit\Desktop\Logan_Jpeg\Ch02\02x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590800"/>
            <a:ext cx="51847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Potential Energy of a Spring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62400" y="3657600"/>
            <a:ext cx="3681941" cy="1425004"/>
            <a:chOff x="-124" y="1129"/>
            <a:chExt cx="2744" cy="1111"/>
          </a:xfrm>
        </p:grpSpPr>
        <p:graphicFrame>
          <p:nvGraphicFramePr>
            <p:cNvPr id="5122" name="Object 5"/>
            <p:cNvGraphicFramePr>
              <a:graphicFrameLocks noChangeAspect="1"/>
            </p:cNvGraphicFramePr>
            <p:nvPr/>
          </p:nvGraphicFramePr>
          <p:xfrm>
            <a:off x="1580" y="1426"/>
            <a:ext cx="104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5" imgW="825480" imgH="393480" progId="Equation.3">
                    <p:embed/>
                  </p:oleObj>
                </mc:Choice>
                <mc:Fallback>
                  <p:oleObj name="Equation" r:id="rId5" imgW="82548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1426"/>
                          <a:ext cx="1040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 flipV="1">
              <a:off x="898" y="1129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-124" y="1664"/>
              <a:ext cx="24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23" name="Object 11"/>
            <p:cNvGraphicFramePr>
              <a:graphicFrameLocks noChangeAspect="1"/>
            </p:cNvGraphicFramePr>
            <p:nvPr/>
          </p:nvGraphicFramePr>
          <p:xfrm>
            <a:off x="-10" y="1367"/>
            <a:ext cx="3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Equation" r:id="rId7" imgW="304560" imgH="152280" progId="Equation.3">
                    <p:embed/>
                  </p:oleObj>
                </mc:Choice>
                <mc:Fallback>
                  <p:oleObj name="Equation" r:id="rId7" imgW="304560" imgH="1522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" y="1367"/>
                          <a:ext cx="336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6" name="Rectangle 14"/>
          <p:cNvSpPr>
            <a:spLocks noChangeArrowheads="1"/>
          </p:cNvSpPr>
          <p:nvPr/>
        </p:nvSpPr>
        <p:spPr bwMode="auto">
          <a:xfrm>
            <a:off x="609600" y="12192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Recall the principle of minimum potential energy: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/>
              <a:t>Of all displacements which satisfy the boundary conditions, those which satisfy equilibrium also minimize the potential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smtClean="0"/>
              <a:t>Potential Energy of a Spring using </a:t>
            </a:r>
            <a:br>
              <a:rPr lang="en-US" sz="3200" smtClean="0"/>
            </a:br>
            <a:r>
              <a:rPr lang="en-US" sz="3200" smtClean="0"/>
              <a:t>Finite Element Notation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43000" y="1905000"/>
            <a:ext cx="6019800" cy="3871913"/>
            <a:chOff x="720" y="1200"/>
            <a:chExt cx="3792" cy="2439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1056" y="2501"/>
            <a:ext cx="3456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Equation" r:id="rId4" imgW="2006280" imgH="393480" progId="Equation.3">
                    <p:embed/>
                  </p:oleObj>
                </mc:Choice>
                <mc:Fallback>
                  <p:oleObj name="Equation" r:id="rId4" imgW="200628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01"/>
                          <a:ext cx="3456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AutoShape 8"/>
            <p:cNvSpPr>
              <a:spLocks/>
            </p:cNvSpPr>
            <p:nvPr/>
          </p:nvSpPr>
          <p:spPr bwMode="auto">
            <a:xfrm rot="-5400000">
              <a:off x="3720" y="2520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utoShape 9"/>
            <p:cNvSpPr>
              <a:spLocks/>
            </p:cNvSpPr>
            <p:nvPr/>
          </p:nvSpPr>
          <p:spPr bwMode="auto">
            <a:xfrm rot="-5400000">
              <a:off x="2136" y="2520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47" name="Object 14"/>
            <p:cNvGraphicFramePr>
              <a:graphicFrameLocks noChangeAspect="1"/>
            </p:cNvGraphicFramePr>
            <p:nvPr/>
          </p:nvGraphicFramePr>
          <p:xfrm>
            <a:off x="3648" y="3360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" name="Equation" r:id="rId6" imgW="152280" imgH="139680" progId="Equation.3">
                    <p:embed/>
                  </p:oleObj>
                </mc:Choice>
                <mc:Fallback>
                  <p:oleObj name="Equation" r:id="rId6" imgW="15228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60"/>
                          <a:ext cx="38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16"/>
            <p:cNvSpPr txBox="1">
              <a:spLocks noChangeArrowheads="1"/>
            </p:cNvSpPr>
            <p:nvPr/>
          </p:nvSpPr>
          <p:spPr bwMode="auto">
            <a:xfrm>
              <a:off x="2064" y="331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6154" name="Text Box 17"/>
            <p:cNvSpPr txBox="1">
              <a:spLocks noChangeArrowheads="1"/>
            </p:cNvSpPr>
            <p:nvPr/>
          </p:nvSpPr>
          <p:spPr bwMode="auto">
            <a:xfrm>
              <a:off x="720" y="1200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155" name="Text Box 18"/>
            <p:cNvSpPr txBox="1">
              <a:spLocks noChangeArrowheads="1"/>
            </p:cNvSpPr>
            <p:nvPr/>
          </p:nvSpPr>
          <p:spPr bwMode="auto">
            <a:xfrm>
              <a:off x="720" y="2208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pic>
        <p:nvPicPr>
          <p:cNvPr id="13" name="Picture 2" descr="C:\Documents and Settings\altit\Desktop\Logan_Jpeg\Ch02\02x02.jpg"/>
          <p:cNvPicPr>
            <a:picLocks noChangeAspect="1" noChangeArrowheads="1"/>
          </p:cNvPicPr>
          <p:nvPr/>
        </p:nvPicPr>
        <p:blipFill>
          <a:blip r:embed="rId8" cstate="print"/>
          <a:srcRect t="-5000" r="35739" b="30000"/>
          <a:stretch>
            <a:fillRect/>
          </a:stretch>
        </p:blipFill>
        <p:spPr bwMode="auto">
          <a:xfrm>
            <a:off x="838200" y="1904999"/>
            <a:ext cx="7437120" cy="189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16002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Apply Principal of Minimum Potential Energy </a:t>
            </a:r>
            <a:r>
              <a:rPr lang="en-US" sz="2800" dirty="0" smtClean="0">
                <a:sym typeface="Symbol" pitchFamily="18" charset="2"/>
              </a:rPr>
              <a:t></a:t>
            </a:r>
            <a:r>
              <a:rPr lang="en-US" sz="2800" dirty="0" smtClean="0"/>
              <a:t> Element Equations</a:t>
            </a:r>
            <a:br>
              <a:rPr lang="en-US" sz="2800" dirty="0" smtClean="0"/>
            </a:br>
            <a:endParaRPr lang="en-US" sz="2400" dirty="0" smtClean="0"/>
          </a:p>
        </p:txBody>
      </p:sp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990600" y="4800600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Note: Same equations as from direct stiffness method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54181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Applied to an Assemblage of Springs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60437"/>
            <a:ext cx="4904184" cy="9906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Revisit example 2.1</a:t>
            </a:r>
          </a:p>
        </p:txBody>
      </p:sp>
      <p:pic>
        <p:nvPicPr>
          <p:cNvPr id="6" name="Picture 2" descr="C:\Documents and Settings\altit\Desktop\Logan_Jpeg\Ch02\02x09.jpg"/>
          <p:cNvPicPr>
            <a:picLocks noChangeAspect="1" noChangeArrowheads="1"/>
          </p:cNvPicPr>
          <p:nvPr/>
        </p:nvPicPr>
        <p:blipFill>
          <a:blip r:embed="rId3" cstate="print"/>
          <a:srcRect r="477" b="20000"/>
          <a:stretch>
            <a:fillRect/>
          </a:stretch>
        </p:blipFill>
        <p:spPr bwMode="auto">
          <a:xfrm>
            <a:off x="685800" y="2775857"/>
            <a:ext cx="746521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19200" y="4421640"/>
            <a:ext cx="2329543" cy="5204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Recall the solution: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121" y="4780189"/>
            <a:ext cx="2714625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 smtClean="0"/>
              <a:t>Example 2.1 revisited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98671"/>
              </p:ext>
            </p:extLst>
          </p:nvPr>
        </p:nvGraphicFramePr>
        <p:xfrm>
          <a:off x="1600200" y="4281939"/>
          <a:ext cx="60912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3" imgW="2666880" imgH="393480" progId="Equation.3">
                  <p:embed/>
                </p:oleObj>
              </mc:Choice>
              <mc:Fallback>
                <p:oleObj name="Equation" r:id="rId3" imgW="2666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81939"/>
                        <a:ext cx="609123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39" y="1700393"/>
            <a:ext cx="8228961" cy="116447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8961" y="3374276"/>
            <a:ext cx="4648200" cy="5895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Impose B.C. u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u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5656579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Example 2.1 revisited (cont.)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1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57400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2.1 revisited (cont.)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057400"/>
            <a:ext cx="411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2.1 revisited (cont.)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47815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62600" y="1828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Window Output:</a:t>
            </a:r>
            <a:endParaRPr lang="en-US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438400" cy="1586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Steps in the Finite Element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err="1" smtClean="0"/>
              <a:t>Discretize</a:t>
            </a:r>
            <a:r>
              <a:rPr lang="en-US" sz="2400" dirty="0" smtClean="0"/>
              <a:t> the region and select element type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Select a displacement function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Define the strain/displacement and stress/strain relations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Derive the element equations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400" dirty="0" smtClean="0"/>
              <a:t>Direct Stiffness Method 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400" dirty="0" smtClean="0"/>
              <a:t>Energy Methods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Char char="−"/>
            </a:pPr>
            <a:r>
              <a:rPr lang="en-US" sz="2400" dirty="0" smtClean="0"/>
              <a:t>Method of Weighted Residuals (</a:t>
            </a:r>
            <a:r>
              <a:rPr lang="en-US" sz="2400" dirty="0" err="1" smtClean="0"/>
              <a:t>Galerkin’s</a:t>
            </a:r>
            <a:r>
              <a:rPr lang="en-US" sz="2400" dirty="0" smtClean="0"/>
              <a:t> method)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Assemble global equations and impose boundary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Solve for unknown nodal displacements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Solve for element strains and stresses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Interpret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1. </a:t>
            </a:r>
            <a:r>
              <a:rPr lang="en-US" sz="2800" dirty="0" err="1" smtClean="0"/>
              <a:t>Discretize</a:t>
            </a:r>
            <a:r>
              <a:rPr lang="en-US" sz="2800" dirty="0" smtClean="0"/>
              <a:t> the region and select element type</a:t>
            </a:r>
          </a:p>
        </p:txBody>
      </p:sp>
      <p:pic>
        <p:nvPicPr>
          <p:cNvPr id="5" name="Picture 2" descr="C:\Documents and Settings\altit\Desktop\Logan_Jpeg\Ch02\02x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769572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914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Aside – Spring element formulation is nearly identical to other 1-D finite element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2895600"/>
            <a:ext cx="6781800" cy="32305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Bar under axial load</a:t>
            </a:r>
          </a:p>
          <a:p>
            <a:pPr eaLnBrk="1" hangingPunct="1"/>
            <a:r>
              <a:rPr lang="en-US" smtClean="0"/>
              <a:t>Torsion</a:t>
            </a:r>
          </a:p>
          <a:p>
            <a:pPr eaLnBrk="1" hangingPunct="1"/>
            <a:r>
              <a:rPr lang="en-US" smtClean="0"/>
              <a:t>Heat conduction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2. Select a displacement function</a:t>
            </a:r>
          </a:p>
        </p:txBody>
      </p:sp>
      <p:pic>
        <p:nvPicPr>
          <p:cNvPr id="5" name="Picture 2" descr="C:\Documents and Settings\altit\Desktop\Logan_Jpeg\Ch02\02x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25831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3. Define the strain/displacement and stress/strain relations</a:t>
            </a:r>
          </a:p>
        </p:txBody>
      </p:sp>
      <p:pic>
        <p:nvPicPr>
          <p:cNvPr id="13315" name="Picture 4" descr="fig02x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6934200" cy="250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4. Derive the element equations</a:t>
            </a:r>
          </a:p>
        </p:txBody>
      </p:sp>
      <p:pic>
        <p:nvPicPr>
          <p:cNvPr id="13" name="Picture 2" descr="C:\Documents and Settings\altit\Desktop\Logan_Jpeg\Ch02\02x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33600"/>
            <a:ext cx="784497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79209"/>
            <a:ext cx="376843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4" y="4982570"/>
            <a:ext cx="2358728" cy="96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5. Assemble global equations and impose boundary conditions</a:t>
            </a:r>
          </a:p>
        </p:txBody>
      </p:sp>
      <p:pic>
        <p:nvPicPr>
          <p:cNvPr id="7" name="Picture 2" descr="C:\Documents and Settings\altit\Desktop\Logan_Jpeg\Ch02\02x06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66563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18"/>
          <p:cNvSpPr>
            <a:spLocks noChangeArrowheads="1"/>
          </p:cNvSpPr>
          <p:nvPr/>
        </p:nvSpPr>
        <p:spPr bwMode="auto">
          <a:xfrm>
            <a:off x="457200" y="1524000"/>
            <a:ext cx="236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461</Words>
  <Application>Microsoft Office PowerPoint</Application>
  <PresentationFormat>On-screen Show (4:3)</PresentationFormat>
  <Paragraphs>89</Paragraphs>
  <Slides>27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Office Theme</vt:lpstr>
      <vt:lpstr>Equation</vt:lpstr>
      <vt:lpstr>Chapter 2. Direct Stiffness Method   (Applied to Systems of Springs)</vt:lpstr>
      <vt:lpstr>Finite Element Approach</vt:lpstr>
      <vt:lpstr>Steps in the Finite Element Method</vt:lpstr>
      <vt:lpstr>1. Discretize the region and select element type</vt:lpstr>
      <vt:lpstr>Aside – Spring element formulation is nearly identical to other 1-D finite element</vt:lpstr>
      <vt:lpstr>2. Select a displacement function</vt:lpstr>
      <vt:lpstr>3. Define the strain/displacement and stress/strain relations</vt:lpstr>
      <vt:lpstr>4. Derive the element equations</vt:lpstr>
      <vt:lpstr>5. Assemble global equations and impose boundary conditions</vt:lpstr>
      <vt:lpstr>Assemble global equations –  Impose equilibrium at nodes</vt:lpstr>
      <vt:lpstr>6. Solve for unknown nodal displacements 7. Solve for element strains and stresses   (for springs =&gt; displacements and forces) 8. Interpret results  Consider Example 2.1:</vt:lpstr>
      <vt:lpstr>PowerPoint Presentation</vt:lpstr>
      <vt:lpstr>PowerPoint Presentation</vt:lpstr>
      <vt:lpstr>PowerPoint Presentation</vt:lpstr>
      <vt:lpstr>PowerPoint Presentation</vt:lpstr>
      <vt:lpstr>Potential Energy Approach  (“Variational Method”)</vt:lpstr>
      <vt:lpstr>Principle of Minimum Potential Energy</vt:lpstr>
      <vt:lpstr>Potential Energy of a Spring</vt:lpstr>
      <vt:lpstr>Applied to a Spring</vt:lpstr>
      <vt:lpstr>Potential Energy of a Spring</vt:lpstr>
      <vt:lpstr>Potential Energy of a Spring using  Finite Element Notation</vt:lpstr>
      <vt:lpstr>Apply Principal of Minimum Potential Energy  Element Equations </vt:lpstr>
      <vt:lpstr>Applied to an Assemblage of Springs</vt:lpstr>
      <vt:lpstr>Example 2.1 revisited</vt:lpstr>
      <vt:lpstr>PowerPoint Presentation</vt:lpstr>
      <vt:lpstr>PowerPoint Presentation</vt:lpstr>
      <vt:lpstr>PowerPoint Presentation</vt:lpstr>
    </vt:vector>
  </TitlesOfParts>
  <Company>uri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taggart</dc:creator>
  <cp:lastModifiedBy>David Taggart</cp:lastModifiedBy>
  <cp:revision>117</cp:revision>
  <dcterms:created xsi:type="dcterms:W3CDTF">2010-01-12T22:01:42Z</dcterms:created>
  <dcterms:modified xsi:type="dcterms:W3CDTF">2019-09-11T16:33:01Z</dcterms:modified>
</cp:coreProperties>
</file>