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8"/>
  </p:notesMasterIdLst>
  <p:handoutMasterIdLst>
    <p:handoutMasterId r:id="rId39"/>
  </p:handoutMasterIdLst>
  <p:sldIdLst>
    <p:sldId id="360" r:id="rId2"/>
    <p:sldId id="361" r:id="rId3"/>
    <p:sldId id="401" r:id="rId4"/>
    <p:sldId id="402" r:id="rId5"/>
    <p:sldId id="395" r:id="rId6"/>
    <p:sldId id="396" r:id="rId7"/>
    <p:sldId id="397" r:id="rId8"/>
    <p:sldId id="398" r:id="rId9"/>
    <p:sldId id="399" r:id="rId10"/>
    <p:sldId id="400" r:id="rId11"/>
    <p:sldId id="363" r:id="rId12"/>
    <p:sldId id="370" r:id="rId13"/>
    <p:sldId id="371" r:id="rId14"/>
    <p:sldId id="372" r:id="rId15"/>
    <p:sldId id="374" r:id="rId16"/>
    <p:sldId id="373" r:id="rId17"/>
    <p:sldId id="375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4082C5-D915-491F-AB3C-2EB9DEE77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0B1A73-83DD-49D2-88EA-93A31455C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3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3B267-D2DC-4404-8520-362354F5686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34A83-BD0A-4915-9E5F-1E6E39F23A9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02A1D-8A3D-42EC-A465-456BA45FB08A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0CA70-758F-4FE6-90B1-1B4BD285846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2E8BC-A565-4DDB-8E2C-5DB853F55836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67FD4-9A23-47D1-98E3-4FDB651CEF3F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9777BA-2C84-478E-A8CB-49ED380B39D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B91D0-22A4-4A43-9525-B8E4A1E8698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3001E-EAD5-4DE9-B25C-85D62D78E000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DA67A-E20C-437D-90FB-D9B247D6252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19E12-0288-4F7E-AE3A-2DA8EF9AA925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6A4B8-8FDE-4E3B-A7FC-0CEA5D48276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E4AF3-9E68-43DB-8551-66EFBDD2585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E2511-F8B8-4791-B7DE-E0F7E904FE41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1EAA8-73F6-4392-A0FA-1672F5C54B9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72F4CF-CB3A-4281-955B-517A0B2DC3E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25560-AC61-41B0-8B1B-8EAE2245E0D2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8F014-DDA9-4B2B-8F08-76DE8DFBAAE6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2CECF-0723-4BB9-8AD5-8575E170FF5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BD8F8-34B1-4818-AC49-23035056C9B9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68461-ECD6-42E8-98A0-DC8D57127931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C4C78-E5A0-492C-B2EE-8968FBCC43BD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EFC99-D387-4BA7-A5E5-12967192647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16CFF-9B77-4F05-80F9-CDE5D7375DDC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58B74-2261-4F24-851A-7863DCE87B42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29098-69CF-4659-995F-4D0671AD5D76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8792A-FAE6-46D8-A0C4-6731C700328D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0B562-6B74-46F4-91BE-4A9054AE2BE0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65A54-B053-4F93-8E61-42C8B1BD4C5C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40E37-3B72-4BF0-BBCA-08B7FB9CF06E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81F03-15E9-465A-B5A9-62A06146506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9BAE6-0E7D-4E1E-B996-F85D265DFFF4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91D86-9B2E-4B03-84BE-01E45EDA6D6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E8955F-7C48-4F21-83E6-AAC3D0D5F95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2293A-57E9-4659-9602-71480020B4B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05A83-97F2-4130-9064-9CA7095CB3C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jpe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Chapter 5. Frame and Grid Equations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447800"/>
            <a:ext cx="7848600" cy="4191000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/>
            <a:r>
              <a:rPr lang="en-US" dirty="0" smtClean="0"/>
              <a:t>Plane frame </a:t>
            </a:r>
            <a:r>
              <a:rPr lang="en-US" sz="2400" dirty="0" smtClean="0"/>
              <a:t>– structure made from rigidly attached slender members that lie in a single plane with loads applied in the plane.</a:t>
            </a:r>
          </a:p>
          <a:p>
            <a:pPr marL="609600" indent="-609600" eaLnBrk="1" hangingPunct="1"/>
            <a:r>
              <a:rPr lang="en-US" dirty="0" smtClean="0"/>
              <a:t>Planar grid </a:t>
            </a:r>
            <a:r>
              <a:rPr lang="en-US" sz="2400" dirty="0" smtClean="0"/>
              <a:t>- structure made from rigidly attached slender members that lie in a single plane with loads applied normal to the plane.</a:t>
            </a:r>
          </a:p>
          <a:p>
            <a:pPr marL="609600" indent="-609600" eaLnBrk="1" hangingPunct="1"/>
            <a:r>
              <a:rPr lang="en-US" dirty="0" smtClean="0"/>
              <a:t>Space frame </a:t>
            </a:r>
            <a:r>
              <a:rPr lang="en-US" sz="2400" dirty="0" smtClean="0"/>
              <a:t>- structure made from rigidly attached slender members forming a 3-D frame with loads applied in any direction. </a:t>
            </a:r>
          </a:p>
          <a:p>
            <a:pPr marL="609600" indent="-609600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C:\Documents and Settings\altit\Desktop\Logan_Jpeg\Ch05\05x04.jpg"/>
          <p:cNvPicPr>
            <a:picLocks noChangeAspect="1" noChangeArrowheads="1"/>
          </p:cNvPicPr>
          <p:nvPr/>
        </p:nvPicPr>
        <p:blipFill>
          <a:blip r:embed="rId3" cstate="print"/>
          <a:srcRect r="41304" b="8333"/>
          <a:stretch>
            <a:fillRect/>
          </a:stretch>
        </p:blipFill>
        <p:spPr bwMode="auto">
          <a:xfrm>
            <a:off x="228600" y="2438400"/>
            <a:ext cx="29588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Plane Frame Example Problem 1</a:t>
            </a:r>
            <a:br>
              <a:rPr lang="en-US" sz="3200" dirty="0" smtClean="0"/>
            </a:br>
            <a:r>
              <a:rPr lang="en-US" sz="3200" dirty="0" smtClean="0"/>
              <a:t>Global Equations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200400" y="1600200"/>
            <a:ext cx="5715000" cy="3733800"/>
            <a:chOff x="3429000" y="1524000"/>
            <a:chExt cx="5715000" cy="37338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1600200"/>
              <a:ext cx="5511003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104" name="Group 19"/>
            <p:cNvGrpSpPr>
              <a:grpSpLocks/>
            </p:cNvGrpSpPr>
            <p:nvPr/>
          </p:nvGrpSpPr>
          <p:grpSpPr bwMode="auto">
            <a:xfrm>
              <a:off x="8458200" y="1524000"/>
              <a:ext cx="685800" cy="1143000"/>
              <a:chOff x="4896" y="1008"/>
              <a:chExt cx="432" cy="720"/>
            </a:xfrm>
          </p:grpSpPr>
          <p:grpSp>
            <p:nvGrpSpPr>
              <p:cNvPr id="4132" name="Group 9"/>
              <p:cNvGrpSpPr>
                <a:grpSpLocks/>
              </p:cNvGrpSpPr>
              <p:nvPr/>
            </p:nvGrpSpPr>
            <p:grpSpPr bwMode="auto">
              <a:xfrm>
                <a:off x="4896" y="1008"/>
                <a:ext cx="432" cy="336"/>
                <a:chOff x="4896" y="1008"/>
                <a:chExt cx="432" cy="336"/>
              </a:xfrm>
            </p:grpSpPr>
            <p:sp>
              <p:nvSpPr>
                <p:cNvPr id="413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  <p:grpSp>
            <p:nvGrpSpPr>
              <p:cNvPr id="4133" name="Group 10"/>
              <p:cNvGrpSpPr>
                <a:grpSpLocks/>
              </p:cNvGrpSpPr>
              <p:nvPr/>
            </p:nvGrpSpPr>
            <p:grpSpPr bwMode="auto">
              <a:xfrm>
                <a:off x="4896" y="1200"/>
                <a:ext cx="432" cy="336"/>
                <a:chOff x="4896" y="1008"/>
                <a:chExt cx="432" cy="336"/>
              </a:xfrm>
            </p:grpSpPr>
            <p:sp>
              <p:nvSpPr>
                <p:cNvPr id="413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  <p:grpSp>
            <p:nvGrpSpPr>
              <p:cNvPr id="4134" name="Group 13"/>
              <p:cNvGrpSpPr>
                <a:grpSpLocks/>
              </p:cNvGrpSpPr>
              <p:nvPr/>
            </p:nvGrpSpPr>
            <p:grpSpPr bwMode="auto">
              <a:xfrm>
                <a:off x="4896" y="1392"/>
                <a:ext cx="432" cy="336"/>
                <a:chOff x="4896" y="1008"/>
                <a:chExt cx="432" cy="336"/>
              </a:xfrm>
            </p:grpSpPr>
            <p:sp>
              <p:nvSpPr>
                <p:cNvPr id="413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</p:grpSp>
        <p:grpSp>
          <p:nvGrpSpPr>
            <p:cNvPr id="4105" name="Group 20"/>
            <p:cNvGrpSpPr>
              <a:grpSpLocks/>
            </p:cNvGrpSpPr>
            <p:nvPr/>
          </p:nvGrpSpPr>
          <p:grpSpPr bwMode="auto">
            <a:xfrm>
              <a:off x="8458200" y="4038600"/>
              <a:ext cx="685800" cy="1143000"/>
              <a:chOff x="4896" y="1008"/>
              <a:chExt cx="432" cy="720"/>
            </a:xfrm>
          </p:grpSpPr>
          <p:grpSp>
            <p:nvGrpSpPr>
              <p:cNvPr id="4123" name="Group 21"/>
              <p:cNvGrpSpPr>
                <a:grpSpLocks/>
              </p:cNvGrpSpPr>
              <p:nvPr/>
            </p:nvGrpSpPr>
            <p:grpSpPr bwMode="auto">
              <a:xfrm>
                <a:off x="4896" y="1008"/>
                <a:ext cx="432" cy="336"/>
                <a:chOff x="4896" y="1008"/>
                <a:chExt cx="432" cy="336"/>
              </a:xfrm>
            </p:grpSpPr>
            <p:sp>
              <p:nvSpPr>
                <p:cNvPr id="413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/>
                    <a:t>0</a:t>
                  </a:r>
                </a:p>
              </p:txBody>
            </p:sp>
          </p:grpSp>
          <p:grpSp>
            <p:nvGrpSpPr>
              <p:cNvPr id="4124" name="Group 24"/>
              <p:cNvGrpSpPr>
                <a:grpSpLocks/>
              </p:cNvGrpSpPr>
              <p:nvPr/>
            </p:nvGrpSpPr>
            <p:grpSpPr bwMode="auto">
              <a:xfrm>
                <a:off x="4896" y="1200"/>
                <a:ext cx="432" cy="336"/>
                <a:chOff x="4896" y="1008"/>
                <a:chExt cx="432" cy="336"/>
              </a:xfrm>
            </p:grpSpPr>
            <p:sp>
              <p:nvSpPr>
                <p:cNvPr id="412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/>
                    <a:t>0</a:t>
                  </a:r>
                </a:p>
              </p:txBody>
            </p:sp>
          </p:grpSp>
          <p:grpSp>
            <p:nvGrpSpPr>
              <p:cNvPr id="4125" name="Group 27"/>
              <p:cNvGrpSpPr>
                <a:grpSpLocks/>
              </p:cNvGrpSpPr>
              <p:nvPr/>
            </p:nvGrpSpPr>
            <p:grpSpPr bwMode="auto">
              <a:xfrm>
                <a:off x="4896" y="1392"/>
                <a:ext cx="432" cy="336"/>
                <a:chOff x="4896" y="1008"/>
                <a:chExt cx="432" cy="336"/>
              </a:xfrm>
            </p:grpSpPr>
            <p:sp>
              <p:nvSpPr>
                <p:cNvPr id="412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</p:grpSp>
        <p:grpSp>
          <p:nvGrpSpPr>
            <p:cNvPr id="4106" name="Group 50"/>
            <p:cNvGrpSpPr>
              <a:grpSpLocks/>
            </p:cNvGrpSpPr>
            <p:nvPr/>
          </p:nvGrpSpPr>
          <p:grpSpPr bwMode="auto">
            <a:xfrm>
              <a:off x="3810000" y="2286000"/>
              <a:ext cx="1524000" cy="2057400"/>
              <a:chOff x="2448" y="1584"/>
              <a:chExt cx="960" cy="1248"/>
            </a:xfrm>
          </p:grpSpPr>
          <p:sp>
            <p:nvSpPr>
              <p:cNvPr id="4107" name="Line 32"/>
              <p:cNvSpPr>
                <a:spLocks noChangeShapeType="1"/>
              </p:cNvSpPr>
              <p:nvPr/>
            </p:nvSpPr>
            <p:spPr bwMode="auto">
              <a:xfrm flipV="1">
                <a:off x="2448" y="172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" name="Text Box 33"/>
              <p:cNvSpPr txBox="1">
                <a:spLocks noChangeArrowheads="1"/>
              </p:cNvSpPr>
              <p:nvPr/>
            </p:nvSpPr>
            <p:spPr bwMode="auto">
              <a:xfrm>
                <a:off x="2640" y="1584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10,000</a:t>
                </a:r>
              </a:p>
            </p:txBody>
          </p:sp>
          <p:grpSp>
            <p:nvGrpSpPr>
              <p:cNvPr id="4109" name="Group 34"/>
              <p:cNvGrpSpPr>
                <a:grpSpLocks/>
              </p:cNvGrpSpPr>
              <p:nvPr/>
            </p:nvGrpSpPr>
            <p:grpSpPr bwMode="auto">
              <a:xfrm>
                <a:off x="2448" y="1776"/>
                <a:ext cx="432" cy="336"/>
                <a:chOff x="4896" y="1008"/>
                <a:chExt cx="432" cy="336"/>
              </a:xfrm>
            </p:grpSpPr>
            <p:sp>
              <p:nvSpPr>
                <p:cNvPr id="4121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  <p:grpSp>
            <p:nvGrpSpPr>
              <p:cNvPr id="4110" name="Group 37"/>
              <p:cNvGrpSpPr>
                <a:grpSpLocks/>
              </p:cNvGrpSpPr>
              <p:nvPr/>
            </p:nvGrpSpPr>
            <p:grpSpPr bwMode="auto">
              <a:xfrm>
                <a:off x="2448" y="1968"/>
                <a:ext cx="432" cy="336"/>
                <a:chOff x="4896" y="1008"/>
                <a:chExt cx="432" cy="336"/>
              </a:xfrm>
            </p:grpSpPr>
            <p:sp>
              <p:nvSpPr>
                <p:cNvPr id="4119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  <p:grpSp>
            <p:nvGrpSpPr>
              <p:cNvPr id="4111" name="Group 41"/>
              <p:cNvGrpSpPr>
                <a:grpSpLocks/>
              </p:cNvGrpSpPr>
              <p:nvPr/>
            </p:nvGrpSpPr>
            <p:grpSpPr bwMode="auto">
              <a:xfrm>
                <a:off x="2448" y="2112"/>
                <a:ext cx="432" cy="336"/>
                <a:chOff x="4896" y="1008"/>
                <a:chExt cx="432" cy="336"/>
              </a:xfrm>
            </p:grpSpPr>
            <p:sp>
              <p:nvSpPr>
                <p:cNvPr id="411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</p:grpSp>
          <p:grpSp>
            <p:nvGrpSpPr>
              <p:cNvPr id="4112" name="Group 44"/>
              <p:cNvGrpSpPr>
                <a:grpSpLocks/>
              </p:cNvGrpSpPr>
              <p:nvPr/>
            </p:nvGrpSpPr>
            <p:grpSpPr bwMode="auto">
              <a:xfrm>
                <a:off x="2448" y="2304"/>
                <a:ext cx="432" cy="336"/>
                <a:chOff x="4896" y="1008"/>
                <a:chExt cx="432" cy="336"/>
              </a:xfrm>
            </p:grpSpPr>
            <p:sp>
              <p:nvSpPr>
                <p:cNvPr id="411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896" y="115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088" y="1008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/>
                    <a:t>0</a:t>
                  </a:r>
                </a:p>
              </p:txBody>
            </p:sp>
          </p:grpSp>
          <p:sp>
            <p:nvSpPr>
              <p:cNvPr id="4113" name="Line 48"/>
              <p:cNvSpPr>
                <a:spLocks noChangeShapeType="1"/>
              </p:cNvSpPr>
              <p:nvPr/>
            </p:nvSpPr>
            <p:spPr bwMode="auto">
              <a:xfrm flipV="1">
                <a:off x="2448" y="2640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" name="Text Box 49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 5,000</a:t>
                </a:r>
              </a:p>
            </p:txBody>
          </p:sp>
        </p:grpSp>
      </p:grpSp>
      <p:sp>
        <p:nvSpPr>
          <p:cNvPr id="4101" name="Text Box 51"/>
          <p:cNvSpPr txBox="1">
            <a:spLocks noChangeArrowheads="1"/>
          </p:cNvSpPr>
          <p:nvPr/>
        </p:nvSpPr>
        <p:spPr bwMode="auto">
          <a:xfrm>
            <a:off x="2819400" y="5715000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Solve six equations (eqs. 4-9)</a:t>
            </a:r>
          </a:p>
        </p:txBody>
      </p:sp>
      <p:sp>
        <p:nvSpPr>
          <p:cNvPr id="4102" name="Text Box 53"/>
          <p:cNvSpPr txBox="1">
            <a:spLocks noChangeArrowheads="1"/>
          </p:cNvSpPr>
          <p:nvPr/>
        </p:nvSpPr>
        <p:spPr bwMode="auto">
          <a:xfrm>
            <a:off x="5638800" y="2819400"/>
            <a:ext cx="1219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200" dirty="0">
                <a:latin typeface="Times New Roman" pitchFamily="18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Planar Grid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4876800"/>
            <a:ext cx="7239000" cy="1447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dirty="0" smtClean="0"/>
              <a:t>Members must transmit bending and torsion loads (no axial loading)</a:t>
            </a:r>
          </a:p>
        </p:txBody>
      </p:sp>
      <p:pic>
        <p:nvPicPr>
          <p:cNvPr id="5" name="Picture 2" descr="C:\Documents and Settings\altit\Desktop\Logan_Jpeg\Ch05\05x13.jpg"/>
          <p:cNvPicPr>
            <a:picLocks noChangeAspect="1" noChangeArrowheads="1"/>
          </p:cNvPicPr>
          <p:nvPr/>
        </p:nvPicPr>
        <p:blipFill>
          <a:blip r:embed="rId3" cstate="print"/>
          <a:srcRect r="-654" b="13889"/>
          <a:stretch>
            <a:fillRect/>
          </a:stretch>
        </p:blipFill>
        <p:spPr bwMode="auto">
          <a:xfrm>
            <a:off x="1905000" y="1828800"/>
            <a:ext cx="5105400" cy="274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Equations</a:t>
            </a:r>
          </a:p>
        </p:txBody>
      </p:sp>
      <p:pic>
        <p:nvPicPr>
          <p:cNvPr id="7" name="Picture 2" descr="C:\Documents and Settings\altit\Desktop\Logan_Jpeg\Ch05\05x1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r="-654" b="13889"/>
          <a:stretch>
            <a:fillRect/>
          </a:stretch>
        </p:blipFill>
        <p:spPr bwMode="auto">
          <a:xfrm>
            <a:off x="2133600" y="1752600"/>
            <a:ext cx="475615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7200" y="4724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Planar grid - structure made from rigidly attached slender members that lie in a single plane with loads applied normal to the plane.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Members must transmit bending and torsion loads (no axial loading)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Element: Local Coordinates</a:t>
            </a:r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3581400"/>
            <a:ext cx="6248400" cy="2514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Nodal degrees of freedom: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Nodal loads / moments: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Note: Grid element deforms by bending in the x-y plane and torsion about the x-axis</a:t>
            </a:r>
          </a:p>
        </p:txBody>
      </p:sp>
      <p:graphicFrame>
        <p:nvGraphicFramePr>
          <p:cNvPr id="5122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43400" y="4419600"/>
          <a:ext cx="25781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612800" imgH="241200" progId="Equation.3">
                  <p:embed/>
                </p:oleObj>
              </mc:Choice>
              <mc:Fallback>
                <p:oleObj name="Equation" r:id="rId4" imgW="16128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25781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48200" y="3657600"/>
          <a:ext cx="2514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1307880" imgH="228600" progId="Equation.3">
                  <p:embed/>
                </p:oleObj>
              </mc:Choice>
              <mc:Fallback>
                <p:oleObj name="Equation" r:id="rId6" imgW="1307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25146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Documents and Settings\altit\Desktop\Logan_Jpeg\Ch05\05x14.jpg"/>
          <p:cNvPicPr>
            <a:picLocks noChangeAspect="1" noChangeArrowheads="1"/>
          </p:cNvPicPr>
          <p:nvPr/>
        </p:nvPicPr>
        <p:blipFill>
          <a:blip r:embed="rId8" cstate="print"/>
          <a:srcRect r="24326" b="13333"/>
          <a:stretch>
            <a:fillRect/>
          </a:stretch>
        </p:blipFill>
        <p:spPr bwMode="auto">
          <a:xfrm>
            <a:off x="1752600" y="1371600"/>
            <a:ext cx="527129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Element: Local Coordinates</a:t>
            </a:r>
            <a:br>
              <a:rPr lang="en-US" sz="3200" smtClean="0"/>
            </a:br>
            <a:r>
              <a:rPr lang="en-US" sz="3200" smtClean="0"/>
              <a:t>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Sign conventions for torque:</a:t>
            </a:r>
          </a:p>
        </p:txBody>
      </p:sp>
      <p:pic>
        <p:nvPicPr>
          <p:cNvPr id="5" name="Picture 2" descr="C:\Documents and Settings\altit\Desktop\Logan_Jpeg\Ch05\05x15.jpg"/>
          <p:cNvPicPr>
            <a:picLocks noChangeAspect="1" noChangeArrowheads="1"/>
          </p:cNvPicPr>
          <p:nvPr/>
        </p:nvPicPr>
        <p:blipFill>
          <a:blip r:embed="rId3" cstate="print"/>
          <a:srcRect r="51203" b="26680"/>
          <a:stretch>
            <a:fillRect/>
          </a:stretch>
        </p:blipFill>
        <p:spPr bwMode="auto">
          <a:xfrm>
            <a:off x="1828800" y="2895600"/>
            <a:ext cx="583184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Grid element – bending deformation</a:t>
            </a:r>
            <a:r>
              <a:rPr lang="en-US" smtClean="0"/>
              <a:t> 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981200" y="2667000"/>
          <a:ext cx="535622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2895480" imgH="939600" progId="Equation.3">
                  <p:embed/>
                </p:oleObj>
              </mc:Choice>
              <mc:Fallback>
                <p:oleObj name="Equation" r:id="rId4" imgW="28954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5356225" cy="173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066800" y="19050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From Chapter 4:</a:t>
            </a:r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H="1" flipV="1">
            <a:off x="2286000" y="44196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2362200" y="4876800"/>
            <a:ext cx="449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Note moments and rotations are about the z-axis</a:t>
            </a:r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flipV="1">
            <a:off x="6400800" y="4495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element - Torsion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71600" y="3581400"/>
            <a:ext cx="5257800" cy="15240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i="1" dirty="0" smtClean="0"/>
              <a:t>                     </a:t>
            </a:r>
            <a:r>
              <a:rPr lang="en-US" sz="2400" i="1" dirty="0" smtClean="0">
                <a:sym typeface="Symbol"/>
              </a:rPr>
              <a:t>’</a:t>
            </a:r>
            <a:r>
              <a:rPr lang="en-US" sz="2400" dirty="0" smtClean="0">
                <a:sym typeface="Symbol"/>
              </a:rPr>
              <a:t>  - </a:t>
            </a:r>
            <a:r>
              <a:rPr lang="en-US" sz="2400" dirty="0" smtClean="0"/>
              <a:t>angle of twist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Assume linear interpolation: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graphicFrame>
        <p:nvGraphicFramePr>
          <p:cNvPr id="7171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43000" y="5029200"/>
          <a:ext cx="5943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3263760" imgH="482400" progId="Equation.3">
                  <p:embed/>
                </p:oleObj>
              </mc:Choice>
              <mc:Fallback>
                <p:oleObj name="Equation" r:id="rId4" imgW="32637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59436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1295400"/>
            <a:ext cx="48291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smtClean="0"/>
              <a:t>Grid element – Torsion (cont.)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676400"/>
            <a:ext cx="7162800" cy="38100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Element equations (torsion):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where G – shear modulus, L – element length and J – </a:t>
            </a:r>
            <a:r>
              <a:rPr lang="en-US" sz="2800" dirty="0" err="1" smtClean="0"/>
              <a:t>torsional</a:t>
            </a:r>
            <a:r>
              <a:rPr lang="en-US" sz="2800" dirty="0" smtClean="0"/>
              <a:t> constant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graphicFrame>
        <p:nvGraphicFramePr>
          <p:cNvPr id="819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38400" y="2590800"/>
          <a:ext cx="4038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1739880" imgH="482400" progId="Equation.3">
                  <p:embed/>
                </p:oleObj>
              </mc:Choice>
              <mc:Fallback>
                <p:oleObj name="Equation" r:id="rId4" imgW="17398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40386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Torsional Constants (Table 5-1)</a:t>
            </a:r>
          </a:p>
        </p:txBody>
      </p:sp>
      <p:pic>
        <p:nvPicPr>
          <p:cNvPr id="5" name="Picture 2" descr="C:\Documents and Settings\altit\Desktop\Logan_Jpeg\Ch05\T05x01.jpg"/>
          <p:cNvPicPr>
            <a:picLocks noChangeAspect="1" noChangeArrowheads="1"/>
          </p:cNvPicPr>
          <p:nvPr/>
        </p:nvPicPr>
        <p:blipFill>
          <a:blip r:embed="rId3" cstate="print"/>
          <a:srcRect l="12438" t="1916" b="45364"/>
          <a:stretch>
            <a:fillRect/>
          </a:stretch>
        </p:blipFill>
        <p:spPr bwMode="auto">
          <a:xfrm>
            <a:off x="914400" y="1752600"/>
            <a:ext cx="3352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Documents and Settings\altit\Desktop\Logan_Jpeg\Ch05\T05x01.jpg"/>
          <p:cNvPicPr>
            <a:picLocks noChangeAspect="1" noChangeArrowheads="1"/>
          </p:cNvPicPr>
          <p:nvPr/>
        </p:nvPicPr>
        <p:blipFill>
          <a:blip r:embed="rId3" cstate="print"/>
          <a:srcRect l="12438" t="54636" b="1080"/>
          <a:stretch>
            <a:fillRect/>
          </a:stretch>
        </p:blipFill>
        <p:spPr bwMode="auto">
          <a:xfrm>
            <a:off x="4724400" y="1828800"/>
            <a:ext cx="380588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Grid element – element equations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66800"/>
            <a:ext cx="3914775" cy="167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819400"/>
            <a:ext cx="5181600" cy="31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Plane frame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Example: bicycle frame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Note: </a:t>
            </a:r>
            <a:r>
              <a:rPr lang="en-US" sz="2400" dirty="0" err="1" smtClean="0"/>
              <a:t>multiforce</a:t>
            </a:r>
            <a:r>
              <a:rPr lang="en-US" sz="2400" dirty="0" smtClean="0"/>
              <a:t> members – combined axial and bending loads.  Finite element formulation combines truss and beam element formulations</a:t>
            </a:r>
          </a:p>
        </p:txBody>
      </p:sp>
      <p:pic>
        <p:nvPicPr>
          <p:cNvPr id="5" name="Picture 2" descr="C:\Documents and Settings\altit\Desktop\Logan_Jpeg\Ch05\P05x25.jpg"/>
          <p:cNvPicPr>
            <a:picLocks noChangeAspect="1" noChangeArrowheads="1"/>
          </p:cNvPicPr>
          <p:nvPr/>
        </p:nvPicPr>
        <p:blipFill>
          <a:blip r:embed="rId3" cstate="print"/>
          <a:srcRect r="55882" b="71776"/>
          <a:stretch>
            <a:fillRect/>
          </a:stretch>
        </p:blipFill>
        <p:spPr bwMode="auto">
          <a:xfrm>
            <a:off x="2285999" y="2362200"/>
            <a:ext cx="340144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element – element stiffness matrix</a:t>
            </a: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00200"/>
            <a:ext cx="5828924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Element: Global Coordinates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Coordinate transformation in x-z plane only: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334000"/>
            <a:ext cx="5257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Documents and Settings\altit\Desktop\Logan_Jpeg\Ch05\05x17.jpg"/>
          <p:cNvPicPr>
            <a:picLocks noChangeAspect="1" noChangeArrowheads="1"/>
          </p:cNvPicPr>
          <p:nvPr/>
        </p:nvPicPr>
        <p:blipFill>
          <a:blip r:embed="rId4" cstate="print"/>
          <a:srcRect r="59023"/>
          <a:stretch>
            <a:fillRect/>
          </a:stretch>
        </p:blipFill>
        <p:spPr bwMode="auto">
          <a:xfrm>
            <a:off x="2743200" y="24384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Element: Global Coordinates</a:t>
            </a:r>
          </a:p>
        </p:txBody>
      </p:sp>
      <p:graphicFrame>
        <p:nvGraphicFramePr>
          <p:cNvPr id="5122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2438400" y="1676400"/>
          <a:ext cx="380999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4" imgW="1269720" imgH="253800" progId="Equation.3">
                  <p:embed/>
                </p:oleObj>
              </mc:Choice>
              <mc:Fallback>
                <p:oleObj name="Equation" r:id="rId4" imgW="12697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380999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2895600"/>
            <a:ext cx="449236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Example Problem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886200"/>
            <a:ext cx="4424654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ltit\Desktop\Logan_Jpeg\Ch05\05x21.jpg"/>
          <p:cNvPicPr>
            <a:picLocks noChangeAspect="1" noChangeArrowheads="1"/>
          </p:cNvPicPr>
          <p:nvPr/>
        </p:nvPicPr>
        <p:blipFill>
          <a:blip r:embed="rId4" cstate="print"/>
          <a:srcRect r="42873" b="-4000"/>
          <a:stretch>
            <a:fillRect/>
          </a:stretch>
        </p:blipFill>
        <p:spPr bwMode="auto">
          <a:xfrm>
            <a:off x="2667000" y="1447800"/>
            <a:ext cx="3657600" cy="216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Element: Example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371600"/>
            <a:ext cx="7848600" cy="3124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Element 1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Element stiffness matrix (node 2 degrees of freedom only)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8005" y="1752600"/>
            <a:ext cx="55047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352800"/>
            <a:ext cx="70945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4800600"/>
            <a:ext cx="4724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810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/>
              <a:t>Grid Example (cont.)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533400" y="1447800"/>
            <a:ext cx="7848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Element 2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Element stiffness matrix (node 2 degrees of freedom only)</a:t>
            </a:r>
          </a:p>
        </p:txBody>
      </p:sp>
      <p:pic>
        <p:nvPicPr>
          <p:cNvPr id="204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79120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7027863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876800"/>
            <a:ext cx="44672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Grid Example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Global Equations: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Solution: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86000"/>
            <a:ext cx="58674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191000"/>
            <a:ext cx="3086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Grid Example (cont.)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Element loads and moments: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Element 1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Element 2</a:t>
            </a:r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90800"/>
            <a:ext cx="7924799" cy="108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572000"/>
            <a:ext cx="785921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Space Frame</a:t>
            </a:r>
            <a:br>
              <a:rPr lang="en-US" sz="3200" smtClean="0"/>
            </a:br>
            <a:r>
              <a:rPr lang="en-US" sz="3200" smtClean="0"/>
              <a:t>(Beam element arbitrarily oriented in space)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4114800"/>
            <a:ext cx="7620000" cy="1828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Deformation modes: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Bending about </a:t>
            </a:r>
            <a:r>
              <a:rPr lang="en-US" sz="2400" i="1" dirty="0" smtClean="0">
                <a:latin typeface="Times New Roman" pitchFamily="18" charset="0"/>
              </a:rPr>
              <a:t>y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</a:rPr>
              <a:t>z</a:t>
            </a:r>
            <a:r>
              <a:rPr lang="en-US" sz="2400" dirty="0" smtClean="0"/>
              <a:t> axes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Axial load in </a:t>
            </a:r>
            <a:r>
              <a:rPr lang="en-US" sz="2400" i="1" dirty="0" smtClean="0">
                <a:latin typeface="Times New Roman" pitchFamily="18" charset="0"/>
              </a:rPr>
              <a:t>x</a:t>
            </a:r>
            <a:r>
              <a:rPr lang="en-US" sz="2400" dirty="0" smtClean="0"/>
              <a:t> direction (not shown in figure)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Torsion about </a:t>
            </a:r>
            <a:r>
              <a:rPr lang="en-US" sz="2400" i="1" dirty="0" smtClean="0">
                <a:latin typeface="Times New Roman" pitchFamily="18" charset="0"/>
              </a:rPr>
              <a:t>x</a:t>
            </a:r>
            <a:r>
              <a:rPr lang="en-US" sz="2400" dirty="0" smtClean="0"/>
              <a:t> axis (not shown in figure)</a:t>
            </a:r>
          </a:p>
        </p:txBody>
      </p:sp>
      <p:pic>
        <p:nvPicPr>
          <p:cNvPr id="5" name="Picture 2" descr="C:\Documents and Settings\altit\Desktop\Logan_Jpeg\Ch05\05x23.jpg"/>
          <p:cNvPicPr>
            <a:picLocks noChangeAspect="1" noChangeArrowheads="1"/>
          </p:cNvPicPr>
          <p:nvPr/>
        </p:nvPicPr>
        <p:blipFill>
          <a:blip r:embed="rId3" cstate="print"/>
          <a:srcRect b="11959"/>
          <a:stretch>
            <a:fillRect/>
          </a:stretch>
        </p:blipFill>
        <p:spPr bwMode="auto">
          <a:xfrm>
            <a:off x="1905000" y="2057400"/>
            <a:ext cx="5257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Space Frame</a:t>
            </a:r>
            <a:br>
              <a:rPr lang="en-US" sz="3200" smtClean="0"/>
            </a:br>
            <a:r>
              <a:rPr lang="en-US" sz="3200" smtClean="0"/>
              <a:t>(cont.)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Bending in the             plane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Bending in the            plane</a:t>
            </a:r>
          </a:p>
        </p:txBody>
      </p:sp>
      <p:graphicFrame>
        <p:nvGraphicFramePr>
          <p:cNvPr id="614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67000" y="3810000"/>
          <a:ext cx="719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4" imgW="419040" imgH="203040" progId="Equation.3">
                  <p:embed/>
                </p:oleObj>
              </mc:Choice>
              <mc:Fallback>
                <p:oleObj name="Equation" r:id="rId4" imgW="4190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0"/>
                        <a:ext cx="7191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4419600"/>
            <a:ext cx="46767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1981200"/>
            <a:ext cx="46482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420" name="Object 6"/>
          <p:cNvGraphicFramePr>
            <a:graphicFrameLocks noChangeAspect="1"/>
          </p:cNvGraphicFramePr>
          <p:nvPr/>
        </p:nvGraphicFramePr>
        <p:xfrm>
          <a:off x="2743200" y="1600200"/>
          <a:ext cx="69691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8" imgW="406080" imgH="177480" progId="Equation.3">
                  <p:embed/>
                </p:oleObj>
              </mc:Choice>
              <mc:Fallback>
                <p:oleObj name="Equation" r:id="rId8" imgW="4060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696913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Planar Grid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4572000"/>
            <a:ext cx="7239000" cy="1447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dirty="0" smtClean="0"/>
              <a:t>Members must transmit bending and torsion loads (no axial loading)</a:t>
            </a:r>
          </a:p>
        </p:txBody>
      </p:sp>
      <p:pic>
        <p:nvPicPr>
          <p:cNvPr id="5" name="Picture 2" descr="C:\Documents and Settings\altit\Desktop\Logan_Jpeg\Ch05\05x13.jpg"/>
          <p:cNvPicPr>
            <a:picLocks noChangeAspect="1" noChangeArrowheads="1"/>
          </p:cNvPicPr>
          <p:nvPr/>
        </p:nvPicPr>
        <p:blipFill>
          <a:blip r:embed="rId3" cstate="print"/>
          <a:srcRect r="1090" b="16667"/>
          <a:stretch>
            <a:fillRect/>
          </a:stretch>
        </p:blipFill>
        <p:spPr bwMode="auto">
          <a:xfrm>
            <a:off x="2133600" y="1676400"/>
            <a:ext cx="5029200" cy="26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Space Frame</a:t>
            </a:r>
            <a:br>
              <a:rPr lang="en-US" sz="3200" smtClean="0"/>
            </a:br>
            <a:r>
              <a:rPr lang="en-US" sz="3200" smtClean="0"/>
              <a:t>(cont.)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5240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Axial load in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 direction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Torsion about the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axis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67000" y="4359275"/>
          <a:ext cx="40338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4" imgW="1739880" imgH="482400" progId="Equation.3">
                  <p:embed/>
                </p:oleObj>
              </mc:Choice>
              <mc:Fallback>
                <p:oleObj name="Equation" r:id="rId4" imgW="17398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59275"/>
                        <a:ext cx="4033838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38400" y="2133600"/>
          <a:ext cx="4343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Equation" r:id="rId6" imgW="1714320" imgH="482400" progId="Equation.3">
                  <p:embed/>
                </p:oleObj>
              </mc:Choice>
              <mc:Fallback>
                <p:oleObj name="Equation" r:id="rId6" imgW="17143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434340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Space Frame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19200"/>
            <a:ext cx="8229600" cy="6858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Element stiffness matrix (local coordinates):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76400"/>
            <a:ext cx="54483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Space Frame:</a:t>
            </a:r>
            <a:br>
              <a:rPr lang="en-US" sz="3200" smtClean="0"/>
            </a:br>
            <a:r>
              <a:rPr lang="en-US" sz="3200" smtClean="0"/>
              <a:t>Transformation to Global Coordinates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5240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Directions cosines:</a:t>
            </a:r>
          </a:p>
        </p:txBody>
      </p:sp>
      <p:graphicFrame>
        <p:nvGraphicFramePr>
          <p:cNvPr id="819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0" y="5029200"/>
          <a:ext cx="40370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4" imgW="2082600" imgH="241200" progId="Equation.3">
                  <p:embed/>
                </p:oleObj>
              </mc:Choice>
              <mc:Fallback>
                <p:oleObj name="Equation" r:id="rId4" imgW="20826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403701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altit\Desktop\Logan_Jpeg\Ch05\05x24.jpg"/>
          <p:cNvPicPr>
            <a:picLocks noChangeAspect="1" noChangeArrowheads="1"/>
          </p:cNvPicPr>
          <p:nvPr/>
        </p:nvPicPr>
        <p:blipFill>
          <a:blip r:embed="rId6" cstate="print"/>
          <a:srcRect r="-883" b="22222"/>
          <a:stretch>
            <a:fillRect/>
          </a:stretch>
        </p:blipFill>
        <p:spPr bwMode="auto">
          <a:xfrm>
            <a:off x="2639559" y="2057400"/>
            <a:ext cx="330404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Space Frame:</a:t>
            </a:r>
            <a:br>
              <a:rPr lang="en-US" sz="3200" dirty="0" smtClean="0"/>
            </a:br>
            <a:r>
              <a:rPr lang="en-US" sz="3200" dirty="0" smtClean="0"/>
              <a:t>Transformation to Global Coordinates (cont.)</a:t>
            </a:r>
          </a:p>
        </p:txBody>
      </p:sp>
      <p:graphicFrame>
        <p:nvGraphicFramePr>
          <p:cNvPr id="9218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3429000" y="2133600"/>
          <a:ext cx="20574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4" imgW="1066680" imgH="698400" progId="Equation.3">
                  <p:embed/>
                </p:oleObj>
              </mc:Choice>
              <mc:Fallback>
                <p:oleObj name="Equation" r:id="rId4" imgW="1066680" imgH="69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2057400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72390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Element stiffness matrix (global coordinates)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where</a:t>
            </a: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3581400"/>
            <a:ext cx="3619500" cy="145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4953000"/>
            <a:ext cx="2886075" cy="116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Space Frame Example</a:t>
            </a:r>
          </a:p>
        </p:txBody>
      </p:sp>
      <p:pic>
        <p:nvPicPr>
          <p:cNvPr id="4" name="Picture 2" descr="C:\Documents and Settings\altit\Desktop\Logan_Jpeg\Ch05\05x28.jpg"/>
          <p:cNvPicPr>
            <a:picLocks noChangeAspect="1" noChangeArrowheads="1"/>
          </p:cNvPicPr>
          <p:nvPr/>
        </p:nvPicPr>
        <p:blipFill>
          <a:blip r:embed="rId3" cstate="print"/>
          <a:srcRect r="2481" b="8163"/>
          <a:stretch>
            <a:fillRect/>
          </a:stretch>
        </p:blipFill>
        <p:spPr bwMode="auto">
          <a:xfrm>
            <a:off x="1981200" y="1600200"/>
            <a:ext cx="497049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Space Frame Example (cont.)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Global equations (node 1 terms only)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Solution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57400"/>
            <a:ext cx="78390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267200"/>
            <a:ext cx="2628900" cy="184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Space Frame Example (cont.)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676400"/>
            <a:ext cx="4038600" cy="6858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Element loads &amp; moments: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514600"/>
            <a:ext cx="21664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514600"/>
            <a:ext cx="237040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514600"/>
            <a:ext cx="253869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Space Frame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5029200"/>
            <a:ext cx="8229600" cy="11731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dirty="0" smtClean="0"/>
              <a:t>Members must transmit axial, bending and torsion loads</a:t>
            </a:r>
          </a:p>
        </p:txBody>
      </p:sp>
      <p:pic>
        <p:nvPicPr>
          <p:cNvPr id="5" name="Picture 2" descr="C:\Documents and Settings\altit\Desktop\Logan_Jpeg\Ch05\P05x58.jpg"/>
          <p:cNvPicPr>
            <a:picLocks noChangeAspect="1" noChangeArrowheads="1"/>
          </p:cNvPicPr>
          <p:nvPr/>
        </p:nvPicPr>
        <p:blipFill>
          <a:blip r:embed="rId3" cstate="print"/>
          <a:srcRect r="25425"/>
          <a:stretch>
            <a:fillRect/>
          </a:stretch>
        </p:blipFill>
        <p:spPr bwMode="auto">
          <a:xfrm>
            <a:off x="2819400" y="1600200"/>
            <a:ext cx="34083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Plane frame analysis</a:t>
            </a:r>
          </a:p>
        </p:txBody>
      </p:sp>
      <p:pic>
        <p:nvPicPr>
          <p:cNvPr id="4" name="Picture 2" descr="C:\Documents and Settings\altit\Desktop\Logan_Jpeg\Ch05\05x03.jpg"/>
          <p:cNvPicPr>
            <a:picLocks noChangeAspect="1" noChangeArrowheads="1"/>
          </p:cNvPicPr>
          <p:nvPr/>
        </p:nvPicPr>
        <p:blipFill>
          <a:blip r:embed="rId3" cstate="print"/>
          <a:srcRect r="31830" b="13755"/>
          <a:stretch>
            <a:fillRect/>
          </a:stretch>
        </p:blipFill>
        <p:spPr bwMode="auto">
          <a:xfrm>
            <a:off x="1752599" y="2133600"/>
            <a:ext cx="549428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Plane frame analysis: </a:t>
            </a:r>
            <a:br>
              <a:rPr lang="en-US" sz="3200" smtClean="0"/>
            </a:br>
            <a:r>
              <a:rPr lang="en-US" sz="3200" smtClean="0"/>
              <a:t>Local coordinates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7400" y="1905000"/>
          <a:ext cx="4875213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3670200" imgH="1396800" progId="Equation.3">
                  <p:embed/>
                </p:oleObj>
              </mc:Choice>
              <mc:Fallback>
                <p:oleObj name="Equation" r:id="rId4" imgW="3670200" imgH="139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875213" cy="185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52800" y="4191000"/>
          <a:ext cx="236061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193760" imgH="355320" progId="Equation.3">
                  <p:embed/>
                </p:oleObj>
              </mc:Choice>
              <mc:Fallback>
                <p:oleObj name="Equation" r:id="rId6" imgW="1193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2360612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5486400"/>
          <a:ext cx="1600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914400" imgH="215640" progId="Equation.3">
                  <p:embed/>
                </p:oleObj>
              </mc:Choice>
              <mc:Fallback>
                <p:oleObj name="Equation" r:id="rId8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86400"/>
                        <a:ext cx="16002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905000" y="3733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where</a:t>
            </a: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1981200" y="5029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Plane frame analysis: </a:t>
            </a:r>
            <a:br>
              <a:rPr lang="en-US" sz="3200" smtClean="0"/>
            </a:br>
            <a:r>
              <a:rPr lang="en-US" sz="3200" smtClean="0"/>
              <a:t>Global coordinates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0" y="1981200"/>
          <a:ext cx="1905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015920" imgH="241200" progId="Equation.3">
                  <p:embed/>
                </p:oleObj>
              </mc:Choice>
              <mc:Fallback>
                <p:oleObj name="Equation" r:id="rId4" imgW="101592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1905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71800" y="3200400"/>
          <a:ext cx="3505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1663560" imgH="1155600" progId="Equation.3">
                  <p:embed/>
                </p:oleObj>
              </mc:Choice>
              <mc:Fallback>
                <p:oleObj name="Equation" r:id="rId6" imgW="1663560" imgH="11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3505200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1143000" y="25908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Plane frame analysis: </a:t>
            </a:r>
            <a:br>
              <a:rPr lang="en-US" sz="3200" smtClean="0"/>
            </a:br>
            <a:r>
              <a:rPr lang="en-US" sz="3200" smtClean="0"/>
              <a:t>Global coordinates (cont.)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457200" y="2209800"/>
          <a:ext cx="7999413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5117760" imgH="1841400" progId="Equation.3">
                  <p:embed/>
                </p:oleObj>
              </mc:Choice>
              <mc:Fallback>
                <p:oleObj name="Equation" r:id="rId4" imgW="5117760" imgH="184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7999413" cy="287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Plane Frame Example Problem 1</a:t>
            </a:r>
          </a:p>
        </p:txBody>
      </p:sp>
      <p:pic>
        <p:nvPicPr>
          <p:cNvPr id="4" name="Picture 2" descr="C:\Documents and Settings\altit\Desktop\Logan_Jpeg\Ch05\05x04.jpg"/>
          <p:cNvPicPr>
            <a:picLocks noChangeAspect="1" noChangeArrowheads="1"/>
          </p:cNvPicPr>
          <p:nvPr/>
        </p:nvPicPr>
        <p:blipFill>
          <a:blip r:embed="rId3" cstate="print"/>
          <a:srcRect r="41304" b="8333"/>
          <a:stretch>
            <a:fillRect/>
          </a:stretch>
        </p:blipFill>
        <p:spPr bwMode="auto">
          <a:xfrm>
            <a:off x="2057400" y="1981200"/>
            <a:ext cx="4835525" cy="336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6408</TotalTime>
  <Words>546</Words>
  <Application>Microsoft Office PowerPoint</Application>
  <PresentationFormat>On-screen Show (4:3)</PresentationFormat>
  <Paragraphs>179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Office Theme</vt:lpstr>
      <vt:lpstr>Equation</vt:lpstr>
      <vt:lpstr>Chapter 5. Frame and Grid Equations</vt:lpstr>
      <vt:lpstr>Plane frame</vt:lpstr>
      <vt:lpstr>Planar Grid</vt:lpstr>
      <vt:lpstr>Space Frame</vt:lpstr>
      <vt:lpstr>Plane frame analysis</vt:lpstr>
      <vt:lpstr>Plane frame analysis:  Local coordinates</vt:lpstr>
      <vt:lpstr>Plane frame analysis:  Global coordinates</vt:lpstr>
      <vt:lpstr>Plane frame analysis:  Global coordinates (cont.)</vt:lpstr>
      <vt:lpstr>Plane Frame Example Problem 1</vt:lpstr>
      <vt:lpstr>Plane Frame Example Problem 1 Global Equations</vt:lpstr>
      <vt:lpstr>Planar Grid</vt:lpstr>
      <vt:lpstr>Grid Equations</vt:lpstr>
      <vt:lpstr>Grid Element: Local Coordinates</vt:lpstr>
      <vt:lpstr>Grid Element: Local Coordinates (cont.)</vt:lpstr>
      <vt:lpstr>Grid element – bending deformation </vt:lpstr>
      <vt:lpstr>Grid element - Torsion</vt:lpstr>
      <vt:lpstr>Grid element – Torsion (cont.)</vt:lpstr>
      <vt:lpstr>Torsional Constants (Table 5-1)</vt:lpstr>
      <vt:lpstr>Grid element – element equations</vt:lpstr>
      <vt:lpstr>Grid element – element stiffness matrix</vt:lpstr>
      <vt:lpstr>Grid Element: Global Coordinates</vt:lpstr>
      <vt:lpstr>Grid Element: Global Coordinates</vt:lpstr>
      <vt:lpstr>Grid Example Problem</vt:lpstr>
      <vt:lpstr>Grid Element: Example (cont.)</vt:lpstr>
      <vt:lpstr>PowerPoint Presentation</vt:lpstr>
      <vt:lpstr>Grid Example (cont.)</vt:lpstr>
      <vt:lpstr>Grid Example (cont.)</vt:lpstr>
      <vt:lpstr>Space Frame (Beam element arbitrarily oriented in space)</vt:lpstr>
      <vt:lpstr>Space Frame (cont.)</vt:lpstr>
      <vt:lpstr>Space Frame (cont.)</vt:lpstr>
      <vt:lpstr>Space Frame (cont.)</vt:lpstr>
      <vt:lpstr>Space Frame: Transformation to Global Coordinates</vt:lpstr>
      <vt:lpstr>Space Frame: Transformation to Global Coordinates (cont.)</vt:lpstr>
      <vt:lpstr>Space Frame Example</vt:lpstr>
      <vt:lpstr>Space Frame Example (cont.)</vt:lpstr>
      <vt:lpstr>Space Frame Example (cont.)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86</cp:revision>
  <dcterms:created xsi:type="dcterms:W3CDTF">2008-01-29T02:08:59Z</dcterms:created>
  <dcterms:modified xsi:type="dcterms:W3CDTF">2018-01-27T11:17:42Z</dcterms:modified>
</cp:coreProperties>
</file>