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320" r:id="rId2"/>
    <p:sldId id="315" r:id="rId3"/>
    <p:sldId id="318" r:id="rId4"/>
    <p:sldId id="319" r:id="rId5"/>
    <p:sldId id="316" r:id="rId6"/>
    <p:sldId id="317" r:id="rId7"/>
    <p:sldId id="321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3" autoAdjust="0"/>
  </p:normalViewPr>
  <p:slideViewPr>
    <p:cSldViewPr snapToGrid="0">
      <p:cViewPr varScale="1">
        <p:scale>
          <a:sx n="63" d="100"/>
          <a:sy n="6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72BD62E-EDB4-45FE-A313-31B9EB1EC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3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6313D27-BBA1-41E0-A91A-A418637D9642}" type="datetimeFigureOut">
              <a:rPr lang="en-US"/>
              <a:pPr>
                <a:defRPr/>
              </a:pPr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87A7E15-EA16-4AF4-B2AC-F2D5D7F76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505BB1-A945-4008-A458-3310A7BC884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C4D15B-A53C-48AF-8822-44F94FFE46B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BC3627-24A4-4E91-B288-2DBBA7847D8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A3B32F-95A1-46F2-BDDB-E5B63DC8D01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DF4818-8BBA-4DEC-A6D8-BDC6591B9CD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318FC2-AFE2-4FDF-B29C-D040D7A6342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1D70C6-FE7F-4642-8DDD-2E984D30AF1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3DD5A1-2451-4CA0-9B9B-2282EDD706A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04AB31-1D83-4505-B98C-DAD0C002075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C830BB-CDBC-4B97-94E1-F3836205580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FD3D26-7AB8-4729-81CC-EB438368E10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DE7B78-3996-47BA-A0A6-5B685F32616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290C8-8F1F-4CA7-908E-5166DEA93E9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92F0FF-ED1B-4607-BFF8-0FDDDA3E539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31A146-BA05-42D2-BFB7-5F6780423A4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419456-39A2-4B5B-8778-4734F80B316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48D4EF-9EEA-459F-8574-2F495C1DD3B1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5E802B-1F6F-45BC-854B-30207DB0A8D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30E66D-6C61-4AB2-B3EE-6128D234D73B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600CD-D4CC-44C7-8265-2449D5E26291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3D4D9C-2ED6-40DF-B660-3317D4F71BA8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1D15AB-BA5A-40B5-9AA3-792F63B87D2A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207EC9-15CC-410D-B2DB-254B28E6C2D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FEB17A-0635-49E8-BB1A-D2F7481682B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476EC6-3D88-4F82-845D-B1CC96DB7B0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FC2D6C-1641-4E9D-ADAD-FC21D22EB58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23CB70-E7CD-4135-A865-F2E25D33838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B8E32C-40D6-4C25-8D18-453690828E40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84E386-DBC3-471C-A445-EBD8AC400CB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1FF139-3AB2-4B92-B0A3-DC62DA9DDA42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D816BB-DBEE-47F0-8C2D-D58E7D53B980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2B0156-68BC-4B39-9460-75EA9DC708B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C76DB2-A28D-439E-B1B4-0B1B87607F32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D67CCC-52D4-4EDE-88E9-6A07E62BCC7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AB5FCF-5475-4C76-9632-ACF7D632E821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3E7E04-C3A3-485A-9E93-782F61111B28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D74551-8B40-4A0F-9CE1-4B4D08A3F2CA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2687CF-FA41-4F9F-9418-28407A087507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19BE34-A94E-470B-AEB4-9F0B16FC1664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CC12E7-7A28-40B9-B67E-0B6C3B6D41E8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E1FEE-C09D-4D3F-BC31-8C07808A4DF3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CF0F10-533A-4EE8-867C-DED01A6DABA5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088727-5E20-4910-B150-A242A845E29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E2B6A7-E761-482F-81BA-AA874E9EE63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E2DEB7-9D9D-473E-8468-339521DCBEC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6C7D87-AB39-4E82-8160-D84D71347AA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8F1F99-FD64-482F-9F01-33BECE83583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jpe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jpe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7.wmf"/><Relationship Id="rId10" Type="http://schemas.openxmlformats.org/officeDocument/2006/relationships/image" Target="../media/image44.jpe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jpe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8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334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Chapter 4. Development of Beam Equations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1828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Recall: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Truss (or bar) elements are subjected to axial tensile or compressive forces only (no bending) and deform by change in length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Beam </a:t>
            </a:r>
            <a:r>
              <a:rPr lang="en-US" sz="2800" dirty="0"/>
              <a:t>elements (Chapter 4) - deform by bending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Frame </a:t>
            </a:r>
            <a:r>
              <a:rPr lang="en-US" sz="2800" dirty="0"/>
              <a:t>elements (Chapter 5) – combined axial, bending, and </a:t>
            </a:r>
            <a:r>
              <a:rPr lang="en-US" sz="2800" dirty="0" err="1"/>
              <a:t>torsional</a:t>
            </a:r>
            <a:r>
              <a:rPr lang="en-US" sz="2800" dirty="0"/>
              <a:t> deformation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 2 – Select Displacement Function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295400"/>
          <a:ext cx="4343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Equation" r:id="rId4" imgW="1714320" imgH="241200" progId="Equation.3">
                  <p:embed/>
                </p:oleObj>
              </mc:Choice>
              <mc:Fallback>
                <p:oleObj name="Equation" r:id="rId4" imgW="1714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3434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6600" y="2209800"/>
          <a:ext cx="2090738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6" imgW="1384200" imgH="1676160" progId="Equation.3">
                  <p:embed/>
                </p:oleObj>
              </mc:Choice>
              <mc:Fallback>
                <p:oleObj name="Equation" r:id="rId6" imgW="1384200" imgH="1676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2090738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209800" y="21336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Note: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457200" y="4953000"/>
            <a:ext cx="8153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Which satisfies the governing differential equation exactly if </a:t>
            </a:r>
            <a:r>
              <a:rPr lang="en-US" i="1" dirty="0"/>
              <a:t>EI</a:t>
            </a:r>
            <a:r>
              <a:rPr lang="en-US" dirty="0"/>
              <a:t> = constant and only concentrated loads and moments are applied. Otherwise, the finite element solution is an approximation.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991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 2 – Select Displacement Function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447800"/>
            <a:ext cx="731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/>
              <a:t>Displacement parameters </a:t>
            </a:r>
            <a:r>
              <a:rPr lang="en-US" sz="2400" i="1" dirty="0" smtClean="0">
                <a:latin typeface="Times New Roman" pitchFamily="18" charset="0"/>
              </a:rPr>
              <a:t>a</a:t>
            </a:r>
            <a:r>
              <a:rPr lang="en-US" sz="2400" i="1" baseline="-25000" dirty="0" smtClean="0">
                <a:latin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</a:rPr>
              <a:t>, a</a:t>
            </a:r>
            <a:r>
              <a:rPr lang="en-US" sz="2400" i="1" baseline="-25000" dirty="0" smtClean="0">
                <a:latin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</a:rPr>
              <a:t>, a</a:t>
            </a:r>
            <a:r>
              <a:rPr lang="en-US" sz="2400" i="1" baseline="-25000" dirty="0" smtClean="0">
                <a:latin typeface="Times New Roman" pitchFamily="18" charset="0"/>
              </a:rPr>
              <a:t>3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</a:rPr>
              <a:t>a</a:t>
            </a:r>
            <a:r>
              <a:rPr lang="en-US" sz="2400" i="1" baseline="-25000" dirty="0" smtClean="0">
                <a:latin typeface="Times New Roman" pitchFamily="18" charset="0"/>
              </a:rPr>
              <a:t>4</a:t>
            </a:r>
            <a:r>
              <a:rPr lang="en-US" sz="2400" dirty="0" smtClean="0"/>
              <a:t> have no physical meaning</a:t>
            </a:r>
          </a:p>
          <a:p>
            <a:pPr eaLnBrk="1" hangingPunct="1"/>
            <a:r>
              <a:rPr lang="en-US" sz="2400" dirty="0" smtClean="0"/>
              <a:t>Rewrite displacement function in terms of nodal displacements and rotations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3276600"/>
          <a:ext cx="34909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4" imgW="2031840" imgH="1295280" progId="Equation.3">
                  <p:embed/>
                </p:oleObj>
              </mc:Choice>
              <mc:Fallback>
                <p:oleObj name="Equation" r:id="rId4" imgW="2031840" imgH="1295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3490913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6868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 2 – Select Displacement Function (cont.)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52600" y="12954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Solve for </a:t>
            </a:r>
            <a:r>
              <a:rPr lang="en-US" sz="2400" i="1" dirty="0" err="1" smtClean="0">
                <a:latin typeface="Times New Roman" pitchFamily="18" charset="0"/>
              </a:rPr>
              <a:t>a</a:t>
            </a:r>
            <a:r>
              <a:rPr lang="en-US" sz="2400" i="1" baseline="-25000" dirty="0" err="1" smtClean="0">
                <a:latin typeface="Times New Roman" pitchFamily="18" charset="0"/>
              </a:rPr>
              <a:t>i</a:t>
            </a:r>
            <a:r>
              <a:rPr lang="en-US" sz="2400" dirty="0" smtClean="0"/>
              <a:t>, </a:t>
            </a:r>
            <a:r>
              <a:rPr lang="en-US" sz="2400" i="1" dirty="0" err="1" smtClean="0">
                <a:latin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= 1,4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/>
              <a:t>Substitute into</a:t>
            </a:r>
            <a:r>
              <a:rPr lang="en-US" sz="2400" dirty="0" smtClean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95600" y="1752600"/>
          <a:ext cx="3736975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4" imgW="1904760" imgH="1269720" progId="Equation.3">
                  <p:embed/>
                </p:oleObj>
              </mc:Choice>
              <mc:Fallback>
                <p:oleObj name="Equation" r:id="rId4" imgW="190476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3736975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67000" y="4953000"/>
          <a:ext cx="3886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6" imgW="1714320" imgH="241200" progId="Equation.3">
                  <p:embed/>
                </p:oleObj>
              </mc:Choice>
              <mc:Fallback>
                <p:oleObj name="Equation" r:id="rId6" imgW="17143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8862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610600" cy="12954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Step 2 – Select Displacement Function (cont.)</a:t>
            </a:r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447800" y="2286000"/>
          <a:ext cx="6230937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4" imgW="2705040" imgH="888840" progId="Equation.3">
                  <p:embed/>
                </p:oleObj>
              </mc:Choice>
              <mc:Fallback>
                <p:oleObj name="Equation" r:id="rId4" imgW="27050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6230937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10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 2 – Select Displacement Function (cont.)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76400" y="1676400"/>
          <a:ext cx="5791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4" imgW="3466800" imgH="1269720" progId="Equation.3">
                  <p:embed/>
                </p:oleObj>
              </mc:Choice>
              <mc:Fallback>
                <p:oleObj name="Equation" r:id="rId4" imgW="346680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57912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4648200"/>
          <a:ext cx="45720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6" imgW="3149280" imgH="939600" progId="Equation.3">
                  <p:embed/>
                </p:oleObj>
              </mc:Choice>
              <mc:Fallback>
                <p:oleObj name="Equation" r:id="rId6" imgW="314928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4572000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990600" y="4267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Matrix form: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315200" cy="1371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Beam Element Interpolation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4114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 </a:t>
            </a:r>
            <a:r>
              <a:rPr lang="en-US" sz="1000" dirty="0" err="1" smtClean="0">
                <a:latin typeface="Courier New" pitchFamily="49" charset="0"/>
              </a:rPr>
              <a:t>Matlab</a:t>
            </a:r>
            <a:r>
              <a:rPr lang="en-US" sz="1000" dirty="0" smtClean="0">
                <a:latin typeface="Courier New" pitchFamily="49" charset="0"/>
              </a:rPr>
              <a:t> code to plot beam interpolation functions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   D. G. Taggart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close all; clear all; </a:t>
            </a:r>
            <a:r>
              <a:rPr lang="en-US" sz="1000" dirty="0" err="1" smtClean="0">
                <a:latin typeface="Courier New" pitchFamily="49" charset="0"/>
              </a:rPr>
              <a:t>clc</a:t>
            </a:r>
            <a:r>
              <a:rPr lang="en-US" sz="1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L=1;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x=</a:t>
            </a:r>
            <a:r>
              <a:rPr lang="en-US" sz="1000" dirty="0" err="1" smtClean="0">
                <a:latin typeface="Courier New" pitchFamily="49" charset="0"/>
              </a:rPr>
              <a:t>linspace</a:t>
            </a:r>
            <a:r>
              <a:rPr lang="en-US" sz="1000" dirty="0" smtClean="0">
                <a:latin typeface="Courier New" pitchFamily="49" charset="0"/>
              </a:rPr>
              <a:t>(0,L,25);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N1=(2*x.^3-3*x.^2*L+L^3)/L^3;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N2=(x.^3*L-2*x.^2*L^2+x*L^3)/L^3;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N3=(-2*x.^3+3*x.^2*L)/L^3;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N4=(x.^3-x.^2*L)/L^3;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subplot(2,2,1)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plot(x,N1)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title('N_1(x)')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subplot(2,2,2)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plot(x,N2)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title('N_2(x)')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subplot(2,2,3)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plot(x,N3)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title('N_3(x)')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subplot(2,2,4)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plot(x,N4)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title('N_4(x)')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7244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Kinematic assumption from beam theory – “plane sections remain planar and normal to the </a:t>
            </a:r>
            <a:r>
              <a:rPr lang="en-US" sz="2000" dirty="0" err="1" smtClean="0"/>
              <a:t>midplane</a:t>
            </a:r>
            <a:r>
              <a:rPr lang="en-US" sz="2000" dirty="0" smtClean="0"/>
              <a:t>”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Strain – displacement relation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Moment – displacement relation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Shear force – displacement relation (neglecting shear deformation)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6868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Step 3 – Strain-displacement &amp; stress-strain relations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91000" y="2057400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4" imgW="647640" imgH="393480" progId="Equation.3">
                  <p:embed/>
                </p:oleObj>
              </mc:Choice>
              <mc:Fallback>
                <p:oleObj name="Equation" r:id="rId4" imgW="6476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1066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57600" y="3124200"/>
          <a:ext cx="19065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6" imgW="1117440" imgH="419040" progId="Equation.3">
                  <p:embed/>
                </p:oleObj>
              </mc:Choice>
              <mc:Fallback>
                <p:oleObj name="Equation" r:id="rId6" imgW="11174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0"/>
                        <a:ext cx="19065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3962400" y="411480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8" imgW="736560" imgH="419040" progId="Equation.3">
                  <p:embed/>
                </p:oleObj>
              </mc:Choice>
              <mc:Fallback>
                <p:oleObj name="Equation" r:id="rId8" imgW="7365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147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9"/>
          <p:cNvGraphicFramePr>
            <a:graphicFrameLocks noChangeAspect="1"/>
          </p:cNvGraphicFramePr>
          <p:nvPr/>
        </p:nvGraphicFramePr>
        <p:xfrm>
          <a:off x="4038600" y="5334000"/>
          <a:ext cx="13398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10" imgW="723600" imgH="419040" progId="Equation.3">
                  <p:embed/>
                </p:oleObj>
              </mc:Choice>
              <mc:Fallback>
                <p:oleObj name="Equation" r:id="rId10" imgW="7236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0"/>
                        <a:ext cx="13398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6868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Step 3 – Derive element equations (direct approach)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5240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Recall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Consider </a:t>
            </a:r>
            <a:r>
              <a:rPr lang="en-US" sz="2400" i="1" dirty="0" smtClean="0">
                <a:latin typeface="Times New Roman" pitchFamily="18" charset="0"/>
              </a:rPr>
              <a:t>f</a:t>
            </a:r>
            <a:r>
              <a:rPr lang="en-US" sz="2400" i="1" baseline="-25000" dirty="0" smtClean="0">
                <a:latin typeface="Times New Roman" pitchFamily="18" charset="0"/>
              </a:rPr>
              <a:t>1y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smtClean="0"/>
              <a:t>and</a:t>
            </a:r>
            <a:r>
              <a:rPr lang="en-US" sz="2400" i="1" dirty="0" smtClean="0">
                <a:latin typeface="Times New Roman" pitchFamily="18" charset="0"/>
              </a:rPr>
              <a:t> m</a:t>
            </a:r>
            <a:r>
              <a:rPr lang="en-US" sz="2400" i="1" baseline="-25000" dirty="0" smtClean="0">
                <a:latin typeface="Times New Roman" pitchFamily="18" charset="0"/>
              </a:rPr>
              <a:t>1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62400" y="1905000"/>
          <a:ext cx="12350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4" imgW="609480" imgH="939600" progId="Equation.3">
                  <p:embed/>
                </p:oleObj>
              </mc:Choice>
              <mc:Fallback>
                <p:oleObj name="Equation" r:id="rId4" imgW="6094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235075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81200" y="4419600"/>
          <a:ext cx="62484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6" imgW="3517560" imgH="838080" progId="Equation.3">
                  <p:embed/>
                </p:oleObj>
              </mc:Choice>
              <mc:Fallback>
                <p:oleObj name="Equation" r:id="rId6" imgW="351756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6248400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Step 3 – Derive element equations (cont.)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990600" lvl="1" indent="-533400" eaLnBrk="1" hangingPunct="1">
              <a:buFontTx/>
              <a:buNone/>
            </a:pPr>
            <a:r>
              <a:rPr lang="en-US" sz="2400" dirty="0" smtClean="0"/>
              <a:t>Similarly for </a:t>
            </a:r>
            <a:r>
              <a:rPr lang="en-US" sz="2400" i="1" dirty="0" smtClean="0">
                <a:latin typeface="Times New Roman" pitchFamily="18" charset="0"/>
              </a:rPr>
              <a:t>f</a:t>
            </a:r>
            <a:r>
              <a:rPr lang="en-US" sz="2400" i="1" baseline="-25000" dirty="0" smtClean="0">
                <a:latin typeface="Times New Roman" pitchFamily="18" charset="0"/>
              </a:rPr>
              <a:t>2y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</a:rPr>
              <a:t>m</a:t>
            </a:r>
            <a:r>
              <a:rPr lang="en-US" sz="2400" i="1" baseline="-25000" dirty="0" smtClean="0">
                <a:latin typeface="Times New Roman" pitchFamily="18" charset="0"/>
              </a:rPr>
              <a:t>2</a:t>
            </a:r>
          </a:p>
          <a:p>
            <a:pPr marL="990600" lvl="1" indent="-533400" eaLnBrk="1" hangingPunct="1">
              <a:buFontTx/>
              <a:buNone/>
            </a:pPr>
            <a:endParaRPr lang="en-US" sz="2400" baseline="-25000" dirty="0" smtClean="0">
              <a:latin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endParaRPr lang="en-US" sz="2400" baseline="-25000" dirty="0" smtClean="0">
              <a:latin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endParaRPr lang="en-US" sz="2400" baseline="-25000" dirty="0" smtClean="0">
              <a:latin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endParaRPr lang="en-US" sz="2400" baseline="-25000" dirty="0" smtClean="0">
              <a:latin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endParaRPr lang="en-US" sz="2400" baseline="-25000" dirty="0" smtClean="0">
              <a:latin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sz="2400" dirty="0" smtClean="0"/>
              <a:t>Matrix form</a:t>
            </a: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76400" y="2133600"/>
          <a:ext cx="5658502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4" imgW="3568680" imgH="838080" progId="Equation.3">
                  <p:embed/>
                </p:oleObj>
              </mc:Choice>
              <mc:Fallback>
                <p:oleObj name="Equation" r:id="rId4" imgW="356868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5658502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52600" y="3886200"/>
          <a:ext cx="544195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6" imgW="2819160" imgH="939600" progId="Equation.3">
                  <p:embed/>
                </p:oleObj>
              </mc:Choice>
              <mc:Fallback>
                <p:oleObj name="Equation" r:id="rId6" imgW="281916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5441950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A Simple Example – Cantilever Beam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332038"/>
            <a:ext cx="7848600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Beam theory: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FEA (single element):</a:t>
            </a:r>
          </a:p>
          <a:p>
            <a:pPr eaLnBrk="1" hangingPunct="1">
              <a:buFontTx/>
              <a:buNone/>
            </a:pPr>
            <a:endParaRPr lang="en-US" sz="1600" dirty="0" smtClean="0"/>
          </a:p>
          <a:p>
            <a:pPr eaLnBrk="1" hangingPunct="1">
              <a:buFontTx/>
              <a:buNone/>
            </a:pPr>
            <a:r>
              <a:rPr lang="en-US" sz="1600" dirty="0" smtClean="0"/>
              <a:t>			                 =&gt;			 =&gt;   </a:t>
            </a:r>
          </a:p>
        </p:txBody>
      </p:sp>
      <p:graphicFrame>
        <p:nvGraphicFramePr>
          <p:cNvPr id="13314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43200" y="2971800"/>
          <a:ext cx="3352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4" imgW="2705040" imgH="863280" progId="Equation.3">
                  <p:embed/>
                </p:oleObj>
              </mc:Choice>
              <mc:Fallback>
                <p:oleObj name="Equation" r:id="rId4" imgW="270504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33528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90600" y="4648200"/>
          <a:ext cx="2794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6" imgW="2819160" imgH="939600" progId="Equation.3">
                  <p:embed/>
                </p:oleObj>
              </mc:Choice>
              <mc:Fallback>
                <p:oleObj name="Equation" r:id="rId6" imgW="2819160" imgH="93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27940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895600" y="1066800"/>
            <a:ext cx="3276600" cy="990600"/>
            <a:chOff x="1680" y="768"/>
            <a:chExt cx="2304" cy="76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680" y="864"/>
              <a:ext cx="1920" cy="672"/>
              <a:chOff x="1824" y="1152"/>
              <a:chExt cx="1920" cy="67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824" y="1392"/>
                <a:ext cx="1920" cy="432"/>
                <a:chOff x="1824" y="1392"/>
                <a:chExt cx="1920" cy="432"/>
              </a:xfrm>
            </p:grpSpPr>
            <p:sp>
              <p:nvSpPr>
                <p:cNvPr id="13325" name="Rectangle 4"/>
                <p:cNvSpPr>
                  <a:spLocks noChangeArrowheads="1"/>
                </p:cNvSpPr>
                <p:nvPr/>
              </p:nvSpPr>
              <p:spPr bwMode="auto">
                <a:xfrm>
                  <a:off x="1920" y="1536"/>
                  <a:ext cx="1824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26" name="Rectangle 5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96" cy="432"/>
                </a:xfrm>
                <a:prstGeom prst="rect">
                  <a:avLst/>
                </a:prstGeom>
                <a:pattFill prst="wdUpDiag">
                  <a:fgClr>
                    <a:schemeClr val="tx1">
                      <a:alpha val="98822"/>
                    </a:schemeClr>
                  </a:fgClr>
                  <a:bgClr>
                    <a:schemeClr val="bg1">
                      <a:alpha val="98822"/>
                    </a:schemeClr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27" name="Line 6"/>
                <p:cNvSpPr>
                  <a:spLocks noChangeShapeType="1"/>
                </p:cNvSpPr>
                <p:nvPr/>
              </p:nvSpPr>
              <p:spPr bwMode="auto">
                <a:xfrm>
                  <a:off x="1920" y="139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24" name="Line 8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3648" y="768"/>
              <a:ext cx="336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</a:p>
          </p:txBody>
        </p:sp>
      </p:grpSp>
      <p:graphicFrame>
        <p:nvGraphicFramePr>
          <p:cNvPr id="13316" name="Object 16"/>
          <p:cNvGraphicFramePr>
            <a:graphicFrameLocks noChangeAspect="1"/>
          </p:cNvGraphicFramePr>
          <p:nvPr/>
        </p:nvGraphicFramePr>
        <p:xfrm>
          <a:off x="4419600" y="4648200"/>
          <a:ext cx="2435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8" imgW="2019240" imgH="482400" progId="Equation.3">
                  <p:embed/>
                </p:oleObj>
              </mc:Choice>
              <mc:Fallback>
                <p:oleObj name="Equation" r:id="rId8" imgW="201924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4352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7"/>
          <p:cNvGraphicFramePr>
            <a:graphicFrameLocks noChangeAspect="1"/>
          </p:cNvGraphicFramePr>
          <p:nvPr/>
        </p:nvGraphicFramePr>
        <p:xfrm>
          <a:off x="7162800" y="4495800"/>
          <a:ext cx="12255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10" imgW="1015920" imgH="812520" progId="Equation.3">
                  <p:embed/>
                </p:oleObj>
              </mc:Choice>
              <mc:Fallback>
                <p:oleObj name="Equation" r:id="rId10" imgW="1015920" imgH="812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495800"/>
                        <a:ext cx="122555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Typical problem: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8640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Timoshenko Beam Theory </a:t>
            </a:r>
            <a:br>
              <a:rPr lang="en-US" sz="2800" dirty="0" smtClean="0"/>
            </a:br>
            <a:r>
              <a:rPr lang="en-US" sz="2800" dirty="0" smtClean="0"/>
              <a:t>(includes transverse shear deformation)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dirty="0" smtClean="0"/>
              <a:t>See text for derivation</a:t>
            </a:r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where</a:t>
            </a:r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>
                <a:latin typeface="Times New Roman" pitchFamily="18" charset="0"/>
              </a:rPr>
              <a:t>(</a:t>
            </a:r>
            <a:r>
              <a:rPr lang="en-US" sz="2200" i="1" dirty="0" err="1" smtClean="0">
                <a:latin typeface="Times New Roman" pitchFamily="18" charset="0"/>
              </a:rPr>
              <a:t>k</a:t>
            </a:r>
            <a:r>
              <a:rPr lang="en-US" sz="2200" i="1" baseline="-25000" dirty="0" err="1" smtClean="0">
                <a:latin typeface="Times New Roman" pitchFamily="18" charset="0"/>
              </a:rPr>
              <a:t>s</a:t>
            </a:r>
            <a:r>
              <a:rPr lang="en-US" sz="2200" i="1" dirty="0" err="1" smtClean="0">
                <a:latin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</a:rPr>
              <a:t>)</a:t>
            </a:r>
            <a:r>
              <a:rPr lang="en-US" sz="2200" dirty="0" smtClean="0"/>
              <a:t> is the shear area and </a:t>
            </a:r>
            <a:r>
              <a:rPr lang="en-US" sz="2200" i="1" dirty="0" smtClean="0">
                <a:latin typeface="Times New Roman" pitchFamily="18" charset="0"/>
              </a:rPr>
              <a:t>G</a:t>
            </a:r>
            <a:r>
              <a:rPr lang="en-US" sz="2200" dirty="0" smtClean="0"/>
              <a:t> is the shear modulus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95400" y="2209800"/>
          <a:ext cx="608647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4" imgW="3733560" imgH="939600" progId="Equation.3">
                  <p:embed/>
                </p:oleObj>
              </mc:Choice>
              <mc:Fallback>
                <p:oleObj name="Equation" r:id="rId4" imgW="37335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086475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57600" y="4267200"/>
          <a:ext cx="1525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6" imgW="698400" imgH="393480" progId="Equation.3">
                  <p:embed/>
                </p:oleObj>
              </mc:Choice>
              <mc:Fallback>
                <p:oleObj name="Equation" r:id="rId6" imgW="69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15255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620000" cy="1524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Steps 5-8 – Examples (several in text)</a:t>
            </a:r>
            <a:br>
              <a:rPr lang="en-US" sz="2800" dirty="0" smtClean="0"/>
            </a:br>
            <a:r>
              <a:rPr lang="en-US" sz="2800" dirty="0" smtClean="0"/>
              <a:t>Problem 4-2, p. 182</a:t>
            </a:r>
          </a:p>
        </p:txBody>
      </p:sp>
      <p:pic>
        <p:nvPicPr>
          <p:cNvPr id="26628" name="Picture 7" descr="fig04x1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133600"/>
            <a:ext cx="6096000" cy="2236788"/>
          </a:xfrm>
          <a:prstGeom prst="rect">
            <a:avLst/>
          </a:prstGeom>
          <a:noFill/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752600" y="48006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Note: Could use symmetry, consider full model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391400" cy="1371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 4-2  - Global Equations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600200" y="4648200"/>
            <a:ext cx="5715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BC’s: 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i="1" baseline="-25000" dirty="0">
                <a:latin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</a:rPr>
              <a:t> = 0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Loads: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2y</a:t>
            </a:r>
            <a:r>
              <a:rPr lang="en-US" i="1" dirty="0">
                <a:latin typeface="Times New Roman" pitchFamily="18" charset="0"/>
              </a:rPr>
              <a:t> = F</a:t>
            </a:r>
            <a:r>
              <a:rPr lang="en-US" i="1" baseline="-25000" dirty="0">
                <a:latin typeface="Times New Roman" pitchFamily="18" charset="0"/>
              </a:rPr>
              <a:t>4y</a:t>
            </a:r>
            <a:r>
              <a:rPr lang="en-US" dirty="0">
                <a:latin typeface="Times New Roman" pitchFamily="18" charset="0"/>
              </a:rPr>
              <a:t> = -10,000 lb,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 = M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 = M</a:t>
            </a:r>
            <a:r>
              <a:rPr lang="en-US" i="1" baseline="-25000" dirty="0"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 = 0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Need </a:t>
            </a:r>
            <a:r>
              <a:rPr lang="en-US" dirty="0">
                <a:latin typeface="Times New Roman" pitchFamily="18" charset="0"/>
              </a:rPr>
              <a:t>to solve system of 5 equations</a:t>
            </a: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3740"/>
            <a:ext cx="8586369" cy="267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086600" cy="1524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 4-2 (cont.)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533400" y="3581400"/>
            <a:ext cx="4419600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r>
              <a:rPr lang="en-US" sz="1000" dirty="0">
                <a:latin typeface="Courier New" pitchFamily="49" charset="0"/>
              </a:rPr>
              <a:t> </a:t>
            </a:r>
          </a:p>
          <a:p>
            <a:endParaRPr lang="en-US" sz="1000" dirty="0">
              <a:latin typeface="Courier New" pitchFamily="49" charset="0"/>
            </a:endParaRPr>
          </a:p>
          <a:p>
            <a:pPr lvl="1"/>
            <a:r>
              <a:rPr lang="en-US" sz="1000" dirty="0">
                <a:latin typeface="Courier New" pitchFamily="49" charset="0"/>
              </a:rPr>
              <a:t>E=30e6;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I=500;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L=10*12;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K=(E*I/L^3)*[24     0     6*L     0    0     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              0    8*L^3  2*L^2   0    0     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             6*L  2*L^2   8*L^2 -6*L 2*L^2   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              0     0    -6*L^2   24   0     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              0     0     2*L^2    0  8*L^2 ];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F=[-10000; 0 ; 0 ; -10000; 0];</a:t>
            </a:r>
          </a:p>
          <a:p>
            <a:pPr lvl="1"/>
            <a:r>
              <a:rPr lang="en-US" sz="1000" dirty="0">
                <a:latin typeface="Courier New" pitchFamily="49" charset="0"/>
              </a:rPr>
              <a:t>d=K\F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Courier New" pitchFamily="49" charset="0"/>
            </a:endParaRPr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5181600" y="3505200"/>
            <a:ext cx="3733800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Matlab Command Window output:</a:t>
            </a:r>
          </a:p>
          <a:p>
            <a:endParaRPr lang="en-US"/>
          </a:p>
          <a:p>
            <a:pPr lvl="1"/>
            <a:r>
              <a:rPr lang="en-US" sz="1000">
                <a:latin typeface="Courier New" pitchFamily="49" charset="0"/>
              </a:rPr>
              <a:t>d =</a:t>
            </a:r>
          </a:p>
          <a:p>
            <a:pPr lvl="1"/>
            <a:r>
              <a:rPr lang="en-US" sz="1000">
                <a:latin typeface="Courier New" pitchFamily="49" charset="0"/>
              </a:rPr>
              <a:t>   -0.0480</a:t>
            </a:r>
          </a:p>
          <a:p>
            <a:pPr lvl="1"/>
            <a:r>
              <a:rPr lang="en-US" sz="1000">
                <a:latin typeface="Courier New" pitchFamily="49" charset="0"/>
              </a:rPr>
              <a:t>   -0.0000</a:t>
            </a:r>
          </a:p>
          <a:p>
            <a:pPr lvl="1"/>
            <a:r>
              <a:rPr lang="en-US" sz="1000">
                <a:latin typeface="Courier New" pitchFamily="49" charset="0"/>
              </a:rPr>
              <a:t>    0.0000</a:t>
            </a:r>
          </a:p>
          <a:p>
            <a:pPr lvl="1"/>
            <a:r>
              <a:rPr lang="en-US" sz="1000">
                <a:latin typeface="Courier New" pitchFamily="49" charset="0"/>
              </a:rPr>
              <a:t>   -0.0480</a:t>
            </a:r>
          </a:p>
          <a:p>
            <a:pPr lvl="1"/>
            <a:r>
              <a:rPr lang="en-US" sz="1000">
                <a:latin typeface="Courier New" pitchFamily="49" charset="0"/>
              </a:rPr>
              <a:t>   -0.0000</a:t>
            </a:r>
          </a:p>
        </p:txBody>
      </p:sp>
      <p:sp>
        <p:nvSpPr>
          <p:cNvPr id="28678" name="Text Box 10"/>
          <p:cNvSpPr txBox="1">
            <a:spLocks noChangeArrowheads="1"/>
          </p:cNvSpPr>
          <p:nvPr/>
        </p:nvSpPr>
        <p:spPr bwMode="auto">
          <a:xfrm>
            <a:off x="6096000" y="5334000"/>
            <a:ext cx="3124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Note: 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1600" i="1" baseline="-25000">
                <a:latin typeface="Times New Roman" pitchFamily="18" charset="0"/>
              </a:rPr>
              <a:t>2</a:t>
            </a:r>
            <a:r>
              <a:rPr lang="en-US" sz="1600">
                <a:latin typeface="Times New Roman" pitchFamily="18" charset="0"/>
              </a:rPr>
              <a:t> = 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1600" i="1" baseline="-25000">
                <a:latin typeface="Times New Roman" pitchFamily="18" charset="0"/>
              </a:rPr>
              <a:t>3</a:t>
            </a:r>
            <a:r>
              <a:rPr lang="en-US" sz="1600">
                <a:latin typeface="Times New Roman" pitchFamily="18" charset="0"/>
              </a:rPr>
              <a:t> = 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1600" i="1" baseline="-25000">
                <a:latin typeface="Times New Roman" pitchFamily="18" charset="0"/>
              </a:rPr>
              <a:t>4</a:t>
            </a:r>
            <a:r>
              <a:rPr lang="en-US" sz="1600">
                <a:latin typeface="Times New Roman" pitchFamily="18" charset="0"/>
              </a:rPr>
              <a:t> = 0</a:t>
            </a:r>
          </a:p>
          <a:p>
            <a:pPr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76400"/>
            <a:ext cx="567145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 4-2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3429000"/>
            <a:ext cx="8077200" cy="3200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/>
              <a:t>Or, using symmetry:</a:t>
            </a:r>
          </a:p>
          <a:p>
            <a:pPr algn="ctr" eaLnBrk="1" hangingPunct="1">
              <a:buFontTx/>
              <a:buNone/>
            </a:pPr>
            <a:r>
              <a:rPr lang="en-US" sz="1800" i="1" dirty="0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1800" i="1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= </a:t>
            </a:r>
            <a:r>
              <a:rPr lang="en-US" sz="1800" i="1" dirty="0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1800" i="1" baseline="-25000" dirty="0" smtClean="0">
                <a:latin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</a:rPr>
              <a:t> = </a:t>
            </a:r>
            <a:r>
              <a:rPr lang="en-US" sz="1800" i="1" dirty="0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1800" i="1" baseline="-25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which yields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1800" dirty="0" smtClean="0"/>
              <a:t>Solving</a:t>
            </a:r>
          </a:p>
          <a:p>
            <a:pPr algn="ctr" eaLnBrk="1" hangingPunct="1"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v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=v</a:t>
            </a:r>
            <a:r>
              <a:rPr lang="en-US" sz="1800" baseline="-25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=-.048</a:t>
            </a:r>
            <a:r>
              <a:rPr lang="en-US" sz="1800" dirty="0" smtClean="0"/>
              <a:t> in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graphicFrame>
        <p:nvGraphicFramePr>
          <p:cNvPr id="1536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6600" y="4562620"/>
          <a:ext cx="3362325" cy="7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4" imgW="2057400" imgH="482400" progId="Equation.3">
                  <p:embed/>
                </p:oleObj>
              </mc:Choice>
              <mc:Fallback>
                <p:oleObj name="Equation" r:id="rId4" imgW="20574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62620"/>
                        <a:ext cx="3362325" cy="788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Documents and Settings\altit\Desktop\Logan_Jpeg\Ch04\04x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1447800"/>
            <a:ext cx="5295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Example 4-2 (cont.)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524001"/>
            <a:ext cx="4038600" cy="609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Third approach</a:t>
            </a:r>
          </a:p>
        </p:txBody>
      </p:sp>
      <p:graphicFrame>
        <p:nvGraphicFramePr>
          <p:cNvPr id="16386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38800" y="2514600"/>
          <a:ext cx="1981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4" imgW="1231560" imgH="634680" progId="Equation.3">
                  <p:embed/>
                </p:oleObj>
              </mc:Choice>
              <mc:Fallback>
                <p:oleObj name="Equation" r:id="rId4" imgW="123156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9812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43200" y="4191000"/>
          <a:ext cx="32813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6" imgW="2057400" imgH="660240" progId="Equation.3">
                  <p:embed/>
                </p:oleObj>
              </mc:Choice>
              <mc:Fallback>
                <p:oleObj name="Equation" r:id="rId6" imgW="2057400" imgH="660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3281362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00200" y="2286000"/>
            <a:ext cx="2895600" cy="1143000"/>
            <a:chOff x="1824" y="1200"/>
            <a:chExt cx="1824" cy="72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824" y="1200"/>
              <a:ext cx="1824" cy="672"/>
              <a:chOff x="1824" y="1344"/>
              <a:chExt cx="1824" cy="67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824" y="1470"/>
                <a:ext cx="1720" cy="546"/>
                <a:chOff x="1824" y="1152"/>
                <a:chExt cx="1920" cy="672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1824" y="1392"/>
                  <a:ext cx="1920" cy="432"/>
                  <a:chOff x="1824" y="1392"/>
                  <a:chExt cx="1920" cy="432"/>
                </a:xfrm>
              </p:grpSpPr>
              <p:sp>
                <p:nvSpPr>
                  <p:cNvPr id="1640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536"/>
                    <a:ext cx="182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05" name="Rectangle 8" descr="Wide upward diagonal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96" cy="432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alpha val="98822"/>
                      </a:schemeClr>
                    </a:fgClr>
                    <a:bgClr>
                      <a:schemeClr val="bg1">
                        <a:alpha val="98822"/>
                      </a:schemeClr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0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392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03" name="Line 1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96" name="Text Box 11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63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5,000 lb</a:t>
                </a:r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3552" y="1728"/>
                <a:ext cx="96" cy="240"/>
                <a:chOff x="3888" y="1776"/>
                <a:chExt cx="96" cy="240"/>
              </a:xfrm>
            </p:grpSpPr>
            <p:sp>
              <p:nvSpPr>
                <p:cNvPr id="16398" name="Oval 12"/>
                <p:cNvSpPr>
                  <a:spLocks noChangeArrowheads="1"/>
                </p:cNvSpPr>
                <p:nvPr/>
              </p:nvSpPr>
              <p:spPr bwMode="auto">
                <a:xfrm>
                  <a:off x="3888" y="182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99" name="Oval 13"/>
                <p:cNvSpPr>
                  <a:spLocks noChangeArrowheads="1"/>
                </p:cNvSpPr>
                <p:nvPr/>
              </p:nvSpPr>
              <p:spPr bwMode="auto">
                <a:xfrm>
                  <a:off x="3888" y="192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0" name="Line 14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1" name="Rectangle 1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48" cy="2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392" name="Line 20"/>
            <p:cNvSpPr>
              <a:spLocks noChangeShapeType="1"/>
            </p:cNvSpPr>
            <p:nvPr/>
          </p:nvSpPr>
          <p:spPr bwMode="auto">
            <a:xfrm flipH="1">
              <a:off x="187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21"/>
            <p:cNvSpPr>
              <a:spLocks noChangeShapeType="1"/>
            </p:cNvSpPr>
            <p:nvPr/>
          </p:nvSpPr>
          <p:spPr bwMode="auto">
            <a:xfrm>
              <a:off x="2976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22"/>
            <p:cNvSpPr txBox="1">
              <a:spLocks noChangeArrowheads="1"/>
            </p:cNvSpPr>
            <p:nvPr/>
          </p:nvSpPr>
          <p:spPr bwMode="auto">
            <a:xfrm>
              <a:off x="2544" y="172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10 ft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 4-2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447800"/>
            <a:ext cx="7086600" cy="4572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Element loads and moments (element 1)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algn="ctr" eaLnBrk="1" hangingPunct="1">
              <a:buFontTx/>
              <a:buNone/>
            </a:pPr>
            <a:r>
              <a:rPr lang="en-US" sz="2000" dirty="0" smtClean="0"/>
              <a:t>Note: equilibrium is satisfied</a:t>
            </a:r>
          </a:p>
        </p:txBody>
      </p:sp>
      <p:graphicFrame>
        <p:nvGraphicFramePr>
          <p:cNvPr id="1741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76399" y="2133600"/>
          <a:ext cx="612435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4" imgW="4444920" imgH="939600" progId="Equation.3">
                  <p:embed/>
                </p:oleObj>
              </mc:Choice>
              <mc:Fallback>
                <p:oleObj name="Equation" r:id="rId4" imgW="444492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2133600"/>
                        <a:ext cx="6124351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95400" y="3886200"/>
            <a:ext cx="6781800" cy="1219200"/>
            <a:chOff x="816" y="2736"/>
            <a:chExt cx="4272" cy="768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776" y="2976"/>
              <a:ext cx="2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1776" y="297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V="1">
              <a:off x="3936" y="297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32" y="2784"/>
              <a:ext cx="192" cy="384"/>
              <a:chOff x="4032" y="2784"/>
              <a:chExt cx="192" cy="384"/>
            </a:xfrm>
          </p:grpSpPr>
          <p:sp>
            <p:nvSpPr>
              <p:cNvPr id="17426" name="Arc 9"/>
              <p:cNvSpPr>
                <a:spLocks/>
              </p:cNvSpPr>
              <p:nvPr/>
            </p:nvSpPr>
            <p:spPr bwMode="auto">
              <a:xfrm flipV="1">
                <a:off x="4032" y="2976"/>
                <a:ext cx="192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7" name="Arc 10"/>
              <p:cNvSpPr>
                <a:spLocks/>
              </p:cNvSpPr>
              <p:nvPr/>
            </p:nvSpPr>
            <p:spPr bwMode="auto">
              <a:xfrm rot="16348918" flipV="1">
                <a:off x="4032" y="2784"/>
                <a:ext cx="192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Line 11"/>
              <p:cNvSpPr>
                <a:spLocks noChangeShapeType="1"/>
              </p:cNvSpPr>
              <p:nvPr/>
            </p:nvSpPr>
            <p:spPr bwMode="auto">
              <a:xfrm flipH="1">
                <a:off x="4032" y="2784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rot="10800000">
              <a:off x="1488" y="2736"/>
              <a:ext cx="192" cy="384"/>
              <a:chOff x="4032" y="2784"/>
              <a:chExt cx="192" cy="384"/>
            </a:xfrm>
          </p:grpSpPr>
          <p:sp>
            <p:nvSpPr>
              <p:cNvPr id="17423" name="Arc 14"/>
              <p:cNvSpPr>
                <a:spLocks/>
              </p:cNvSpPr>
              <p:nvPr/>
            </p:nvSpPr>
            <p:spPr bwMode="auto">
              <a:xfrm flipV="1">
                <a:off x="4032" y="2976"/>
                <a:ext cx="192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Arc 15"/>
              <p:cNvSpPr>
                <a:spLocks/>
              </p:cNvSpPr>
              <p:nvPr/>
            </p:nvSpPr>
            <p:spPr bwMode="auto">
              <a:xfrm rot="16348918" flipV="1">
                <a:off x="4032" y="2784"/>
                <a:ext cx="192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Line 16"/>
              <p:cNvSpPr>
                <a:spLocks noChangeShapeType="1"/>
              </p:cNvSpPr>
              <p:nvPr/>
            </p:nvSpPr>
            <p:spPr bwMode="auto">
              <a:xfrm flipH="1">
                <a:off x="4032" y="2784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9" name="Text Box 17"/>
            <p:cNvSpPr txBox="1">
              <a:spLocks noChangeArrowheads="1"/>
            </p:cNvSpPr>
            <p:nvPr/>
          </p:nvSpPr>
          <p:spPr bwMode="auto">
            <a:xfrm>
              <a:off x="1632" y="331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5000 lb</a:t>
              </a:r>
            </a:p>
          </p:txBody>
        </p:sp>
        <p:sp>
          <p:nvSpPr>
            <p:cNvPr id="17420" name="Text Box 18"/>
            <p:cNvSpPr txBox="1">
              <a:spLocks noChangeArrowheads="1"/>
            </p:cNvSpPr>
            <p:nvPr/>
          </p:nvSpPr>
          <p:spPr bwMode="auto">
            <a:xfrm>
              <a:off x="3504" y="331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5000 lb</a:t>
              </a:r>
            </a:p>
          </p:txBody>
        </p:sp>
        <p:sp>
          <p:nvSpPr>
            <p:cNvPr id="17421" name="Text Box 19"/>
            <p:cNvSpPr txBox="1">
              <a:spLocks noChangeArrowheads="1"/>
            </p:cNvSpPr>
            <p:nvPr/>
          </p:nvSpPr>
          <p:spPr bwMode="auto">
            <a:xfrm>
              <a:off x="4224" y="2976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25,000 lb-ft</a:t>
              </a:r>
            </a:p>
          </p:txBody>
        </p:sp>
        <p:sp>
          <p:nvSpPr>
            <p:cNvPr id="17422" name="Text Box 20"/>
            <p:cNvSpPr txBox="1">
              <a:spLocks noChangeArrowheads="1"/>
            </p:cNvSpPr>
            <p:nvPr/>
          </p:nvSpPr>
          <p:spPr bwMode="auto">
            <a:xfrm>
              <a:off x="816" y="3024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25,000 lb-ft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924800" cy="1295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Beam Elements – Distributed Loading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7391400" cy="1447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Consider a beam with fixed supports subjected to a uniform distributed load</a:t>
            </a:r>
          </a:p>
        </p:txBody>
      </p:sp>
      <p:pic>
        <p:nvPicPr>
          <p:cNvPr id="7" name="Picture 2" descr="C:\Documents and Settings\altit\Desktop\Logan_Jpeg\Ch04\04x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63769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7848600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For this statically indeterminate beam, it can be shown that the reaction forces and moments are: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Hence, we can replace the distributed loading by an equivalent set of concentrated forces and moments: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6868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Beam with fixed supports &amp; uniform distributed load</a:t>
            </a:r>
            <a:br>
              <a:rPr lang="en-US" sz="2800" dirty="0" smtClean="0"/>
            </a:br>
            <a:endParaRPr lang="en-US" sz="2800" dirty="0" smtClean="0"/>
          </a:p>
        </p:txBody>
      </p:sp>
      <p:pic>
        <p:nvPicPr>
          <p:cNvPr id="7" name="Picture 2" descr="C:\Documents and Settings\altit\Desktop\Logan_Jpeg\Ch04\04x22.jpg"/>
          <p:cNvPicPr>
            <a:picLocks noChangeAspect="1" noChangeArrowheads="1"/>
          </p:cNvPicPr>
          <p:nvPr/>
        </p:nvPicPr>
        <p:blipFill>
          <a:blip r:embed="rId3" cstate="print"/>
          <a:srcRect r="959" b="22727"/>
          <a:stretch>
            <a:fillRect/>
          </a:stretch>
        </p:blipFill>
        <p:spPr bwMode="auto">
          <a:xfrm>
            <a:off x="1600200" y="2438400"/>
            <a:ext cx="5410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altit\Desktop\Logan_Jpeg\Ch04\04x23.jpg"/>
          <p:cNvPicPr>
            <a:picLocks noChangeAspect="1" noChangeArrowheads="1"/>
          </p:cNvPicPr>
          <p:nvPr/>
        </p:nvPicPr>
        <p:blipFill>
          <a:blip r:embed="rId4" cstate="print"/>
          <a:srcRect l="42889" r="-74" b="74000"/>
          <a:stretch>
            <a:fillRect/>
          </a:stretch>
        </p:blipFill>
        <p:spPr bwMode="auto">
          <a:xfrm>
            <a:off x="2057400" y="4648200"/>
            <a:ext cx="49530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Work equivalent forces &amp; moments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524000"/>
            <a:ext cx="7086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Work done by distributed loads: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1843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419600"/>
          <a:ext cx="3429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4" imgW="1600200" imgH="330120" progId="Equation.3">
                  <p:embed/>
                </p:oleObj>
              </mc:Choice>
              <mc:Fallback>
                <p:oleObj name="Equation" r:id="rId4" imgW="160020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34290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Documents and Settings\altit\Desktop\Logan_Jpeg\Ch04\04x24.jpg"/>
          <p:cNvPicPr>
            <a:picLocks noChangeAspect="1" noChangeArrowheads="1"/>
          </p:cNvPicPr>
          <p:nvPr/>
        </p:nvPicPr>
        <p:blipFill>
          <a:blip r:embed="rId6" cstate="print"/>
          <a:srcRect r="48475" b="35714"/>
          <a:stretch>
            <a:fillRect/>
          </a:stretch>
        </p:blipFill>
        <p:spPr bwMode="auto">
          <a:xfrm>
            <a:off x="2819400" y="2514600"/>
            <a:ext cx="335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752600" y="3810000"/>
          <a:ext cx="22701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1231560" imgH="1168200" progId="Equation.3">
                  <p:embed/>
                </p:oleObj>
              </mc:Choice>
              <mc:Fallback>
                <p:oleObj name="Equation" r:id="rId4" imgW="123156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2270125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457200"/>
            <a:ext cx="5410200" cy="99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Review – Beam Theory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419600" y="3886200"/>
            <a:ext cx="37338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  </a:t>
            </a:r>
            <a:r>
              <a:rPr lang="en-US" sz="1400" i="1" dirty="0">
                <a:latin typeface="Times New Roman" pitchFamily="18" charset="0"/>
              </a:rPr>
              <a:t>M</a:t>
            </a:r>
            <a:r>
              <a:rPr lang="en-US" sz="1400" dirty="0"/>
              <a:t> – moment distribution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  </a:t>
            </a:r>
            <a:r>
              <a:rPr lang="en-US" sz="1400" i="1" dirty="0">
                <a:latin typeface="Times New Roman" pitchFamily="18" charset="0"/>
              </a:rPr>
              <a:t>E</a:t>
            </a:r>
            <a:r>
              <a:rPr lang="en-US" sz="1400" dirty="0"/>
              <a:t> – Young’s modulus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   </a:t>
            </a:r>
            <a:r>
              <a:rPr lang="en-US" sz="1400" i="1" dirty="0">
                <a:latin typeface="Times New Roman" pitchFamily="18" charset="0"/>
              </a:rPr>
              <a:t>I</a:t>
            </a:r>
            <a:r>
              <a:rPr lang="en-US" sz="1400" dirty="0"/>
              <a:t> – Moment of Inertia of cross-section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  </a:t>
            </a:r>
            <a:r>
              <a:rPr lang="en-US" sz="1400" i="1" dirty="0">
                <a:latin typeface="Times New Roman" pitchFamily="18" charset="0"/>
              </a:rPr>
              <a:t>v</a:t>
            </a:r>
            <a:r>
              <a:rPr lang="en-US" sz="1400" dirty="0"/>
              <a:t> – transverse displacement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  </a:t>
            </a:r>
            <a:r>
              <a:rPr lang="en-US" sz="1400" i="1" dirty="0">
                <a:latin typeface="Times New Roman" pitchFamily="18" charset="0"/>
              </a:rPr>
              <a:t>V</a:t>
            </a:r>
            <a:r>
              <a:rPr lang="en-US" sz="1400" dirty="0"/>
              <a:t> – shear load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  </a:t>
            </a:r>
            <a:r>
              <a:rPr lang="en-US" sz="1400" i="1" dirty="0">
                <a:latin typeface="Times New Roman" pitchFamily="18" charset="0"/>
              </a:rPr>
              <a:t>w</a:t>
            </a:r>
            <a:r>
              <a:rPr lang="en-US" sz="1400" dirty="0"/>
              <a:t> – distributed load</a:t>
            </a:r>
          </a:p>
          <a:p>
            <a:pPr>
              <a:spcBef>
                <a:spcPct val="50000"/>
              </a:spcBef>
            </a:pPr>
            <a:endParaRPr lang="en-US" sz="1400" dirty="0"/>
          </a:p>
        </p:txBody>
      </p:sp>
      <p:pic>
        <p:nvPicPr>
          <p:cNvPr id="7" name="Picture 2" descr="C:\Documents and Settings\altit\Desktop\Logan_Jpeg\Ch04\04x04.jpg"/>
          <p:cNvPicPr>
            <a:picLocks noChangeAspect="1" noChangeArrowheads="1"/>
          </p:cNvPicPr>
          <p:nvPr/>
        </p:nvPicPr>
        <p:blipFill>
          <a:blip r:embed="rId6" cstate="print"/>
          <a:srcRect t="787" b="55118"/>
          <a:stretch>
            <a:fillRect/>
          </a:stretch>
        </p:blipFill>
        <p:spPr bwMode="auto">
          <a:xfrm>
            <a:off x="2133600" y="1600200"/>
            <a:ext cx="4762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Work done by distributed loads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1" y="1282700"/>
            <a:ext cx="8610600" cy="4094163"/>
            <a:chOff x="240" y="808"/>
            <a:chExt cx="5424" cy="2579"/>
          </a:xfrm>
        </p:grpSpPr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240" y="816"/>
              <a:ext cx="5136" cy="2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Recall</a:t>
              </a:r>
            </a:p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r>
                <a:rPr lang="en-US"/>
                <a:t>For uniform loading:</a:t>
              </a:r>
            </a:p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r>
                <a:rPr lang="en-US"/>
                <a:t>Work done:</a:t>
              </a:r>
            </a:p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r>
                <a:rPr lang="en-US"/>
                <a:t>Equivalent concentrated forces and moments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1564" y="808"/>
            <a:ext cx="2632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9" name="Equation" r:id="rId4" imgW="2705040" imgH="888840" progId="Equation.3">
                    <p:embed/>
                  </p:oleObj>
                </mc:Choice>
                <mc:Fallback>
                  <p:oleObj name="Equation" r:id="rId4" imgW="2705040" imgH="8888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808"/>
                          <a:ext cx="2632" cy="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7"/>
            <p:cNvGraphicFramePr>
              <a:graphicFrameLocks noChangeAspect="1"/>
            </p:cNvGraphicFramePr>
            <p:nvPr/>
          </p:nvGraphicFramePr>
          <p:xfrm>
            <a:off x="2150" y="1810"/>
            <a:ext cx="78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0" name="Equation" r:id="rId6" imgW="685800" imgH="215640" progId="Equation.3">
                    <p:embed/>
                  </p:oleObj>
                </mc:Choice>
                <mc:Fallback>
                  <p:oleObj name="Equation" r:id="rId6" imgW="68580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1810"/>
                          <a:ext cx="78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9"/>
            <p:cNvGraphicFramePr>
              <a:graphicFrameLocks noChangeAspect="1"/>
            </p:cNvGraphicFramePr>
            <p:nvPr/>
          </p:nvGraphicFramePr>
          <p:xfrm>
            <a:off x="288" y="2331"/>
            <a:ext cx="537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1" name="Equation" r:id="rId8" imgW="5016240" imgH="482400" progId="Equation.3">
                    <p:embed/>
                  </p:oleObj>
                </mc:Choice>
                <mc:Fallback>
                  <p:oleObj name="Equation" r:id="rId8" imgW="5016240" imgH="48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31"/>
                          <a:ext cx="5376" cy="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2" descr="C:\Documents and Settings\altit\Desktop\Logan_Jpeg\Ch04\04x23.jpg"/>
          <p:cNvPicPr>
            <a:picLocks noChangeAspect="1" noChangeArrowheads="1"/>
          </p:cNvPicPr>
          <p:nvPr/>
        </p:nvPicPr>
        <p:blipFill>
          <a:blip r:embed="rId10" cstate="print"/>
          <a:srcRect l="42889" b="72000"/>
          <a:stretch>
            <a:fillRect/>
          </a:stretch>
        </p:blipFill>
        <p:spPr bwMode="auto">
          <a:xfrm>
            <a:off x="2590800" y="5105400"/>
            <a:ext cx="36528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382000" cy="1295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Work equivalent concentrated forces and moments</a:t>
            </a:r>
            <a:br>
              <a:rPr lang="en-US" sz="2800" dirty="0" smtClean="0"/>
            </a:br>
            <a:r>
              <a:rPr lang="en-US" sz="2400" dirty="0" smtClean="0"/>
              <a:t>(Appendix D)</a:t>
            </a:r>
          </a:p>
        </p:txBody>
      </p:sp>
      <p:pic>
        <p:nvPicPr>
          <p:cNvPr id="5" name="Picture 2" descr="C:\Documents and Settings\altit\Desktop\Logan_Jpeg\AppD\T-D01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7785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5334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/>
              <a:t>Work equivalent concentrated forces and moments</a:t>
            </a:r>
            <a:br>
              <a:rPr lang="en-US" sz="2800" dirty="0"/>
            </a:br>
            <a:r>
              <a:rPr lang="en-US" sz="2800" dirty="0"/>
              <a:t>(Appendix D – cont.)</a:t>
            </a:r>
          </a:p>
        </p:txBody>
      </p:sp>
      <p:pic>
        <p:nvPicPr>
          <p:cNvPr id="6" name="Picture 2" descr="C:\Documents and Settings\altit\Desktop\Logan_Jpeg\AppD\T-D01b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0"/>
            <a:ext cx="6950075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81000"/>
            <a:ext cx="6553200" cy="1295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 4.6, p. 179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2819400" y="4572000"/>
          <a:ext cx="32559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4" imgW="2019240" imgH="787320" progId="Equation.3">
                  <p:embed/>
                </p:oleObj>
              </mc:Choice>
              <mc:Fallback>
                <p:oleObj name="Equation" r:id="rId4" imgW="2019240" imgH="787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2559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990600" y="41148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Single element solution with 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= 0</a:t>
            </a:r>
          </a:p>
        </p:txBody>
      </p:sp>
      <p:pic>
        <p:nvPicPr>
          <p:cNvPr id="7" name="Picture 2" descr="C:\Documents and Settings\altit\Desktop\Logan_Jpeg\Ch04\04x26a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676400"/>
            <a:ext cx="65976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 4.6 (cont.)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5240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Solving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Reaction forces: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52800" y="4114800"/>
          <a:ext cx="243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Equation" r:id="rId4" imgW="1028520" imgH="190440" progId="Equation.3">
                  <p:embed/>
                </p:oleObj>
              </mc:Choice>
              <mc:Fallback>
                <p:oleObj name="Equation" r:id="rId4" imgW="102852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24384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Line 8"/>
          <p:cNvSpPr>
            <a:spLocks noChangeShapeType="1"/>
          </p:cNvSpPr>
          <p:nvPr/>
        </p:nvSpPr>
        <p:spPr bwMode="auto">
          <a:xfrm flipH="1" flipV="1">
            <a:off x="5486400" y="4572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5562600" y="4953000"/>
            <a:ext cx="251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Concentrated forces and moments due to distributed loads</a:t>
            </a:r>
          </a:p>
        </p:txBody>
      </p:sp>
      <p:sp>
        <p:nvSpPr>
          <p:cNvPr id="2056" name="AutoShape 10"/>
          <p:cNvSpPr>
            <a:spLocks/>
          </p:cNvSpPr>
          <p:nvPr/>
        </p:nvSpPr>
        <p:spPr bwMode="auto">
          <a:xfrm rot="-5400000">
            <a:off x="4457700" y="4229100"/>
            <a:ext cx="152400" cy="838200"/>
          </a:xfrm>
          <a:prstGeom prst="leftBrace">
            <a:avLst>
              <a:gd name="adj1" fmla="val 45833"/>
              <a:gd name="adj2" fmla="val 50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11"/>
          <p:cNvSpPr>
            <a:spLocks noChangeShapeType="1"/>
          </p:cNvSpPr>
          <p:nvPr/>
        </p:nvSpPr>
        <p:spPr bwMode="auto">
          <a:xfrm flipV="1">
            <a:off x="4191000" y="4800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Text Box 12"/>
          <p:cNvSpPr txBox="1">
            <a:spLocks noChangeArrowheads="1"/>
          </p:cNvSpPr>
          <p:nvPr/>
        </p:nvSpPr>
        <p:spPr bwMode="auto">
          <a:xfrm>
            <a:off x="1066800" y="5105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Text calls this term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30000" dirty="0">
                <a:latin typeface="Times New Roman" pitchFamily="18" charset="0"/>
              </a:rPr>
              <a:t>(e) </a:t>
            </a:r>
            <a:r>
              <a:rPr lang="en-US" dirty="0"/>
              <a:t> (effective global nodal forces)</a:t>
            </a:r>
          </a:p>
        </p:txBody>
      </p:sp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3603625" y="2058988"/>
          <a:ext cx="17303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Equation" r:id="rId6" imgW="1015920" imgH="812520" progId="Equation.3">
                  <p:embed/>
                </p:oleObj>
              </mc:Choice>
              <mc:Fallback>
                <p:oleObj name="Equation" r:id="rId6" imgW="101592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2058988"/>
                        <a:ext cx="17303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6934200" cy="1219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Reaction Forces and Moments </a:t>
            </a:r>
            <a:br>
              <a:rPr lang="en-US" sz="2800" dirty="0" smtClean="0"/>
            </a:br>
            <a:r>
              <a:rPr lang="en-US" sz="2400" dirty="0" smtClean="0"/>
              <a:t>(Example 4.6)</a:t>
            </a:r>
          </a:p>
        </p:txBody>
      </p:sp>
      <p:pic>
        <p:nvPicPr>
          <p:cNvPr id="6" name="Picture 2" descr="C:\Documents and Settings\altit\Desktop\Logan_Jpeg\Ch04\04x26ab.jpg"/>
          <p:cNvPicPr>
            <a:picLocks noChangeAspect="1" noChangeArrowheads="1"/>
          </p:cNvPicPr>
          <p:nvPr/>
        </p:nvPicPr>
        <p:blipFill>
          <a:blip r:embed="rId3" cstate="print"/>
          <a:srcRect r="50502" b="35714"/>
          <a:stretch>
            <a:fillRect/>
          </a:stretch>
        </p:blipFill>
        <p:spPr bwMode="auto">
          <a:xfrm>
            <a:off x="2743200" y="1600200"/>
            <a:ext cx="304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3174682"/>
            <a:ext cx="776287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Comparison to Exact Solution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2895600"/>
            <a:ext cx="3048000" cy="457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Beam theory solution:</a:t>
            </a:r>
          </a:p>
          <a:p>
            <a:pPr lvl="2"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90800" y="3505200"/>
          <a:ext cx="40386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4" imgW="1917360" imgH="990360" progId="Equation.3">
                  <p:embed/>
                </p:oleObj>
              </mc:Choice>
              <mc:Fallback>
                <p:oleObj name="Equation" r:id="rId4" imgW="191736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40386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95600" y="1600200"/>
            <a:ext cx="4343400" cy="1404938"/>
            <a:chOff x="1824" y="1008"/>
            <a:chExt cx="2736" cy="885"/>
          </a:xfrm>
        </p:grpSpPr>
        <p:pic>
          <p:nvPicPr>
            <p:cNvPr id="4102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4" y="1008"/>
              <a:ext cx="227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3456" y="1296"/>
              <a:ext cx="1104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>
                  <a:latin typeface="Times New Roman" pitchFamily="18" charset="0"/>
                </a:rPr>
                <a:t>E </a:t>
              </a:r>
              <a:r>
                <a:rPr lang="en-US" sz="1600">
                  <a:latin typeface="Times New Roman" pitchFamily="18" charset="0"/>
                </a:rPr>
                <a:t>= 30 x 10</a:t>
              </a:r>
              <a:r>
                <a:rPr lang="en-US" sz="1600" baseline="30000">
                  <a:latin typeface="Times New Roman" pitchFamily="18" charset="0"/>
                </a:rPr>
                <a:t>6 </a:t>
              </a:r>
              <a:r>
                <a:rPr lang="en-US" sz="1600">
                  <a:latin typeface="Times New Roman" pitchFamily="18" charset="0"/>
                </a:rPr>
                <a:t> psi</a:t>
              </a:r>
            </a:p>
            <a:p>
              <a:r>
                <a:rPr lang="en-US" sz="1600" i="1">
                  <a:latin typeface="Times New Roman" pitchFamily="18" charset="0"/>
                </a:rPr>
                <a:t>I</a:t>
              </a:r>
              <a:r>
                <a:rPr lang="en-US" sz="1600">
                  <a:latin typeface="Times New Roman" pitchFamily="18" charset="0"/>
                </a:rPr>
                <a:t> = 100 in</a:t>
              </a:r>
              <a:r>
                <a:rPr lang="en-US" sz="1600" baseline="30000">
                  <a:latin typeface="Times New Roman" pitchFamily="18" charset="0"/>
                </a:rPr>
                <a:t>4</a:t>
              </a:r>
            </a:p>
            <a:p>
              <a:pPr>
                <a:spcBef>
                  <a:spcPct val="50000"/>
                </a:spcBef>
              </a:pPr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Finite element solution </a:t>
            </a:r>
            <a:br>
              <a:rPr lang="en-US" sz="3200" dirty="0" smtClean="0"/>
            </a:br>
            <a:r>
              <a:rPr lang="en-US" sz="3200" dirty="0" smtClean="0"/>
              <a:t>(one element)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90600" y="2667000"/>
          <a:ext cx="14922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4" imgW="1015920" imgH="1193760" progId="Equation.3">
                  <p:embed/>
                </p:oleObj>
              </mc:Choice>
              <mc:Fallback>
                <p:oleObj name="Equation" r:id="rId4" imgW="101592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149225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43400" y="3429000"/>
          <a:ext cx="32972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6" imgW="2666880" imgH="914400" progId="Equation.3">
                  <p:embed/>
                </p:oleObj>
              </mc:Choice>
              <mc:Fallback>
                <p:oleObj name="Equation" r:id="rId6" imgW="26668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3297237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91000" y="2057400"/>
          <a:ext cx="3581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8" imgW="2793960" imgH="888840" progId="Equation.3">
                  <p:embed/>
                </p:oleObj>
              </mc:Choice>
              <mc:Fallback>
                <p:oleObj name="Equation" r:id="rId8" imgW="27939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581400" cy="1139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00600" y="4724400"/>
          <a:ext cx="2209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10" imgW="1625400" imgH="812520" progId="Equation.3">
                  <p:embed/>
                </p:oleObj>
              </mc:Choice>
              <mc:Fallback>
                <p:oleObj name="Equation" r:id="rId10" imgW="1625400" imgH="812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2098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8686800" cy="1676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Comparison of beam theory to one element FEA:</a:t>
            </a:r>
            <a:br>
              <a:rPr lang="en-US" sz="2800" dirty="0" smtClean="0"/>
            </a:br>
            <a:r>
              <a:rPr lang="en-US" sz="2800" dirty="0" smtClean="0"/>
              <a:t>Displacement distribution</a:t>
            </a:r>
            <a:br>
              <a:rPr lang="en-US" sz="2800" dirty="0" smtClean="0"/>
            </a:br>
            <a:endParaRPr lang="en-US" sz="2800" dirty="0" smtClean="0"/>
          </a:p>
        </p:txBody>
      </p:sp>
      <p:pic>
        <p:nvPicPr>
          <p:cNvPr id="5" name="Picture 2" descr="C:\Documents and Settings\altit\Desktop\Logan_Jpeg\Ch04\04x31.jpg"/>
          <p:cNvPicPr>
            <a:picLocks noChangeAspect="1" noChangeArrowheads="1"/>
          </p:cNvPicPr>
          <p:nvPr/>
        </p:nvPicPr>
        <p:blipFill>
          <a:blip r:embed="rId3" cstate="print"/>
          <a:srcRect r="-1597" b="68121"/>
          <a:stretch>
            <a:fillRect/>
          </a:stretch>
        </p:blipFill>
        <p:spPr bwMode="auto">
          <a:xfrm>
            <a:off x="990600" y="2286000"/>
            <a:ext cx="74797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8153400" cy="12954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2800" dirty="0" smtClean="0"/>
              <a:t>Comparison of beam theory to one element FEA:</a:t>
            </a:r>
            <a:br>
              <a:rPr lang="en-US" sz="2800" dirty="0" smtClean="0"/>
            </a:br>
            <a:r>
              <a:rPr lang="en-US" sz="2800" dirty="0" smtClean="0"/>
              <a:t>Moment distribution</a:t>
            </a:r>
          </a:p>
        </p:txBody>
      </p:sp>
      <p:pic>
        <p:nvPicPr>
          <p:cNvPr id="5" name="Picture 2" descr="C:\Documents and Settings\altit\Desktop\Logan_Jpeg\Ch04\04x31.jpg"/>
          <p:cNvPicPr>
            <a:picLocks noChangeAspect="1" noChangeArrowheads="1"/>
          </p:cNvPicPr>
          <p:nvPr/>
        </p:nvPicPr>
        <p:blipFill>
          <a:blip r:embed="rId3" cstate="print"/>
          <a:srcRect t="34402" r="1598" b="32799"/>
          <a:stretch>
            <a:fillRect/>
          </a:stretch>
        </p:blipFill>
        <p:spPr bwMode="auto">
          <a:xfrm>
            <a:off x="609600" y="2133600"/>
            <a:ext cx="776354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Beam Theory (cont.)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 pitchFamily="18" charset="0"/>
              </a:rPr>
              <a:t>EI</a:t>
            </a:r>
            <a:r>
              <a:rPr lang="en-US" sz="2400" dirty="0" smtClean="0"/>
              <a:t> = constant and only concentrated loads and moments are applied, i.e. </a:t>
            </a:r>
            <a:r>
              <a:rPr lang="en-US" sz="2400" i="1" dirty="0" smtClean="0">
                <a:latin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</a:rPr>
              <a:t>)=0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/>
              <a:t>Solution (exact)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62400" y="2667000"/>
          <a:ext cx="121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457200" imgH="380880" progId="Equation.3">
                  <p:embed/>
                </p:oleObj>
              </mc:Choice>
              <mc:Fallback>
                <p:oleObj name="Equation" r:id="rId4" imgW="4572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1219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38400" y="4876800"/>
          <a:ext cx="4343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6" imgW="1511280" imgH="215640" progId="Equation.3">
                  <p:embed/>
                </p:oleObj>
              </mc:Choice>
              <mc:Fallback>
                <p:oleObj name="Equation" r:id="rId6" imgW="15112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43434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33400"/>
            <a:ext cx="8229600" cy="1524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2800" dirty="0" smtClean="0"/>
              <a:t>Comparison of beam theory to one element FEA:</a:t>
            </a:r>
            <a:br>
              <a:rPr lang="en-US" sz="2800" dirty="0" smtClean="0"/>
            </a:br>
            <a:r>
              <a:rPr lang="en-US" sz="2800" dirty="0" smtClean="0"/>
              <a:t>Shear force distribution</a:t>
            </a:r>
          </a:p>
        </p:txBody>
      </p:sp>
      <p:pic>
        <p:nvPicPr>
          <p:cNvPr id="5" name="Picture 2" descr="C:\Documents and Settings\altit\Desktop\Logan_Jpeg\Ch04\04x31.jpg"/>
          <p:cNvPicPr>
            <a:picLocks noChangeAspect="1" noChangeArrowheads="1"/>
          </p:cNvPicPr>
          <p:nvPr/>
        </p:nvPicPr>
        <p:blipFill>
          <a:blip r:embed="rId3" cstate="print"/>
          <a:srcRect t="67201" b="7569"/>
          <a:stretch>
            <a:fillRect/>
          </a:stretch>
        </p:blipFill>
        <p:spPr bwMode="auto">
          <a:xfrm>
            <a:off x="557214" y="2438400"/>
            <a:ext cx="858678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09600"/>
            <a:ext cx="7467600" cy="1600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Beam element equations derived using potential energy approach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381000" y="1828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Recall: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895600" y="2286000"/>
          <a:ext cx="32004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32004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3505200"/>
            <a:ext cx="5715000" cy="2233613"/>
            <a:chOff x="1632" y="2016"/>
            <a:chExt cx="3600" cy="1407"/>
          </a:xfrm>
        </p:grpSpPr>
        <p:graphicFrame>
          <p:nvGraphicFramePr>
            <p:cNvPr id="6147" name="Object 8"/>
            <p:cNvGraphicFramePr>
              <a:graphicFrameLocks noChangeAspect="1"/>
            </p:cNvGraphicFramePr>
            <p:nvPr/>
          </p:nvGraphicFramePr>
          <p:xfrm>
            <a:off x="1680" y="2592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9" name="Equation" r:id="rId6" imgW="152280" imgH="152280" progId="Equation.3">
                    <p:embed/>
                  </p:oleObj>
                </mc:Choice>
                <mc:Fallback>
                  <p:oleObj name="Equation" r:id="rId6" imgW="152280" imgH="152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3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9"/>
            <p:cNvGraphicFramePr>
              <a:graphicFrameLocks noChangeAspect="1"/>
            </p:cNvGraphicFramePr>
            <p:nvPr/>
          </p:nvGraphicFramePr>
          <p:xfrm>
            <a:off x="1680" y="2016"/>
            <a:ext cx="397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0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16"/>
                          <a:ext cx="397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0"/>
            <p:cNvGraphicFramePr>
              <a:graphicFrameLocks noChangeAspect="1"/>
            </p:cNvGraphicFramePr>
            <p:nvPr/>
          </p:nvGraphicFramePr>
          <p:xfrm>
            <a:off x="1632" y="3024"/>
            <a:ext cx="43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1" name="Equation" r:id="rId10" imgW="152280" imgH="139680" progId="Equation.3">
                    <p:embed/>
                  </p:oleObj>
                </mc:Choice>
                <mc:Fallback>
                  <p:oleObj name="Equation" r:id="rId10" imgW="15228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24"/>
                          <a:ext cx="434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11"/>
            <p:cNvSpPr txBox="1">
              <a:spLocks noChangeArrowheads="1"/>
            </p:cNvSpPr>
            <p:nvPr/>
          </p:nvSpPr>
          <p:spPr bwMode="auto">
            <a:xfrm>
              <a:off x="2064" y="2064"/>
              <a:ext cx="3168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 dirty="0"/>
                <a:t> Potential energy</a:t>
              </a:r>
            </a:p>
            <a:p>
              <a:pPr>
                <a:spcBef>
                  <a:spcPct val="50000"/>
                </a:spcBef>
                <a:buFontTx/>
                <a:buChar char="-"/>
              </a:pPr>
              <a:endParaRPr lang="en-US" sz="1200" dirty="0"/>
            </a:p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 dirty="0"/>
                <a:t> Strain energy</a:t>
              </a:r>
            </a:p>
            <a:p>
              <a:pPr>
                <a:spcBef>
                  <a:spcPct val="50000"/>
                </a:spcBef>
                <a:buFontTx/>
                <a:buChar char="-"/>
              </a:pPr>
              <a:endParaRPr lang="en-US" sz="1200" dirty="0"/>
            </a:p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 dirty="0"/>
                <a:t> Potential energy of external forces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/>
              <a:t>Strain Energy – including only bending stresses (neglects shear deformation)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477963" y="2065338"/>
          <a:ext cx="61118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4" imgW="2260440" imgH="393480" progId="Equation.3">
                  <p:embed/>
                </p:oleObj>
              </mc:Choice>
              <mc:Fallback>
                <p:oleObj name="Equation" r:id="rId4" imgW="2260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065338"/>
                        <a:ext cx="611187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676400" y="3810000"/>
          <a:ext cx="60960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6" imgW="3682800" imgH="1143000" progId="Equation.3">
                  <p:embed/>
                </p:oleObj>
              </mc:Choice>
              <mc:Fallback>
                <p:oleObj name="Equation" r:id="rId6" imgW="36828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609600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762000" y="3429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2800" dirty="0" smtClean="0"/>
              <a:t>Strain Energy – (cont.)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76400" y="12954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and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Strain energy:</a:t>
            </a:r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95600" y="1828800"/>
          <a:ext cx="2667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Equation" r:id="rId4" imgW="1269720" imgH="457200" progId="Equation.3">
                  <p:embed/>
                </p:oleObj>
              </mc:Choice>
              <mc:Fallback>
                <p:oleObj name="Equation" r:id="rId4" imgW="1269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26670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43200" y="3200400"/>
          <a:ext cx="4002088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6" imgW="2387520" imgH="1650960" progId="Equation.3">
                  <p:embed/>
                </p:oleObj>
              </mc:Choice>
              <mc:Fallback>
                <p:oleObj name="Equation" r:id="rId6" imgW="2387520" imgH="1650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4002088" cy="276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Element Stiffness Matrix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295400"/>
            <a:ext cx="7924800" cy="45259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dirty="0" smtClean="0"/>
              <a:t>Hence</a:t>
            </a:r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  <a:p>
            <a:pPr marL="609600" indent="-609600" algn="ctr" eaLnBrk="1" hangingPunct="1">
              <a:buFontTx/>
              <a:buNone/>
            </a:pPr>
            <a:r>
              <a:rPr lang="en-US" sz="2000" dirty="0" smtClean="0"/>
              <a:t>(same result as from Direct Stiffness Method)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2209800"/>
          <a:ext cx="464820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4" imgW="2539800" imgH="1244520" progId="Equation.3">
                  <p:embed/>
                </p:oleObj>
              </mc:Choice>
              <mc:Fallback>
                <p:oleObj name="Equation" r:id="rId4" imgW="2539800" imgH="1244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648200" cy="227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external forces</a:t>
            </a:r>
          </a:p>
        </p:txBody>
      </p:sp>
      <p:graphicFrame>
        <p:nvGraphicFramePr>
          <p:cNvPr id="10242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76400" y="2819400"/>
          <a:ext cx="4921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4" imgW="2768400" imgH="355320" progId="Equation.3">
                  <p:embed/>
                </p:oleObj>
              </mc:Choice>
              <mc:Fallback>
                <p:oleObj name="Equation" r:id="rId4" imgW="276840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49212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62200" y="1447800"/>
          <a:ext cx="3657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6" imgW="2044440" imgH="431640" progId="Equation.3">
                  <p:embed/>
                </p:oleObj>
              </mc:Choice>
              <mc:Fallback>
                <p:oleObj name="Equation" r:id="rId6" imgW="20444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0"/>
                        <a:ext cx="36576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43200" y="3581400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8" imgW="1676160" imgH="431640" progId="Equation.3">
                  <p:embed/>
                </p:oleObj>
              </mc:Choice>
              <mc:Fallback>
                <p:oleObj name="Equation" r:id="rId8" imgW="167616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28956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15"/>
          <p:cNvSpPr txBox="1">
            <a:spLocks noChangeArrowheads="1"/>
          </p:cNvSpPr>
          <p:nvPr/>
        </p:nvSpPr>
        <p:spPr bwMode="auto">
          <a:xfrm>
            <a:off x="914400" y="2286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990600" y="4267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0" y="4876800"/>
            <a:ext cx="914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and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752600" y="4876800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10" imgW="1498320" imgH="482400" progId="Equation.3">
                  <p:embed/>
                </p:oleObj>
              </mc:Choice>
              <mc:Fallback>
                <p:oleObj name="Equation" r:id="rId10" imgW="149832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76800"/>
                        <a:ext cx="2514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638800" y="4343400"/>
          <a:ext cx="12573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Equation" r:id="rId12" imgW="749160" imgH="939600" progId="Equation.3">
                  <p:embed/>
                </p:oleObj>
              </mc:Choice>
              <mc:Fallback>
                <p:oleObj name="Equation" r:id="rId12" imgW="749160" imgH="93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12573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229600" cy="1600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external forces (cont.)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295400" y="2514600"/>
          <a:ext cx="5715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4" imgW="2679480" imgH="380880" progId="Equation.3">
                  <p:embed/>
                </p:oleObj>
              </mc:Choice>
              <mc:Fallback>
                <p:oleObj name="Equation" r:id="rId4" imgW="267948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5715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667000" y="411480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Work equivalent concentrated forces and moments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 flipV="1">
            <a:off x="5791200" y="3200400"/>
            <a:ext cx="838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Potential Energy – Beam Element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71800" y="1600200"/>
          <a:ext cx="28956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4" imgW="1409400" imgH="545760" progId="Equation.3">
                  <p:embed/>
                </p:oleObj>
              </mc:Choice>
              <mc:Fallback>
                <p:oleObj name="Equation" r:id="rId4" imgW="14094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289560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86200" y="3810000"/>
          <a:ext cx="1676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6" imgW="876240" imgH="215640" progId="Equation.3">
                  <p:embed/>
                </p:oleObj>
              </mc:Choice>
              <mc:Fallback>
                <p:oleObj name="Equation" r:id="rId6" imgW="8762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1676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71800" y="4800600"/>
          <a:ext cx="30480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8" imgW="2209680" imgH="914400" progId="Equation.3">
                  <p:embed/>
                </p:oleObj>
              </mc:Choice>
              <mc:Fallback>
                <p:oleObj name="Equation" r:id="rId8" imgW="220968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304800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524000" y="3124200"/>
            <a:ext cx="6629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Minimization of </a:t>
            </a:r>
            <a:r>
              <a:rPr lang="en-US" dirty="0">
                <a:sym typeface="Symbol" pitchFamily="18" charset="2"/>
              </a:rPr>
              <a:t></a:t>
            </a:r>
            <a:r>
              <a:rPr lang="en-US" baseline="-25000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gives (see Appendix A, pp. 714 - 715)</a:t>
            </a: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609600"/>
            <a:ext cx="5486400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Beam Element - Definitions</a:t>
            </a:r>
          </a:p>
        </p:txBody>
      </p:sp>
      <p:pic>
        <p:nvPicPr>
          <p:cNvPr id="8" name="Picture 2" descr="C:\Documents and Settings\altit\Desktop\Logan_Jpeg\Ch04\04x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889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239000" cy="1524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Sign Conventions – FEA formulation vs. Beam theory</a:t>
            </a:r>
          </a:p>
        </p:txBody>
      </p:sp>
      <p:pic>
        <p:nvPicPr>
          <p:cNvPr id="9" name="Picture 2" descr="C:\Documents and Settings\altit\Desktop\Logan_Jpeg\Ch04\04x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55626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altit\Desktop\Logan_Jpeg\Ch04\04x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419600"/>
            <a:ext cx="60556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Steps in the Finite Element Method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7620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 err="1"/>
              <a:t>Discretize</a:t>
            </a:r>
            <a:r>
              <a:rPr lang="en-US" sz="2400" dirty="0"/>
              <a:t> the region and select element type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Select a displacement function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Define the strain/displacement and stress/strain relations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Derive the element equations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en-US" sz="2000" dirty="0"/>
              <a:t>Direct Stiffness Method 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en-US" sz="2000" dirty="0"/>
              <a:t>Energy Methods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en-US" sz="2000" dirty="0"/>
              <a:t>Method of Weighted Residuals (</a:t>
            </a:r>
            <a:r>
              <a:rPr lang="en-US" sz="2000" dirty="0" err="1"/>
              <a:t>Galerkin’s</a:t>
            </a:r>
            <a:r>
              <a:rPr lang="en-US" sz="2000" dirty="0"/>
              <a:t> method)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Assemble global equations and impose boundary conditions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Solve for unknown nodal displacements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Solve for element strains and stresses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Interpret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altit\Desktop\Logan_Jpeg\Ch04\04x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667000"/>
            <a:ext cx="70881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 1 – Select Element Type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600200"/>
            <a:ext cx="4038600" cy="762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Beam Element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76600" y="2438400"/>
            <a:ext cx="1143000" cy="914400"/>
            <a:chOff x="2064" y="1536"/>
            <a:chExt cx="720" cy="576"/>
          </a:xfrm>
        </p:grpSpPr>
        <p:sp>
          <p:nvSpPr>
            <p:cNvPr id="3079" name="Line 5"/>
            <p:cNvSpPr>
              <a:spLocks noChangeShapeType="1"/>
            </p:cNvSpPr>
            <p:nvPr/>
          </p:nvSpPr>
          <p:spPr bwMode="auto">
            <a:xfrm flipV="1">
              <a:off x="2064" y="172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74" name="Object 6"/>
            <p:cNvGraphicFramePr>
              <a:graphicFrameLocks noChangeAspect="1"/>
            </p:cNvGraphicFramePr>
            <p:nvPr/>
          </p:nvGraphicFramePr>
          <p:xfrm>
            <a:off x="2400" y="1536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5" name="Equation" r:id="rId5" imgW="304560" imgH="203040" progId="Equation.3">
                    <p:embed/>
                  </p:oleObj>
                </mc:Choice>
                <mc:Fallback>
                  <p:oleObj name="Equation" r:id="rId5" imgW="30456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36"/>
                          <a:ext cx="38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82000" cy="1371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Sign Conventions:</a:t>
            </a:r>
            <a:br>
              <a:rPr lang="en-US" sz="3200" dirty="0" smtClean="0"/>
            </a:br>
            <a:r>
              <a:rPr lang="en-US" sz="3200" dirty="0" smtClean="0"/>
              <a:t>FEA formulation vs. Beam theory</a:t>
            </a:r>
          </a:p>
        </p:txBody>
      </p:sp>
      <p:graphicFrame>
        <p:nvGraphicFramePr>
          <p:cNvPr id="4098" name="Object 11"/>
          <p:cNvGraphicFramePr>
            <a:graphicFrameLocks noGrp="1" noChangeAspect="1"/>
          </p:cNvGraphicFramePr>
          <p:nvPr>
            <p:ph idx="4294967295"/>
          </p:nvPr>
        </p:nvGraphicFramePr>
        <p:xfrm>
          <a:off x="6934200" y="2438400"/>
          <a:ext cx="1582737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4" imgW="609480" imgH="939600" progId="Equation.3">
                  <p:embed/>
                </p:oleObj>
              </mc:Choice>
              <mc:Fallback>
                <p:oleObj name="Equation" r:id="rId4" imgW="60948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38400"/>
                        <a:ext cx="1582737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Documents and Settings\altit\Desktop\Logan_Jpeg\Ch04\04x01.jpg"/>
          <p:cNvPicPr>
            <a:picLocks noChangeAspect="1" noChangeArrowheads="1"/>
          </p:cNvPicPr>
          <p:nvPr/>
        </p:nvPicPr>
        <p:blipFill>
          <a:blip r:embed="rId6" cstate="print"/>
          <a:srcRect l="-1382" b="21429"/>
          <a:stretch>
            <a:fillRect/>
          </a:stretch>
        </p:blipFill>
        <p:spPr bwMode="auto">
          <a:xfrm>
            <a:off x="1524000" y="1981200"/>
            <a:ext cx="53351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altit\Desktop\Logan_Jpeg\Ch04\04x02.jpg"/>
          <p:cNvPicPr>
            <a:picLocks noChangeAspect="1" noChangeArrowheads="1"/>
          </p:cNvPicPr>
          <p:nvPr/>
        </p:nvPicPr>
        <p:blipFill>
          <a:blip r:embed="rId7" cstate="print"/>
          <a:srcRect r="44145" b="16667"/>
          <a:stretch>
            <a:fillRect/>
          </a:stretch>
        </p:blipFill>
        <p:spPr bwMode="auto">
          <a:xfrm>
            <a:off x="1752600" y="4038600"/>
            <a:ext cx="4343400" cy="13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1177</Words>
  <Application>Microsoft Office PowerPoint</Application>
  <PresentationFormat>On-screen Show (4:3)</PresentationFormat>
  <Paragraphs>314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Symbol</vt:lpstr>
      <vt:lpstr>Times New Roman</vt:lpstr>
      <vt:lpstr>Office Theme</vt:lpstr>
      <vt:lpstr>Equation</vt:lpstr>
      <vt:lpstr>PowerPoint Presentation</vt:lpstr>
      <vt:lpstr>Typical problem:</vt:lpstr>
      <vt:lpstr>Review – Beam Theory</vt:lpstr>
      <vt:lpstr>Beam Theory (cont.)</vt:lpstr>
      <vt:lpstr>Beam Element - Definitions</vt:lpstr>
      <vt:lpstr>Sign Conventions – FEA formulation vs. Beam theory</vt:lpstr>
      <vt:lpstr>PowerPoint Presentation</vt:lpstr>
      <vt:lpstr>Step 1 – Select Element Type</vt:lpstr>
      <vt:lpstr>Sign Conventions: FEA formulation vs. Beam theory</vt:lpstr>
      <vt:lpstr>Step 2 – Select Displacement Function</vt:lpstr>
      <vt:lpstr>Step 2 – Select Displacement Function (cont.)</vt:lpstr>
      <vt:lpstr>Step 2 – Select Displacement Function (cont.)</vt:lpstr>
      <vt:lpstr>Step 2 – Select Displacement Function (cont.)</vt:lpstr>
      <vt:lpstr>Step 2 – Select Displacement Function (cont.)</vt:lpstr>
      <vt:lpstr>Beam Element Interpolation Functions</vt:lpstr>
      <vt:lpstr>Step 3 – Strain-displacement &amp; stress-strain relations</vt:lpstr>
      <vt:lpstr>Step 3 – Derive element equations (direct approach)</vt:lpstr>
      <vt:lpstr>Step 3 – Derive element equations (cont.)</vt:lpstr>
      <vt:lpstr>A Simple Example – Cantilever Beam</vt:lpstr>
      <vt:lpstr>Timoshenko Beam Theory  (includes transverse shear deformation)</vt:lpstr>
      <vt:lpstr>Steps 5-8 – Examples (several in text) Problem 4-2, p. 182</vt:lpstr>
      <vt:lpstr>Example 4-2  - Global Equations</vt:lpstr>
      <vt:lpstr>Example 4-2 (cont.)</vt:lpstr>
      <vt:lpstr>Example 4-2 (cont.)</vt:lpstr>
      <vt:lpstr>Example 4-2 (cont.)</vt:lpstr>
      <vt:lpstr>Example 4-2 (cont.)</vt:lpstr>
      <vt:lpstr>Beam Elements – Distributed Loading</vt:lpstr>
      <vt:lpstr>Beam with fixed supports &amp; uniform distributed load </vt:lpstr>
      <vt:lpstr>Work equivalent forces &amp; moments</vt:lpstr>
      <vt:lpstr>Work done by distributed loads</vt:lpstr>
      <vt:lpstr>Work equivalent concentrated forces and moments (Appendix D)</vt:lpstr>
      <vt:lpstr>PowerPoint Presentation</vt:lpstr>
      <vt:lpstr>Example 4.6, p. 179</vt:lpstr>
      <vt:lpstr>Example 4.6 (cont.)</vt:lpstr>
      <vt:lpstr>Reaction Forces and Moments  (Example 4.6)</vt:lpstr>
      <vt:lpstr>Comparison to Exact Solution</vt:lpstr>
      <vt:lpstr>Finite element solution  (one element)</vt:lpstr>
      <vt:lpstr>Comparison of beam theory to one element FEA: Displacement distribution </vt:lpstr>
      <vt:lpstr>Comparison of beam theory to one element FEA: Moment distribution</vt:lpstr>
      <vt:lpstr>Comparison of beam theory to one element FEA: Shear force distribution</vt:lpstr>
      <vt:lpstr>Beam element equations derived using potential energy approach</vt:lpstr>
      <vt:lpstr>PowerPoint Presentation</vt:lpstr>
      <vt:lpstr>Strain Energy – (cont.)</vt:lpstr>
      <vt:lpstr>Element Stiffness Matrix</vt:lpstr>
      <vt:lpstr>Potential energy of external forces</vt:lpstr>
      <vt:lpstr>Potential energy of external forces (cont.)</vt:lpstr>
      <vt:lpstr>Potential Energy – Beam Element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92</cp:revision>
  <cp:lastPrinted>2016-10-03T13:56:44Z</cp:lastPrinted>
  <dcterms:created xsi:type="dcterms:W3CDTF">2008-01-29T02:08:59Z</dcterms:created>
  <dcterms:modified xsi:type="dcterms:W3CDTF">2020-02-18T12:12:38Z</dcterms:modified>
</cp:coreProperties>
</file>