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8"/>
  </p:notesMasterIdLst>
  <p:handoutMasterIdLst>
    <p:handoutMasterId r:id="rId49"/>
  </p:handoutMasterIdLst>
  <p:sldIdLst>
    <p:sldId id="280" r:id="rId2"/>
    <p:sldId id="278" r:id="rId3"/>
    <p:sldId id="282" r:id="rId4"/>
    <p:sldId id="281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3" r:id="rId13"/>
    <p:sldId id="291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25" r:id="rId38"/>
    <p:sldId id="326" r:id="rId39"/>
    <p:sldId id="327" r:id="rId40"/>
    <p:sldId id="324" r:id="rId41"/>
    <p:sldId id="318" r:id="rId42"/>
    <p:sldId id="319" r:id="rId43"/>
    <p:sldId id="320" r:id="rId44"/>
    <p:sldId id="321" r:id="rId45"/>
    <p:sldId id="322" r:id="rId46"/>
    <p:sldId id="323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01022-1F16-4E68-A300-073BBA6C9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75164E-4FE2-46B8-9824-B7510F6EB249}" type="datetimeFigureOut">
              <a:rPr lang="en-US"/>
              <a:pPr>
                <a:defRPr/>
              </a:pPr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203FBA1-D489-4401-9364-6DCEAB700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0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EAEF2D-00ED-4DD7-B282-E139F85AD83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0F9019-8E5C-438E-99EA-0EF92406276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A2BAD4-F9C7-42D0-8678-6AD95C784CA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C9B003-8B2F-42A9-9FB5-52A6E04F43A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69C11F-B2FB-4155-867A-7EF13CE852C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F74ED7-DDCE-4B74-A67B-37FEAA5DCBE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59046A-68D8-4B51-A627-40ADE69395E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30D28B-2BCE-4301-BA93-0E90E4BAD049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C0EC38-6A8F-4B29-A2FC-B16B4CA5651A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DA6AE7-2CC6-42B8-9BB5-3CD59318411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DE059B-212C-4335-818E-F89ADE8DBC67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DD8CAD-2FC4-4E24-981A-D062D84C9C5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F2280D-2E31-4D46-B463-DC79DB30E86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6BAF7F-B80B-4CA0-B557-CB44E9D3A2FF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F326B1-F9C9-4A67-8C29-76CD7B96FF6B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2CE301-7278-4323-BEB7-3AAD0FAFB65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156AC9-EB74-4333-A32B-CC61AE5925C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2033AA-ACC0-422E-8572-0E45EB80ABC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FADD2B-C636-4307-886F-A4A95E865BEF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E511E3-3E4E-44E6-9247-690712D953B1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8296A4-D0A0-4DD8-848F-8D89897E0558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25EE23-CB97-4F5C-8952-3CDA5885E13C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4FB68E-A496-47D0-BA01-28072AA9E65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64E102-4198-44B6-9C07-7A54CC50392D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D2D362-8363-4869-93D1-DA60575129A1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D1310C-79B8-4630-90B0-C968C8275C60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263EBB-2434-4E2D-91F4-6D1488E86D5F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95CFDF-F1FF-4F6E-8DBB-5CA0F8219103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59F77E-FD85-42C1-AEAB-12289C45CEB9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7294EB-875A-496D-93A0-F1C70923A1B4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57A877-3904-4D57-884F-8FAC53EAAE89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D0480F-9496-4132-94D6-B3D4678557AA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A5E601-654E-448B-9395-C1658D94911A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1AC4D5-DBC4-439D-B28D-B797508A723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F8710C-FF2F-463A-8DA3-11D3BA8A139D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44E495-6FC1-4C56-A370-93CC4C79C0DD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1B1847-91A1-4B9E-8211-2528963F2442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DB9D20-DEDA-44EE-B50A-6E49BDEE40B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48D652-2883-4672-B6A5-021425AEFE8B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5C20D4-6F89-47FA-AD92-0508F793FE5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53B8C0-FD4C-4DB4-87AA-1927090A8CC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70E8B2-67E9-41D7-80FC-4A7FE2EAA8DD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8F2E2-B19C-4445-B4D8-58EC355B2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4672E-5AA5-4D50-A5B5-EE1356393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53695-9EAE-4B53-890E-DE7BAC6FF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jpe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jpe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Chapter 3. Development of Truss Equations</a:t>
            </a:r>
            <a:r>
              <a:rPr lang="en-US" sz="4000" smtClean="0"/>
              <a:t> </a:t>
            </a:r>
          </a:p>
        </p:txBody>
      </p:sp>
      <p:pic>
        <p:nvPicPr>
          <p:cNvPr id="14339" name="Picture 4" descr="fig03x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21420"/>
            <a:ext cx="6019800" cy="469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4. Element equations </a:t>
            </a:r>
            <a:r>
              <a:rPr lang="en-US" sz="2800" smtClean="0"/>
              <a:t>(to be derived in class)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981200" y="2286000"/>
          <a:ext cx="429189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1714320" imgH="482400" progId="Equation.3">
                  <p:embed/>
                </p:oleObj>
              </mc:Choice>
              <mc:Fallback>
                <p:oleObj name="Equation" r:id="rId4" imgW="17143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4291892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Remaining Steps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95400"/>
            <a:ext cx="8229600" cy="4525963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200" dirty="0" smtClean="0"/>
              <a:t>5. Assemble global equations and impose boundary conditions</a:t>
            </a:r>
          </a:p>
          <a:p>
            <a:pPr marL="609600" indent="-609600" eaLnBrk="1" hangingPunct="1">
              <a:buFontTx/>
              <a:buNone/>
            </a:pPr>
            <a:r>
              <a:rPr lang="en-US" sz="2200" dirty="0" smtClean="0"/>
              <a:t>6. Solve for unknown nodal displacements</a:t>
            </a:r>
          </a:p>
          <a:p>
            <a:pPr marL="609600" indent="-609600" eaLnBrk="1" hangingPunct="1">
              <a:buFontTx/>
              <a:buNone/>
            </a:pPr>
            <a:r>
              <a:rPr lang="en-US" sz="2200" dirty="0" smtClean="0"/>
              <a:t>7. Solve for element strains and stresses</a:t>
            </a:r>
          </a:p>
          <a:p>
            <a:pPr marL="609600" indent="-609600" eaLnBrk="1" hangingPunct="1">
              <a:buFontTx/>
              <a:buNone/>
            </a:pPr>
            <a:r>
              <a:rPr lang="en-US" sz="2200" dirty="0" smtClean="0"/>
              <a:t>8. Interpret results</a:t>
            </a:r>
          </a:p>
          <a:p>
            <a:pPr marL="609600" indent="-609600" eaLnBrk="1" hangingPunct="1"/>
            <a:endParaRPr lang="en-US" sz="2200" dirty="0" smtClean="0"/>
          </a:p>
          <a:p>
            <a:pPr marL="609600" indent="-609600" eaLnBrk="1" hangingPunct="1">
              <a:buFontTx/>
              <a:buNone/>
            </a:pPr>
            <a:r>
              <a:rPr lang="en-US" sz="2200" dirty="0" smtClean="0"/>
              <a:t>Consider Example 3.1:</a:t>
            </a:r>
          </a:p>
          <a:p>
            <a:pPr marL="609600" indent="-609600" eaLnBrk="1" hangingPunct="1">
              <a:buFontTx/>
              <a:buNone/>
            </a:pPr>
            <a:endParaRPr lang="en-US" sz="2200" dirty="0" smtClean="0"/>
          </a:p>
        </p:txBody>
      </p:sp>
      <p:pic>
        <p:nvPicPr>
          <p:cNvPr id="6" name="Picture 2" descr="C:\Documents and Settings\altit\Desktop\Logan_Jpeg\Ch03\03x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733800"/>
            <a:ext cx="5867400" cy="223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905000"/>
            <a:ext cx="7010400" cy="36576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charset="0"/>
              <a:buChar char="−"/>
            </a:pPr>
            <a:r>
              <a:rPr lang="en-US" sz="2800" dirty="0" smtClean="0"/>
              <a:t>Usually use polynomials</a:t>
            </a:r>
          </a:p>
          <a:p>
            <a:pPr eaLnBrk="1" hangingPunct="1">
              <a:buFont typeface="Arial" charset="0"/>
              <a:buChar char="−"/>
            </a:pPr>
            <a:r>
              <a:rPr lang="en-US" sz="2800" dirty="0" smtClean="0"/>
              <a:t>Should be continuous within the element</a:t>
            </a:r>
          </a:p>
          <a:p>
            <a:pPr eaLnBrk="1" hangingPunct="1">
              <a:buFont typeface="Arial" charset="0"/>
              <a:buChar char="−"/>
            </a:pPr>
            <a:r>
              <a:rPr lang="en-US" sz="2800" dirty="0" smtClean="0"/>
              <a:t>Should guarantee </a:t>
            </a:r>
            <a:r>
              <a:rPr lang="en-US" sz="2800" dirty="0" err="1" smtClean="0"/>
              <a:t>interelement</a:t>
            </a:r>
            <a:r>
              <a:rPr lang="en-US" sz="2800" dirty="0" smtClean="0"/>
              <a:t> continuity</a:t>
            </a:r>
          </a:p>
          <a:p>
            <a:pPr eaLnBrk="1" hangingPunct="1">
              <a:buFont typeface="Arial" charset="0"/>
              <a:buChar char="−"/>
            </a:pPr>
            <a:r>
              <a:rPr lang="en-US" sz="2800" dirty="0" smtClean="0"/>
              <a:t>Completeness – must allow for rigid body motion and a state of constant strain</a:t>
            </a:r>
          </a:p>
          <a:p>
            <a:pPr eaLnBrk="1" hangingPunct="1">
              <a:buFont typeface="Arial" charset="0"/>
              <a:buChar char="−"/>
            </a:pPr>
            <a:r>
              <a:rPr lang="en-US" sz="2800" dirty="0" smtClean="0"/>
              <a:t>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Comments on Approximation (Interpolation) Functions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676400" y="4495800"/>
          <a:ext cx="1905001" cy="49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431640" imgH="190440" progId="Equation.3">
                  <p:embed/>
                </p:oleObj>
              </mc:Choice>
              <mc:Fallback>
                <p:oleObj name="Equation" r:id="rId4" imgW="4316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1905001" cy="491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Extension to 2-D - Plane Truss</a:t>
            </a:r>
            <a:br>
              <a:rPr lang="en-US" sz="3200" dirty="0" smtClean="0"/>
            </a:br>
            <a:r>
              <a:rPr lang="en-US" sz="3200" dirty="0" smtClean="0"/>
              <a:t> (details to be derived in class)</a:t>
            </a:r>
          </a:p>
        </p:txBody>
      </p:sp>
      <p:pic>
        <p:nvPicPr>
          <p:cNvPr id="5" name="Picture 2" descr="C:\Documents and Settings\altit\Desktop\Logan_Jpeg\Ch03\03x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09800"/>
            <a:ext cx="6810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Plane Truss Element Equations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92200" y="1487488"/>
            <a:ext cx="6808787" cy="4192587"/>
            <a:chOff x="688" y="1177"/>
            <a:chExt cx="4289" cy="2641"/>
          </a:xfrm>
        </p:grpSpPr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688" y="1177"/>
            <a:ext cx="4289" cy="1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8" name="Equation" r:id="rId4" imgW="2666880" imgH="939600" progId="Equation.3">
                    <p:embed/>
                  </p:oleObj>
                </mc:Choice>
                <mc:Fallback>
                  <p:oleObj name="Equation" r:id="rId4" imgW="2666880" imgH="939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1177"/>
                          <a:ext cx="4289" cy="1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8"/>
            <p:cNvGraphicFramePr>
              <a:graphicFrameLocks noChangeAspect="1"/>
            </p:cNvGraphicFramePr>
            <p:nvPr/>
          </p:nvGraphicFramePr>
          <p:xfrm>
            <a:off x="2304" y="3120"/>
            <a:ext cx="1008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" name="Equation" r:id="rId6" imgW="495000" imgH="342720" progId="Equation.3">
                    <p:embed/>
                  </p:oleObj>
                </mc:Choice>
                <mc:Fallback>
                  <p:oleObj name="Equation" r:id="rId6" imgW="495000" imgH="342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1008" cy="6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" name="Text Box 9"/>
            <p:cNvSpPr txBox="1">
              <a:spLocks noChangeArrowheads="1"/>
            </p:cNvSpPr>
            <p:nvPr/>
          </p:nvSpPr>
          <p:spPr bwMode="auto">
            <a:xfrm>
              <a:off x="1440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where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Computation of Stress in Plane Truss Element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438400" y="2438400"/>
          <a:ext cx="343517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4" imgW="1765080" imgH="939600" progId="Equation.3">
                  <p:embed/>
                </p:oleObj>
              </mc:Choice>
              <mc:Fallback>
                <p:oleObj name="Equation" r:id="rId4" imgW="17650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3435178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Consider Example 3.5</a:t>
            </a:r>
          </a:p>
        </p:txBody>
      </p:sp>
      <p:pic>
        <p:nvPicPr>
          <p:cNvPr id="15" name="Picture 2" descr="C:\Documents and Settings\altit\Desktop\Logan_Jpeg\Ch03\03x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52600"/>
            <a:ext cx="6231153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Example 3.5 – Element Equations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00163" y="1600200"/>
            <a:ext cx="6808788" cy="4192588"/>
            <a:chOff x="688" y="1177"/>
            <a:chExt cx="4289" cy="2641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688" y="1177"/>
            <a:ext cx="4289" cy="1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6" name="Equation" r:id="rId4" imgW="2666880" imgH="939600" progId="Equation.3">
                    <p:embed/>
                  </p:oleObj>
                </mc:Choice>
                <mc:Fallback>
                  <p:oleObj name="Equation" r:id="rId4" imgW="2666880" imgH="939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1177"/>
                          <a:ext cx="4289" cy="1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8"/>
            <p:cNvGraphicFramePr>
              <a:graphicFrameLocks noChangeAspect="1"/>
            </p:cNvGraphicFramePr>
            <p:nvPr/>
          </p:nvGraphicFramePr>
          <p:xfrm>
            <a:off x="2304" y="3120"/>
            <a:ext cx="1008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7" name="Equation" r:id="rId6" imgW="495000" imgH="342720" progId="Equation.3">
                    <p:embed/>
                  </p:oleObj>
                </mc:Choice>
                <mc:Fallback>
                  <p:oleObj name="Equation" r:id="rId6" imgW="495000" imgH="342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1008" cy="6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Text Box 9"/>
            <p:cNvSpPr txBox="1">
              <a:spLocks noChangeArrowheads="1"/>
            </p:cNvSpPr>
            <p:nvPr/>
          </p:nvSpPr>
          <p:spPr bwMode="auto">
            <a:xfrm>
              <a:off x="1440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where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00200" y="1524000"/>
          <a:ext cx="54848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4" imgW="3416040" imgH="774360" progId="Equation.3">
                  <p:embed/>
                </p:oleObj>
              </mc:Choice>
              <mc:Fallback>
                <p:oleObj name="Equation" r:id="rId4" imgW="3416040" imgH="774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5484813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71600" y="4572000"/>
          <a:ext cx="548481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6" imgW="4051080" imgH="914400" progId="Equation.3">
                  <p:embed/>
                </p:oleObj>
              </mc:Choice>
              <mc:Fallback>
                <p:oleObj name="Equation" r:id="rId6" imgW="405108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5484813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Ex. 3.5 - Element Stiffness Matrices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219200" y="2971800"/>
          <a:ext cx="7275226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8" imgW="4622760" imgH="774360" progId="Equation.3">
                  <p:embed/>
                </p:oleObj>
              </mc:Choice>
              <mc:Fallback>
                <p:oleObj name="Equation" r:id="rId8" imgW="4622760" imgH="774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7275226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Ex. 3.5 – Global Stiffness Matrix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4800" y="1524000"/>
            <a:ext cx="8534400" cy="4294188"/>
            <a:chOff x="390" y="864"/>
            <a:chExt cx="5376" cy="2705"/>
          </a:xfrm>
        </p:grpSpPr>
        <p:graphicFrame>
          <p:nvGraphicFramePr>
            <p:cNvPr id="5122" name="Object 5"/>
            <p:cNvGraphicFramePr>
              <a:graphicFrameLocks noChangeAspect="1"/>
            </p:cNvGraphicFramePr>
            <p:nvPr/>
          </p:nvGraphicFramePr>
          <p:xfrm>
            <a:off x="390" y="1151"/>
            <a:ext cx="5220" cy="2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0" name="Equation" r:id="rId4" imgW="3949560" imgH="1828800" progId="Equation.3">
                    <p:embed/>
                  </p:oleObj>
                </mc:Choice>
                <mc:Fallback>
                  <p:oleObj name="Equation" r:id="rId4" imgW="3949560" imgH="1828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1151"/>
                          <a:ext cx="5220" cy="2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5" name="Text Box 7"/>
            <p:cNvSpPr txBox="1">
              <a:spLocks noChangeArrowheads="1"/>
            </p:cNvSpPr>
            <p:nvPr/>
          </p:nvSpPr>
          <p:spPr bwMode="auto">
            <a:xfrm>
              <a:off x="1878" y="864"/>
              <a:ext cx="38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u</a:t>
              </a:r>
              <a:r>
                <a:rPr lang="en-US" baseline="-25000" dirty="0" smtClean="0"/>
                <a:t>1</a:t>
              </a:r>
              <a:r>
                <a:rPr lang="en-US" baseline="30000" dirty="0" smtClean="0"/>
                <a:t>               </a:t>
              </a:r>
              <a:r>
                <a:rPr lang="en-US" dirty="0" smtClean="0"/>
                <a:t>v</a:t>
              </a:r>
              <a:r>
                <a:rPr lang="en-US" baseline="-25000" dirty="0" smtClean="0"/>
                <a:t>1           </a:t>
              </a:r>
              <a:r>
                <a:rPr lang="en-US" dirty="0" smtClean="0"/>
                <a:t>u</a:t>
              </a:r>
              <a:r>
                <a:rPr lang="en-US" baseline="-25000" dirty="0" smtClean="0"/>
                <a:t>2         </a:t>
              </a:r>
              <a:r>
                <a:rPr lang="en-US" dirty="0" smtClean="0"/>
                <a:t>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          u</a:t>
              </a:r>
              <a:r>
                <a:rPr lang="en-US" baseline="-25000" dirty="0" smtClean="0"/>
                <a:t>3  </a:t>
              </a:r>
              <a:r>
                <a:rPr lang="en-US" dirty="0" smtClean="0"/>
                <a:t>            v</a:t>
              </a:r>
              <a:r>
                <a:rPr lang="en-US" baseline="-25000" dirty="0" smtClean="0"/>
                <a:t>3  </a:t>
              </a:r>
              <a:r>
                <a:rPr lang="en-US" dirty="0" smtClean="0"/>
                <a:t>         u</a:t>
              </a:r>
              <a:r>
                <a:rPr lang="en-US" baseline="-25000" dirty="0" smtClean="0"/>
                <a:t>4</a:t>
              </a:r>
              <a:r>
                <a:rPr lang="en-US" dirty="0" smtClean="0"/>
                <a:t>    v</a:t>
              </a:r>
              <a:r>
                <a:rPr lang="en-US" baseline="-25000" dirty="0" smtClean="0"/>
                <a:t>4</a:t>
              </a:r>
              <a:r>
                <a:rPr lang="en-US" dirty="0" smtClean="0"/>
                <a:t> </a:t>
              </a:r>
              <a:endParaRPr lang="en-US" dirty="0"/>
            </a:p>
            <a:p>
              <a:pPr>
                <a:spcBef>
                  <a:spcPct val="50000"/>
                </a:spcBef>
              </a:pPr>
              <a:endParaRPr lang="en-US" baseline="-25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Types of Structural Elements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Truss (or bar) elements are subjected to axial tensile or compressive forces only (no bending) and deform by change in length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Beam elements (Chapter 4) - deform by bending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Frame elements (Chapter 5) – combined axial, bending, and </a:t>
            </a:r>
            <a:r>
              <a:rPr lang="en-US" sz="2800" dirty="0" err="1" smtClean="0"/>
              <a:t>torsional</a:t>
            </a:r>
            <a:r>
              <a:rPr lang="en-US" sz="2800" dirty="0" smtClean="0"/>
              <a:t> deformation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Ex. 3.5 Apply Load &amp; B.C.’s and Solve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4000" y="1524000"/>
            <a:ext cx="5503863" cy="4527550"/>
            <a:chOff x="864" y="1152"/>
            <a:chExt cx="3467" cy="2852"/>
          </a:xfrm>
        </p:grpSpPr>
        <p:sp>
          <p:nvSpPr>
            <p:cNvPr id="6149" name="Text Box 6"/>
            <p:cNvSpPr txBox="1">
              <a:spLocks noChangeArrowheads="1"/>
            </p:cNvSpPr>
            <p:nvPr/>
          </p:nvSpPr>
          <p:spPr bwMode="auto">
            <a:xfrm>
              <a:off x="1536" y="1872"/>
              <a:ext cx="24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u</a:t>
              </a:r>
              <a:r>
                <a:rPr lang="en-US" baseline="-25000" dirty="0" smtClean="0"/>
                <a:t>3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u</a:t>
              </a:r>
              <a:r>
                <a:rPr lang="en-US" baseline="-25000" dirty="0" smtClean="0"/>
                <a:t>4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v</a:t>
              </a:r>
              <a:r>
                <a:rPr lang="en-US" baseline="-25000" dirty="0" smtClean="0"/>
                <a:t>4 </a:t>
              </a:r>
              <a:r>
                <a:rPr lang="en-US" dirty="0"/>
                <a:t>= 0 </a:t>
              </a:r>
            </a:p>
            <a:p>
              <a:pPr>
                <a:spcBef>
                  <a:spcPct val="50000"/>
                </a:spcBef>
              </a:pPr>
              <a:endParaRPr lang="en-US" baseline="-25000" dirty="0"/>
            </a:p>
          </p:txBody>
        </p:sp>
        <p:sp>
          <p:nvSpPr>
            <p:cNvPr id="6150" name="Text Box 8"/>
            <p:cNvSpPr txBox="1">
              <a:spLocks noChangeArrowheads="1"/>
            </p:cNvSpPr>
            <p:nvPr/>
          </p:nvSpPr>
          <p:spPr bwMode="auto">
            <a:xfrm>
              <a:off x="2016" y="1152"/>
              <a:ext cx="1200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r>
                <a:rPr lang="en-US" baseline="-25000"/>
                <a:t>1x</a:t>
              </a:r>
              <a:r>
                <a:rPr lang="en-US"/>
                <a:t> = 0 lb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r>
                <a:rPr lang="en-US" baseline="-25000"/>
                <a:t>1y</a:t>
              </a:r>
              <a:r>
                <a:rPr lang="en-US"/>
                <a:t> = -10,000 lb</a:t>
              </a:r>
            </a:p>
            <a:p>
              <a:pPr>
                <a:spcBef>
                  <a:spcPct val="50000"/>
                </a:spcBef>
              </a:pPr>
              <a:endParaRPr lang="en-US" baseline="-25000"/>
            </a:p>
          </p:txBody>
        </p:sp>
        <p:sp>
          <p:nvSpPr>
            <p:cNvPr id="6151" name="Text Box 9"/>
            <p:cNvSpPr txBox="1">
              <a:spLocks noChangeArrowheads="1"/>
            </p:cNvSpPr>
            <p:nvPr/>
          </p:nvSpPr>
          <p:spPr bwMode="auto">
            <a:xfrm>
              <a:off x="864" y="2352"/>
              <a:ext cx="19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Eqs. 1 &amp; 2 (matrix form):</a:t>
              </a:r>
            </a:p>
          </p:txBody>
        </p:sp>
        <p:graphicFrame>
          <p:nvGraphicFramePr>
            <p:cNvPr id="6146" name="Object 10"/>
            <p:cNvGraphicFramePr>
              <a:graphicFrameLocks noChangeAspect="1"/>
            </p:cNvGraphicFramePr>
            <p:nvPr/>
          </p:nvGraphicFramePr>
          <p:xfrm>
            <a:off x="1286" y="2640"/>
            <a:ext cx="3045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4" name="Equation" r:id="rId4" imgW="2654280" imgH="482400" progId="Equation.3">
                    <p:embed/>
                  </p:oleObj>
                </mc:Choice>
                <mc:Fallback>
                  <p:oleObj name="Equation" r:id="rId4" imgW="2654280" imgH="482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2640"/>
                          <a:ext cx="3045" cy="5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Text Box 12"/>
            <p:cNvSpPr txBox="1">
              <a:spLocks noChangeArrowheads="1"/>
            </p:cNvSpPr>
            <p:nvPr/>
          </p:nvSpPr>
          <p:spPr bwMode="auto">
            <a:xfrm>
              <a:off x="912" y="3360"/>
              <a:ext cx="19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Solution:</a:t>
              </a:r>
            </a:p>
          </p:txBody>
        </p:sp>
        <p:sp>
          <p:nvSpPr>
            <p:cNvPr id="6153" name="Text Box 13"/>
            <p:cNvSpPr txBox="1">
              <a:spLocks noChangeArrowheads="1"/>
            </p:cNvSpPr>
            <p:nvPr/>
          </p:nvSpPr>
          <p:spPr bwMode="auto">
            <a:xfrm>
              <a:off x="1584" y="3600"/>
              <a:ext cx="26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u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</a:t>
              </a:r>
              <a:r>
                <a:rPr lang="en-US" dirty="0"/>
                <a:t>= 0.414x10</a:t>
              </a:r>
              <a:r>
                <a:rPr lang="en-US" baseline="30000" dirty="0"/>
                <a:t>-2</a:t>
              </a:r>
              <a:r>
                <a:rPr lang="en-US" dirty="0"/>
                <a:t> in,   </a:t>
              </a:r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= -</a:t>
              </a:r>
              <a:r>
                <a:rPr lang="en-US" dirty="0"/>
                <a:t>1.59x10</a:t>
              </a:r>
              <a:r>
                <a:rPr lang="en-US" baseline="30000" dirty="0"/>
                <a:t>-2</a:t>
              </a:r>
              <a:r>
                <a:rPr lang="en-US" dirty="0"/>
                <a:t> in</a:t>
              </a:r>
            </a:p>
            <a:p>
              <a:pPr>
                <a:spcBef>
                  <a:spcPct val="50000"/>
                </a:spcBef>
              </a:pPr>
              <a:endParaRPr lang="en-US" baseline="-25000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Ex. 3.5 Stress Computation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38200" y="1366838"/>
            <a:ext cx="7162800" cy="4670425"/>
            <a:chOff x="480" y="861"/>
            <a:chExt cx="4512" cy="2942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1667" y="861"/>
            <a:ext cx="2035" cy="1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6" name="Equation" r:id="rId4" imgW="1765080" imgH="939600" progId="Equation.3">
                    <p:embed/>
                  </p:oleObj>
                </mc:Choice>
                <mc:Fallback>
                  <p:oleObj name="Equation" r:id="rId4" imgW="1765080" imgH="939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861"/>
                          <a:ext cx="2035" cy="10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1296" y="2256"/>
            <a:ext cx="3696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7" name="Equation" r:id="rId6" imgW="3606480" imgH="825480" progId="Equation.3">
                    <p:embed/>
                  </p:oleObj>
                </mc:Choice>
                <mc:Fallback>
                  <p:oleObj name="Equation" r:id="rId6" imgW="3606480" imgH="825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256"/>
                          <a:ext cx="3696" cy="8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4"/>
            <p:cNvSpPr txBox="1">
              <a:spLocks noChangeArrowheads="1"/>
            </p:cNvSpPr>
            <p:nvPr/>
          </p:nvSpPr>
          <p:spPr bwMode="auto">
            <a:xfrm>
              <a:off x="480" y="1968"/>
              <a:ext cx="17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Element 2 (</a:t>
              </a:r>
              <a:r>
                <a:rPr lang="en-US">
                  <a:sym typeface="Symbol" pitchFamily="18" charset="2"/>
                </a:rPr>
                <a:t></a:t>
              </a:r>
              <a:r>
                <a:rPr lang="en-US" baseline="-25000">
                  <a:sym typeface="Symbol" pitchFamily="18" charset="2"/>
                </a:rPr>
                <a:t>2</a:t>
              </a:r>
              <a:r>
                <a:rPr lang="en-US">
                  <a:sym typeface="Symbol" pitchFamily="18" charset="2"/>
                </a:rPr>
                <a:t>=45)</a:t>
              </a:r>
            </a:p>
          </p:txBody>
        </p: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528" y="3072"/>
              <a:ext cx="17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Elements 1 and 3</a:t>
              </a:r>
              <a:endParaRPr lang="en-US">
                <a:sym typeface="Symbol" pitchFamily="18" charset="2"/>
              </a:endParaRPr>
            </a:p>
          </p:txBody>
        </p:sp>
        <p:graphicFrame>
          <p:nvGraphicFramePr>
            <p:cNvPr id="7172" name="Object 12"/>
            <p:cNvGraphicFramePr>
              <a:graphicFrameLocks noChangeAspect="1"/>
            </p:cNvGraphicFramePr>
            <p:nvPr/>
          </p:nvGraphicFramePr>
          <p:xfrm>
            <a:off x="2016" y="3312"/>
            <a:ext cx="1009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8" name="Equation" r:id="rId8" imgW="914400" imgH="444240" progId="Equation.3">
                    <p:embed/>
                  </p:oleObj>
                </mc:Choice>
                <mc:Fallback>
                  <p:oleObj name="Equation" r:id="rId8" imgW="914400" imgH="4442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312"/>
                          <a:ext cx="1009" cy="4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Extension to 3-D – Space Truss Analysis</a:t>
            </a:r>
          </a:p>
        </p:txBody>
      </p:sp>
      <p:graphicFrame>
        <p:nvGraphicFramePr>
          <p:cNvPr id="8194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762000" y="2514600"/>
          <a:ext cx="1066800" cy="98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4" imgW="647640" imgH="596880" progId="Equation.3">
                  <p:embed/>
                </p:oleObj>
              </mc:Choice>
              <mc:Fallback>
                <p:oleObj name="Equation" r:id="rId4" imgW="647640" imgH="596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1066800" cy="983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altit\Desktop\Logan_Jpeg\Ch03\03x1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905000"/>
            <a:ext cx="59880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Element Stiffness Matrix </a:t>
            </a:r>
            <a:br>
              <a:rPr lang="en-US" sz="3200" dirty="0" smtClean="0"/>
            </a:br>
            <a:r>
              <a:rPr lang="en-US" sz="3200" dirty="0" smtClean="0"/>
              <a:t>(3-D Truss Element)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524000" y="2286000"/>
          <a:ext cx="519652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4" imgW="3111480" imgH="1231560" progId="Equation.3">
                  <p:embed/>
                </p:oleObj>
              </mc:Choice>
              <mc:Fallback>
                <p:oleObj name="Equation" r:id="rId4" imgW="3111480" imgH="1231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19652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Space Frame Problem (Ex. 3.8)</a:t>
            </a:r>
          </a:p>
        </p:txBody>
      </p:sp>
      <p:pic>
        <p:nvPicPr>
          <p:cNvPr id="6" name="Picture 2" descr="C:\Documents and Settings\altit\Desktop\Logan_Jpeg\Ch03\03x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19200"/>
            <a:ext cx="443898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Taking Advantage of Symmetry</a:t>
            </a:r>
          </a:p>
        </p:txBody>
      </p:sp>
      <p:pic>
        <p:nvPicPr>
          <p:cNvPr id="7" name="Picture 2" descr="C:\Documents and Settings\altit\Desktop\Logan_Jpeg\Ch03\03x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altit\Desktop\Logan_Jpeg\Ch03\03x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905000"/>
            <a:ext cx="28956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Approach:</a:t>
            </a:r>
            <a:br>
              <a:rPr lang="en-US" sz="3200" dirty="0" smtClean="0"/>
            </a:br>
            <a:r>
              <a:rPr lang="en-US" sz="3200" dirty="0" smtClean="0"/>
              <a:t>Applied to Truss Elements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              Recall</a:t>
            </a:r>
            <a:r>
              <a:rPr lang="en-US" sz="2800" dirty="0" smtClean="0"/>
              <a:t>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25028"/>
              </p:ext>
            </p:extLst>
          </p:nvPr>
        </p:nvGraphicFramePr>
        <p:xfrm>
          <a:off x="2667000" y="2057400"/>
          <a:ext cx="3048000" cy="99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4" imgW="660240" imgH="215640" progId="Equation.3">
                  <p:embed/>
                </p:oleObj>
              </mc:Choice>
              <mc:Fallback>
                <p:oleObj name="Equation" r:id="rId4" imgW="6602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048000" cy="9960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3505200"/>
            <a:ext cx="5715000" cy="2233613"/>
            <a:chOff x="1632" y="2016"/>
            <a:chExt cx="3600" cy="1407"/>
          </a:xfrm>
        </p:grpSpPr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1680" y="2592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3" name="Equation" r:id="rId6" imgW="152280" imgH="152280" progId="Equation.3">
                    <p:embed/>
                  </p:oleObj>
                </mc:Choice>
                <mc:Fallback>
                  <p:oleObj name="Equation" r:id="rId6" imgW="152280" imgH="1522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92"/>
                          <a:ext cx="3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7"/>
            <p:cNvGraphicFramePr>
              <a:graphicFrameLocks noChangeAspect="1"/>
            </p:cNvGraphicFramePr>
            <p:nvPr/>
          </p:nvGraphicFramePr>
          <p:xfrm>
            <a:off x="1680" y="2016"/>
            <a:ext cx="397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4"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16"/>
                          <a:ext cx="397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8"/>
            <p:cNvGraphicFramePr>
              <a:graphicFrameLocks noChangeAspect="1"/>
            </p:cNvGraphicFramePr>
            <p:nvPr/>
          </p:nvGraphicFramePr>
          <p:xfrm>
            <a:off x="1632" y="3024"/>
            <a:ext cx="43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5" name="Equation" r:id="rId10" imgW="152280" imgH="139680" progId="Equation.3">
                    <p:embed/>
                  </p:oleObj>
                </mc:Choice>
                <mc:Fallback>
                  <p:oleObj name="Equation" r:id="rId10" imgW="152280" imgH="139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24"/>
                          <a:ext cx="434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064" y="2064"/>
              <a:ext cx="3168" cy="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sz="2400"/>
                <a:t> Potential energy</a:t>
              </a:r>
            </a:p>
            <a:p>
              <a:pPr>
                <a:spcBef>
                  <a:spcPct val="50000"/>
                </a:spcBef>
                <a:buFontTx/>
                <a:buChar char="-"/>
              </a:pPr>
              <a:endParaRPr lang="en-US" sz="1200"/>
            </a:p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sz="2400"/>
                <a:t> Strain energy</a:t>
              </a:r>
            </a:p>
            <a:p>
              <a:pPr>
                <a:spcBef>
                  <a:spcPct val="50000"/>
                </a:spcBef>
                <a:buFontTx/>
                <a:buChar char="-"/>
              </a:pPr>
              <a:endParaRPr lang="en-US" sz="1200"/>
            </a:p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sz="2400"/>
                <a:t> Potential energy of external forces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of a Spring</a:t>
            </a:r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5334000" y="2667000"/>
          <a:ext cx="223136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4" imgW="1231560" imgH="672840" progId="Equation.3">
                  <p:embed/>
                </p:oleObj>
              </mc:Choice>
              <mc:Fallback>
                <p:oleObj name="Equation" r:id="rId4" imgW="1231560" imgH="672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667000"/>
                        <a:ext cx="2231367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286000"/>
            <a:ext cx="3124200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of a Truss Element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3276600" y="1295400"/>
          <a:ext cx="1905000" cy="76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4" imgW="660240" imgH="215640" progId="Equation.3">
                  <p:embed/>
                </p:oleObj>
              </mc:Choice>
              <mc:Fallback>
                <p:oleObj name="Equation" r:id="rId4" imgW="6602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1905000" cy="762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altit\Desktop\Logan_Jpeg\Ch03\03x2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2362200"/>
            <a:ext cx="469106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Truss Element – Strain Energy</a:t>
            </a:r>
          </a:p>
        </p:txBody>
      </p:sp>
      <p:sp>
        <p:nvSpPr>
          <p:cNvPr id="4100" name="Text Box 13"/>
          <p:cNvSpPr txBox="1">
            <a:spLocks noChangeArrowheads="1"/>
          </p:cNvSpPr>
          <p:nvPr/>
        </p:nvSpPr>
        <p:spPr bwMode="auto">
          <a:xfrm>
            <a:off x="1143000" y="1905000"/>
            <a:ext cx="304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1143000" y="3505200"/>
            <a:ext cx="304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895600" y="1676400"/>
            <a:ext cx="4419600" cy="4222750"/>
            <a:chOff x="1824" y="1056"/>
            <a:chExt cx="2784" cy="2660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824" y="1056"/>
              <a:ext cx="1920" cy="2208"/>
              <a:chOff x="1824" y="1056"/>
              <a:chExt cx="1920" cy="2208"/>
            </a:xfrm>
          </p:grpSpPr>
          <p:graphicFrame>
            <p:nvGraphicFramePr>
              <p:cNvPr id="4098" name="Object 4"/>
              <p:cNvGraphicFramePr>
                <a:graphicFrameLocks noChangeAspect="1"/>
              </p:cNvGraphicFramePr>
              <p:nvPr/>
            </p:nvGraphicFramePr>
            <p:xfrm>
              <a:off x="1824" y="1056"/>
              <a:ext cx="1918" cy="19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62" name="Equation" r:id="rId4" imgW="990360" imgH="1015920" progId="Equation.3">
                      <p:embed/>
                    </p:oleObj>
                  </mc:Choice>
                  <mc:Fallback>
                    <p:oleObj name="Equation" r:id="rId4" imgW="990360" imgH="101592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056"/>
                            <a:ext cx="1918" cy="19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6" name="AutoShape 9"/>
              <p:cNvSpPr>
                <a:spLocks/>
              </p:cNvSpPr>
              <p:nvPr/>
            </p:nvSpPr>
            <p:spPr bwMode="auto">
              <a:xfrm rot="-5400000">
                <a:off x="3408" y="2928"/>
                <a:ext cx="144" cy="528"/>
              </a:xfrm>
              <a:prstGeom prst="leftBrace">
                <a:avLst>
                  <a:gd name="adj1" fmla="val 30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" name="AutoShape 10"/>
              <p:cNvSpPr>
                <a:spLocks/>
              </p:cNvSpPr>
              <p:nvPr/>
            </p:nvSpPr>
            <p:spPr bwMode="auto">
              <a:xfrm rot="-5400000">
                <a:off x="2688" y="2784"/>
                <a:ext cx="144" cy="816"/>
              </a:xfrm>
              <a:prstGeom prst="leftBrace">
                <a:avLst>
                  <a:gd name="adj1" fmla="val 472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4" name="Text Box 26"/>
            <p:cNvSpPr txBox="1">
              <a:spLocks noChangeArrowheads="1"/>
            </p:cNvSpPr>
            <p:nvPr/>
          </p:nvSpPr>
          <p:spPr bwMode="auto">
            <a:xfrm>
              <a:off x="2112" y="331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Strain energy per unit volume</a:t>
              </a:r>
            </a:p>
          </p:txBody>
        </p:sp>
        <p:sp>
          <p:nvSpPr>
            <p:cNvPr id="4105" name="Text Box 27"/>
            <p:cNvSpPr txBox="1">
              <a:spLocks noChangeArrowheads="1"/>
            </p:cNvSpPr>
            <p:nvPr/>
          </p:nvSpPr>
          <p:spPr bwMode="auto">
            <a:xfrm>
              <a:off x="3456" y="336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Volume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Analogy between Spring and Bar</a:t>
            </a:r>
          </a:p>
        </p:txBody>
      </p: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1447800" y="1219200"/>
            <a:ext cx="1981200" cy="2438400"/>
            <a:chOff x="528" y="864"/>
            <a:chExt cx="1248" cy="1536"/>
          </a:xfrm>
        </p:grpSpPr>
        <p:sp>
          <p:nvSpPr>
            <p:cNvPr id="6161" name="Line 4"/>
            <p:cNvSpPr>
              <a:spLocks noChangeShapeType="1"/>
            </p:cNvSpPr>
            <p:nvPr/>
          </p:nvSpPr>
          <p:spPr bwMode="auto">
            <a:xfrm>
              <a:off x="864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5"/>
            <p:cNvSpPr>
              <a:spLocks noChangeShapeType="1"/>
            </p:cNvSpPr>
            <p:nvPr/>
          </p:nvSpPr>
          <p:spPr bwMode="auto">
            <a:xfrm flipV="1">
              <a:off x="864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6"/>
            <p:cNvSpPr>
              <a:spLocks noChangeShapeType="1"/>
            </p:cNvSpPr>
            <p:nvPr/>
          </p:nvSpPr>
          <p:spPr bwMode="auto">
            <a:xfrm flipV="1">
              <a:off x="864" y="1440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8"/>
            <p:cNvSpPr>
              <a:spLocks noChangeShapeType="1"/>
            </p:cNvSpPr>
            <p:nvPr/>
          </p:nvSpPr>
          <p:spPr bwMode="auto">
            <a:xfrm flipV="1">
              <a:off x="1344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Text Box 9"/>
            <p:cNvSpPr txBox="1">
              <a:spLocks noChangeArrowheads="1"/>
            </p:cNvSpPr>
            <p:nvPr/>
          </p:nvSpPr>
          <p:spPr bwMode="auto">
            <a:xfrm>
              <a:off x="1200" y="211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x</a:t>
              </a:r>
            </a:p>
          </p:txBody>
        </p:sp>
        <p:sp>
          <p:nvSpPr>
            <p:cNvPr id="6167" name="Text Box 10"/>
            <p:cNvSpPr txBox="1">
              <a:spLocks noChangeArrowheads="1"/>
            </p:cNvSpPr>
            <p:nvPr/>
          </p:nvSpPr>
          <p:spPr bwMode="auto">
            <a:xfrm>
              <a:off x="528" y="129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6168" name="Text Box 11"/>
            <p:cNvSpPr txBox="1">
              <a:spLocks noChangeArrowheads="1"/>
            </p:cNvSpPr>
            <p:nvPr/>
          </p:nvSpPr>
          <p:spPr bwMode="auto">
            <a:xfrm>
              <a:off x="1440" y="15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k</a:t>
              </a:r>
            </a:p>
          </p:txBody>
        </p:sp>
        <p:sp>
          <p:nvSpPr>
            <p:cNvPr id="6169" name="Text Box 12"/>
            <p:cNvSpPr txBox="1">
              <a:spLocks noChangeArrowheads="1"/>
            </p:cNvSpPr>
            <p:nvPr/>
          </p:nvSpPr>
          <p:spPr bwMode="auto">
            <a:xfrm>
              <a:off x="960" y="864"/>
              <a:ext cx="7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Spring</a:t>
              </a:r>
            </a:p>
          </p:txBody>
        </p:sp>
      </p:grpSp>
      <p:grpSp>
        <p:nvGrpSpPr>
          <p:cNvPr id="6151" name="Group 14"/>
          <p:cNvGrpSpPr>
            <a:grpSpLocks/>
          </p:cNvGrpSpPr>
          <p:nvPr/>
        </p:nvGrpSpPr>
        <p:grpSpPr bwMode="auto">
          <a:xfrm>
            <a:off x="1447800" y="3886200"/>
            <a:ext cx="1981200" cy="2362200"/>
            <a:chOff x="528" y="912"/>
            <a:chExt cx="1248" cy="1488"/>
          </a:xfrm>
        </p:grpSpPr>
        <p:sp>
          <p:nvSpPr>
            <p:cNvPr id="6152" name="Line 15"/>
            <p:cNvSpPr>
              <a:spLocks noChangeShapeType="1"/>
            </p:cNvSpPr>
            <p:nvPr/>
          </p:nvSpPr>
          <p:spPr bwMode="auto">
            <a:xfrm>
              <a:off x="864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Line 16"/>
            <p:cNvSpPr>
              <a:spLocks noChangeShapeType="1"/>
            </p:cNvSpPr>
            <p:nvPr/>
          </p:nvSpPr>
          <p:spPr bwMode="auto">
            <a:xfrm flipV="1">
              <a:off x="864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17"/>
            <p:cNvSpPr>
              <a:spLocks noChangeShapeType="1"/>
            </p:cNvSpPr>
            <p:nvPr/>
          </p:nvSpPr>
          <p:spPr bwMode="auto">
            <a:xfrm flipV="1">
              <a:off x="864" y="1440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8"/>
            <p:cNvSpPr>
              <a:spLocks noChangeShapeType="1"/>
            </p:cNvSpPr>
            <p:nvPr/>
          </p:nvSpPr>
          <p:spPr bwMode="auto">
            <a:xfrm>
              <a:off x="1104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9"/>
            <p:cNvSpPr>
              <a:spLocks noChangeShapeType="1"/>
            </p:cNvSpPr>
            <p:nvPr/>
          </p:nvSpPr>
          <p:spPr bwMode="auto">
            <a:xfrm flipV="1">
              <a:off x="1344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20"/>
            <p:cNvSpPr txBox="1">
              <a:spLocks noChangeArrowheads="1"/>
            </p:cNvSpPr>
            <p:nvPr/>
          </p:nvSpPr>
          <p:spPr bwMode="auto">
            <a:xfrm>
              <a:off x="1200" y="211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ym typeface="Symbol" pitchFamily="18" charset="2"/>
                </a:rPr>
                <a:t></a:t>
              </a:r>
            </a:p>
          </p:txBody>
        </p:sp>
        <p:sp>
          <p:nvSpPr>
            <p:cNvPr id="6158" name="Text Box 21"/>
            <p:cNvSpPr txBox="1">
              <a:spLocks noChangeArrowheads="1"/>
            </p:cNvSpPr>
            <p:nvPr/>
          </p:nvSpPr>
          <p:spPr bwMode="auto">
            <a:xfrm>
              <a:off x="528" y="129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400">
                  <a:sym typeface="Symbol" pitchFamily="18" charset="2"/>
                </a:rPr>
                <a:t></a:t>
              </a:r>
            </a:p>
          </p:txBody>
        </p:sp>
        <p:sp>
          <p:nvSpPr>
            <p:cNvPr id="6159" name="Text Box 22"/>
            <p:cNvSpPr txBox="1">
              <a:spLocks noChangeArrowheads="1"/>
            </p:cNvSpPr>
            <p:nvPr/>
          </p:nvSpPr>
          <p:spPr bwMode="auto">
            <a:xfrm>
              <a:off x="1440" y="15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6160" name="Text Box 23"/>
            <p:cNvSpPr txBox="1">
              <a:spLocks noChangeArrowheads="1"/>
            </p:cNvSpPr>
            <p:nvPr/>
          </p:nvSpPr>
          <p:spPr bwMode="auto">
            <a:xfrm>
              <a:off x="912" y="912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Bar</a:t>
              </a:r>
            </a:p>
          </p:txBody>
        </p:sp>
      </p:grpSp>
      <p:graphicFrame>
        <p:nvGraphicFramePr>
          <p:cNvPr id="6146" name="Object 24"/>
          <p:cNvGraphicFramePr>
            <a:graphicFrameLocks noChangeAspect="1"/>
          </p:cNvGraphicFramePr>
          <p:nvPr/>
        </p:nvGraphicFramePr>
        <p:xfrm>
          <a:off x="4114800" y="2209800"/>
          <a:ext cx="1295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444240" imgH="190440" progId="Equation.3">
                  <p:embed/>
                </p:oleObj>
              </mc:Choice>
              <mc:Fallback>
                <p:oleObj name="Equation" r:id="rId4" imgW="444240" imgH="1904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12954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5"/>
          <p:cNvGraphicFramePr>
            <a:graphicFrameLocks noChangeAspect="1"/>
          </p:cNvGraphicFramePr>
          <p:nvPr/>
        </p:nvGraphicFramePr>
        <p:xfrm>
          <a:off x="4191000" y="4191000"/>
          <a:ext cx="14954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736560" imgH="901440" progId="Equation.3">
                  <p:embed/>
                </p:oleObj>
              </mc:Choice>
              <mc:Fallback>
                <p:oleObj name="Equation" r:id="rId6" imgW="736560" imgH="9014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91000"/>
                        <a:ext cx="14954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6"/>
          <p:cNvGraphicFramePr>
            <a:graphicFrameLocks noChangeAspect="1"/>
          </p:cNvGraphicFramePr>
          <p:nvPr/>
        </p:nvGraphicFramePr>
        <p:xfrm>
          <a:off x="6553200" y="2971800"/>
          <a:ext cx="11303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8" imgW="431640" imgH="342720" progId="Equation.3">
                  <p:embed/>
                </p:oleObj>
              </mc:Choice>
              <mc:Fallback>
                <p:oleObj name="Equation" r:id="rId8" imgW="431640" imgH="3427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1130300" cy="896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Strain Energy – Axial Loading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819400" y="2057400"/>
          <a:ext cx="33575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4" imgW="1193760" imgH="812520" progId="Equation.3">
                  <p:embed/>
                </p:oleObj>
              </mc:Choice>
              <mc:Fallback>
                <p:oleObj name="Equation" r:id="rId4" imgW="119376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3357562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altit\Desktop\Logan_Jpeg\Ch03\03x2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447800"/>
            <a:ext cx="469106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Truss Element Loading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03525" y="3716339"/>
            <a:ext cx="5594350" cy="2017713"/>
            <a:chOff x="1420" y="2629"/>
            <a:chExt cx="3524" cy="1271"/>
          </a:xfrm>
        </p:grpSpPr>
        <p:graphicFrame>
          <p:nvGraphicFramePr>
            <p:cNvPr id="6146" name="Object 9"/>
            <p:cNvGraphicFramePr>
              <a:graphicFrameLocks noChangeAspect="1"/>
            </p:cNvGraphicFramePr>
            <p:nvPr/>
          </p:nvGraphicFramePr>
          <p:xfrm>
            <a:off x="1420" y="2629"/>
            <a:ext cx="1087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0" name="Equation" r:id="rId5" imgW="596880" imgH="698400" progId="Equation.3">
                    <p:embed/>
                  </p:oleObj>
                </mc:Choice>
                <mc:Fallback>
                  <p:oleObj name="Equation" r:id="rId5" imgW="596880" imgH="698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629"/>
                          <a:ext cx="1087" cy="1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11"/>
            <p:cNvSpPr txBox="1">
              <a:spLocks noChangeArrowheads="1"/>
            </p:cNvSpPr>
            <p:nvPr/>
          </p:nvSpPr>
          <p:spPr bwMode="auto">
            <a:xfrm>
              <a:off x="2592" y="2688"/>
              <a:ext cx="2352" cy="1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Concentrated forces</a:t>
              </a:r>
            </a:p>
            <a:p>
              <a:pPr>
                <a:spcBef>
                  <a:spcPct val="50000"/>
                </a:spcBef>
              </a:pPr>
              <a:endParaRPr lang="en-US" sz="1200" dirty="0"/>
            </a:p>
            <a:p>
              <a:pPr>
                <a:spcBef>
                  <a:spcPct val="50000"/>
                </a:spcBef>
              </a:pPr>
              <a:r>
                <a:rPr lang="en-US" dirty="0"/>
                <a:t>Body force distribution</a:t>
              </a:r>
            </a:p>
            <a:p>
              <a:pPr>
                <a:spcBef>
                  <a:spcPct val="50000"/>
                </a:spcBef>
              </a:pPr>
              <a:endParaRPr lang="en-US" sz="1200" dirty="0"/>
            </a:p>
            <a:p>
              <a:pPr>
                <a:spcBef>
                  <a:spcPct val="50000"/>
                </a:spcBef>
              </a:pPr>
              <a:r>
                <a:rPr lang="en-US" dirty="0"/>
                <a:t>Surface traction distribution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4400" y="3505200"/>
          <a:ext cx="754979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4" imgW="3670200" imgH="444240" progId="Equation.3">
                  <p:embed/>
                </p:oleObj>
              </mc:Choice>
              <mc:Fallback>
                <p:oleObj name="Equation" r:id="rId4" imgW="36702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7549794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78F2E2-B19C-4445-B4D8-58EC355B2A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of a Truss Element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0" y="2057400"/>
          <a:ext cx="233082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6" imgW="660240" imgH="215640" progId="Equation.3">
                  <p:embed/>
                </p:oleObj>
              </mc:Choice>
              <mc:Fallback>
                <p:oleObj name="Equation" r:id="rId6" imgW="6602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2330824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78F2E2-B19C-4445-B4D8-58EC355B2A7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Using Finite Element Notation:</a:t>
            </a:r>
            <a:br>
              <a:rPr lang="en-US" sz="3200" dirty="0" smtClean="0"/>
            </a:br>
            <a:r>
              <a:rPr lang="en-US" sz="3200" dirty="0" smtClean="0"/>
              <a:t>Strain Energy Term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28800" y="1752600"/>
            <a:ext cx="5257801" cy="3965575"/>
            <a:chOff x="1008" y="1054"/>
            <a:chExt cx="3312" cy="2498"/>
          </a:xfrm>
        </p:grpSpPr>
        <p:sp>
          <p:nvSpPr>
            <p:cNvPr id="8199" name="Rectangle 16"/>
            <p:cNvSpPr>
              <a:spLocks noChangeArrowheads="1"/>
            </p:cNvSpPr>
            <p:nvPr/>
          </p:nvSpPr>
          <p:spPr bwMode="auto">
            <a:xfrm>
              <a:off x="1008" y="2880"/>
              <a:ext cx="3312" cy="6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194" name="Object 4"/>
            <p:cNvGraphicFramePr>
              <a:graphicFrameLocks noChangeAspect="1"/>
            </p:cNvGraphicFramePr>
            <p:nvPr/>
          </p:nvGraphicFramePr>
          <p:xfrm>
            <a:off x="1763" y="1054"/>
            <a:ext cx="154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6" name="Equation" r:id="rId4" imgW="1434960" imgH="482400" progId="Equation.3">
                    <p:embed/>
                  </p:oleObj>
                </mc:Choice>
                <mc:Fallback>
                  <p:oleObj name="Equation" r:id="rId4" imgW="1434960" imgH="482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1054"/>
                          <a:ext cx="1543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6"/>
            <p:cNvGraphicFramePr>
              <a:graphicFrameLocks noChangeAspect="1"/>
            </p:cNvGraphicFramePr>
            <p:nvPr/>
          </p:nvGraphicFramePr>
          <p:xfrm>
            <a:off x="1676" y="1467"/>
            <a:ext cx="2120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7" name="Equation" r:id="rId6" imgW="1828800" imgH="711000" progId="Equation.3">
                    <p:embed/>
                  </p:oleObj>
                </mc:Choice>
                <mc:Fallback>
                  <p:oleObj name="Equation" r:id="rId6" imgW="1828800" imgH="711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1467"/>
                          <a:ext cx="2120" cy="8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13"/>
            <p:cNvGraphicFramePr>
              <a:graphicFrameLocks noChangeAspect="1"/>
            </p:cNvGraphicFramePr>
            <p:nvPr/>
          </p:nvGraphicFramePr>
          <p:xfrm>
            <a:off x="1051" y="2347"/>
            <a:ext cx="3240" cy="1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8" name="Equation" r:id="rId8" imgW="2679480" imgH="901440" progId="Equation.3">
                    <p:embed/>
                  </p:oleObj>
                </mc:Choice>
                <mc:Fallback>
                  <p:oleObj name="Equation" r:id="rId8" imgW="2679480" imgH="9014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2347"/>
                          <a:ext cx="3240" cy="10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Concentrated Forces: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Surface Traction: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24672E-5AA5-4D50-A5B5-EE135639303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Using Finite Element Notation:</a:t>
            </a:r>
            <a:br>
              <a:rPr lang="en-US" sz="3200" smtClean="0"/>
            </a:br>
            <a:r>
              <a:rPr lang="en-US" sz="3200" smtClean="0"/>
              <a:t>Applied Load Terms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133600" y="2133600"/>
          <a:ext cx="481263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4" imgW="2539800" imgH="482400" progId="Equation.3">
                  <p:embed/>
                </p:oleObj>
              </mc:Choice>
              <mc:Fallback>
                <p:oleObj name="Equation" r:id="rId4" imgW="25398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481263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1524000" y="3962400"/>
          <a:ext cx="6097587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6" imgW="2844720" imgH="812520" progId="Equation.3">
                  <p:embed/>
                </p:oleObj>
              </mc:Choice>
              <mc:Fallback>
                <p:oleObj name="Equation" r:id="rId6" imgW="284472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097587" cy="174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457200" y="13716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Body Forces: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r>
              <a:rPr lang="en-US"/>
              <a:t>Work equivalent concentrated forces: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graphicFrame>
        <p:nvGraphicFramePr>
          <p:cNvPr id="10243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1758950"/>
          <a:ext cx="590708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4" imgW="3124080" imgH="812520" progId="Equation.3">
                  <p:embed/>
                </p:oleObj>
              </mc:Choice>
              <mc:Fallback>
                <p:oleObj name="Equation" r:id="rId4" imgW="312408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8950"/>
                        <a:ext cx="5907088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Applied Load Terms (cont.)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124200" y="4038600"/>
          <a:ext cx="2895600" cy="1677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6" imgW="1358640" imgH="787320" progId="Equation.3">
                  <p:embed/>
                </p:oleObj>
              </mc:Choice>
              <mc:Fallback>
                <p:oleObj name="Equation" r:id="rId6" imgW="1358640" imgH="787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2895600" cy="1677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– Matrix Form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447800" y="2438400"/>
          <a:ext cx="5747774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4" imgW="2920680" imgH="393480" progId="Equation.3">
                  <p:embed/>
                </p:oleObj>
              </mc:Choice>
              <mc:Fallback>
                <p:oleObj name="Equation" r:id="rId4" imgW="2920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5747774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752600" y="4800600"/>
          <a:ext cx="56562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6" imgW="2234880" imgH="253800" progId="Equation.3">
                  <p:embed/>
                </p:oleObj>
              </mc:Choice>
              <mc:Fallback>
                <p:oleObj name="Equation" r:id="rId6" imgW="22348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5656263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6764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Theorem of Minimum Potential Energy</a:t>
            </a:r>
            <a:endParaRPr lang="en-US" sz="2000" dirty="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78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3581400"/>
            <a:ext cx="38893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Problem A-11</a:t>
            </a:r>
            <a:endParaRPr 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871663"/>
            <a:ext cx="72866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Problem A-11 (solution)</a:t>
            </a:r>
            <a:endParaRPr lang="en-US" dirty="0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248400" cy="446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Problem A-11 (solution)</a:t>
            </a:r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6009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953000"/>
            <a:ext cx="26860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Governing Differential Equation</a:t>
            </a:r>
            <a:br>
              <a:rPr lang="en-US" sz="3200" smtClean="0"/>
            </a:br>
            <a:r>
              <a:rPr lang="en-US" sz="2400" smtClean="0"/>
              <a:t>(to be derived in class)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971800" y="2743199"/>
          <a:ext cx="2819400" cy="119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1015920" imgH="431640" progId="Equation.3">
                  <p:embed/>
                </p:oleObj>
              </mc:Choice>
              <mc:Fallback>
                <p:oleObj name="Equation" r:id="rId4" imgW="10159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43199"/>
                        <a:ext cx="2819400" cy="1198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553695-9EAE-4B53-890E-DE7BAC6FF61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Element Equations</a:t>
            </a:r>
            <a:endParaRPr lang="en-US" sz="3200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543800" cy="2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81200" y="52578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Same result as direct stiffness method</a:t>
            </a: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Linearly Varying Load</a:t>
            </a:r>
          </a:p>
        </p:txBody>
      </p:sp>
      <p:pic>
        <p:nvPicPr>
          <p:cNvPr id="6" name="Picture 2" descr="C:\Documents and Settings\altit\Desktop\Logan_Jpeg\Ch03\03x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0"/>
            <a:ext cx="733663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Mesh Refinement</a:t>
            </a:r>
            <a:br>
              <a:rPr lang="en-US" sz="3200" dirty="0" smtClean="0"/>
            </a:br>
            <a:r>
              <a:rPr lang="en-US" sz="2400" dirty="0" smtClean="0"/>
              <a:t>(example 3.13)</a:t>
            </a:r>
          </a:p>
        </p:txBody>
      </p:sp>
      <p:pic>
        <p:nvPicPr>
          <p:cNvPr id="6" name="Picture 2" descr="C:\Documents and Settings\altit\Desktop\Logan_Jpeg\Ch03\03x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9484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Documents and Settings\altit\Desktop\Logan_Jpeg\Ch03\03x3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91000"/>
            <a:ext cx="64214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Mesh Refinement (cont.)</a:t>
            </a:r>
          </a:p>
        </p:txBody>
      </p:sp>
      <p:pic>
        <p:nvPicPr>
          <p:cNvPr id="6" name="Picture 2" descr="C:\Documents and Settings\altit\Desktop\Logan_Jpeg\Ch03\03x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90601"/>
            <a:ext cx="531284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Mesh Refinement (cont.)</a:t>
            </a:r>
          </a:p>
        </p:txBody>
      </p:sp>
      <p:pic>
        <p:nvPicPr>
          <p:cNvPr id="5" name="Picture 2" descr="C:\Documents and Settings\altit\Desktop\Logan_Jpeg\Ch03\03x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60674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Mesh Refinement (cont.)</a:t>
            </a:r>
          </a:p>
        </p:txBody>
      </p:sp>
      <p:pic>
        <p:nvPicPr>
          <p:cNvPr id="6" name="Picture 2" descr="C:\Documents and Settings\altit\Desktop\Logan_Jpeg\Ch03\03x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00200"/>
            <a:ext cx="6143625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533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Mesh Refinement (cont.)</a:t>
            </a:r>
          </a:p>
        </p:txBody>
      </p:sp>
      <p:pic>
        <p:nvPicPr>
          <p:cNvPr id="6" name="Picture 2" descr="C:\Documents and Settings\altit\Desktop\Logan_Jpeg\Ch03\03x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133600"/>
            <a:ext cx="672438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Steps in the Finite Element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371600"/>
            <a:ext cx="8229600" cy="4525963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/>
              <a:t>Discretize the region and select element type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/>
              <a:t>Select a displacement function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/>
              <a:t>Define the strain/displacement and stress/strain relations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/>
              <a:t>Derive the element equations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Char char="−"/>
            </a:pPr>
            <a:r>
              <a:rPr lang="en-US" sz="2000" smtClean="0"/>
              <a:t>Direct Stiffness Method 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Char char="−"/>
            </a:pPr>
            <a:r>
              <a:rPr lang="en-US" sz="2000" smtClean="0"/>
              <a:t>Energy Methods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Char char="−"/>
            </a:pPr>
            <a:r>
              <a:rPr lang="en-US" sz="2000" smtClean="0"/>
              <a:t>Method of Weighted Residuals (Galerkin’s method)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/>
              <a:t>Assemble global equations and impose boundary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/>
              <a:t>Solve for unknown nodal displacements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/>
              <a:t>Solve for element strains and stresses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smtClean="0"/>
              <a:t>Interpret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838200" indent="-838200" algn="l" eaLnBrk="1" hangingPunct="1">
              <a:buFontTx/>
              <a:buAutoNum type="arabicPeriod"/>
            </a:pPr>
            <a:r>
              <a:rPr lang="en-US" sz="2800" dirty="0" err="1" smtClean="0"/>
              <a:t>Discretize</a:t>
            </a:r>
            <a:r>
              <a:rPr lang="en-US" sz="2800" dirty="0" smtClean="0"/>
              <a:t> the region and select element type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Truss / Bar element</a:t>
            </a:r>
          </a:p>
        </p:txBody>
      </p:sp>
      <p:pic>
        <p:nvPicPr>
          <p:cNvPr id="6" name="Picture 2" descr="C:\Documents and Settings\altit\Desktop\Logan_Jpeg\Ch03\03x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90800"/>
            <a:ext cx="809486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2. Select a displacement function</a:t>
            </a: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Recall spring displacement function:</a:t>
            </a:r>
          </a:p>
        </p:txBody>
      </p:sp>
      <p:pic>
        <p:nvPicPr>
          <p:cNvPr id="6" name="Picture 2" descr="C:\Documents and Settings\altit\Desktop\Logan_Jpeg\Ch02\02x04.jpg"/>
          <p:cNvPicPr>
            <a:picLocks noChangeAspect="1" noChangeArrowheads="1"/>
          </p:cNvPicPr>
          <p:nvPr/>
        </p:nvPicPr>
        <p:blipFill>
          <a:blip r:embed="rId3" cstate="print"/>
          <a:srcRect r="54394" b="-1786"/>
          <a:stretch>
            <a:fillRect/>
          </a:stretch>
        </p:blipFill>
        <p:spPr bwMode="auto">
          <a:xfrm>
            <a:off x="2743200" y="1828800"/>
            <a:ext cx="331020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Displacement Interpolation – Truss Element</a:t>
            </a:r>
          </a:p>
        </p:txBody>
      </p:sp>
      <p:graphicFrame>
        <p:nvGraphicFramePr>
          <p:cNvPr id="8194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3124200" y="1828800"/>
          <a:ext cx="1905000" cy="138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1434960" imgH="965160" progId="Equation.3">
                  <p:embed/>
                </p:oleObj>
              </mc:Choice>
              <mc:Fallback>
                <p:oleObj name="Equation" r:id="rId4" imgW="143496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1905000" cy="1382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altit\Desktop\Logan_Jpeg\Ch03\03x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505200"/>
            <a:ext cx="73342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smtClean="0"/>
              <a:t>3. </a:t>
            </a:r>
            <a:r>
              <a:rPr lang="en-US" sz="2800" smtClean="0"/>
              <a:t>Strain–Displacement &amp; Stress-Strain Relations</a:t>
            </a:r>
          </a:p>
        </p:txBody>
      </p:sp>
      <p:graphicFrame>
        <p:nvGraphicFramePr>
          <p:cNvPr id="9218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2438400" y="2133600"/>
          <a:ext cx="2819400" cy="222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1091880" imgH="863280" progId="Equation.3">
                  <p:embed/>
                </p:oleObj>
              </mc:Choice>
              <mc:Fallback>
                <p:oleObj name="Equation" r:id="rId4" imgW="109188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2819400" cy="2229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588</Words>
  <Application>Microsoft Office PowerPoint</Application>
  <PresentationFormat>On-screen Show (4:3)</PresentationFormat>
  <Paragraphs>167</Paragraphs>
  <Slides>46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Chapter 3. Development of Truss Equations </vt:lpstr>
      <vt:lpstr>Types of Structural Elements</vt:lpstr>
      <vt:lpstr>Analogy between Spring and Bar</vt:lpstr>
      <vt:lpstr>Governing Differential Equation (to be derived in class)</vt:lpstr>
      <vt:lpstr>Steps in the Finite Element Method</vt:lpstr>
      <vt:lpstr>Discretize the region and select element type</vt:lpstr>
      <vt:lpstr>2. Select a displacement function </vt:lpstr>
      <vt:lpstr>Displacement Interpolation – Truss Element</vt:lpstr>
      <vt:lpstr>3. Strain–Displacement &amp; Stress-Strain Relations</vt:lpstr>
      <vt:lpstr>4. Element equations (to be derived in class)</vt:lpstr>
      <vt:lpstr>Remaining Steps</vt:lpstr>
      <vt:lpstr>Comments on Approximation (Interpolation) Functions</vt:lpstr>
      <vt:lpstr>Extension to 2-D - Plane Truss  (details to be derived in class)</vt:lpstr>
      <vt:lpstr>Plane Truss Element Equations</vt:lpstr>
      <vt:lpstr>Computation of Stress in Plane Truss Element</vt:lpstr>
      <vt:lpstr>Consider Example 3.5</vt:lpstr>
      <vt:lpstr>Example 3.5 – Element Equations</vt:lpstr>
      <vt:lpstr>Ex. 3.5 - Element Stiffness Matrices</vt:lpstr>
      <vt:lpstr>Ex. 3.5 – Global Stiffness Matrix</vt:lpstr>
      <vt:lpstr>Ex. 3.5 Apply Load &amp; B.C.’s and Solve</vt:lpstr>
      <vt:lpstr>Ex. 3.5 Stress Computation</vt:lpstr>
      <vt:lpstr>Extension to 3-D – Space Truss Analysis</vt:lpstr>
      <vt:lpstr>Element Stiffness Matrix  (3-D Truss Element)</vt:lpstr>
      <vt:lpstr>Space Frame Problem (Ex. 3.8)</vt:lpstr>
      <vt:lpstr>Taking Advantage of Symmetry</vt:lpstr>
      <vt:lpstr>Potential Energy Approach: Applied to Truss Elements</vt:lpstr>
      <vt:lpstr>Potential Energy of a Spring</vt:lpstr>
      <vt:lpstr>Potential Energy of a Truss Element</vt:lpstr>
      <vt:lpstr>Truss Element – Strain Energy</vt:lpstr>
      <vt:lpstr>Strain Energy – Axial Loading</vt:lpstr>
      <vt:lpstr>Truss Element Loading</vt:lpstr>
      <vt:lpstr>Potential Energy of a Truss Element</vt:lpstr>
      <vt:lpstr>Using Finite Element Notation: Strain Energy Term</vt:lpstr>
      <vt:lpstr>Using Finite Element Notation: Applied Load Terms</vt:lpstr>
      <vt:lpstr>Applied Load Terms (cont.)</vt:lpstr>
      <vt:lpstr>Potential Energy – Matrix Form</vt:lpstr>
      <vt:lpstr>Text Problem A-11</vt:lpstr>
      <vt:lpstr>Text Problem A-11 (solution)</vt:lpstr>
      <vt:lpstr>Text Problem A-11 (solution)</vt:lpstr>
      <vt:lpstr>Element Equations</vt:lpstr>
      <vt:lpstr>Linearly Varying Load</vt:lpstr>
      <vt:lpstr>Mesh Refinement (example 3.13)</vt:lpstr>
      <vt:lpstr>Mesh Refinement (cont.)</vt:lpstr>
      <vt:lpstr>Mesh Refinement (cont.)</vt:lpstr>
      <vt:lpstr>Mesh Refinement (cont.)</vt:lpstr>
      <vt:lpstr>PowerPoint Presentation</vt:lpstr>
    </vt:vector>
  </TitlesOfParts>
  <Company>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31</cp:revision>
  <dcterms:created xsi:type="dcterms:W3CDTF">2008-01-29T02:08:59Z</dcterms:created>
  <dcterms:modified xsi:type="dcterms:W3CDTF">2018-01-14T23:17:09Z</dcterms:modified>
</cp:coreProperties>
</file>