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410" r:id="rId2"/>
    <p:sldId id="413" r:id="rId3"/>
    <p:sldId id="414" r:id="rId4"/>
    <p:sldId id="415" r:id="rId5"/>
    <p:sldId id="411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A9E452-C080-4448-B408-32775E276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81FE6E-A27B-426D-8E16-91AC1E436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95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8AA5D-4E7F-4604-9E87-BB21A4B6049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C6E04-B4DC-48D8-9796-29A58ED5715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9D7DF-5F55-447B-B3B7-4AC799FEE2B5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44E21-073B-4C24-A24B-992180549D45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4574F-6A3D-48E2-BFFB-BFB64F006C6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A9B48-E54D-4BC9-AC99-4C4795AE084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27B-A73B-4A9F-B878-3D0192D62DC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C8A3D-9EA1-4875-8D0C-52678D85ABE2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71A97-A828-4464-86B7-22C6F8AF28F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FB6F2B-F0AA-4F6B-B82B-0B16F747A51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B5514-9E51-4D79-8769-8E64627D923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F065D0-0DF0-4B2F-9FFF-1FA850DB68DF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700A5-2F5B-481A-AF65-E05432E7F9F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7EF24-4D3C-4F0B-8557-DB7B8B5506A4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6CBD6-BF98-4A9C-80D9-AC47454E789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20B60-B19E-4530-81B8-374D79FF220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Chapter 9 – Axisymmetric Elements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83820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Examples of axisymmetric problems: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Pressure vessels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Cylindrical shaft with notch or filleted step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Stresses near a spherical void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Hertzian contact between spheres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Use of axisymmetric elements provides computational efficiency as compared to full 3-D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Axisymmetric strain components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24272"/>
            <a:ext cx="3429000" cy="28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9315" y="4495800"/>
            <a:ext cx="637068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Axisymmetric</a:t>
            </a:r>
            <a:r>
              <a:rPr lang="en-US" sz="3200" dirty="0" smtClean="0"/>
              <a:t> Stress-Strain Relations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600200" y="2590800"/>
          <a:ext cx="638175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3009600" imgH="876240" progId="Equation.3">
                  <p:embed/>
                </p:oleObj>
              </mc:Choice>
              <mc:Fallback>
                <p:oleObj name="Equation" r:id="rId4" imgW="3009600" imgH="876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6381750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Three node triangle</a:t>
            </a:r>
            <a:br>
              <a:rPr lang="en-US" sz="2800" dirty="0" smtClean="0"/>
            </a:br>
            <a:r>
              <a:rPr lang="en-US" sz="2800" dirty="0" smtClean="0"/>
              <a:t>(Note: not constant strain)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6800" y="15240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Assumed interpolation: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Nodal displacements:</a:t>
            </a:r>
          </a:p>
        </p:txBody>
      </p:sp>
      <p:graphicFrame>
        <p:nvGraphicFramePr>
          <p:cNvPr id="7170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2400" y="3810000"/>
          <a:ext cx="119221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609480" imgH="1180800" progId="Equation.3">
                  <p:embed/>
                </p:oleObj>
              </mc:Choice>
              <mc:Fallback>
                <p:oleObj name="Equation" r:id="rId4" imgW="609480" imgH="118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192213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2133600"/>
            <a:ext cx="29718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Interpolation functions</a:t>
            </a:r>
            <a:br>
              <a:rPr lang="en-US" sz="3200" smtClean="0"/>
            </a:br>
            <a:r>
              <a:rPr lang="en-US" sz="3200" smtClean="0"/>
              <a:t> </a:t>
            </a:r>
            <a:r>
              <a:rPr lang="en-US" sz="2400" smtClean="0">
                <a:solidFill>
                  <a:schemeClr val="tx1"/>
                </a:solidFill>
              </a:rPr>
              <a:t>Note: same as CST</a:t>
            </a:r>
          </a:p>
        </p:txBody>
      </p:sp>
      <p:pic>
        <p:nvPicPr>
          <p:cNvPr id="2253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00400" y="1524000"/>
            <a:ext cx="2133600" cy="1173163"/>
          </a:xfrm>
          <a:prstGeom prst="rect">
            <a:avLst/>
          </a:prstGeom>
        </p:spPr>
      </p:pic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267200"/>
            <a:ext cx="419100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where</a:t>
            </a:r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2895600"/>
            <a:ext cx="45720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990600" y="39624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matrix form: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Strain-Displacement Relations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143000"/>
            <a:ext cx="59436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7" name="Group 8"/>
          <p:cNvGrpSpPr>
            <a:grpSpLocks/>
          </p:cNvGrpSpPr>
          <p:nvPr/>
        </p:nvGrpSpPr>
        <p:grpSpPr bwMode="auto">
          <a:xfrm>
            <a:off x="609600" y="2362200"/>
            <a:ext cx="7467600" cy="2133600"/>
            <a:chOff x="624" y="2064"/>
            <a:chExt cx="4704" cy="1344"/>
          </a:xfrm>
        </p:grpSpPr>
        <p:pic>
          <p:nvPicPr>
            <p:cNvPr id="2356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" y="2064"/>
              <a:ext cx="766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00" y="2112"/>
              <a:ext cx="4128" cy="1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58" name="Group 13"/>
          <p:cNvGrpSpPr>
            <a:grpSpLocks/>
          </p:cNvGrpSpPr>
          <p:nvPr/>
        </p:nvGrpSpPr>
        <p:grpSpPr bwMode="auto">
          <a:xfrm>
            <a:off x="3048000" y="4572000"/>
            <a:ext cx="2971800" cy="1433513"/>
            <a:chOff x="1872" y="3024"/>
            <a:chExt cx="1872" cy="903"/>
          </a:xfrm>
        </p:grpSpPr>
        <p:sp>
          <p:nvSpPr>
            <p:cNvPr id="23559" name="Text Box 9"/>
            <p:cNvSpPr txBox="1">
              <a:spLocks noChangeArrowheads="1"/>
            </p:cNvSpPr>
            <p:nvPr/>
          </p:nvSpPr>
          <p:spPr bwMode="auto">
            <a:xfrm>
              <a:off x="2688" y="3696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 x 6</a:t>
              </a:r>
            </a:p>
          </p:txBody>
        </p:sp>
        <p:pic>
          <p:nvPicPr>
            <p:cNvPr id="23560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72" y="3024"/>
              <a:ext cx="1842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1" name="Text Box 11"/>
            <p:cNvSpPr txBox="1">
              <a:spLocks noChangeArrowheads="1"/>
            </p:cNvSpPr>
            <p:nvPr/>
          </p:nvSpPr>
          <p:spPr bwMode="auto">
            <a:xfrm>
              <a:off x="1920" y="3696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4 x 1</a:t>
              </a:r>
            </a:p>
          </p:txBody>
        </p:sp>
        <p:sp>
          <p:nvSpPr>
            <p:cNvPr id="23562" name="Text Box 12"/>
            <p:cNvSpPr txBox="1">
              <a:spLocks noChangeArrowheads="1"/>
            </p:cNvSpPr>
            <p:nvPr/>
          </p:nvSpPr>
          <p:spPr bwMode="auto">
            <a:xfrm>
              <a:off x="3120" y="3696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 x 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Stresses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0"/>
            <a:ext cx="56388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133600" y="3810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 x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267200" y="3886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 x 4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257800" y="3886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 x 6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400800" y="3886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 x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Element Stiffness Matrix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28800"/>
            <a:ext cx="594360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Axisymmetric</a:t>
            </a:r>
            <a:r>
              <a:rPr lang="en-US" sz="3200" dirty="0" smtClean="0"/>
              <a:t> Example – Pressure Vessel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3248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Axisymmetric</a:t>
            </a:r>
            <a:r>
              <a:rPr lang="en-US" sz="3200" dirty="0" smtClean="0"/>
              <a:t> Example – Soil Foundation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5246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Axisymmetric</a:t>
            </a:r>
            <a:r>
              <a:rPr lang="en-US" sz="3200" dirty="0" smtClean="0"/>
              <a:t> Example – Valve Stem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76400"/>
            <a:ext cx="44196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Axisymmetric</a:t>
            </a:r>
            <a:r>
              <a:rPr lang="en-US" sz="3200" dirty="0" smtClean="0"/>
              <a:t> Volume Element</a:t>
            </a:r>
          </a:p>
        </p:txBody>
      </p:sp>
      <p:pic>
        <p:nvPicPr>
          <p:cNvPr id="1843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133600"/>
            <a:ext cx="672465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9445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Stresses – </a:t>
            </a:r>
            <a:r>
              <a:rPr lang="en-US" sz="3200" dirty="0" err="1" smtClean="0"/>
              <a:t>Axisymmetric</a:t>
            </a:r>
            <a:r>
              <a:rPr lang="en-US" sz="3200" dirty="0" smtClean="0"/>
              <a:t> Problems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5029200"/>
            <a:ext cx="5562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Non-zero stresses - </a:t>
            </a:r>
            <a:r>
              <a:rPr lang="en-US" sz="2400" baseline="-25000" dirty="0" smtClean="0">
                <a:sym typeface="Symbol" pitchFamily="18" charset="2"/>
              </a:rPr>
              <a:t>r</a:t>
            </a:r>
            <a:r>
              <a:rPr lang="en-US" sz="2400" dirty="0" smtClean="0">
                <a:sym typeface="Symbol" pitchFamily="18" charset="2"/>
              </a:rPr>
              <a:t>, </a:t>
            </a:r>
            <a:r>
              <a:rPr lang="en-US" sz="2400" baseline="-25000" dirty="0" smtClean="0">
                <a:sym typeface="Symbol" pitchFamily="18" charset="2"/>
              </a:rPr>
              <a:t></a:t>
            </a:r>
            <a:r>
              <a:rPr lang="en-US" sz="2400" dirty="0" smtClean="0">
                <a:sym typeface="Symbol" pitchFamily="18" charset="2"/>
              </a:rPr>
              <a:t>,</a:t>
            </a:r>
            <a:r>
              <a:rPr lang="en-US" sz="2400" baseline="-250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</a:t>
            </a:r>
            <a:r>
              <a:rPr lang="en-US" sz="2400" baseline="-25000" dirty="0" smtClean="0">
                <a:sym typeface="Symbol" pitchFamily="18" charset="2"/>
              </a:rPr>
              <a:t>z</a:t>
            </a:r>
            <a:r>
              <a:rPr lang="en-US" sz="2400" dirty="0" smtClean="0">
                <a:sym typeface="Symbol" pitchFamily="18" charset="2"/>
              </a:rPr>
              <a:t>, </a:t>
            </a:r>
            <a:r>
              <a:rPr lang="en-US" sz="2400" baseline="-25000" dirty="0" err="1" smtClean="0">
                <a:sym typeface="Symbol" pitchFamily="18" charset="2"/>
              </a:rPr>
              <a:t>rz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</a:t>
            </a:r>
            <a:r>
              <a:rPr lang="en-US" sz="2400" baseline="-25000" dirty="0" smtClean="0">
                <a:sym typeface="Symbol" pitchFamily="18" charset="2"/>
              </a:rPr>
              <a:t>r</a:t>
            </a:r>
            <a:r>
              <a:rPr lang="en-US" sz="2400" dirty="0" smtClean="0">
                <a:sym typeface="Symbol" pitchFamily="18" charset="2"/>
              </a:rPr>
              <a:t> = </a:t>
            </a:r>
            <a:r>
              <a:rPr lang="en-US" sz="2400" baseline="-25000" dirty="0" smtClean="0">
                <a:sym typeface="Symbol" pitchFamily="18" charset="2"/>
              </a:rPr>
              <a:t>z</a:t>
            </a:r>
            <a:r>
              <a:rPr lang="en-US" sz="2400" dirty="0" smtClean="0">
                <a:sym typeface="Symbol" pitchFamily="18" charset="2"/>
              </a:rPr>
              <a:t> = 0  ( due to </a:t>
            </a:r>
            <a:r>
              <a:rPr lang="en-US" sz="2400" dirty="0" err="1" smtClean="0">
                <a:sym typeface="Symbol" pitchFamily="18" charset="2"/>
              </a:rPr>
              <a:t>axisymmetry</a:t>
            </a:r>
            <a:r>
              <a:rPr lang="en-US" sz="2400" dirty="0" smtClean="0">
                <a:sym typeface="Symbol" pitchFamily="18" charset="2"/>
              </a:rPr>
              <a:t> )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143000"/>
            <a:ext cx="41910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Strains – </a:t>
            </a:r>
            <a:r>
              <a:rPr lang="en-US" sz="3200" dirty="0" err="1" smtClean="0"/>
              <a:t>Axisymmetric</a:t>
            </a:r>
            <a:r>
              <a:rPr lang="en-US" sz="3200" dirty="0" smtClean="0"/>
              <a:t> Problems</a:t>
            </a: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1371600" y="3733800"/>
          <a:ext cx="49701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3009600" imgH="876240" progId="Equation.3">
                  <p:embed/>
                </p:oleObj>
              </mc:Choice>
              <mc:Fallback>
                <p:oleObj name="Equation" r:id="rId4" imgW="3009600" imgH="876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4970112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219200" y="1676400"/>
            <a:ext cx="632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ym typeface="Symbol" pitchFamily="18" charset="2"/>
              </a:rPr>
              <a:t>Non-zero strains - </a:t>
            </a:r>
            <a:r>
              <a:rPr lang="en-US" sz="2400" baseline="-25000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, </a:t>
            </a:r>
            <a:r>
              <a:rPr lang="en-US" sz="2400" baseline="-25000" dirty="0">
                <a:sym typeface="Symbol" pitchFamily="18" charset="2"/>
              </a:rPr>
              <a:t>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</a:t>
            </a:r>
            <a:r>
              <a:rPr lang="en-US" sz="2400" baseline="-25000" dirty="0">
                <a:sym typeface="Symbol" pitchFamily="18" charset="2"/>
              </a:rPr>
              <a:t>z</a:t>
            </a:r>
            <a:r>
              <a:rPr lang="en-US" sz="2400" dirty="0">
                <a:sym typeface="Symbol" pitchFamily="18" charset="2"/>
              </a:rPr>
              <a:t>, </a:t>
            </a:r>
            <a:r>
              <a:rPr lang="en-US" sz="2400" baseline="-25000" dirty="0" err="1">
                <a:sym typeface="Symbol" pitchFamily="18" charset="2"/>
              </a:rPr>
              <a:t>rz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ym typeface="Symbol" pitchFamily="18" charset="2"/>
              </a:rPr>
              <a:t></a:t>
            </a:r>
            <a:r>
              <a:rPr lang="en-US" sz="2400" baseline="-25000" dirty="0">
                <a:sym typeface="Symbol" pitchFamily="18" charset="2"/>
              </a:rPr>
              <a:t>r</a:t>
            </a:r>
            <a:r>
              <a:rPr lang="en-US" sz="2400" dirty="0">
                <a:sym typeface="Symbol" pitchFamily="18" charset="2"/>
              </a:rPr>
              <a:t> = </a:t>
            </a:r>
            <a:r>
              <a:rPr lang="en-US" sz="2400" baseline="-25000" dirty="0">
                <a:sym typeface="Symbol" pitchFamily="18" charset="2"/>
              </a:rPr>
              <a:t>z</a:t>
            </a:r>
            <a:r>
              <a:rPr lang="en-US" sz="2400" dirty="0">
                <a:sym typeface="Symbol" pitchFamily="18" charset="2"/>
              </a:rPr>
              <a:t> = 0  ( due to </a:t>
            </a:r>
            <a:r>
              <a:rPr lang="en-US" sz="2400" dirty="0" err="1">
                <a:sym typeface="Symbol" pitchFamily="18" charset="2"/>
              </a:rPr>
              <a:t>axisymmetry</a:t>
            </a:r>
            <a:r>
              <a:rPr lang="en-US" sz="2400" dirty="0">
                <a:sym typeface="Symbol" pitchFamily="18" charset="2"/>
              </a:rPr>
              <a:t> )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381000" y="2743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/>
              <a:t>Stress – Strain Relations: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4419600" y="57150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4x4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Formulation of 3 Node Triangular </a:t>
            </a:r>
            <a:br>
              <a:rPr lang="en-US" sz="3200" dirty="0" smtClean="0"/>
            </a:br>
            <a:r>
              <a:rPr lang="en-US" sz="3200" dirty="0" err="1" smtClean="0"/>
              <a:t>Axisymmetric</a:t>
            </a:r>
            <a:r>
              <a:rPr lang="en-US" sz="3200" dirty="0" smtClean="0"/>
              <a:t> Element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05000"/>
            <a:ext cx="67056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err="1" smtClean="0"/>
              <a:t>Axisymmetric</a:t>
            </a:r>
            <a:r>
              <a:rPr lang="en-US" sz="3200" dirty="0" smtClean="0"/>
              <a:t> Elements – </a:t>
            </a:r>
            <a:br>
              <a:rPr lang="en-US" sz="3200" dirty="0" smtClean="0"/>
            </a:br>
            <a:r>
              <a:rPr lang="en-US" sz="3200" dirty="0" smtClean="0"/>
              <a:t>Displacement Fields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2133600"/>
            <a:ext cx="6781800" cy="7620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Displacement fields: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19400" y="2895600"/>
          <a:ext cx="32004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965160" imgH="571320" progId="Equation.3">
                  <p:embed/>
                </p:oleObj>
              </mc:Choice>
              <mc:Fallback>
                <p:oleObj name="Equation" r:id="rId4" imgW="96516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3200400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171</Words>
  <Application>Microsoft Office PowerPoint</Application>
  <PresentationFormat>On-screen Show (4:3)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Chapter 9 – Axisymmetric Elements</vt:lpstr>
      <vt:lpstr>Axisymmetric Example – Pressure Vessel</vt:lpstr>
      <vt:lpstr>Axisymmetric Example – Soil Foundation</vt:lpstr>
      <vt:lpstr>Axisymmetric Example – Valve Stem</vt:lpstr>
      <vt:lpstr>Axisymmetric Volume Element</vt:lpstr>
      <vt:lpstr>Stresses – Axisymmetric Problems</vt:lpstr>
      <vt:lpstr>Strains – Axisymmetric Problems</vt:lpstr>
      <vt:lpstr>Formulation of 3 Node Triangular  Axisymmetric Element</vt:lpstr>
      <vt:lpstr>Axisymmetric Elements –  Displacement Fields</vt:lpstr>
      <vt:lpstr>Axisymmetric strain components</vt:lpstr>
      <vt:lpstr>Axisymmetric Stress-Strain Relations</vt:lpstr>
      <vt:lpstr>Three node triangle (Note: not constant strain)</vt:lpstr>
      <vt:lpstr>Interpolation functions  Note: same as CST</vt:lpstr>
      <vt:lpstr>Strain-Displacement Relations</vt:lpstr>
      <vt:lpstr>Stresses</vt:lpstr>
      <vt:lpstr>Element Stiffness Matrix</vt:lpstr>
    </vt:vector>
  </TitlesOfParts>
  <Company>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73</cp:revision>
  <dcterms:created xsi:type="dcterms:W3CDTF">2008-01-29T02:08:59Z</dcterms:created>
  <dcterms:modified xsi:type="dcterms:W3CDTF">2016-10-10T13:08:05Z</dcterms:modified>
</cp:coreProperties>
</file>