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360" r:id="rId2"/>
    <p:sldId id="369" r:id="rId3"/>
    <p:sldId id="370" r:id="rId4"/>
    <p:sldId id="362" r:id="rId5"/>
    <p:sldId id="363" r:id="rId6"/>
    <p:sldId id="364" r:id="rId7"/>
    <p:sldId id="411" r:id="rId8"/>
    <p:sldId id="371" r:id="rId9"/>
    <p:sldId id="372" r:id="rId10"/>
    <p:sldId id="373" r:id="rId11"/>
    <p:sldId id="365" r:id="rId12"/>
    <p:sldId id="366" r:id="rId13"/>
    <p:sldId id="375" r:id="rId14"/>
    <p:sldId id="376" r:id="rId15"/>
    <p:sldId id="374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10" r:id="rId36"/>
    <p:sldId id="413" r:id="rId37"/>
    <p:sldId id="414" r:id="rId38"/>
    <p:sldId id="415" r:id="rId39"/>
    <p:sldId id="416" r:id="rId40"/>
    <p:sldId id="417" r:id="rId41"/>
    <p:sldId id="418" r:id="rId42"/>
    <p:sldId id="420" r:id="rId43"/>
    <p:sldId id="419" r:id="rId4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E7A353-3CD1-4583-83C3-45A6C2767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1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2463B9-D461-4D86-B781-843166633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8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83382-420E-473A-A94E-25F9DA95751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9FEB0-EF61-4609-BC0A-C4A1D547BF98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59279-DD9E-4DD3-B224-BF7FC4C29A1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175AA-519E-4170-8A36-A822DACC206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F420B-E633-4FDA-9353-1BC7C91F70E6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7F7BB-72BC-4805-91DC-3021E7975A2D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42CF-710B-4703-900E-5DC4FF8424FF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4719E-4F08-4457-8110-76C4AAA40EB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8C4DED-0A91-4C51-B967-0E69D232C0A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A971F-D7CD-4489-97FB-E5ACBEA9F86F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339C3-10C1-4A5E-98F8-C3FD037D1B4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BB408-C4B8-4AA4-88A6-AA3FBC5C288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05516-D415-4AD4-AB83-B059A2053942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5D615-917B-4F85-8E48-68CE7208431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9C0919-C205-47A4-AFB5-14B1FCFA8D30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AF531-EE8D-4FE0-A876-AD96B1E02EA8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9437F-92AE-49A3-AD42-8BD54A414475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1985E-0315-4BF3-9A3B-72194854FD89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D62309-C36A-4D64-9B49-0F4150AD999F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B9F4E-92A6-4C6F-955C-2F968B36D473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2928E-2355-4E8D-841E-E37CE50D0CF3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8F2A-A4A0-49F8-B20C-B711907E4EE0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3B0EBA-5D4F-498D-AD13-ACB39B0B95A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F585A-DB8F-471D-B84E-59288A81D387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71111-A917-4B06-8CAC-DE95F4E6E905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B291A-4E53-432F-8507-DBDC24BB9D2B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B0F8F-DC40-4A74-BE7B-40C7FBD95DC6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21252-270F-420F-9880-0B8B4193DD06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694EA-C593-4E97-9E07-B2D0C612769A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8F576-9890-4EAF-AD0C-39A673648B81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54D6F-A4EB-47A7-8E8A-5FA9C7ED386A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2E9FC-9C74-459A-850D-DFDD7AD6EE68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EDA5F6-E6C3-4F17-873C-B371058A4EE2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63AC1-CBC0-4C51-8DE4-2E236B02B3F5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0FC63-2EAF-44FA-B06C-08C4BCEFBF0F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1ACAA-147F-453B-8162-AFC748175D6C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58641-820A-41D3-8EC6-CDA74E274D76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533C6-F8D0-448B-8E8A-3775ACA3F302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D2278-BD84-481E-8B52-8809BA8C78D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2E687-4697-461C-BD5E-AC937371A35A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64DE9-AA4D-4E41-A444-A0D7B8EF801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jpe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jpe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jpe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6. Plane Stress / </a:t>
            </a:r>
            <a:br>
              <a:rPr lang="en-US" sz="3200" smtClean="0"/>
            </a:br>
            <a:r>
              <a:rPr lang="en-US" sz="3200" smtClean="0"/>
              <a:t>Plane Strain Problems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dirty="0" smtClean="0"/>
              <a:t>Element types:</a:t>
            </a:r>
          </a:p>
          <a:p>
            <a:pPr marL="990600" lvl="1" indent="-533400" eaLnBrk="1" hangingPunct="1">
              <a:buFontTx/>
              <a:buNone/>
            </a:pPr>
            <a:endParaRPr lang="en-US" dirty="0" smtClean="0"/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Line elements (spring, truss, beam, frame) – chapters 2-5</a:t>
            </a:r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2-D solid elements – chapters 6-10</a:t>
            </a:r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3-D solid elements – chapter 11</a:t>
            </a:r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Plate / shell elements – chapter 12</a:t>
            </a:r>
          </a:p>
          <a:p>
            <a:pPr marL="609600" indent="-609600"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/>
              <a:t>Stress-Strain Relations (cont.)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533400" y="15240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/>
              <a:t>Plane stress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Plane strain</a:t>
            </a:r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Note, in both cases</a:t>
            </a: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200400" y="2057400"/>
          <a:ext cx="27289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828800" imgH="749160" progId="Equation.3">
                  <p:embed/>
                </p:oleObj>
              </mc:Choice>
              <mc:Fallback>
                <p:oleObj name="Equation" r:id="rId4" imgW="1828800" imgH="749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2728913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2697163" y="3554413"/>
          <a:ext cx="3922712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2628720" imgH="888840" progId="Equation.3">
                  <p:embed/>
                </p:oleObj>
              </mc:Choice>
              <mc:Fallback>
                <p:oleObj name="Equation" r:id="rId6" imgW="262872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554413"/>
                        <a:ext cx="3922712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9"/>
          <p:cNvGraphicFramePr>
            <a:graphicFrameLocks noChangeAspect="1"/>
          </p:cNvGraphicFramePr>
          <p:nvPr/>
        </p:nvGraphicFramePr>
        <p:xfrm>
          <a:off x="3505200" y="5486400"/>
          <a:ext cx="1676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8" imgW="990360" imgH="368280" progId="Equation.3">
                  <p:embed/>
                </p:oleObj>
              </mc:Choice>
              <mc:Fallback>
                <p:oleObj name="Equation" r:id="rId8" imgW="99036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86400"/>
                        <a:ext cx="16764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Derivation of “Constant Strain Triangle” (CST) Element Equations</a:t>
            </a:r>
          </a:p>
        </p:txBody>
      </p:sp>
      <p:graphicFrame>
        <p:nvGraphicFramePr>
          <p:cNvPr id="8194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4267200" y="3195638"/>
          <a:ext cx="609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609480" imgH="1180800" progId="Equation.3">
                  <p:embed/>
                </p:oleObj>
              </mc:Choice>
              <mc:Fallback>
                <p:oleObj name="Equation" r:id="rId4" imgW="609480" imgH="1180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95638"/>
                        <a:ext cx="6096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219200" y="5410200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 – x-y are global coordinates (will not need to transform from local to global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533400" y="1676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Step 1 – Select element type</a:t>
            </a:r>
          </a:p>
        </p:txBody>
      </p:sp>
      <p:pic>
        <p:nvPicPr>
          <p:cNvPr id="8" name="Picture 2" descr="C:\Documents and Settings\altit\Desktop\Logan_Jpeg\Ch06\06x07.jpg"/>
          <p:cNvPicPr>
            <a:picLocks noChangeAspect="1" noChangeArrowheads="1"/>
          </p:cNvPicPr>
          <p:nvPr/>
        </p:nvPicPr>
        <p:blipFill>
          <a:blip r:embed="rId6" cstate="print"/>
          <a:srcRect r="55857" b="-4000"/>
          <a:stretch>
            <a:fillRect/>
          </a:stretch>
        </p:blipFill>
        <p:spPr bwMode="auto">
          <a:xfrm>
            <a:off x="2362200" y="2438400"/>
            <a:ext cx="4191000" cy="2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Displacement Interpolation</a:t>
            </a:r>
          </a:p>
        </p:txBody>
      </p:sp>
      <p:graphicFrame>
        <p:nvGraphicFramePr>
          <p:cNvPr id="921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209800" y="3429000"/>
          <a:ext cx="42063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4" imgW="1498320" imgH="419040" progId="Equation.3">
                  <p:embed/>
                </p:oleObj>
              </mc:Choice>
              <mc:Fallback>
                <p:oleObj name="Equation" r:id="rId4" imgW="1498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4206300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838200" y="16764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Assume “bi-linear” interpolation – guarantees that edges remain straight =&gt; inter-element compatibility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 before, rewrite displacement interpolation in terms of nodal displacements (see text for details)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where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Displacement Interpolation (cont.)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38400" y="2514600"/>
          <a:ext cx="510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2552400" imgH="419040" progId="Equation.3">
                  <p:embed/>
                </p:oleObj>
              </mc:Choice>
              <mc:Fallback>
                <p:oleObj name="Equation" r:id="rId4" imgW="25524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5105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76600" y="4114800"/>
          <a:ext cx="238283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6" imgW="1460160" imgH="1015920" progId="Equation.3">
                  <p:embed/>
                </p:oleObj>
              </mc:Choice>
              <mc:Fallback>
                <p:oleObj name="Equation" r:id="rId6" imgW="146016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2382838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Displacement Interpolation (cont.)</a:t>
            </a:r>
          </a:p>
        </p:txBody>
      </p:sp>
      <p:graphicFrame>
        <p:nvGraphicFramePr>
          <p:cNvPr id="1126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905000" y="2590800"/>
          <a:ext cx="2133600" cy="265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4" imgW="990360" imgH="1231560" progId="Equation.3">
                  <p:embed/>
                </p:oleObj>
              </mc:Choice>
              <mc:Fallback>
                <p:oleObj name="Equation" r:id="rId4" imgW="990360" imgH="1231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2133600" cy="2653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and</a:t>
            </a:r>
          </a:p>
        </p:txBody>
      </p:sp>
      <p:pic>
        <p:nvPicPr>
          <p:cNvPr id="7" name="Picture 2" descr="C:\Documents and Settings\altit\Desktop\Logan_Jpeg\Ch06\06x07.jpg"/>
          <p:cNvPicPr>
            <a:picLocks noChangeAspect="1" noChangeArrowheads="1"/>
          </p:cNvPicPr>
          <p:nvPr/>
        </p:nvPicPr>
        <p:blipFill>
          <a:blip r:embed="rId6" cstate="print"/>
          <a:srcRect r="55857" b="-4000"/>
          <a:stretch>
            <a:fillRect/>
          </a:stretch>
        </p:blipFill>
        <p:spPr bwMode="auto">
          <a:xfrm>
            <a:off x="4648200" y="2514600"/>
            <a:ext cx="400929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Displacement Interpolation (cont.)</a:t>
            </a:r>
          </a:p>
        </p:txBody>
      </p:sp>
      <p:graphicFrame>
        <p:nvGraphicFramePr>
          <p:cNvPr id="12290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219200" y="2286000"/>
          <a:ext cx="6060206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3085920" imgH="1180800" progId="Equation.3">
                  <p:embed/>
                </p:oleObj>
              </mc:Choice>
              <mc:Fallback>
                <p:oleObj name="Equation" r:id="rId4" imgW="3085920" imgH="118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6060206" cy="231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Displacement Interpolation (cont.)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048000" y="1371600"/>
          <a:ext cx="2777233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1460160" imgH="1015920" progId="Equation.3">
                  <p:embed/>
                </p:oleObj>
              </mc:Choice>
              <mc:Fallback>
                <p:oleObj name="Equation" r:id="rId4" imgW="146016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71600"/>
                        <a:ext cx="2777233" cy="193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1828800" y="3581400"/>
            <a:ext cx="40386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Graphically:</a:t>
            </a:r>
          </a:p>
        </p:txBody>
      </p:sp>
      <p:pic>
        <p:nvPicPr>
          <p:cNvPr id="7" name="Picture 2" descr="C:\Documents and Settings\altit\Desktop\Logan_Jpeg\Ch06\06x08.jpg"/>
          <p:cNvPicPr>
            <a:picLocks noChangeAspect="1" noChangeArrowheads="1"/>
          </p:cNvPicPr>
          <p:nvPr/>
        </p:nvPicPr>
        <p:blipFill>
          <a:blip r:embed="rId6" cstate="print"/>
          <a:srcRect r="59838"/>
          <a:stretch>
            <a:fillRect/>
          </a:stretch>
        </p:blipFill>
        <p:spPr bwMode="auto">
          <a:xfrm>
            <a:off x="3352800" y="3886200"/>
            <a:ext cx="2971800" cy="225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Step 3 – Strain-Displacement and Stress-Strain Relations</a:t>
            </a:r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90800" y="1600199"/>
          <a:ext cx="3048000" cy="1732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1765080" imgH="1002960" progId="Equation.3">
                  <p:embed/>
                </p:oleObj>
              </mc:Choice>
              <mc:Fallback>
                <p:oleObj name="Equation" r:id="rId4" imgW="1765080" imgH="1002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199"/>
                        <a:ext cx="3048000" cy="1732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28800" y="3733800"/>
          <a:ext cx="5562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6" imgW="2781000" imgH="1180800" progId="Equation.3">
                  <p:embed/>
                </p:oleObj>
              </mc:Choice>
              <mc:Fallback>
                <p:oleObj name="Equation" r:id="rId6" imgW="2781000" imgH="1180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3800"/>
                        <a:ext cx="55626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609600" y="35814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From which it can be shown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Strain-Displacement Relations (cont.)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32037"/>
            <a:ext cx="8229600" cy="3078163"/>
          </a:xfrm>
        </p:spPr>
        <p:txBody>
          <a:bodyPr/>
          <a:lstStyle/>
          <a:p>
            <a:pPr eaLnBrk="1" hangingPunct="1"/>
            <a:r>
              <a:rPr lang="en-US" dirty="0" smtClean="0"/>
              <a:t>Note – the strain within each element is constant (does not vary with x &amp; y)</a:t>
            </a:r>
          </a:p>
          <a:p>
            <a:pPr eaLnBrk="1" hangingPunct="1"/>
            <a:r>
              <a:rPr lang="en-US" dirty="0" smtClean="0"/>
              <a:t>Hence, the 3-node triangle is called a “</a:t>
            </a:r>
            <a:r>
              <a:rPr lang="en-US" i="1" dirty="0" smtClean="0"/>
              <a:t>Constant Strain Triangle</a:t>
            </a:r>
            <a:r>
              <a:rPr lang="en-US" dirty="0" smtClean="0"/>
              <a:t>” (CST)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Stress-Strain Relations</a:t>
            </a:r>
          </a:p>
        </p:txBody>
      </p:sp>
      <p:grpSp>
        <p:nvGrpSpPr>
          <p:cNvPr id="15365" name="Group 10"/>
          <p:cNvGrpSpPr>
            <a:grpSpLocks/>
          </p:cNvGrpSpPr>
          <p:nvPr/>
        </p:nvGrpSpPr>
        <p:grpSpPr bwMode="auto">
          <a:xfrm>
            <a:off x="2362200" y="1905000"/>
            <a:ext cx="3733800" cy="3048000"/>
            <a:chOff x="1728" y="1200"/>
            <a:chExt cx="1920" cy="1555"/>
          </a:xfrm>
        </p:grpSpPr>
        <p:graphicFrame>
          <p:nvGraphicFramePr>
            <p:cNvPr id="15362" name="Object 4"/>
            <p:cNvGraphicFramePr>
              <a:graphicFrameLocks noChangeAspect="1"/>
            </p:cNvGraphicFramePr>
            <p:nvPr/>
          </p:nvGraphicFramePr>
          <p:xfrm>
            <a:off x="1728" y="1200"/>
            <a:ext cx="1872" cy="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4" imgW="799920" imgH="571320" progId="Equation.3">
                    <p:embed/>
                  </p:oleObj>
                </mc:Choice>
                <mc:Fallback>
                  <p:oleObj name="Equation" r:id="rId4" imgW="799920" imgH="5713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00"/>
                          <a:ext cx="1872" cy="1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1824" y="2544"/>
              <a:ext cx="43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3x1</a:t>
              </a:r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2496" y="2544"/>
              <a:ext cx="43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3x3</a:t>
              </a: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2880" y="2544"/>
              <a:ext cx="43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3x6</a:t>
              </a: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3216" y="2544"/>
              <a:ext cx="43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6x1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2-D Elements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Triangular elements – plane stress/plane strain: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CST – “constant strain triangle” – chap. 6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LST – “linear strain triangle” – chap. 8</a:t>
            </a:r>
          </a:p>
          <a:p>
            <a:pPr eaLnBrk="1" hangingPunct="1">
              <a:buFontTx/>
              <a:buNone/>
            </a:pPr>
            <a:r>
              <a:rPr lang="en-US" sz="2400" dirty="0" err="1" smtClean="0"/>
              <a:t>Axisymmetric</a:t>
            </a:r>
            <a:r>
              <a:rPr lang="en-US" sz="2400" dirty="0" smtClean="0"/>
              <a:t> elements – chap. 10</a:t>
            </a:r>
          </a:p>
          <a:p>
            <a:pPr eaLnBrk="1" hangingPunct="1">
              <a:buNone/>
            </a:pPr>
            <a:r>
              <a:rPr lang="en-US" sz="2400" dirty="0" smtClean="0"/>
              <a:t>Rectangular quadrilateral elements</a:t>
            </a:r>
          </a:p>
          <a:p>
            <a:pPr eaLnBrk="1" hangingPunct="1">
              <a:buNone/>
            </a:pPr>
            <a:r>
              <a:rPr lang="en-US" sz="2400" dirty="0" smtClean="0"/>
              <a:t>	4-node element – chap. 6 (5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edition), chap. 10 (4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General quadrilateral (</a:t>
            </a:r>
            <a:r>
              <a:rPr lang="en-US" sz="2400" dirty="0" err="1" smtClean="0"/>
              <a:t>isoparametric</a:t>
            </a:r>
            <a:r>
              <a:rPr lang="en-US" sz="2400" dirty="0" smtClean="0"/>
              <a:t>) elements – chap. 10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4-node element (linear interpolation)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8-node element (quadratic interpolation)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Step 4 – Derive Element Equations</a:t>
            </a:r>
          </a:p>
        </p:txBody>
      </p:sp>
      <p:graphicFrame>
        <p:nvGraphicFramePr>
          <p:cNvPr id="1638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28800" y="1600200"/>
          <a:ext cx="502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4" imgW="1295280" imgH="215640" progId="Equation.3">
                  <p:embed/>
                </p:oleObj>
              </mc:Choice>
              <mc:Fallback>
                <p:oleObj name="Equation" r:id="rId4" imgW="129528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502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09600" y="3124200"/>
            <a:ext cx="510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which will be used to derive</a:t>
            </a:r>
          </a:p>
        </p:txBody>
      </p:sp>
      <p:grpSp>
        <p:nvGrpSpPr>
          <p:cNvPr id="16391" name="Group 13"/>
          <p:cNvGrpSpPr>
            <a:grpSpLocks/>
          </p:cNvGrpSpPr>
          <p:nvPr/>
        </p:nvGrpSpPr>
        <p:grpSpPr bwMode="auto">
          <a:xfrm>
            <a:off x="2438400" y="3886200"/>
            <a:ext cx="4495800" cy="1585913"/>
            <a:chOff x="1296" y="2544"/>
            <a:chExt cx="2832" cy="999"/>
          </a:xfrm>
        </p:grpSpPr>
        <p:graphicFrame>
          <p:nvGraphicFramePr>
            <p:cNvPr id="16387" name="Object 7"/>
            <p:cNvGraphicFramePr>
              <a:graphicFrameLocks noChangeAspect="1"/>
            </p:cNvGraphicFramePr>
            <p:nvPr/>
          </p:nvGraphicFramePr>
          <p:xfrm>
            <a:off x="1296" y="2544"/>
            <a:ext cx="2688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Equation" r:id="rId6" imgW="977760" imgH="228600" progId="Equation.3">
                    <p:embed/>
                  </p:oleObj>
                </mc:Choice>
                <mc:Fallback>
                  <p:oleObj name="Equation" r:id="rId6" imgW="97776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544"/>
                          <a:ext cx="2688" cy="6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Text Box 9"/>
            <p:cNvSpPr txBox="1">
              <a:spLocks noChangeArrowheads="1"/>
            </p:cNvSpPr>
            <p:nvPr/>
          </p:nvSpPr>
          <p:spPr bwMode="auto">
            <a:xfrm>
              <a:off x="1392" y="3264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6x6</a:t>
              </a:r>
            </a:p>
          </p:txBody>
        </p:sp>
        <p:sp>
          <p:nvSpPr>
            <p:cNvPr id="16393" name="Text Box 10"/>
            <p:cNvSpPr txBox="1">
              <a:spLocks noChangeArrowheads="1"/>
            </p:cNvSpPr>
            <p:nvPr/>
          </p:nvSpPr>
          <p:spPr bwMode="auto">
            <a:xfrm>
              <a:off x="2496" y="331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6x3</a:t>
              </a:r>
            </a:p>
          </p:txBody>
        </p:sp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3120" y="331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3x3</a:t>
              </a:r>
            </a:p>
          </p:txBody>
        </p:sp>
        <p:sp>
          <p:nvSpPr>
            <p:cNvPr id="16395" name="Text Box 12"/>
            <p:cNvSpPr txBox="1">
              <a:spLocks noChangeArrowheads="1"/>
            </p:cNvSpPr>
            <p:nvPr/>
          </p:nvSpPr>
          <p:spPr bwMode="auto">
            <a:xfrm>
              <a:off x="3552" y="331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3x6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Derive Element Equations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Strain energy: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399"/>
            <a:ext cx="3105150" cy="116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810000"/>
            <a:ext cx="353342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Derive Element Equations (cont.)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Potential energy of applied loads:</a:t>
            </a:r>
          </a:p>
        </p:txBody>
      </p:sp>
      <p:grpSp>
        <p:nvGrpSpPr>
          <p:cNvPr id="22533" name="Group 12"/>
          <p:cNvGrpSpPr>
            <a:grpSpLocks/>
          </p:cNvGrpSpPr>
          <p:nvPr/>
        </p:nvGrpSpPr>
        <p:grpSpPr bwMode="auto">
          <a:xfrm>
            <a:off x="1905000" y="2590800"/>
            <a:ext cx="5553075" cy="2981325"/>
            <a:chOff x="1200" y="1632"/>
            <a:chExt cx="3498" cy="1878"/>
          </a:xfrm>
        </p:grpSpPr>
        <p:pic>
          <p:nvPicPr>
            <p:cNvPr id="225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6" y="1632"/>
              <a:ext cx="120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48" y="2160"/>
              <a:ext cx="1794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00" y="2928"/>
              <a:ext cx="173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7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16" y="2928"/>
              <a:ext cx="1452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68" y="2160"/>
              <a:ext cx="1530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9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76" y="3072"/>
              <a:ext cx="15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0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2304"/>
              <a:ext cx="15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Derive Element Equations (cont.)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Potential energy: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67818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495800"/>
            <a:ext cx="6029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Derive Element Equations (cont.)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Substitute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to yield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90800"/>
            <a:ext cx="51530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800600"/>
            <a:ext cx="4733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Derive Element Equations (cont.)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Apply principle of minimum potential energy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obtain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209800"/>
            <a:ext cx="546980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419600"/>
            <a:ext cx="439015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Derive Element Equations (cont.)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Element stiffness matrix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438400"/>
            <a:ext cx="31885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657600"/>
            <a:ext cx="358790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953000"/>
            <a:ext cx="265565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Steps 5-7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5. Assemble global equations</a:t>
            </a:r>
          </a:p>
          <a:p>
            <a:pPr marL="609600" indent="-609600" eaLnBrk="1" hangingPunct="1">
              <a:buFontTx/>
              <a:buNone/>
            </a:pPr>
            <a:endParaRPr lang="en-US" dirty="0" smtClean="0"/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6. Solve for nodal displacements</a:t>
            </a:r>
          </a:p>
          <a:p>
            <a:pPr marL="609600" indent="-609600" eaLnBrk="1" hangingPunct="1">
              <a:buFontTx/>
              <a:buNone/>
            </a:pPr>
            <a:endParaRPr lang="en-US" dirty="0" smtClean="0"/>
          </a:p>
          <a:p>
            <a:pPr marL="609600" indent="-609600" eaLnBrk="1" hangingPunct="1">
              <a:buFontTx/>
              <a:buNone/>
            </a:pPr>
            <a:r>
              <a:rPr lang="en-US" dirty="0" smtClean="0"/>
              <a:t>7. Compute element stresses (constant within each element)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– CST element stiffness matrix</a:t>
            </a:r>
          </a:p>
        </p:txBody>
      </p:sp>
      <p:pic>
        <p:nvPicPr>
          <p:cNvPr id="5" name="Picture 2" descr="C:\Documents and Settings\altit\Desktop\Logan_Jpeg\Ch06\06x11.jpg"/>
          <p:cNvPicPr>
            <a:picLocks noChangeAspect="1" noChangeArrowheads="1"/>
          </p:cNvPicPr>
          <p:nvPr/>
        </p:nvPicPr>
        <p:blipFill>
          <a:blip r:embed="rId3" cstate="print"/>
          <a:srcRect r="55930"/>
          <a:stretch>
            <a:fillRect/>
          </a:stretch>
        </p:blipFill>
        <p:spPr bwMode="auto">
          <a:xfrm>
            <a:off x="2133599" y="1905000"/>
            <a:ext cx="511232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where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	[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] – depends on nodal coordinates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	[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] – depends on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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See text for details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CST Element Stiffness Matrix</a:t>
            </a:r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90800" y="1981200"/>
          <a:ext cx="391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4" imgW="977760" imgH="228600" progId="Equation.3">
                  <p:embed/>
                </p:oleObj>
              </mc:Choice>
              <mc:Fallback>
                <p:oleObj name="Equation" r:id="rId4" imgW="977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81200"/>
                        <a:ext cx="3911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Plane stress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200400" y="3886200"/>
          <a:ext cx="166868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965160" imgH="825480" progId="Equation.3">
                  <p:embed/>
                </p:oleObj>
              </mc:Choice>
              <mc:Fallback>
                <p:oleObj name="Equation" r:id="rId4" imgW="965160" imgH="825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86200"/>
                        <a:ext cx="1668682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altit\Desktop\Logan_Jpeg\Ch06\06x01.jpg"/>
          <p:cNvPicPr>
            <a:picLocks noChangeAspect="1" noChangeArrowheads="1"/>
          </p:cNvPicPr>
          <p:nvPr/>
        </p:nvPicPr>
        <p:blipFill>
          <a:blip r:embed="rId6" cstate="print"/>
          <a:srcRect r="216" b="29630"/>
          <a:stretch>
            <a:fillRect/>
          </a:stretch>
        </p:blipFill>
        <p:spPr bwMode="auto">
          <a:xfrm>
            <a:off x="1524000" y="1981200"/>
            <a:ext cx="5867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Body and Surface Forces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Replace distributed body forces and surface tractions with work equivalent concentrated forces.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352800"/>
            <a:ext cx="6705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AutoShape 5"/>
          <p:cNvSpPr>
            <a:spLocks/>
          </p:cNvSpPr>
          <p:nvPr/>
        </p:nvSpPr>
        <p:spPr bwMode="auto">
          <a:xfrm rot="5400000">
            <a:off x="3048000" y="3505200"/>
            <a:ext cx="152400" cy="19812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AutoShape 6"/>
          <p:cNvSpPr>
            <a:spLocks/>
          </p:cNvSpPr>
          <p:nvPr/>
        </p:nvSpPr>
        <p:spPr bwMode="auto">
          <a:xfrm rot="5400000">
            <a:off x="6324600" y="3505200"/>
            <a:ext cx="152400" cy="19812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819400" y="4724400"/>
            <a:ext cx="9906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{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 i="1" baseline="-25000">
                <a:latin typeface="Times New Roman" pitchFamily="18" charset="0"/>
              </a:rPr>
              <a:t>b </a:t>
            </a:r>
            <a:r>
              <a:rPr lang="en-US" sz="2400"/>
              <a:t>}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6019800" y="4648200"/>
            <a:ext cx="9906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{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 i="1" baseline="-25000">
                <a:latin typeface="Times New Roman" pitchFamily="18" charset="0"/>
              </a:rPr>
              <a:t>s </a:t>
            </a:r>
            <a:r>
              <a:rPr lang="en-US" sz="2400"/>
              <a:t>}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Work Equivalent Concentrated Forces – Body Forces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67000" y="2514600"/>
          <a:ext cx="335781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4" imgW="1409400" imgH="1180800" progId="Equation.3">
                  <p:embed/>
                </p:oleObj>
              </mc:Choice>
              <mc:Fallback>
                <p:oleObj name="Equation" r:id="rId4" imgW="1409400" imgH="118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335781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7772400" cy="9906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For a uniformly distributed body forces </a:t>
            </a:r>
            <a:r>
              <a:rPr lang="en-US" sz="2400" dirty="0" err="1" smtClean="0">
                <a:latin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</a:rPr>
              <a:t>b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</a:rPr>
              <a:t>b</a:t>
            </a:r>
            <a:r>
              <a:rPr lang="en-US" sz="2400" dirty="0" smtClean="0"/>
              <a:t>: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Work Equivalent Concentrated Forces – Surface Forces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304800" y="1981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For a uniform surface loading, </a:t>
            </a:r>
            <a:r>
              <a:rPr lang="en-US" sz="2000" i="1" dirty="0">
                <a:latin typeface="Times New Roman" pitchFamily="18" charset="0"/>
              </a:rPr>
              <a:t>p, </a:t>
            </a:r>
            <a:r>
              <a:rPr lang="en-US" sz="2000" dirty="0"/>
              <a:t>acting on a vertical  edge of length,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L</a:t>
            </a:r>
            <a:r>
              <a:rPr lang="en-US" sz="2000" dirty="0"/>
              <a:t>, between nodes 1 and 3:</a:t>
            </a:r>
          </a:p>
        </p:txBody>
      </p:sp>
      <p:pic>
        <p:nvPicPr>
          <p:cNvPr id="7" name="Picture 2" descr="C:\Documents and Settings\altit\Desktop\Logan_Jpeg\Ch06\06x13.jpg"/>
          <p:cNvPicPr>
            <a:picLocks noChangeAspect="1" noChangeArrowheads="1"/>
          </p:cNvPicPr>
          <p:nvPr/>
        </p:nvPicPr>
        <p:blipFill>
          <a:blip r:embed="rId3" cstate="print"/>
          <a:srcRect l="37335" r="14538" b="32353"/>
          <a:stretch>
            <a:fillRect/>
          </a:stretch>
        </p:blipFill>
        <p:spPr bwMode="auto">
          <a:xfrm>
            <a:off x="4876800" y="2743200"/>
            <a:ext cx="377687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200400"/>
            <a:ext cx="2667000" cy="2408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6.2</a:t>
            </a:r>
          </a:p>
        </p:txBody>
      </p:sp>
      <p:pic>
        <p:nvPicPr>
          <p:cNvPr id="6" name="Picture 2" descr="C:\Documents and Settings\altit\Desktop\Logan_Jpeg\Ch06\06x16.jpg"/>
          <p:cNvPicPr>
            <a:picLocks noChangeAspect="1" noChangeArrowheads="1"/>
          </p:cNvPicPr>
          <p:nvPr/>
        </p:nvPicPr>
        <p:blipFill>
          <a:blip r:embed="rId3" cstate="print"/>
          <a:srcRect r="4755" b="13513"/>
          <a:stretch>
            <a:fillRect/>
          </a:stretch>
        </p:blipFill>
        <p:spPr bwMode="auto">
          <a:xfrm>
            <a:off x="2438400" y="1219200"/>
            <a:ext cx="403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Documents and Settings\altit\Desktop\Logan_Jpeg\Ch06\06x17.jpg"/>
          <p:cNvPicPr>
            <a:picLocks noChangeAspect="1" noChangeArrowheads="1"/>
          </p:cNvPicPr>
          <p:nvPr/>
        </p:nvPicPr>
        <p:blipFill>
          <a:blip r:embed="rId4" cstate="print"/>
          <a:srcRect r="240" b="13333"/>
          <a:stretch>
            <a:fillRect/>
          </a:stretch>
        </p:blipFill>
        <p:spPr bwMode="auto">
          <a:xfrm>
            <a:off x="2362200" y="39624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Example 6.2 - Solution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71799" y="1524000"/>
          <a:ext cx="259491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4" imgW="1523880" imgH="939600" progId="Equation.3">
                  <p:embed/>
                </p:oleObj>
              </mc:Choice>
              <mc:Fallback>
                <p:oleObj name="Equation" r:id="rId4" imgW="152388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1524000"/>
                        <a:ext cx="2594919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81200" y="4267200"/>
          <a:ext cx="17526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6" imgW="838080" imgH="647640" progId="Equation.3">
                  <p:embed/>
                </p:oleObj>
              </mc:Choice>
              <mc:Fallback>
                <p:oleObj name="Equation" r:id="rId6" imgW="838080" imgH="647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1752600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8"/>
          <p:cNvGraphicFramePr>
            <a:graphicFrameLocks noChangeAspect="1"/>
          </p:cNvGraphicFramePr>
          <p:nvPr/>
        </p:nvGraphicFramePr>
        <p:xfrm>
          <a:off x="5943600" y="4267200"/>
          <a:ext cx="1779588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8" imgW="850680" imgH="647640" progId="Equation.3">
                  <p:embed/>
                </p:oleObj>
              </mc:Choice>
              <mc:Fallback>
                <p:oleObj name="Equation" r:id="rId8" imgW="850680" imgH="647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267200"/>
                        <a:ext cx="1779588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762000" y="3581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Element 1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4648200" y="3581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Element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In-class Abaqus Demonstrations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Example 6.2</a:t>
            </a:r>
          </a:p>
          <a:p>
            <a:pPr marL="609600" indent="-609600" eaLnBrk="1" hangingPunct="1"/>
            <a:r>
              <a:rPr lang="en-US" smtClean="0"/>
              <a:t>Finite width plate with circular hole 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	(ref. “Abaqus Plane Stress Tutorial”)</a:t>
            </a:r>
          </a:p>
          <a:p>
            <a:pPr marL="609600" indent="-609600" eaLnBrk="1" hangingPunct="1"/>
            <a:endParaRPr lang="en-US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8600" y="3733800"/>
            <a:ext cx="914400" cy="2286000"/>
            <a:chOff x="6120" y="3600"/>
            <a:chExt cx="1440" cy="3600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6120" y="3960"/>
              <a:ext cx="1440" cy="29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120" y="6840"/>
              <a:ext cx="1440" cy="360"/>
              <a:chOff x="4320" y="7200"/>
              <a:chExt cx="1440" cy="360"/>
            </a:xfrm>
          </p:grpSpPr>
          <p:sp>
            <p:nvSpPr>
              <p:cNvPr id="7185" name="Rectangle 8"/>
              <p:cNvSpPr>
                <a:spLocks noChangeArrowheads="1"/>
              </p:cNvSpPr>
              <p:nvPr/>
            </p:nvSpPr>
            <p:spPr bwMode="auto">
              <a:xfrm>
                <a:off x="4320" y="7200"/>
                <a:ext cx="14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 flipV="1">
                <a:off x="4320" y="7200"/>
                <a:ext cx="1440" cy="360"/>
                <a:chOff x="4680" y="2880"/>
                <a:chExt cx="1440" cy="360"/>
              </a:xfrm>
            </p:grpSpPr>
            <p:sp>
              <p:nvSpPr>
                <p:cNvPr id="718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68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540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504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576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12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 flipV="1">
              <a:off x="6120" y="3600"/>
              <a:ext cx="1440" cy="360"/>
              <a:chOff x="4320" y="7200"/>
              <a:chExt cx="1440" cy="360"/>
            </a:xfrm>
          </p:grpSpPr>
          <p:sp>
            <p:nvSpPr>
              <p:cNvPr id="7178" name="Rectangle 16"/>
              <p:cNvSpPr>
                <a:spLocks noChangeArrowheads="1"/>
              </p:cNvSpPr>
              <p:nvPr/>
            </p:nvSpPr>
            <p:spPr bwMode="auto">
              <a:xfrm>
                <a:off x="4320" y="7200"/>
                <a:ext cx="14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 flipV="1">
                <a:off x="4320" y="7200"/>
                <a:ext cx="1440" cy="360"/>
                <a:chOff x="4680" y="2880"/>
                <a:chExt cx="1440" cy="360"/>
              </a:xfrm>
            </p:grpSpPr>
            <p:sp>
              <p:nvSpPr>
                <p:cNvPr id="718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68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40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04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76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6120" y="288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177" name="Oval 23"/>
            <p:cNvSpPr>
              <a:spLocks noChangeArrowheads="1"/>
            </p:cNvSpPr>
            <p:nvPr/>
          </p:nvSpPr>
          <p:spPr bwMode="auto">
            <a:xfrm>
              <a:off x="6480" y="5040"/>
              <a:ext cx="72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Rectangular Plane Stress Element </a:t>
            </a:r>
            <a:br>
              <a:rPr lang="en-US" sz="3200" smtClean="0"/>
            </a:br>
            <a:r>
              <a:rPr lang="en-US" sz="3200" smtClean="0"/>
              <a:t>(4-node)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4572000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514600"/>
            <a:ext cx="13620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Rectangular Plane Stress Element</a:t>
            </a:r>
            <a:br>
              <a:rPr lang="en-US" sz="3200" smtClean="0"/>
            </a:br>
            <a:r>
              <a:rPr lang="en-US" sz="3200" smtClean="0"/>
              <a:t>(cont.)</a:t>
            </a:r>
          </a:p>
        </p:txBody>
      </p:sp>
      <p:sp>
        <p:nvSpPr>
          <p:cNvPr id="10244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Assumed displacement interpolation – bilinear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In terms of nodal displacements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133600"/>
            <a:ext cx="410728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733800"/>
            <a:ext cx="498445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Rectangular Plane Stress Element</a:t>
            </a:r>
            <a:br>
              <a:rPr lang="en-US" sz="3200" smtClean="0"/>
            </a:br>
            <a:r>
              <a:rPr lang="en-US" sz="3200" smtClean="0"/>
              <a:t>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Displacement interpolation (matrix form)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where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495800"/>
            <a:ext cx="4430861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9800" y="1981200"/>
            <a:ext cx="4724400" cy="2243138"/>
            <a:chOff x="1392" y="1344"/>
            <a:chExt cx="2832" cy="1269"/>
          </a:xfrm>
        </p:grpSpPr>
        <p:pic>
          <p:nvPicPr>
            <p:cNvPr id="1127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92" y="1344"/>
              <a:ext cx="2832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2337" y="1495"/>
              <a:ext cx="255" cy="32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Interpolation functions (b=h=1)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477000" cy="483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Plane Strain</a:t>
            </a:r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4089400" y="3678238"/>
          <a:ext cx="965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965160" imgH="215640" progId="Equation.3">
                  <p:embed/>
                </p:oleObj>
              </mc:Choice>
              <mc:Fallback>
                <p:oleObj name="Equation" r:id="rId4" imgW="9651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678238"/>
                        <a:ext cx="9652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10000" y="3962400"/>
          <a:ext cx="13890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685800" imgH="1015920" progId="Equation.3">
                  <p:embed/>
                </p:oleObj>
              </mc:Choice>
              <mc:Fallback>
                <p:oleObj name="Equation" r:id="rId6" imgW="685800" imgH="1015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62400"/>
                        <a:ext cx="1389062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Documents and Settings\altit\Desktop\Logan_Jpeg\Ch06\06x02.jpg"/>
          <p:cNvPicPr>
            <a:picLocks noChangeAspect="1" noChangeArrowheads="1"/>
          </p:cNvPicPr>
          <p:nvPr/>
        </p:nvPicPr>
        <p:blipFill>
          <a:blip r:embed="rId8" cstate="print"/>
          <a:srcRect r="-104" b="29268"/>
          <a:stretch>
            <a:fillRect/>
          </a:stretch>
        </p:blipFill>
        <p:spPr bwMode="auto">
          <a:xfrm>
            <a:off x="1447800" y="1447800"/>
            <a:ext cx="609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Rectangular Plane Stress Element</a:t>
            </a:r>
            <a:br>
              <a:rPr lang="en-US" sz="3200" smtClean="0"/>
            </a:br>
            <a:r>
              <a:rPr lang="en-US" sz="3200" smtClean="0"/>
              <a:t>(cont.)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Strain-displacement relation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Matrix form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981200"/>
            <a:ext cx="20574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114800"/>
            <a:ext cx="434340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629400" y="4114800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Note: linear dependence on x &amp; y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H="1">
            <a:off x="6096000" y="4572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Rectangular Plane Stress Element</a:t>
            </a:r>
            <a:br>
              <a:rPr lang="en-US" sz="3200" dirty="0" smtClean="0"/>
            </a:br>
            <a:r>
              <a:rPr lang="en-US" sz="3200" dirty="0" smtClean="0"/>
              <a:t>(cont.)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Element stiffness matrix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Element force matrix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Element equations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905000"/>
            <a:ext cx="35814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886200"/>
            <a:ext cx="50292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5334000"/>
            <a:ext cx="1981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Rectangular Plane Stress Element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 Example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625284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Non-rectangular Plane Stress Element</a:t>
            </a:r>
            <a:br>
              <a:rPr lang="en-US" sz="3200" dirty="0" smtClean="0"/>
            </a:br>
            <a:r>
              <a:rPr lang="en-US" sz="2400" dirty="0" smtClean="0"/>
              <a:t>(see </a:t>
            </a:r>
            <a:r>
              <a:rPr lang="en-US" sz="2400" dirty="0" err="1" smtClean="0"/>
              <a:t>isoparametric</a:t>
            </a:r>
            <a:r>
              <a:rPr lang="en-US" sz="2400" dirty="0" smtClean="0"/>
              <a:t> formulation - Chapter 10)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676400"/>
            <a:ext cx="394335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0" y="2286000"/>
            <a:ext cx="1524000" cy="1828800"/>
            <a:chOff x="4176" y="1248"/>
            <a:chExt cx="480" cy="768"/>
          </a:xfrm>
        </p:grpSpPr>
        <p:sp>
          <p:nvSpPr>
            <p:cNvPr id="15367" name="Line 8"/>
            <p:cNvSpPr>
              <a:spLocks noChangeShapeType="1"/>
            </p:cNvSpPr>
            <p:nvPr/>
          </p:nvSpPr>
          <p:spPr bwMode="auto">
            <a:xfrm flipV="1">
              <a:off x="4176" y="124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4368" y="124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H="1">
              <a:off x="4464" y="153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>
              <a:off x="4176" y="1632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Line 12"/>
          <p:cNvSpPr>
            <a:spLocks noChangeShapeType="1"/>
          </p:cNvSpPr>
          <p:nvPr/>
        </p:nvSpPr>
        <p:spPr bwMode="auto">
          <a:xfrm flipH="1">
            <a:off x="2743200" y="3429000"/>
            <a:ext cx="3048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2-D Stress States</a:t>
            </a:r>
          </a:p>
        </p:txBody>
      </p:sp>
      <p:graphicFrame>
        <p:nvGraphicFramePr>
          <p:cNvPr id="3074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505200" y="4571999"/>
          <a:ext cx="1295400" cy="122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685800" imgH="647640" progId="Equation.3">
                  <p:embed/>
                </p:oleObj>
              </mc:Choice>
              <mc:Fallback>
                <p:oleObj name="Equation" r:id="rId4" imgW="685800" imgH="647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1999"/>
                        <a:ext cx="1295400" cy="1223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524000" y="4114800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Matrix form:</a:t>
            </a:r>
          </a:p>
        </p:txBody>
      </p:sp>
      <p:pic>
        <p:nvPicPr>
          <p:cNvPr id="7" name="Picture 2" descr="C:\Documents and Settings\altit\Desktop\Logan_Jpeg\Ch06\06x03.jpg"/>
          <p:cNvPicPr>
            <a:picLocks noChangeAspect="1" noChangeArrowheads="1"/>
          </p:cNvPicPr>
          <p:nvPr/>
        </p:nvPicPr>
        <p:blipFill>
          <a:blip r:embed="rId6" cstate="print"/>
          <a:srcRect r="647" b="14706"/>
          <a:stretch>
            <a:fillRect/>
          </a:stretch>
        </p:blipFill>
        <p:spPr bwMode="auto">
          <a:xfrm>
            <a:off x="2514600" y="1752600"/>
            <a:ext cx="414496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Principal Stresses</a:t>
            </a: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285999" y="4038600"/>
          <a:ext cx="388620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2311200" imgH="1117440" progId="Equation.3">
                  <p:embed/>
                </p:oleObj>
              </mc:Choice>
              <mc:Fallback>
                <p:oleObj name="Equation" r:id="rId4" imgW="2311200" imgH="1117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9" y="4038600"/>
                        <a:ext cx="3886201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altit\Desktop\Logan_Jpeg\Ch06\06x04.jpg"/>
          <p:cNvPicPr>
            <a:picLocks noChangeAspect="1" noChangeArrowheads="1"/>
          </p:cNvPicPr>
          <p:nvPr/>
        </p:nvPicPr>
        <p:blipFill>
          <a:blip r:embed="rId6" cstate="print"/>
          <a:srcRect r="-216" b="19444"/>
          <a:stretch>
            <a:fillRect/>
          </a:stretch>
        </p:blipFill>
        <p:spPr bwMode="auto">
          <a:xfrm>
            <a:off x="2362200" y="1676400"/>
            <a:ext cx="44148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atin typeface="+mj-lt"/>
                <a:ea typeface="+mj-ea"/>
                <a:cs typeface="+mj-cs"/>
              </a:rPr>
              <a:t>v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on </a:t>
            </a:r>
            <a:r>
              <a:rPr lang="en-US" sz="3200" kern="0" dirty="0" err="1" smtClean="0">
                <a:latin typeface="+mj-lt"/>
                <a:ea typeface="+mj-ea"/>
                <a:cs typeface="+mj-cs"/>
              </a:rPr>
              <a:t>M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ises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Effective Stress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905000"/>
            <a:ext cx="6154615" cy="762000"/>
          </a:xfrm>
          <a:prstGeom prst="rect">
            <a:avLst/>
          </a:prstGeom>
          <a:noFill/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4800" y="3124200"/>
            <a:ext cx="29718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Plane Stress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 smtClean="0">
                <a:latin typeface="+mn-lt"/>
              </a:rPr>
              <a:t>Uniaxial</a:t>
            </a:r>
            <a:r>
              <a:rPr lang="en-US" sz="2400" kern="0" dirty="0" smtClean="0">
                <a:latin typeface="+mn-lt"/>
              </a:rPr>
              <a:t> Tension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581400"/>
            <a:ext cx="4464756" cy="533400"/>
          </a:xfrm>
          <a:prstGeom prst="rect">
            <a:avLst/>
          </a:prstGeom>
          <a:noFill/>
        </p:spPr>
      </p:pic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5105400"/>
            <a:ext cx="132588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Displacements and Strains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352800" y="2209800"/>
          <a:ext cx="200871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927000" imgH="457200" progId="Equation.3">
                  <p:embed/>
                </p:oleObj>
              </mc:Choice>
              <mc:Fallback>
                <p:oleObj name="Equation" r:id="rId4" imgW="927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0"/>
                        <a:ext cx="200871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1524000"/>
            <a:ext cx="2971800" cy="45259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Displacement field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Strains</a:t>
            </a:r>
          </a:p>
        </p:txBody>
      </p:sp>
      <p:graphicFrame>
        <p:nvGraphicFramePr>
          <p:cNvPr id="5123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38400" y="3810000"/>
          <a:ext cx="361927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1765080" imgH="1002960" progId="Equation.3">
                  <p:embed/>
                </p:oleObj>
              </mc:Choice>
              <mc:Fallback>
                <p:oleObj name="Equation" r:id="rId6" imgW="1765080" imgH="1002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3619273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Stress-Strain Relations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88920" y="1828800"/>
          <a:ext cx="31089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647640" imgH="190440" progId="Equation.3">
                  <p:embed/>
                </p:oleObj>
              </mc:Choice>
              <mc:Fallback>
                <p:oleObj name="Equation" r:id="rId4" imgW="6476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920" y="1828800"/>
                        <a:ext cx="31089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3276600"/>
            <a:ext cx="4038600" cy="26971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Recall: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E – Young’s modulus</a:t>
            </a:r>
          </a:p>
          <a:p>
            <a:pPr lvl="2" eaLnBrk="1" hangingPunct="1">
              <a:buFont typeface="Symbol" pitchFamily="18" charset="2"/>
              <a:buChar char="n"/>
            </a:pPr>
            <a:r>
              <a:rPr lang="en-US" dirty="0" smtClean="0">
                <a:sym typeface="Symbol" pitchFamily="18" charset="2"/>
              </a:rPr>
              <a:t>- Poisson’s Ratio</a:t>
            </a:r>
          </a:p>
          <a:p>
            <a:pPr lvl="2" eaLnBrk="1" hangingPunct="1">
              <a:buFont typeface="Symbol" pitchFamily="18" charset="2"/>
              <a:buNone/>
            </a:pPr>
            <a:r>
              <a:rPr lang="en-US" dirty="0" smtClean="0">
                <a:sym typeface="Symbol" pitchFamily="18" charset="2"/>
              </a:rPr>
              <a:t>G – Shear modulus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573</Words>
  <Application>Microsoft Office PowerPoint</Application>
  <PresentationFormat>On-screen Show (4:3)</PresentationFormat>
  <Paragraphs>214</Paragraphs>
  <Slides>43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Office Theme</vt:lpstr>
      <vt:lpstr>Equation</vt:lpstr>
      <vt:lpstr>Chapter 6. Plane Stress /  Plane Strain Problems</vt:lpstr>
      <vt:lpstr>2-D Elements</vt:lpstr>
      <vt:lpstr>Plane stress</vt:lpstr>
      <vt:lpstr>Plane Strain</vt:lpstr>
      <vt:lpstr>2-D Stress States</vt:lpstr>
      <vt:lpstr>Principal Stresses</vt:lpstr>
      <vt:lpstr>PowerPoint Presentation</vt:lpstr>
      <vt:lpstr>Displacements and Strains</vt:lpstr>
      <vt:lpstr>Stress-Strain Relations</vt:lpstr>
      <vt:lpstr>PowerPoint Presentation</vt:lpstr>
      <vt:lpstr>Derivation of “Constant Strain Triangle” (CST) Element Equations</vt:lpstr>
      <vt:lpstr>Displacement Interpolation</vt:lpstr>
      <vt:lpstr>Displacement Interpolation (cont.)</vt:lpstr>
      <vt:lpstr>Displacement Interpolation (cont.)</vt:lpstr>
      <vt:lpstr>Displacement Interpolation (cont.)</vt:lpstr>
      <vt:lpstr>Displacement Interpolation (cont.)</vt:lpstr>
      <vt:lpstr>Step 3 – Strain-Displacement and Stress-Strain Relations</vt:lpstr>
      <vt:lpstr>Strain-Displacement Relations (cont.)</vt:lpstr>
      <vt:lpstr>Stress-Strain Relations</vt:lpstr>
      <vt:lpstr>Step 4 – Derive Element Equations</vt:lpstr>
      <vt:lpstr>Derive Element Equations (cont.)</vt:lpstr>
      <vt:lpstr>Derive Element Equations (cont.)</vt:lpstr>
      <vt:lpstr>Derive Element Equations (cont.)</vt:lpstr>
      <vt:lpstr>Derive Element Equations (cont.)</vt:lpstr>
      <vt:lpstr>Derive Element Equations (cont.)</vt:lpstr>
      <vt:lpstr>Derive Element Equations (cont.)</vt:lpstr>
      <vt:lpstr>Steps 5-7</vt:lpstr>
      <vt:lpstr>Example – CST element stiffness matrix</vt:lpstr>
      <vt:lpstr>CST Element Stiffness Matrix</vt:lpstr>
      <vt:lpstr>Body and Surface Forces</vt:lpstr>
      <vt:lpstr>Work Equivalent Concentrated Forces – Body Forces</vt:lpstr>
      <vt:lpstr>Work Equivalent Concentrated Forces – Surface Forces</vt:lpstr>
      <vt:lpstr>Example 6.2</vt:lpstr>
      <vt:lpstr>Example 6.2 - Solution</vt:lpstr>
      <vt:lpstr>In-class Abaqus Demonstrations</vt:lpstr>
      <vt:lpstr>Rectangular Plane Stress Element  (4-node)</vt:lpstr>
      <vt:lpstr>Rectangular Plane Stress Element (cont.)</vt:lpstr>
      <vt:lpstr>Rectangular Plane Stress Element (cont.)</vt:lpstr>
      <vt:lpstr>Interpolation functions (b=h=1)</vt:lpstr>
      <vt:lpstr>Rectangular Plane Stress Element (cont.)</vt:lpstr>
      <vt:lpstr>Rectangular Plane Stress Element (cont.)</vt:lpstr>
      <vt:lpstr>PowerPoint Presentation</vt:lpstr>
      <vt:lpstr>Non-rectangular Plane Stress Element (see isoparametric formulation - Chapter 10)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a Commercial FEA Package</dc:title>
  <dc:creator>DT</dc:creator>
  <cp:lastModifiedBy>David Taggart</cp:lastModifiedBy>
  <cp:revision>75</cp:revision>
  <dcterms:created xsi:type="dcterms:W3CDTF">2008-01-29T02:08:59Z</dcterms:created>
  <dcterms:modified xsi:type="dcterms:W3CDTF">2019-03-21T15:31:13Z</dcterms:modified>
</cp:coreProperties>
</file>