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410" r:id="rId2"/>
    <p:sldId id="413" r:id="rId3"/>
    <p:sldId id="414" r:id="rId4"/>
    <p:sldId id="411" r:id="rId5"/>
    <p:sldId id="412" r:id="rId6"/>
    <p:sldId id="415" r:id="rId7"/>
    <p:sldId id="416" r:id="rId8"/>
    <p:sldId id="417" r:id="rId9"/>
    <p:sldId id="419" r:id="rId10"/>
    <p:sldId id="420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DA3804-5C2F-449B-8E51-A1E66E466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23D217-BA0D-4B28-9402-ABD277671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A52CC-4CA7-4B99-9802-D3F656E1E94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B8F2C-A758-474B-BBA3-13E766DBCA2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694EA-C593-4E97-9E07-B2D0C612769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F576-9890-4EAF-AD0C-39A673648B8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54D6F-A4EB-47A7-8E8A-5FA9C7ED386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2E9FC-9C74-459A-850D-DFDD7AD6EE6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DA5F6-E6C3-4F17-873C-B371058A4EE2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0FC63-2EAF-44FA-B06C-08C4BCEFBF0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1ACAA-147F-453B-8162-AFC748175D6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85743-7862-4F12-9A83-6F363CD58BC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FE7A7-AF93-4872-8D55-3E5509F14A4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AC3FE-61BA-412F-9B37-40117772550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25E28-A8D7-4E2F-A487-871C12CE46E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DA50B-FA94-4039-AF79-D78FE513EA4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7E2D8-B00C-4EB6-B7A0-36338330F26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3258-4411-48AF-9CB8-6827AECDDCB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4B935-ED89-4071-AA38-84746B8AF64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56ED8-9E0B-4C9F-B2F7-660B83F7E21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E5C34-FE3F-4400-A010-771F476B2690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57F2B-95F2-46EC-9D2F-4696EFCD981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A97D1-BEE7-4013-B12A-8216FE596684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6629D-0DF7-4510-9FF0-3526AC54A0A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BF95F-9DC1-47E1-B855-08808BA8D66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5A6AF-C914-4A2A-9A5E-9906DDB5A48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24F8E-847C-4871-A862-8151E559372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B8DE1-1058-4CAA-8D9A-FE1AA70F740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6CDAF-9BFE-4910-8C60-1846C92537F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1B361-A758-4897-AB02-BFA798D9B60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BA51-8B52-46E1-B515-47AD6C5D85A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0177A-94BF-46A4-B508-BC622AA8817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8C844-0F00-4AA4-A67E-7EC3B6898E4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67A78-BF21-4534-87D1-DE2941C38A86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364E1-984F-4DC3-8D1B-329F6B9DF7B2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CD4DA-10F5-45E5-AC69-EE522946C9E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26B16-8A00-40F6-91C1-D23B3420B62E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3E7B-8C52-41F9-9C53-FA1D2DDA3EAC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41C75-AD01-413A-B507-7D65D1B30541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B029F-04FE-4C85-9370-B5B926E85DA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EE51A-00E7-493A-8671-19286DB4E78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2CC19-A222-49B0-A7C2-D2645623D5F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CBF53-2B32-429D-B402-9774C684E95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60C8F-86F1-42EE-B276-FC156A5FF5D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947" y="44713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Chapter 10 – </a:t>
            </a:r>
            <a:r>
              <a:rPr lang="en-US" sz="3200" dirty="0" err="1" smtClean="0"/>
              <a:t>Isoparametric</a:t>
            </a:r>
            <a:r>
              <a:rPr lang="en-US" sz="3200" dirty="0" smtClean="0"/>
              <a:t> Formulation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487" y="1745412"/>
            <a:ext cx="8229600" cy="3657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err="1" smtClean="0"/>
              <a:t>Isoparametric</a:t>
            </a:r>
            <a:r>
              <a:rPr lang="en-US" sz="2800" dirty="0" smtClean="0"/>
              <a:t> formulation is used for:</a:t>
            </a:r>
          </a:p>
          <a:p>
            <a:pPr lvl="1" eaLnBrk="1" hangingPunct="1"/>
            <a:r>
              <a:rPr lang="en-US" sz="2400" dirty="0" smtClean="0"/>
              <a:t>	</a:t>
            </a:r>
            <a:r>
              <a:rPr lang="en-US" sz="2000" dirty="0" smtClean="0"/>
              <a:t>2-D non-rectangular quadrilateral elements (4 &amp; 8 node)</a:t>
            </a:r>
          </a:p>
          <a:p>
            <a:pPr lvl="1" eaLnBrk="1" hangingPunct="1"/>
            <a:r>
              <a:rPr lang="en-US" sz="2000" dirty="0" smtClean="0"/>
              <a:t>	3-D non-rectangular hexahedral (brick) elements (8 &amp; 20 node)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Commonly used in commercial codes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Convenient for use with numerical integration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Can be used with linear and higher order displacement interpolation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936" y="31777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Surface Forces</a:t>
            </a:r>
          </a:p>
        </p:txBody>
      </p:sp>
      <p:grpSp>
        <p:nvGrpSpPr>
          <p:cNvPr id="11268" name="Group 12"/>
          <p:cNvGrpSpPr>
            <a:grpSpLocks/>
          </p:cNvGrpSpPr>
          <p:nvPr/>
        </p:nvGrpSpPr>
        <p:grpSpPr bwMode="auto">
          <a:xfrm>
            <a:off x="3056626" y="1393166"/>
            <a:ext cx="3216275" cy="4381500"/>
            <a:chOff x="1920" y="1008"/>
            <a:chExt cx="2026" cy="2760"/>
          </a:xfrm>
        </p:grpSpPr>
        <p:pic>
          <p:nvPicPr>
            <p:cNvPr id="112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1008"/>
              <a:ext cx="1728" cy="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68" y="1680"/>
              <a:ext cx="1680" cy="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2352"/>
              <a:ext cx="163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12" y="3216"/>
              <a:ext cx="1392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73" name="Group 8"/>
            <p:cNvGrpSpPr>
              <a:grpSpLocks/>
            </p:cNvGrpSpPr>
            <p:nvPr/>
          </p:nvGrpSpPr>
          <p:grpSpPr bwMode="auto">
            <a:xfrm>
              <a:off x="3456" y="2832"/>
              <a:ext cx="490" cy="372"/>
              <a:chOff x="3552" y="2880"/>
              <a:chExt cx="490" cy="372"/>
            </a:xfrm>
          </p:grpSpPr>
          <p:pic>
            <p:nvPicPr>
              <p:cNvPr id="11275" name="Picture 9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744" y="2928"/>
                <a:ext cx="29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76" name="Line 10"/>
              <p:cNvSpPr>
                <a:spLocks noChangeShapeType="1"/>
              </p:cNvSpPr>
              <p:nvPr/>
            </p:nvSpPr>
            <p:spPr bwMode="auto">
              <a:xfrm flipH="1" flipV="1">
                <a:off x="3552" y="288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4" name="Rectangle 11"/>
            <p:cNvSpPr>
              <a:spLocks noChangeArrowheads="1"/>
            </p:cNvSpPr>
            <p:nvPr/>
          </p:nvSpPr>
          <p:spPr bwMode="auto">
            <a:xfrm>
              <a:off x="2143" y="1706"/>
              <a:ext cx="178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430" y="48688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Rectangular Plane Stress Element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000" dirty="0" smtClean="0"/>
              <a:t>(see Chap. 6,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Chap. 10,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45720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0570" y="2445589"/>
            <a:ext cx="1362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738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Rectangular Plane Stress Element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0244" name="AutoShape 3"/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543464" y="1626079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Assumed displacement interpolation – bilinear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In terms of nodal displacements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276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962400"/>
            <a:ext cx="4381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947" y="24875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Rectangular Plane Stress Element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256" y="1669212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Displacement interpolation (matrix form)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where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3227" y="4517367"/>
            <a:ext cx="3962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83920" y="2150853"/>
            <a:ext cx="4495800" cy="2014538"/>
            <a:chOff x="1392" y="1344"/>
            <a:chExt cx="2832" cy="1269"/>
          </a:xfrm>
        </p:grpSpPr>
        <p:pic>
          <p:nvPicPr>
            <p:cNvPr id="1127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2" y="1344"/>
              <a:ext cx="2832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337" y="1495"/>
              <a:ext cx="255" cy="32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3683" y="29189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Interpolation functions (b=h=1)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3936" y="1479430"/>
            <a:ext cx="5943600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5442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Rectangular Plane Stress Element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17453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Strain-displacement relation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Matrix form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0574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1046" y="4058728"/>
            <a:ext cx="43434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751608" y="3769744"/>
            <a:ext cx="239239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Note: linear dependence on x &amp; y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H="1">
            <a:off x="6190890" y="4140679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2309" y="28326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Rectangular Plane Stress Element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8826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Element stiffness matrix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Element force matrix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Element equations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3581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962400"/>
            <a:ext cx="50292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7305" y="5260676"/>
            <a:ext cx="1981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5057" y="30914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Non-rectangular Plane Stress Element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39433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0" y="2286000"/>
            <a:ext cx="1524000" cy="1828800"/>
            <a:chOff x="4176" y="1248"/>
            <a:chExt cx="480" cy="768"/>
          </a:xfrm>
        </p:grpSpPr>
        <p:sp>
          <p:nvSpPr>
            <p:cNvPr id="15367" name="Line 8"/>
            <p:cNvSpPr>
              <a:spLocks noChangeShapeType="1"/>
            </p:cNvSpPr>
            <p:nvPr/>
          </p:nvSpPr>
          <p:spPr bwMode="auto">
            <a:xfrm flipV="1">
              <a:off x="4176" y="124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4368" y="124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464" y="153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>
              <a:off x="4176" y="163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Line 12"/>
          <p:cNvSpPr>
            <a:spLocks noChangeShapeType="1"/>
          </p:cNvSpPr>
          <p:nvPr/>
        </p:nvSpPr>
        <p:spPr bwMode="auto">
          <a:xfrm flipH="1">
            <a:off x="2743200" y="3429000"/>
            <a:ext cx="304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177" y="26601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Coordinate Transformation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19050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/>
              <a:t>Global coordinate system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721525" y="1873369"/>
            <a:ext cx="397390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/>
              <a:t>Natural coordinate system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2819400"/>
            <a:ext cx="6858000" cy="2322513"/>
            <a:chOff x="720" y="1776"/>
            <a:chExt cx="4320" cy="1463"/>
          </a:xfrm>
        </p:grpSpPr>
        <p:pic>
          <p:nvPicPr>
            <p:cNvPr id="1639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1920"/>
              <a:ext cx="1920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4" y="1776"/>
              <a:ext cx="1536" cy="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688" y="2352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>
                  <a:sym typeface="Wingdings" pitchFamily="2" charset="2"/>
                </a:rPr>
                <a:t>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562" y="28326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Coordinate Transformation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9125" y="1591573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Coordinate transformation functions (same as </a:t>
            </a:r>
            <a:r>
              <a:rPr lang="en-US" sz="2000" dirty="0" err="1" smtClean="0"/>
              <a:t>displacment</a:t>
            </a:r>
            <a:r>
              <a:rPr lang="en-US" sz="2000" dirty="0" smtClean="0"/>
              <a:t> interpolation)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Matrix form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253" y="2112035"/>
            <a:ext cx="3600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1121" y="3930769"/>
            <a:ext cx="4038600" cy="2105025"/>
            <a:chOff x="1680" y="2688"/>
            <a:chExt cx="2544" cy="1326"/>
          </a:xfrm>
        </p:grpSpPr>
        <p:pic>
          <p:nvPicPr>
            <p:cNvPr id="174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0" y="2688"/>
              <a:ext cx="2544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3074" y="3618"/>
              <a:ext cx="277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5442" y="35227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The term “</a:t>
            </a:r>
            <a:r>
              <a:rPr lang="en-US" sz="3600" dirty="0" err="1" smtClean="0"/>
              <a:t>Isoparametric</a:t>
            </a:r>
            <a:r>
              <a:rPr lang="en-US" sz="3600" dirty="0" smtClean="0"/>
              <a:t>”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4453" y="1775604"/>
            <a:ext cx="8229600" cy="3429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“</a:t>
            </a:r>
            <a:r>
              <a:rPr lang="en-US" dirty="0" err="1" smtClean="0"/>
              <a:t>iso</a:t>
            </a:r>
            <a:r>
              <a:rPr lang="en-US" dirty="0" smtClean="0"/>
              <a:t>” – same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“parametric” – parameters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err="1" smtClean="0"/>
              <a:t>Isoparametric</a:t>
            </a:r>
            <a:r>
              <a:rPr lang="en-US" dirty="0" smtClean="0"/>
              <a:t> – “same parameters” are used to describe the displacement interpolation and the coordinate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30914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Coordinate Transformation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9728" y="2024333"/>
            <a:ext cx="8229600" cy="3047999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Coordinate mapping functions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667000"/>
            <a:ext cx="4953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3079" y="24875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Element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9947" y="1272396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Element stiffness matrix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In terms of </a:t>
            </a:r>
            <a:r>
              <a:rPr lang="en-US" sz="2400" dirty="0" err="1" smtClean="0"/>
              <a:t>isoparametric</a:t>
            </a:r>
            <a:r>
              <a:rPr lang="en-US" sz="2400" dirty="0" smtClean="0"/>
              <a:t> coordinates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516" y="1779917"/>
            <a:ext cx="34290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445589" y="5844396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Need B(</a:t>
            </a:r>
            <a:r>
              <a:rPr lang="en-US" dirty="0" err="1"/>
              <a:t>s,t</a:t>
            </a:r>
            <a:r>
              <a:rPr lang="en-US" dirty="0"/>
              <a:t>) and determinant of </a:t>
            </a:r>
            <a:r>
              <a:rPr lang="en-US" dirty="0" err="1"/>
              <a:t>Jacobian</a:t>
            </a:r>
            <a:endParaRPr lang="en-US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24664" y="3523890"/>
            <a:ext cx="4038600" cy="2209800"/>
            <a:chOff x="1536" y="2448"/>
            <a:chExt cx="2544" cy="1392"/>
          </a:xfrm>
        </p:grpSpPr>
        <p:pic>
          <p:nvPicPr>
            <p:cNvPr id="1946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68" y="3105"/>
              <a:ext cx="2448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3120" y="35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946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36" y="2448"/>
              <a:ext cx="2544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V="1">
              <a:off x="3120" y="355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 flipV="1">
              <a:off x="2688" y="355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Rectangle 11"/>
            <p:cNvSpPr>
              <a:spLocks noChangeArrowheads="1"/>
            </p:cNvSpPr>
            <p:nvPr/>
          </p:nvSpPr>
          <p:spPr bwMode="auto">
            <a:xfrm>
              <a:off x="1999" y="2476"/>
              <a:ext cx="161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1874" y="3298"/>
              <a:ext cx="161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5057" y="41266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Element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38224"/>
            <a:ext cx="5934974" cy="3385868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err="1" smtClean="0"/>
              <a:t>Jacobian</a:t>
            </a:r>
            <a:r>
              <a:rPr lang="en-US" sz="2800" dirty="0" smtClean="0"/>
              <a:t> matrix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90800"/>
            <a:ext cx="2667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8792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Element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591573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Determinant of </a:t>
            </a:r>
            <a:r>
              <a:rPr lang="en-US" sz="2800" dirty="0" err="1" smtClean="0"/>
              <a:t>Jacobian</a:t>
            </a:r>
            <a:r>
              <a:rPr lang="en-US" sz="2800" dirty="0" smtClean="0"/>
              <a:t> (see text for details)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2189" y="2411083"/>
            <a:ext cx="51054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AutoShape 5"/>
          <p:cNvSpPr>
            <a:spLocks/>
          </p:cNvSpPr>
          <p:nvPr/>
        </p:nvSpPr>
        <p:spPr bwMode="auto">
          <a:xfrm>
            <a:off x="6248400" y="38100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629400" y="4419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Nodal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672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Element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166938"/>
            <a:ext cx="8229600" cy="3049587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Evaluation of [k]: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899" y="3158943"/>
            <a:ext cx="4737518" cy="100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29189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B(</a:t>
            </a:r>
            <a:r>
              <a:rPr lang="en-US" sz="3600" dirty="0" err="1" smtClean="0"/>
              <a:t>s,t</a:t>
            </a:r>
            <a:r>
              <a:rPr lang="en-US" sz="3600" dirty="0" smtClean="0"/>
              <a:t>) – 4 node quad element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1406525"/>
            <a:ext cx="32670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0600" y="2239963"/>
            <a:ext cx="4762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2813050" y="1322388"/>
            <a:ext cx="5635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52675" y="3752850"/>
            <a:ext cx="5006975" cy="2332038"/>
            <a:chOff x="2352245" y="3752668"/>
            <a:chExt cx="5007405" cy="2332220"/>
          </a:xfrm>
        </p:grpSpPr>
        <p:pic>
          <p:nvPicPr>
            <p:cNvPr id="23560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52245" y="3752668"/>
              <a:ext cx="4741863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70150" y="5530850"/>
              <a:ext cx="4889500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4422523" y="4889407"/>
              <a:ext cx="204806" cy="14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804" y="34365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Element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257" y="157432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Evaluation of [k]: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Requires numerical integration to evaluate double integral of the form: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68280" y="2340044"/>
            <a:ext cx="3886200" cy="938212"/>
            <a:chOff x="1584" y="1632"/>
            <a:chExt cx="2448" cy="591"/>
          </a:xfrm>
        </p:grpSpPr>
        <p:pic>
          <p:nvPicPr>
            <p:cNvPr id="245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4" y="1632"/>
              <a:ext cx="2448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4" name="Rectangle 5"/>
            <p:cNvSpPr>
              <a:spLocks noChangeArrowheads="1"/>
            </p:cNvSpPr>
            <p:nvPr/>
          </p:nvSpPr>
          <p:spPr bwMode="auto">
            <a:xfrm>
              <a:off x="1882" y="1828"/>
              <a:ext cx="161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3600" y="4453267"/>
            <a:ext cx="247173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13044" y="2597426"/>
            <a:ext cx="384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8793" y="37815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endParaRPr lang="en-US" sz="3200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641" y="1655074"/>
            <a:ext cx="7537450" cy="734444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Consider single integral of the form: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6363" y="2319338"/>
            <a:ext cx="6232525" cy="3627437"/>
            <a:chOff x="867" y="1461"/>
            <a:chExt cx="3926" cy="2285"/>
          </a:xfrm>
        </p:grpSpPr>
        <p:sp>
          <p:nvSpPr>
            <p:cNvPr id="1032" name="Rectangle 10"/>
            <p:cNvSpPr>
              <a:spLocks noChangeArrowheads="1"/>
            </p:cNvSpPr>
            <p:nvPr/>
          </p:nvSpPr>
          <p:spPr bwMode="auto">
            <a:xfrm>
              <a:off x="2478" y="1461"/>
              <a:ext cx="161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6" name="Object 12"/>
            <p:cNvGraphicFramePr>
              <a:graphicFrameLocks noChangeAspect="1"/>
            </p:cNvGraphicFramePr>
            <p:nvPr/>
          </p:nvGraphicFramePr>
          <p:xfrm>
            <a:off x="867" y="1931"/>
            <a:ext cx="1019" cy="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4" imgW="545760" imgH="482400" progId="Equation.3">
                    <p:embed/>
                  </p:oleObj>
                </mc:Choice>
                <mc:Fallback>
                  <p:oleObj name="Equation" r:id="rId4" imgW="545760" imgH="48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1931"/>
                          <a:ext cx="1019" cy="9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3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11" y="1529"/>
              <a:ext cx="2244" cy="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" name="Line 22"/>
            <p:cNvSpPr>
              <a:spLocks noChangeShapeType="1"/>
            </p:cNvSpPr>
            <p:nvPr/>
          </p:nvSpPr>
          <p:spPr bwMode="auto">
            <a:xfrm>
              <a:off x="1941" y="2464"/>
              <a:ext cx="1081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7" name="Object 23"/>
            <p:cNvGraphicFramePr>
              <a:graphicFrameLocks noChangeAspect="1"/>
            </p:cNvGraphicFramePr>
            <p:nvPr/>
          </p:nvGraphicFramePr>
          <p:xfrm>
            <a:off x="3622" y="2108"/>
            <a:ext cx="44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7" imgW="279360" imgH="190440" progId="Equation.3">
                    <p:embed/>
                  </p:oleObj>
                </mc:Choice>
                <mc:Fallback>
                  <p:oleObj name="Equation" r:id="rId7" imgW="279360" imgH="1904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2108"/>
                          <a:ext cx="446" cy="2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25"/>
            <p:cNvSpPr txBox="1">
              <a:spLocks noChangeArrowheads="1"/>
            </p:cNvSpPr>
            <p:nvPr/>
          </p:nvSpPr>
          <p:spPr bwMode="auto">
            <a:xfrm>
              <a:off x="4315" y="3496"/>
              <a:ext cx="47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4838" y="34364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r>
              <a:rPr lang="en-US" sz="3200" dirty="0" smtClean="0"/>
              <a:t> (cont.)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959" y="1608827"/>
            <a:ext cx="7370763" cy="8683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Approximate the integral by sampling the function at one point (n=1):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083" y="2036164"/>
            <a:ext cx="3562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0948" y="2645823"/>
            <a:ext cx="4092575" cy="2574925"/>
            <a:chOff x="147" y="1721"/>
            <a:chExt cx="2578" cy="1622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635" y="1721"/>
            <a:ext cx="1467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5" imgW="1015920" imgH="482400" progId="Equation.3">
                    <p:embed/>
                  </p:oleObj>
                </mc:Choice>
                <mc:Fallback>
                  <p:oleObj name="Equation" r:id="rId5" imgW="101592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1721"/>
                          <a:ext cx="1467" cy="6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7"/>
            <p:cNvSpPr txBox="1">
              <a:spLocks noChangeArrowheads="1"/>
            </p:cNvSpPr>
            <p:nvPr/>
          </p:nvSpPr>
          <p:spPr bwMode="auto">
            <a:xfrm>
              <a:off x="1514" y="2901"/>
              <a:ext cx="121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x</a:t>
              </a:r>
              <a:r>
                <a:rPr lang="en-US" sz="2000" baseline="-25000" dirty="0">
                  <a:latin typeface="Times New Roman" pitchFamily="18" charset="0"/>
                </a:rPr>
                <a:t>1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/>
                <a:t>= 0 is the sampling point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147" y="2596"/>
              <a:ext cx="16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Weight factor, </a:t>
              </a:r>
              <a:r>
                <a:rPr lang="en-US" sz="2000">
                  <a:latin typeface="Times New Roman" pitchFamily="18" charset="0"/>
                </a:rPr>
                <a:t>W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/>
                <a:t>= 2</a:t>
              </a:r>
            </a:p>
          </p:txBody>
        </p:sp>
        <p:sp>
          <p:nvSpPr>
            <p:cNvPr id="2059" name="Line 9"/>
            <p:cNvSpPr>
              <a:spLocks noChangeShapeType="1"/>
            </p:cNvSpPr>
            <p:nvPr/>
          </p:nvSpPr>
          <p:spPr bwMode="auto">
            <a:xfrm flipV="1">
              <a:off x="1279" y="2197"/>
              <a:ext cx="32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0"/>
            <p:cNvSpPr>
              <a:spLocks noChangeShapeType="1"/>
            </p:cNvSpPr>
            <p:nvPr/>
          </p:nvSpPr>
          <p:spPr bwMode="auto">
            <a:xfrm flipH="1" flipV="1">
              <a:off x="1952" y="2215"/>
              <a:ext cx="86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577430" y="5599083"/>
            <a:ext cx="767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result is exact if y(x) is a first order polynomial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37815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r>
              <a:rPr lang="en-US" sz="3200" dirty="0" smtClean="0"/>
              <a:t> (n=2)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767751" y="1920875"/>
          <a:ext cx="3533775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1650960" imgH="1054080" progId="Equation.3">
                  <p:embed/>
                </p:oleObj>
              </mc:Choice>
              <mc:Fallback>
                <p:oleObj name="Equation" r:id="rId4" imgW="165096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51" y="1920875"/>
                        <a:ext cx="3533775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9575" y="2028825"/>
            <a:ext cx="3562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11937" y="5452433"/>
            <a:ext cx="767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result is exact if y(x) is a third order polynomial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15" y="31486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Coordinate Transformation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3079" y="1939506"/>
            <a:ext cx="3657600" cy="609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dirty="0" smtClean="0"/>
              <a:t>Global coordinate system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11306" y="1890622"/>
            <a:ext cx="3671977" cy="46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Natural coordinate system</a:t>
            </a:r>
          </a:p>
        </p:txBody>
      </p: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1143000" y="2819400"/>
            <a:ext cx="6858000" cy="2322513"/>
            <a:chOff x="720" y="1776"/>
            <a:chExt cx="4320" cy="1463"/>
          </a:xfrm>
        </p:grpSpPr>
        <p:pic>
          <p:nvPicPr>
            <p:cNvPr id="51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1920"/>
              <a:ext cx="1920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4" y="1776"/>
              <a:ext cx="1536" cy="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688" y="2352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>
                  <a:sym typeface="Wingdings" pitchFamily="2" charset="2"/>
                </a:rPr>
                <a:t>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5441" y="30051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r>
              <a:rPr lang="en-US" sz="3200" dirty="0" smtClean="0"/>
              <a:t> (n=3)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422694" y="1515104"/>
          <a:ext cx="4672013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2234880" imgH="1739880" progId="Equation.3">
                  <p:embed/>
                </p:oleObj>
              </mc:Choice>
              <mc:Fallback>
                <p:oleObj name="Equation" r:id="rId4" imgW="2234880" imgH="1739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94" y="1515104"/>
                        <a:ext cx="4672013" cy="363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5775" y="2060575"/>
            <a:ext cx="3562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08419" y="5521445"/>
            <a:ext cx="767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result is exact if y(x) is a fifth order polynomial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827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r>
              <a:rPr lang="en-US" sz="3200" dirty="0" smtClean="0"/>
              <a:t> – General form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2740025"/>
            <a:ext cx="7770812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4775" y="1527175"/>
            <a:ext cx="294798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266012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Example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36643" y="1862198"/>
          <a:ext cx="22066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4" imgW="749160" imgH="482400" progId="Equation.3">
                  <p:embed/>
                </p:oleObj>
              </mc:Choice>
              <mc:Fallback>
                <p:oleObj name="Equation" r:id="rId4" imgW="749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43" y="1862198"/>
                        <a:ext cx="2206625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77374" y="4465039"/>
          <a:ext cx="40386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6" imgW="1511280" imgH="393480" progId="Equation.3">
                  <p:embed/>
                </p:oleObj>
              </mc:Choice>
              <mc:Fallback>
                <p:oleObj name="Equation" r:id="rId6" imgW="1511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74" y="4465039"/>
                        <a:ext cx="4038600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247775" y="3876675"/>
            <a:ext cx="206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Exact solution: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7385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Gaussian </a:t>
            </a:r>
            <a:r>
              <a:rPr lang="en-US" sz="3200" dirty="0" err="1" smtClean="0"/>
              <a:t>Quadrature</a:t>
            </a:r>
            <a:r>
              <a:rPr lang="en-US" sz="3200" dirty="0" smtClean="0"/>
              <a:t> – Double Integrals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925" y="2076450"/>
            <a:ext cx="6434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15" y="24875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Double Integrals (cont.)</a:t>
            </a:r>
            <a:br>
              <a:rPr lang="en-US" sz="3200" dirty="0" smtClean="0"/>
            </a:br>
            <a:r>
              <a:rPr lang="en-US" sz="2800" dirty="0" smtClean="0"/>
              <a:t>2x2 Gaussian </a:t>
            </a:r>
            <a:r>
              <a:rPr lang="en-US" sz="2800" dirty="0" err="1" smtClean="0"/>
              <a:t>Quadrature</a:t>
            </a:r>
            <a:endParaRPr lang="en-US" sz="2800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93913"/>
            <a:ext cx="5010150" cy="23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00" y="5080000"/>
            <a:ext cx="7858125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Double Integral -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8853" y="3704147"/>
            <a:ext cx="5572125" cy="180181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Exact solution: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2.6613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0" y="2028825"/>
            <a:ext cx="24765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3683" y="29189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Evaluation of Stiffness Matrix using Gaussian </a:t>
            </a:r>
            <a:r>
              <a:rPr lang="en-US" sz="3200" dirty="0" err="1" smtClean="0"/>
              <a:t>Quadrature</a:t>
            </a:r>
            <a:endParaRPr lang="en-US" sz="3200" dirty="0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2576513"/>
            <a:ext cx="435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71925"/>
            <a:ext cx="47371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321" y="25738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Evaluation of Stiffness Matrix (cont.)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2843213"/>
            <a:ext cx="4243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406900" y="2105025"/>
            <a:ext cx="3467100" cy="3071813"/>
            <a:chOff x="1608" y="2142"/>
            <a:chExt cx="2184" cy="1935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608" y="2142"/>
              <a:ext cx="2184" cy="1935"/>
              <a:chOff x="1584" y="2298"/>
              <a:chExt cx="2184" cy="1935"/>
            </a:xfrm>
          </p:grpSpPr>
          <p:sp>
            <p:nvSpPr>
              <p:cNvPr id="30735" name="Rectangle 5"/>
              <p:cNvSpPr>
                <a:spLocks noChangeArrowheads="1"/>
              </p:cNvSpPr>
              <p:nvPr/>
            </p:nvSpPr>
            <p:spPr bwMode="auto">
              <a:xfrm>
                <a:off x="1824" y="2598"/>
                <a:ext cx="1488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6" name="Line 6"/>
              <p:cNvSpPr>
                <a:spLocks noChangeShapeType="1"/>
              </p:cNvSpPr>
              <p:nvPr/>
            </p:nvSpPr>
            <p:spPr bwMode="auto">
              <a:xfrm>
                <a:off x="1590" y="3324"/>
                <a:ext cx="18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7"/>
              <p:cNvSpPr>
                <a:spLocks noChangeShapeType="1"/>
              </p:cNvSpPr>
              <p:nvPr/>
            </p:nvSpPr>
            <p:spPr bwMode="auto">
              <a:xfrm>
                <a:off x="2568" y="2418"/>
                <a:ext cx="0" cy="1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Text Box 8"/>
              <p:cNvSpPr txBox="1">
                <a:spLocks noChangeArrowheads="1"/>
              </p:cNvSpPr>
              <p:nvPr/>
            </p:nvSpPr>
            <p:spPr bwMode="auto">
              <a:xfrm>
                <a:off x="2394" y="2400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739" name="Text Box 9"/>
              <p:cNvSpPr txBox="1">
                <a:spLocks noChangeArrowheads="1"/>
              </p:cNvSpPr>
              <p:nvPr/>
            </p:nvSpPr>
            <p:spPr bwMode="auto">
              <a:xfrm>
                <a:off x="3294" y="3312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740" name="Text Box 10"/>
              <p:cNvSpPr txBox="1">
                <a:spLocks noChangeArrowheads="1"/>
              </p:cNvSpPr>
              <p:nvPr/>
            </p:nvSpPr>
            <p:spPr bwMode="auto">
              <a:xfrm>
                <a:off x="2556" y="2298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0741" name="Text Box 11"/>
              <p:cNvSpPr txBox="1">
                <a:spLocks noChangeArrowheads="1"/>
              </p:cNvSpPr>
              <p:nvPr/>
            </p:nvSpPr>
            <p:spPr bwMode="auto">
              <a:xfrm>
                <a:off x="2370" y="4002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30742" name="Text Box 12"/>
              <p:cNvSpPr txBox="1">
                <a:spLocks noChangeArrowheads="1"/>
              </p:cNvSpPr>
              <p:nvPr/>
            </p:nvSpPr>
            <p:spPr bwMode="auto">
              <a:xfrm>
                <a:off x="1584" y="3318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30743" name="Text Box 13"/>
              <p:cNvSpPr txBox="1">
                <a:spLocks noChangeArrowheads="1"/>
              </p:cNvSpPr>
              <p:nvPr/>
            </p:nvSpPr>
            <p:spPr bwMode="auto">
              <a:xfrm>
                <a:off x="2064" y="2856"/>
                <a:ext cx="2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/>
                  <a:t>x</a:t>
                </a:r>
              </a:p>
            </p:txBody>
          </p:sp>
          <p:sp>
            <p:nvSpPr>
              <p:cNvPr id="30744" name="Text Box 14"/>
              <p:cNvSpPr txBox="1">
                <a:spLocks noChangeArrowheads="1"/>
              </p:cNvSpPr>
              <p:nvPr/>
            </p:nvSpPr>
            <p:spPr bwMode="auto">
              <a:xfrm>
                <a:off x="3486" y="3210"/>
                <a:ext cx="2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0745" name="Text Box 15"/>
              <p:cNvSpPr txBox="1">
                <a:spLocks noChangeArrowheads="1"/>
              </p:cNvSpPr>
              <p:nvPr/>
            </p:nvSpPr>
            <p:spPr bwMode="auto">
              <a:xfrm>
                <a:off x="2070" y="3618"/>
                <a:ext cx="2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/>
                  <a:t>x</a:t>
                </a:r>
              </a:p>
            </p:txBody>
          </p:sp>
          <p:sp>
            <p:nvSpPr>
              <p:cNvPr id="30746" name="Text Box 16"/>
              <p:cNvSpPr txBox="1">
                <a:spLocks noChangeArrowheads="1"/>
              </p:cNvSpPr>
              <p:nvPr/>
            </p:nvSpPr>
            <p:spPr bwMode="auto">
              <a:xfrm>
                <a:off x="2868" y="3624"/>
                <a:ext cx="2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/>
                  <a:t>x</a:t>
                </a:r>
              </a:p>
            </p:txBody>
          </p:sp>
          <p:sp>
            <p:nvSpPr>
              <p:cNvPr id="30747" name="Text Box 17"/>
              <p:cNvSpPr txBox="1">
                <a:spLocks noChangeArrowheads="1"/>
              </p:cNvSpPr>
              <p:nvPr/>
            </p:nvSpPr>
            <p:spPr bwMode="auto">
              <a:xfrm>
                <a:off x="2856" y="2868"/>
                <a:ext cx="2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/>
                  <a:t>x</a:t>
                </a:r>
              </a:p>
            </p:txBody>
          </p:sp>
        </p:grpSp>
        <p:sp>
          <p:nvSpPr>
            <p:cNvPr id="30731" name="Text Box 19"/>
            <p:cNvSpPr txBox="1">
              <a:spLocks noChangeArrowheads="1"/>
            </p:cNvSpPr>
            <p:nvPr/>
          </p:nvSpPr>
          <p:spPr bwMode="auto">
            <a:xfrm>
              <a:off x="1986" y="3408"/>
              <a:ext cx="2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1</a:t>
              </a:r>
            </a:p>
          </p:txBody>
        </p:sp>
        <p:sp>
          <p:nvSpPr>
            <p:cNvPr id="30732" name="Text Box 20"/>
            <p:cNvSpPr txBox="1">
              <a:spLocks noChangeArrowheads="1"/>
            </p:cNvSpPr>
            <p:nvPr/>
          </p:nvSpPr>
          <p:spPr bwMode="auto">
            <a:xfrm>
              <a:off x="2790" y="3414"/>
              <a:ext cx="2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2</a:t>
              </a:r>
            </a:p>
          </p:txBody>
        </p:sp>
        <p:sp>
          <p:nvSpPr>
            <p:cNvPr id="30733" name="Text Box 21"/>
            <p:cNvSpPr txBox="1">
              <a:spLocks noChangeArrowheads="1"/>
            </p:cNvSpPr>
            <p:nvPr/>
          </p:nvSpPr>
          <p:spPr bwMode="auto">
            <a:xfrm>
              <a:off x="1998" y="2634"/>
              <a:ext cx="2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3</a:t>
              </a:r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2802" y="2646"/>
              <a:ext cx="2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4</a:t>
              </a:r>
            </a:p>
          </p:txBody>
        </p:sp>
      </p:grpSp>
      <p:sp>
        <p:nvSpPr>
          <p:cNvPr id="30726" name="Line 23"/>
          <p:cNvSpPr>
            <a:spLocks noChangeShapeType="1"/>
          </p:cNvSpPr>
          <p:nvPr/>
        </p:nvSpPr>
        <p:spPr bwMode="auto">
          <a:xfrm flipH="1" flipV="1">
            <a:off x="6705600" y="4410075"/>
            <a:ext cx="7810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Text Box 24"/>
          <p:cNvSpPr txBox="1">
            <a:spLocks noChangeArrowheads="1"/>
          </p:cNvSpPr>
          <p:nvPr/>
        </p:nvSpPr>
        <p:spPr bwMode="auto">
          <a:xfrm>
            <a:off x="6410325" y="5048250"/>
            <a:ext cx="252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Gauss points or integration points</a:t>
            </a:r>
          </a:p>
        </p:txBody>
      </p:sp>
      <p:sp>
        <p:nvSpPr>
          <p:cNvPr id="30728" name="Text Box 26"/>
          <p:cNvSpPr txBox="1">
            <a:spLocks noChangeArrowheads="1"/>
          </p:cNvSpPr>
          <p:nvPr/>
        </p:nvSpPr>
        <p:spPr bwMode="auto">
          <a:xfrm>
            <a:off x="1691855" y="5652099"/>
            <a:ext cx="542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See text Example 10.4 for detailed example</a:t>
            </a:r>
          </a:p>
        </p:txBody>
      </p:sp>
      <p:sp>
        <p:nvSpPr>
          <p:cNvPr id="30729" name="Text Box 27"/>
          <p:cNvSpPr txBox="1">
            <a:spLocks noChangeArrowheads="1"/>
          </p:cNvSpPr>
          <p:nvPr/>
        </p:nvSpPr>
        <p:spPr bwMode="auto">
          <a:xfrm>
            <a:off x="1572164" y="1446362"/>
            <a:ext cx="54292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For 4 node quad – 2 x 2 Full Integration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(Reduced Integration 1x1)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936" y="309143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Evaluation of Element Stresses</a:t>
            </a: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973347" y="3337165"/>
            <a:ext cx="75533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Options for computing stresses: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1) Compute stresses at </a:t>
            </a:r>
            <a:r>
              <a:rPr lang="en-US" dirty="0" err="1"/>
              <a:t>centroid</a:t>
            </a:r>
            <a:r>
              <a:rPr lang="en-US" dirty="0"/>
              <a:t> (s = t = 0)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2) Compute stresses at integration points</a:t>
            </a:r>
          </a:p>
          <a:p>
            <a:pPr>
              <a:spcBef>
                <a:spcPct val="50000"/>
              </a:spcBef>
            </a:pPr>
            <a:r>
              <a:rPr lang="en-US" dirty="0"/>
              <a:t>	Extrapolate stress values to the nodes</a:t>
            </a:r>
          </a:p>
          <a:p>
            <a:pPr>
              <a:spcBef>
                <a:spcPct val="50000"/>
              </a:spcBef>
            </a:pPr>
            <a:r>
              <a:rPr lang="en-US" dirty="0"/>
              <a:t>	No stress-averaging – plot color contours for each element</a:t>
            </a:r>
          </a:p>
          <a:p>
            <a:pPr>
              <a:spcBef>
                <a:spcPct val="50000"/>
              </a:spcBef>
            </a:pPr>
            <a:r>
              <a:rPr lang="en-US" dirty="0"/>
              <a:t>	With stress-averaging – average stresses from adjacent 		         elements at each node then plot color contours	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00174" y="1570008"/>
            <a:ext cx="5699365" cy="1673255"/>
            <a:chOff x="882" y="1131"/>
            <a:chExt cx="3840" cy="102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/>
          </p:nvGraphicFramePr>
          <p:xfrm>
            <a:off x="882" y="1131"/>
            <a:ext cx="3840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Equation" r:id="rId4" imgW="1091880" imgH="190440" progId="Equation.3">
                    <p:embed/>
                  </p:oleObj>
                </mc:Choice>
                <mc:Fallback>
                  <p:oleObj name="Equation" r:id="rId4" imgW="10918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131"/>
                          <a:ext cx="3840" cy="6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2076" y="190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 x 3</a:t>
              </a: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3084" y="189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 x 8</a:t>
              </a: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152" y="189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x 1</a:t>
              </a:r>
            </a:p>
          </p:txBody>
        </p:sp>
        <p:sp>
          <p:nvSpPr>
            <p:cNvPr id="6154" name="Text Box 17"/>
            <p:cNvSpPr txBox="1">
              <a:spLocks noChangeArrowheads="1"/>
            </p:cNvSpPr>
            <p:nvPr/>
          </p:nvSpPr>
          <p:spPr bwMode="auto">
            <a:xfrm>
              <a:off x="1074" y="192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 x 1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936" y="30051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Higher order shape functions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2743200"/>
            <a:ext cx="45910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38350" y="1581150"/>
            <a:ext cx="497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 node quadratic isoparametric quad element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76850" y="2433638"/>
            <a:ext cx="2938463" cy="3419475"/>
            <a:chOff x="3318" y="1257"/>
            <a:chExt cx="1851" cy="2154"/>
          </a:xfrm>
        </p:grpSpPr>
        <p:pic>
          <p:nvPicPr>
            <p:cNvPr id="3175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99" y="1257"/>
              <a:ext cx="1770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2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8" y="2385"/>
              <a:ext cx="168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608" y="422694"/>
            <a:ext cx="76962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Isoparametric</a:t>
            </a:r>
            <a:r>
              <a:rPr lang="en-US" sz="3200" dirty="0" smtClean="0"/>
              <a:t> Formulation applied to a Bar Element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72575"/>
            <a:ext cx="6435306" cy="372086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Global Coordinate – 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Natural Coordinate - 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2895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800600"/>
            <a:ext cx="2847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051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8 Node </a:t>
            </a:r>
            <a:r>
              <a:rPr lang="en-US" sz="3200" dirty="0" err="1" smtClean="0">
                <a:solidFill>
                  <a:schemeClr val="tx1"/>
                </a:solidFill>
              </a:rPr>
              <a:t>Isoparametric</a:t>
            </a:r>
            <a:r>
              <a:rPr lang="en-US" sz="3200" dirty="0" smtClean="0">
                <a:solidFill>
                  <a:schemeClr val="tx1"/>
                </a:solidFill>
              </a:rPr>
              <a:t> Quad Element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11058"/>
            <a:ext cx="4520242" cy="6016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Displacement interpolation: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7700" y="2876550"/>
            <a:ext cx="7905750" cy="2962275"/>
            <a:chOff x="408" y="1812"/>
            <a:chExt cx="4980" cy="1866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08" y="1812"/>
              <a:ext cx="4980" cy="1866"/>
              <a:chOff x="408" y="1812"/>
              <a:chExt cx="4980" cy="1866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471" y="1812"/>
                <a:ext cx="4755" cy="1866"/>
                <a:chOff x="453" y="1722"/>
                <a:chExt cx="4755" cy="1866"/>
              </a:xfrm>
            </p:grpSpPr>
            <p:pic>
              <p:nvPicPr>
                <p:cNvPr id="32780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3" y="2016"/>
                  <a:ext cx="4542" cy="15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781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812" y="1722"/>
                  <a:ext cx="396" cy="1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2782" name="Rectangle 6"/>
                <p:cNvSpPr>
                  <a:spLocks noChangeArrowheads="1"/>
                </p:cNvSpPr>
                <p:nvPr/>
              </p:nvSpPr>
              <p:spPr bwMode="auto">
                <a:xfrm>
                  <a:off x="924" y="2442"/>
                  <a:ext cx="576" cy="10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777" name="Text Box 20"/>
              <p:cNvSpPr txBox="1">
                <a:spLocks noChangeArrowheads="1"/>
              </p:cNvSpPr>
              <p:nvPr/>
            </p:nvSpPr>
            <p:spPr bwMode="auto">
              <a:xfrm>
                <a:off x="2472" y="2766"/>
                <a:ext cx="6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2 x 16</a:t>
                </a:r>
              </a:p>
            </p:txBody>
          </p:sp>
          <p:sp>
            <p:nvSpPr>
              <p:cNvPr id="32778" name="Text Box 21"/>
              <p:cNvSpPr txBox="1">
                <a:spLocks noChangeArrowheads="1"/>
              </p:cNvSpPr>
              <p:nvPr/>
            </p:nvSpPr>
            <p:spPr bwMode="auto">
              <a:xfrm>
                <a:off x="4710" y="2970"/>
                <a:ext cx="6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16 x 1</a:t>
                </a:r>
              </a:p>
            </p:txBody>
          </p:sp>
          <p:sp>
            <p:nvSpPr>
              <p:cNvPr id="32779" name="Text Box 22"/>
              <p:cNvSpPr txBox="1">
                <a:spLocks noChangeArrowheads="1"/>
              </p:cNvSpPr>
              <p:nvPr/>
            </p:nvSpPr>
            <p:spPr bwMode="auto">
              <a:xfrm>
                <a:off x="408" y="2778"/>
                <a:ext cx="6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2 x 1</a:t>
                </a:r>
              </a:p>
            </p:txBody>
          </p:sp>
        </p:grpSp>
        <p:sp>
          <p:nvSpPr>
            <p:cNvPr id="32775" name="Rectangle 24"/>
            <p:cNvSpPr>
              <a:spLocks noChangeArrowheads="1"/>
            </p:cNvSpPr>
            <p:nvPr/>
          </p:nvSpPr>
          <p:spPr bwMode="auto">
            <a:xfrm>
              <a:off x="504" y="2082"/>
              <a:ext cx="144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5441" y="23743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Element Stiffness Matrix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751162" y="1509622"/>
            <a:ext cx="5479481" cy="4580297"/>
            <a:chOff x="876" y="1047"/>
            <a:chExt cx="3657" cy="305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876" y="1047"/>
              <a:ext cx="3657" cy="1022"/>
              <a:chOff x="828" y="1515"/>
              <a:chExt cx="3657" cy="102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903" y="1515"/>
                <a:ext cx="3582" cy="951"/>
                <a:chOff x="1584" y="1632"/>
                <a:chExt cx="2448" cy="591"/>
              </a:xfrm>
            </p:grpSpPr>
            <p:pic>
              <p:nvPicPr>
                <p:cNvPr id="33806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84" y="1632"/>
                  <a:ext cx="2448" cy="5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807" name="Rectangle 6"/>
                <p:cNvSpPr>
                  <a:spLocks noChangeArrowheads="1"/>
                </p:cNvSpPr>
                <p:nvPr/>
              </p:nvSpPr>
              <p:spPr bwMode="auto">
                <a:xfrm>
                  <a:off x="1882" y="1828"/>
                  <a:ext cx="161" cy="1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02" name="Text Box 7"/>
              <p:cNvSpPr txBox="1">
                <a:spLocks noChangeArrowheads="1"/>
              </p:cNvSpPr>
              <p:nvPr/>
            </p:nvSpPr>
            <p:spPr bwMode="auto">
              <a:xfrm>
                <a:off x="2190" y="2352"/>
                <a:ext cx="5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16 x 3</a:t>
                </a:r>
              </a:p>
            </p:txBody>
          </p:sp>
          <p:sp>
            <p:nvSpPr>
              <p:cNvPr id="33803" name="Text Box 9"/>
              <p:cNvSpPr txBox="1">
                <a:spLocks noChangeArrowheads="1"/>
              </p:cNvSpPr>
              <p:nvPr/>
            </p:nvSpPr>
            <p:spPr bwMode="auto">
              <a:xfrm>
                <a:off x="828" y="2364"/>
                <a:ext cx="5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16 x 16</a:t>
                </a:r>
              </a:p>
            </p:txBody>
          </p:sp>
          <p:sp>
            <p:nvSpPr>
              <p:cNvPr id="33804" name="Text Box 10"/>
              <p:cNvSpPr txBox="1">
                <a:spLocks noChangeArrowheads="1"/>
              </p:cNvSpPr>
              <p:nvPr/>
            </p:nvSpPr>
            <p:spPr bwMode="auto">
              <a:xfrm>
                <a:off x="2688" y="2340"/>
                <a:ext cx="5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3 x 3</a:t>
                </a:r>
              </a:p>
            </p:txBody>
          </p:sp>
          <p:sp>
            <p:nvSpPr>
              <p:cNvPr id="33805" name="Text Box 11"/>
              <p:cNvSpPr txBox="1">
                <a:spLocks noChangeArrowheads="1"/>
              </p:cNvSpPr>
              <p:nvPr/>
            </p:nvSpPr>
            <p:spPr bwMode="auto">
              <a:xfrm>
                <a:off x="3030" y="2334"/>
                <a:ext cx="5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3 x 16</a:t>
                </a:r>
              </a:p>
            </p:txBody>
          </p:sp>
        </p:grpSp>
        <p:pic>
          <p:nvPicPr>
            <p:cNvPr id="33798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2121"/>
              <a:ext cx="2364" cy="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1014" y="3606"/>
              <a:ext cx="349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x 3 Gaussian Quadrature – Full Integration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(2 x 2 – Reduced Integration)</a:t>
              </a:r>
            </a:p>
          </p:txBody>
        </p:sp>
        <p:sp>
          <p:nvSpPr>
            <p:cNvPr id="33800" name="Text Box 17"/>
            <p:cNvSpPr txBox="1">
              <a:spLocks noChangeArrowheads="1"/>
            </p:cNvSpPr>
            <p:nvPr/>
          </p:nvSpPr>
          <p:spPr bwMode="auto">
            <a:xfrm>
              <a:off x="1332" y="1368"/>
              <a:ext cx="20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=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6596" y="46010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12 node Cubic </a:t>
            </a:r>
            <a:r>
              <a:rPr lang="en-US" sz="3200" dirty="0" err="1" smtClean="0">
                <a:solidFill>
                  <a:schemeClr val="tx1"/>
                </a:solidFill>
              </a:rPr>
              <a:t>Isoparametric</a:t>
            </a:r>
            <a:r>
              <a:rPr lang="en-US" sz="3200" dirty="0" smtClean="0">
                <a:solidFill>
                  <a:schemeClr val="tx1"/>
                </a:solidFill>
              </a:rPr>
              <a:t> Quad Element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1919288"/>
            <a:ext cx="5032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2309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Coordinate Transformation, x(s)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3269411" y="2964611"/>
          <a:ext cx="2133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117440" imgH="736560" progId="Equation.3">
                  <p:embed/>
                </p:oleObj>
              </mc:Choice>
              <mc:Fallback>
                <p:oleObj name="Equation" r:id="rId4" imgW="1117440" imgH="736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411" y="2964611"/>
                        <a:ext cx="213360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1676400"/>
            <a:ext cx="49530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66800" y="2438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638" y="4724400"/>
            <a:ext cx="2895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4648200"/>
            <a:ext cx="2847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267075" y="4938713"/>
            <a:ext cx="208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ym typeface="Wingdings" pitchFamily="2" charset="2"/>
              </a:rPr>
              <a:t>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777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Bar Element Coordinate Transformation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5554" y="1626080"/>
            <a:ext cx="6245525" cy="3998344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Matrix form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where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133600"/>
            <a:ext cx="3867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343400"/>
            <a:ext cx="4191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4838" y="30051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Bar Element Coordinate Transformation (cont.)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1253" y="1585823"/>
            <a:ext cx="61722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441385" y="356558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bar element displacement interpolation functions: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2485846" y="554534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Same functions</a:t>
            </a: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7895" y="4245568"/>
            <a:ext cx="2928316" cy="102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2263" y="4262798"/>
            <a:ext cx="3326296" cy="10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3683" y="291891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0292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200400"/>
            <a:ext cx="44958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143000" y="4343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where</a:t>
            </a: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648200"/>
            <a:ext cx="21336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3953773" y="5686246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determinant of the </a:t>
            </a:r>
            <a:r>
              <a:rPr lang="en-US" sz="2400" dirty="0" err="1"/>
              <a:t>Jacobian</a:t>
            </a:r>
            <a:endParaRPr lang="en-US" sz="2400" dirty="0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H="1" flipV="1">
            <a:off x="3505200" y="548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188" y="24875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Body Forces</a:t>
            </a: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2643997" y="1437734"/>
            <a:ext cx="3444875" cy="4603750"/>
            <a:chOff x="1872" y="960"/>
            <a:chExt cx="2170" cy="2900"/>
          </a:xfrm>
        </p:grpSpPr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8" y="960"/>
              <a:ext cx="1872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2" y="1632"/>
              <a:ext cx="1968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8" y="2304"/>
              <a:ext cx="1848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248" name="Group 10"/>
            <p:cNvGrpSpPr>
              <a:grpSpLocks/>
            </p:cNvGrpSpPr>
            <p:nvPr/>
          </p:nvGrpSpPr>
          <p:grpSpPr bwMode="auto">
            <a:xfrm>
              <a:off x="3552" y="2880"/>
              <a:ext cx="490" cy="372"/>
              <a:chOff x="3552" y="2880"/>
              <a:chExt cx="490" cy="372"/>
            </a:xfrm>
          </p:grpSpPr>
          <p:pic>
            <p:nvPicPr>
              <p:cNvPr id="10251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44" y="2928"/>
                <a:ext cx="29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52" name="Line 8"/>
              <p:cNvSpPr>
                <a:spLocks noChangeShapeType="1"/>
              </p:cNvSpPr>
              <p:nvPr/>
            </p:nvSpPr>
            <p:spPr bwMode="auto">
              <a:xfrm flipH="1" flipV="1">
                <a:off x="3552" y="288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8" y="3312"/>
              <a:ext cx="1344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1941" y="1669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621</Words>
  <Application>Microsoft Office PowerPoint</Application>
  <PresentationFormat>On-screen Show (4:3)</PresentationFormat>
  <Paragraphs>223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Equation</vt:lpstr>
      <vt:lpstr>Chapter 10 – Isoparametric Formulation</vt:lpstr>
      <vt:lpstr>The term “Isoparametric”</vt:lpstr>
      <vt:lpstr>Coordinate Transformation</vt:lpstr>
      <vt:lpstr>Isoparametric Formulation applied to a Bar Element</vt:lpstr>
      <vt:lpstr>Coordinate Transformation, x(s)</vt:lpstr>
      <vt:lpstr>Bar Element Coordinate Transformation (cont.)</vt:lpstr>
      <vt:lpstr>Bar Element Coordinate Transformation (cont.)</vt:lpstr>
      <vt:lpstr>Element Stiffness Matrix</vt:lpstr>
      <vt:lpstr>Body Forces</vt:lpstr>
      <vt:lpstr>Surface Forces</vt:lpstr>
      <vt:lpstr>Rectangular Plane Stress Element   (see Chap. 6, 5th edition, Chap. 10, 4th edition)</vt:lpstr>
      <vt:lpstr>Rectangular Plane Stress Element (cont.)</vt:lpstr>
      <vt:lpstr>Rectangular Plane Stress Element (cont.)</vt:lpstr>
      <vt:lpstr>Interpolation functions (b=h=1)</vt:lpstr>
      <vt:lpstr>Rectangular Plane Stress Element (cont.)</vt:lpstr>
      <vt:lpstr>Rectangular Plane Stress Element (cont.)</vt:lpstr>
      <vt:lpstr>Non-rectangular Plane Stress Element</vt:lpstr>
      <vt:lpstr>Isoparametric Coordinate Transformation</vt:lpstr>
      <vt:lpstr>Isoparametric Coordinate Transformation (cont.)</vt:lpstr>
      <vt:lpstr>Isoparametric Coordinate Transformation (cont.)</vt:lpstr>
      <vt:lpstr>Isoparametric Element</vt:lpstr>
      <vt:lpstr>Isoparametric Element (cont.)</vt:lpstr>
      <vt:lpstr>Isoparametric Element (cont.)</vt:lpstr>
      <vt:lpstr>Isoparametric Element (cont.)</vt:lpstr>
      <vt:lpstr>B(s,t) – 4 node quad element</vt:lpstr>
      <vt:lpstr>Isoparametric Element (cont.)</vt:lpstr>
      <vt:lpstr>Gaussian Quadrature</vt:lpstr>
      <vt:lpstr>Gaussian Quadrature (cont.)</vt:lpstr>
      <vt:lpstr>Gaussian Quadrature (n=2)</vt:lpstr>
      <vt:lpstr>Gaussian Quadrature (n=3)</vt:lpstr>
      <vt:lpstr>Gaussian Quadrature – General form</vt:lpstr>
      <vt:lpstr>Example</vt:lpstr>
      <vt:lpstr>Gaussian Quadrature – Double Integrals</vt:lpstr>
      <vt:lpstr>Double Integrals (cont.) 2x2 Gaussian Quadrature</vt:lpstr>
      <vt:lpstr>Double Integral - Example</vt:lpstr>
      <vt:lpstr>Evaluation of Stiffness Matrix using Gaussian Quadrature</vt:lpstr>
      <vt:lpstr>Evaluation of Stiffness Matrix (cont.)</vt:lpstr>
      <vt:lpstr>Evaluation of Element Stresses</vt:lpstr>
      <vt:lpstr>Higher order shape functions</vt:lpstr>
      <vt:lpstr>8 Node Isoparametric Quad Element (cont.)</vt:lpstr>
      <vt:lpstr>Element Stiffness Matrix</vt:lpstr>
      <vt:lpstr>12 node Cubic Isoparametric Quad Element 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93</cp:revision>
  <dcterms:created xsi:type="dcterms:W3CDTF">2008-01-29T02:08:59Z</dcterms:created>
  <dcterms:modified xsi:type="dcterms:W3CDTF">2018-03-29T18:53:12Z</dcterms:modified>
</cp:coreProperties>
</file>