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300" r:id="rId12"/>
    <p:sldId id="303" r:id="rId13"/>
    <p:sldId id="304" r:id="rId14"/>
    <p:sldId id="305" r:id="rId15"/>
    <p:sldId id="306" r:id="rId16"/>
    <p:sldId id="308" r:id="rId17"/>
    <p:sldId id="309" r:id="rId18"/>
    <p:sldId id="307" r:id="rId19"/>
    <p:sldId id="311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5" d="100"/>
          <a:sy n="65" d="100"/>
        </p:scale>
        <p:origin x="13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A4A1-0151-4952-9393-72CA6EBB5C15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255D5-67FD-4A56-869F-8D51E4800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1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2DD0D-9890-4CA9-8F72-040C311BC584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516B-6BE0-4B25-B253-7DDD7AD99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3C068F-1E14-420B-BCDC-A3FD7B09E36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5516B-6BE0-4B25-B253-7DDD7AD992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67A20E-C0F0-42C6-A5A9-9A34B9F3CAB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B6D610-C056-460D-B635-68B0B75D35E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4ABED8-269D-4C46-B3E5-7E98D115865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C1F10-3B4A-4561-84F0-3CE31D96726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F3BF16-2F8A-4705-A41F-F161805A233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C8BF8-C893-4DD3-82A0-C8E92D5C8A3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D598BC-0EA8-413D-8659-8C0F7D42464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CB60B1-DDE2-4155-AF8C-70FF1849710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727364"/>
            <a:ext cx="8229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Linear Algebra / Solid Mechanics 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073057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Matrix Algebra - </a:t>
            </a:r>
            <a:r>
              <a:rPr lang="en-US" sz="2800" dirty="0"/>
              <a:t>Appendix </a:t>
            </a:r>
            <a:r>
              <a:rPr lang="en-US" sz="2800" dirty="0" smtClean="0"/>
              <a:t>A</a:t>
            </a:r>
          </a:p>
          <a:p>
            <a:endParaRPr lang="en-US" sz="2800" dirty="0"/>
          </a:p>
          <a:p>
            <a:r>
              <a:rPr lang="en-US" sz="2800" dirty="0" smtClean="0"/>
              <a:t>Solving Systems of Linear Equations - </a:t>
            </a:r>
            <a:r>
              <a:rPr lang="en-US" sz="2800" dirty="0"/>
              <a:t>Appendix </a:t>
            </a:r>
            <a:r>
              <a:rPr lang="en-US" sz="2800" dirty="0" smtClean="0"/>
              <a:t>B</a:t>
            </a:r>
          </a:p>
          <a:p>
            <a:endParaRPr lang="en-US" sz="2800" dirty="0"/>
          </a:p>
          <a:p>
            <a:r>
              <a:rPr lang="en-US" sz="2800" dirty="0" smtClean="0"/>
              <a:t>Solid Mechanics Theory - </a:t>
            </a:r>
            <a:r>
              <a:rPr lang="en-US" sz="2800" dirty="0"/>
              <a:t>Appendix C, CVE 220 &amp; </a:t>
            </a:r>
            <a:r>
              <a:rPr lang="en-US" sz="2800" dirty="0" smtClean="0"/>
              <a:t>			</a:t>
            </a:r>
            <a:r>
              <a:rPr lang="en-US" sz="2800" dirty="0"/>
              <a:t> MCE 301 </a:t>
            </a:r>
            <a:r>
              <a:rPr lang="en-US" sz="2800" dirty="0" smtClean="0"/>
              <a:t>texts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33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8086725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Transpose </a:t>
            </a:r>
          </a:p>
          <a:p>
            <a:pPr lvl="1" eaLnBrk="1" hangingPunct="1"/>
            <a:r>
              <a:rPr lang="en-US" sz="2400" dirty="0" smtClean="0"/>
              <a:t>The transpose of a matrix is found by interchanging rows and columns, e.g.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Transpose of a product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Other Matrix </a:t>
            </a:r>
            <a:r>
              <a:rPr lang="en-US" sz="3200" dirty="0"/>
              <a:t>T</a:t>
            </a:r>
            <a:r>
              <a:rPr lang="en-US" sz="3200" dirty="0" smtClean="0"/>
              <a:t>erminology (cont.)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93703506"/>
              </p:ext>
            </p:extLst>
          </p:nvPr>
        </p:nvGraphicFramePr>
        <p:xfrm>
          <a:off x="2895600" y="2819400"/>
          <a:ext cx="38417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4" imgW="1828800" imgH="596880" progId="Equation.3">
                  <p:embed/>
                </p:oleObj>
              </mc:Choice>
              <mc:Fallback>
                <p:oleObj name="Equation" r:id="rId4" imgW="1828800" imgH="596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38417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27688456"/>
              </p:ext>
            </p:extLst>
          </p:nvPr>
        </p:nvGraphicFramePr>
        <p:xfrm>
          <a:off x="2971800" y="5029200"/>
          <a:ext cx="29733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6" imgW="1130040" imgH="228600" progId="Equation.3">
                  <p:embed/>
                </p:oleObj>
              </mc:Choice>
              <mc:Fallback>
                <p:oleObj name="Equation" r:id="rId6" imgW="11300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29200"/>
                        <a:ext cx="2973387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Review </a:t>
            </a:r>
            <a:r>
              <a:rPr lang="en-US" sz="3200" dirty="0" smtClean="0"/>
              <a:t>– Solution </a:t>
            </a:r>
            <a:r>
              <a:rPr lang="en-US" sz="3200" dirty="0"/>
              <a:t>of Linear Algebraic Equations</a:t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dirty="0"/>
              <a:t>see </a:t>
            </a:r>
            <a:r>
              <a:rPr lang="en-US" sz="3200" dirty="0" smtClean="0"/>
              <a:t>Appendix B)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990600" y="2590800"/>
            <a:ext cx="32004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Problem B.4 (p. 866)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158550"/>
              </p:ext>
            </p:extLst>
          </p:nvPr>
        </p:nvGraphicFramePr>
        <p:xfrm>
          <a:off x="2819400" y="3352800"/>
          <a:ext cx="3747655" cy="190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3" imgW="1346040" imgH="685800" progId="Equation.3">
                  <p:embed/>
                </p:oleObj>
              </mc:Choice>
              <mc:Fallback>
                <p:oleObj name="Equation" r:id="rId3" imgW="1346040" imgH="685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3747655" cy="1909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7800" y="1731818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Gaussian </a:t>
            </a:r>
            <a:r>
              <a:rPr lang="en-US" sz="2800" dirty="0" smtClean="0"/>
              <a:t>Elimination - Example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Solid Mechanics (Elasticity) Theory</a:t>
            </a:r>
            <a:br>
              <a:rPr lang="en-US" sz="3200" dirty="0" smtClean="0"/>
            </a:br>
            <a:r>
              <a:rPr lang="en-US" sz="2400" dirty="0" smtClean="0"/>
              <a:t>(see Appendix C, CVE 220 &amp; MCE 301 texts )</a:t>
            </a:r>
            <a:endParaRPr lang="en-US" sz="24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91993"/>
            <a:ext cx="25050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91993"/>
            <a:ext cx="3248025" cy="26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8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Equilibrium (2D Stress States)</a:t>
            </a:r>
            <a:endParaRPr lang="en-US" sz="32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2514600" cy="157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40957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0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Equilibrium (3D Stress States)</a:t>
            </a:r>
            <a:endParaRPr lang="en-US" sz="32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85109"/>
            <a:ext cx="3505200" cy="252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7291"/>
            <a:ext cx="41433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0" y="5310188"/>
            <a:ext cx="3801133" cy="55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9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799"/>
            <a:ext cx="20478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Displacement and Strains</a:t>
            </a:r>
            <a:endParaRPr lang="en-US" sz="3200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" y="1958141"/>
            <a:ext cx="4877851" cy="291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0444" y="1459467"/>
            <a:ext cx="22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Displacement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413164"/>
            <a:ext cx="22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Strain components</a:t>
            </a:r>
            <a:endParaRPr lang="en-US" dirty="0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44" y="5109232"/>
            <a:ext cx="4186662" cy="54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3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Elastic Material Properties – Uniaxial Tension</a:t>
            </a:r>
            <a:endParaRPr lang="en-US" sz="32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28" y="1294999"/>
            <a:ext cx="2738726" cy="206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82316"/>
            <a:ext cx="2078164" cy="203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16952"/>
            <a:ext cx="4463196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371234"/>
            <a:ext cx="865681" cy="50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9464" y="3643762"/>
            <a:ext cx="22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Young’s modulus, 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5060" y="3678398"/>
            <a:ext cx="200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Poisson’s ratio, </a:t>
            </a:r>
            <a:r>
              <a:rPr lang="en-US" dirty="0">
                <a:sym typeface="Symbol"/>
              </a:rPr>
              <a:t></a:t>
            </a:r>
            <a:endParaRPr lang="en-US" dirty="0"/>
          </a:p>
        </p:txBody>
      </p:sp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138" y="1295000"/>
            <a:ext cx="437833" cy="206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8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Elastic Material Properties – Torsion (Pure Shear)</a:t>
            </a:r>
            <a:endParaRPr lang="en-US" sz="3200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4" y="1987653"/>
            <a:ext cx="3976650" cy="304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55763"/>
            <a:ext cx="35147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630931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Multiaxial Stress States – Hooke’s Law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88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06236"/>
            <a:ext cx="34956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Beam Bending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Moment-curvature (</a:t>
            </a:r>
            <a:r>
              <a:rPr lang="en-US" dirty="0" smtClean="0">
                <a:sym typeface="Symbol"/>
              </a:rPr>
              <a:t>)</a:t>
            </a:r>
            <a:r>
              <a:rPr lang="en-US" dirty="0" smtClean="0"/>
              <a:t> relation</a:t>
            </a:r>
            <a:endParaRPr lang="en-US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95" y="2190186"/>
            <a:ext cx="2293306" cy="78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392193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 of Inertia (rectangular cross-section)</a:t>
            </a:r>
            <a:endParaRPr lang="en-US" dirty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91260"/>
            <a:ext cx="1296950" cy="156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10" y="4569871"/>
            <a:ext cx="1359076" cy="6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7915275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1800" dirty="0" smtClean="0"/>
              <a:t>We will see that the finite element method requires solving large systems of linear equations using matrix algebra tools.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First, review matrix multiplication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In general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Review – Matrix Algebra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1826" y="3047706"/>
            <a:ext cx="8066088" cy="993846"/>
            <a:chOff x="290" y="2305"/>
            <a:chExt cx="5081" cy="673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290" y="2305"/>
            <a:ext cx="5081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4" imgW="4838400" imgH="457200" progId="Equation.3">
                    <p:embed/>
                  </p:oleObj>
                </mc:Choice>
                <mc:Fallback>
                  <p:oleObj name="Equation" r:id="rId4" imgW="48384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" y="2305"/>
                          <a:ext cx="5081" cy="4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" name="Text Box 7"/>
            <p:cNvSpPr txBox="1">
              <a:spLocks noChangeArrowheads="1"/>
            </p:cNvSpPr>
            <p:nvPr/>
          </p:nvSpPr>
          <p:spPr bwMode="auto">
            <a:xfrm>
              <a:off x="324" y="2770"/>
              <a:ext cx="336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2x2</a:t>
              </a:r>
            </a:p>
          </p:txBody>
        </p:sp>
        <p:sp>
          <p:nvSpPr>
            <p:cNvPr id="1036" name="Text Box 8"/>
            <p:cNvSpPr txBox="1">
              <a:spLocks noChangeArrowheads="1"/>
            </p:cNvSpPr>
            <p:nvPr/>
          </p:nvSpPr>
          <p:spPr bwMode="auto">
            <a:xfrm>
              <a:off x="996" y="2770"/>
              <a:ext cx="366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2x3</a:t>
              </a:r>
            </a:p>
          </p:txBody>
        </p:sp>
        <p:sp>
          <p:nvSpPr>
            <p:cNvPr id="1037" name="Text Box 9"/>
            <p:cNvSpPr txBox="1">
              <a:spLocks noChangeArrowheads="1"/>
            </p:cNvSpPr>
            <p:nvPr/>
          </p:nvSpPr>
          <p:spPr bwMode="auto">
            <a:xfrm>
              <a:off x="4740" y="2770"/>
              <a:ext cx="35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2x3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352800" y="4800600"/>
            <a:ext cx="2589580" cy="851863"/>
            <a:chOff x="1620" y="3360"/>
            <a:chExt cx="1614" cy="597"/>
          </a:xfrm>
        </p:grpSpPr>
        <p:sp>
          <p:nvSpPr>
            <p:cNvPr id="1031" name="Text Box 11"/>
            <p:cNvSpPr txBox="1">
              <a:spLocks noChangeArrowheads="1"/>
            </p:cNvSpPr>
            <p:nvPr/>
          </p:nvSpPr>
          <p:spPr bwMode="auto">
            <a:xfrm>
              <a:off x="1650" y="3360"/>
              <a:ext cx="1584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[</a:t>
              </a:r>
              <a:r>
                <a:rPr lang="en-US" sz="3200" i="1"/>
                <a:t>A</a:t>
              </a:r>
              <a:r>
                <a:rPr lang="en-US" sz="3200"/>
                <a:t>] [</a:t>
              </a:r>
              <a:r>
                <a:rPr lang="en-US" sz="3200" i="1"/>
                <a:t>B</a:t>
              </a:r>
              <a:r>
                <a:rPr lang="en-US" sz="3200"/>
                <a:t>] = [</a:t>
              </a:r>
              <a:r>
                <a:rPr lang="en-US" sz="3200" i="1"/>
                <a:t>C</a:t>
              </a:r>
              <a:r>
                <a:rPr lang="en-US" sz="3200"/>
                <a:t>]</a:t>
              </a:r>
            </a:p>
          </p:txBody>
        </p:sp>
        <p:sp>
          <p:nvSpPr>
            <p:cNvPr id="1032" name="Text Box 12"/>
            <p:cNvSpPr txBox="1">
              <a:spLocks noChangeArrowheads="1"/>
            </p:cNvSpPr>
            <p:nvPr/>
          </p:nvSpPr>
          <p:spPr bwMode="auto">
            <a:xfrm>
              <a:off x="2070" y="3744"/>
              <a:ext cx="63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n x p</a:t>
              </a:r>
            </a:p>
          </p:txBody>
        </p:sp>
        <p:sp>
          <p:nvSpPr>
            <p:cNvPr id="1033" name="Text Box 13"/>
            <p:cNvSpPr txBox="1">
              <a:spLocks noChangeArrowheads="1"/>
            </p:cNvSpPr>
            <p:nvPr/>
          </p:nvSpPr>
          <p:spPr bwMode="auto">
            <a:xfrm>
              <a:off x="1620" y="3738"/>
              <a:ext cx="6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m x n</a:t>
              </a:r>
            </a:p>
          </p:txBody>
        </p:sp>
        <p:sp>
          <p:nvSpPr>
            <p:cNvPr id="1034" name="Text Box 14"/>
            <p:cNvSpPr txBox="1">
              <a:spLocks noChangeArrowheads="1"/>
            </p:cNvSpPr>
            <p:nvPr/>
          </p:nvSpPr>
          <p:spPr bwMode="auto">
            <a:xfrm>
              <a:off x="2600" y="3734"/>
              <a:ext cx="45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m x 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Structural </a:t>
            </a:r>
            <a:r>
              <a:rPr lang="en-US" sz="3200" dirty="0" err="1" smtClean="0"/>
              <a:t>Stiffnesses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350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Axial Stiffness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Torsional Stiffness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Bending Stiffness</a:t>
            </a:r>
            <a:endParaRPr lang="en-US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603230"/>
            <a:ext cx="49625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00495"/>
            <a:ext cx="3114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4800600"/>
            <a:ext cx="3571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1" y="1772407"/>
            <a:ext cx="604836" cy="623669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3241097"/>
            <a:ext cx="604836" cy="623669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5069790"/>
            <a:ext cx="609382" cy="623669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600200"/>
            <a:ext cx="8324850" cy="4183063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1800" dirty="0" smtClean="0"/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To review some basic matrix algebra, consider the following system of equations</a:t>
            </a:r>
          </a:p>
          <a:p>
            <a:pPr marL="609600" indent="-609600" eaLnBrk="1" hangingPunct="1">
              <a:buNone/>
            </a:pPr>
            <a:endParaRPr lang="en-US" sz="2400" dirty="0" smtClean="0"/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		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or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267200" y="2667000"/>
            <a:ext cx="3975100" cy="3419475"/>
            <a:chOff x="3044" y="1647"/>
            <a:chExt cx="2504" cy="2154"/>
          </a:xfrm>
        </p:grpSpPr>
        <p:pic>
          <p:nvPicPr>
            <p:cNvPr id="2055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4" y="1647"/>
              <a:ext cx="2504" cy="2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6" name="Text Box 13"/>
            <p:cNvSpPr txBox="1">
              <a:spLocks noChangeArrowheads="1"/>
            </p:cNvSpPr>
            <p:nvPr/>
          </p:nvSpPr>
          <p:spPr bwMode="auto">
            <a:xfrm>
              <a:off x="3906" y="2316"/>
              <a:ext cx="12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(x,y)= (1,4)</a:t>
              </a:r>
            </a:p>
          </p:txBody>
        </p:sp>
        <p:sp>
          <p:nvSpPr>
            <p:cNvPr id="2057" name="Line 14"/>
            <p:cNvSpPr>
              <a:spLocks noChangeShapeType="1"/>
            </p:cNvSpPr>
            <p:nvPr/>
          </p:nvSpPr>
          <p:spPr bwMode="auto">
            <a:xfrm flipH="1">
              <a:off x="3714" y="2454"/>
              <a:ext cx="21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Review – Matrix Algebra </a:t>
            </a:r>
            <a:br>
              <a:rPr lang="en-US" sz="3200" dirty="0" smtClean="0"/>
            </a:br>
            <a:r>
              <a:rPr lang="en-US" sz="3200" dirty="0" smtClean="0"/>
              <a:t>(see Appendix A)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24000" y="2895600"/>
          <a:ext cx="13398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5" imgW="609480" imgH="368280" progId="Equation.3">
                  <p:embed/>
                </p:oleObj>
              </mc:Choice>
              <mc:Fallback>
                <p:oleObj name="Equation" r:id="rId5" imgW="60948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133985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71600" y="4343400"/>
          <a:ext cx="16319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7" imgW="761760" imgH="520560" progId="Equation.3">
                  <p:embed/>
                </p:oleObj>
              </mc:Choice>
              <mc:Fallback>
                <p:oleObj name="Equation" r:id="rId7" imgW="76176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163195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Matrix Algebra (cont.)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95400"/>
            <a:ext cx="1485900" cy="65881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dirty="0" smtClean="0"/>
              <a:t>Matrix form: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1600200"/>
          <a:ext cx="302895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4" imgW="1866600" imgH="1002960" progId="Equation.3">
                  <p:embed/>
                </p:oleObj>
              </mc:Choice>
              <mc:Fallback>
                <p:oleObj name="Equation" r:id="rId4" imgW="186660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3028950" cy="162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800100" y="3590925"/>
            <a:ext cx="33909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/>
              <a:t>Matlab</a:t>
            </a:r>
            <a:r>
              <a:rPr lang="en-US" dirty="0"/>
              <a:t> code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a=[2 1;1 4]</a:t>
            </a:r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b=[6;17]</a:t>
            </a:r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determinant=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solution=a\b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200" dirty="0">
              <a:latin typeface="Courier" pitchFamily="49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5181600" y="3352800"/>
            <a:ext cx="2628900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/>
              <a:t>Matlab</a:t>
            </a:r>
            <a:r>
              <a:rPr lang="en-US" dirty="0"/>
              <a:t> output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 2     1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 6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17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determinant =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 7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solution =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1.0000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4.0000</a:t>
            </a:r>
          </a:p>
          <a:p>
            <a:endParaRPr lang="en-US" sz="1200" dirty="0">
              <a:latin typeface="Courier" pitchFamily="49" charset="0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7781925" y="48768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 |a| </a:t>
            </a:r>
            <a:r>
              <a:rPr lang="en-US" dirty="0">
                <a:sym typeface="Symbol" pitchFamily="18" charset="2"/>
              </a:rPr>
              <a:t> 0</a:t>
            </a:r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 flipV="1">
            <a:off x="7086600" y="5105400"/>
            <a:ext cx="552450" cy="1714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514600"/>
            <a:ext cx="3975100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1371600"/>
            <a:ext cx="6534150" cy="944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Now consider a different system of equations</a:t>
            </a:r>
          </a:p>
        </p:txBody>
      </p:sp>
      <p:graphicFrame>
        <p:nvGraphicFramePr>
          <p:cNvPr id="4098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95400" y="2590800"/>
          <a:ext cx="17002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5" imgW="672840" imgH="368280" progId="Equation.3">
                  <p:embed/>
                </p:oleObj>
              </mc:Choice>
              <mc:Fallback>
                <p:oleObj name="Equation" r:id="rId5" imgW="67284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1700213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19200" y="4267200"/>
          <a:ext cx="18002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7" imgW="634680" imgH="368280" progId="Equation.3">
                  <p:embed/>
                </p:oleObj>
              </mc:Choice>
              <mc:Fallback>
                <p:oleObj name="Equation" r:id="rId7" imgW="63468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180022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Matrix Algebra (cont.)</a:t>
            </a:r>
          </a:p>
        </p:txBody>
      </p:sp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866775" y="366712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0"/>
          <p:cNvSpPr txBox="1">
            <a:spLocks noChangeArrowheads="1"/>
          </p:cNvSpPr>
          <p:nvPr/>
        </p:nvSpPr>
        <p:spPr bwMode="auto">
          <a:xfrm>
            <a:off x="3886200" y="3581400"/>
            <a:ext cx="49911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latin typeface="Courier"/>
                <a:cs typeface="Courier New" pitchFamily="49" charset="0"/>
              </a:rPr>
              <a:t>a =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  4     2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  2     1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b =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 16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  6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determinant =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  0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Warning: Matrix is singular to working precision.</a:t>
            </a:r>
          </a:p>
          <a:p>
            <a:endParaRPr lang="en-US" sz="1200" dirty="0">
              <a:latin typeface="Courier"/>
              <a:cs typeface="Courier New" pitchFamily="49" charset="0"/>
            </a:endParaRPr>
          </a:p>
          <a:p>
            <a:r>
              <a:rPr lang="en-US" sz="1200" dirty="0">
                <a:latin typeface="Courier"/>
                <a:cs typeface="Courier New" pitchFamily="49" charset="0"/>
              </a:rPr>
              <a:t>solution =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</a:t>
            </a:r>
            <a:r>
              <a:rPr lang="en-US" sz="1200" dirty="0" err="1">
                <a:latin typeface="Courier"/>
                <a:cs typeface="Courier New" pitchFamily="49" charset="0"/>
              </a:rPr>
              <a:t>Inf</a:t>
            </a:r>
            <a:endParaRPr lang="en-US" sz="1200" dirty="0">
              <a:latin typeface="Courier"/>
              <a:cs typeface="Courier New" pitchFamily="49" charset="0"/>
            </a:endParaRPr>
          </a:p>
          <a:p>
            <a:r>
              <a:rPr lang="en-US" sz="1200" dirty="0">
                <a:latin typeface="Courier"/>
                <a:cs typeface="Courier New" pitchFamily="49" charset="0"/>
              </a:rPr>
              <a:t>  -</a:t>
            </a:r>
            <a:r>
              <a:rPr lang="en-US" sz="1200" dirty="0" err="1">
                <a:latin typeface="Courier"/>
                <a:cs typeface="Courier New" pitchFamily="49" charset="0"/>
              </a:rPr>
              <a:t>Inf</a:t>
            </a:r>
            <a:endParaRPr lang="en-US" sz="1200" dirty="0">
              <a:latin typeface="Courier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" y="228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/>
              <a:t>Matrix Algebra (cont.)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62000" y="1219200"/>
            <a:ext cx="15621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Matrix form:</a:t>
            </a:r>
            <a:endParaRPr lang="en-US" sz="2400" dirty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819400" y="1371600"/>
          <a:ext cx="302895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4" imgW="1866600" imgH="1002960" progId="Equation.3">
                  <p:embed/>
                </p:oleObj>
              </mc:Choice>
              <mc:Fallback>
                <p:oleObj name="Equation" r:id="rId4" imgW="1866600" imgH="1002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71600"/>
                        <a:ext cx="3028950" cy="162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838200" y="3657600"/>
            <a:ext cx="223837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sz="1200" dirty="0">
              <a:latin typeface="Courier"/>
            </a:endParaRPr>
          </a:p>
          <a:p>
            <a:r>
              <a:rPr lang="en-US" sz="1200" dirty="0">
                <a:latin typeface="Courier"/>
                <a:cs typeface="Complex" pitchFamily="2" charset="0"/>
              </a:rPr>
              <a:t>a=[4 2;2 1]</a:t>
            </a:r>
          </a:p>
          <a:p>
            <a:r>
              <a:rPr lang="en-US" sz="1200" dirty="0">
                <a:latin typeface="Courier"/>
                <a:cs typeface="Complex" pitchFamily="2" charset="0"/>
              </a:rPr>
              <a:t>b=[16;6]</a:t>
            </a:r>
          </a:p>
          <a:p>
            <a:r>
              <a:rPr lang="en-US" sz="1200" dirty="0">
                <a:latin typeface="Courier"/>
                <a:cs typeface="Complex" pitchFamily="2" charset="0"/>
              </a:rPr>
              <a:t>determinant=</a:t>
            </a:r>
            <a:r>
              <a:rPr lang="en-US" sz="1200" dirty="0" err="1">
                <a:latin typeface="Courier"/>
                <a:cs typeface="Complex" pitchFamily="2" charset="0"/>
              </a:rPr>
              <a:t>det</a:t>
            </a:r>
            <a:r>
              <a:rPr lang="en-US" sz="1200" dirty="0">
                <a:latin typeface="Courier"/>
                <a:cs typeface="Complex" pitchFamily="2" charset="0"/>
              </a:rPr>
              <a:t>(a)</a:t>
            </a:r>
          </a:p>
          <a:p>
            <a:r>
              <a:rPr lang="en-US" sz="1200" dirty="0">
                <a:latin typeface="Courier"/>
                <a:cs typeface="Complex" pitchFamily="2" charset="0"/>
              </a:rPr>
              <a:t>solution=a\b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ourier" pitchFamily="49" charset="0"/>
            </a:endParaRP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172200" y="44958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 |a| </a:t>
            </a:r>
            <a:r>
              <a:rPr lang="en-US" dirty="0">
                <a:sym typeface="Symbol" pitchFamily="18" charset="2"/>
              </a:rPr>
              <a:t>= 0</a:t>
            </a:r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V="1">
            <a:off x="5562600" y="4724400"/>
            <a:ext cx="552450" cy="1714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685800" y="3200400"/>
            <a:ext cx="159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Matlab</a:t>
            </a:r>
            <a:r>
              <a:rPr lang="en-US" dirty="0"/>
              <a:t> code</a:t>
            </a:r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3429000" y="3200400"/>
            <a:ext cx="159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Matlab</a:t>
            </a:r>
            <a:r>
              <a:rPr lang="en-US" dirty="0"/>
              <a:t>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09800"/>
            <a:ext cx="4038600" cy="384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6800" y="1371600"/>
            <a:ext cx="3876675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System of three equations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format)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Code: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a=[-1 1 2;3 -1 1;3 3 1]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b=[2;6;2]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solution=a\b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Output: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-1     1     2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3    -1    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3     3     1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solution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-1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2</a:t>
            </a:r>
          </a:p>
        </p:txBody>
      </p:sp>
      <p:sp>
        <p:nvSpPr>
          <p:cNvPr id="1638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6858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Matrix Algebra (cont.)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447800"/>
            <a:ext cx="2873829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093911"/>
            <a:ext cx="5391150" cy="2028825"/>
          </a:xfrm>
          <a:prstGeom prst="rect">
            <a:avLst/>
          </a:prstGeom>
        </p:spPr>
      </p:pic>
      <p:sp>
        <p:nvSpPr>
          <p:cNvPr id="6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600200"/>
            <a:ext cx="75438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For displacement based stress analysis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Matrix algebra applied to FEA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000125" y="4552950"/>
            <a:ext cx="2714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Stiffness matrix - </a:t>
            </a:r>
            <a:r>
              <a:rPr lang="en-US" i="1">
                <a:solidFill>
                  <a:srgbClr val="FF0000"/>
                </a:solidFill>
              </a:rPr>
              <a:t>Symmetric</a:t>
            </a:r>
            <a:r>
              <a:rPr lang="en-US"/>
              <a:t> since </a:t>
            </a:r>
            <a:r>
              <a:rPr lang="en-US" i="1"/>
              <a:t>K</a:t>
            </a:r>
            <a:r>
              <a:rPr lang="en-US" i="1" baseline="-25000"/>
              <a:t>ij </a:t>
            </a:r>
            <a:r>
              <a:rPr lang="en-US" i="1"/>
              <a:t>= K</a:t>
            </a:r>
            <a:r>
              <a:rPr lang="en-US" i="1" baseline="-25000"/>
              <a:t>ji</a:t>
            </a:r>
            <a:endParaRPr lang="en-US" i="1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981450" y="4781550"/>
            <a:ext cx="2714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Nodal Displacements</a:t>
            </a:r>
            <a:endParaRPr lang="en-US" i="1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700837" y="4541044"/>
            <a:ext cx="1724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Nodal Forces</a:t>
            </a:r>
            <a:endParaRPr lang="en-US" i="1" dirty="0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V="1">
            <a:off x="2857500" y="4086225"/>
            <a:ext cx="43815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 flipV="1">
            <a:off x="5019675" y="4122736"/>
            <a:ext cx="314325" cy="60166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 flipH="1" flipV="1">
            <a:off x="6696073" y="3962400"/>
            <a:ext cx="361951" cy="42624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Banded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all non-zero terms are contained within a band along the diagonal, the matrix is said to be banded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Sparse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 matrix has relatively few non-zero terms (as is common in FEA), the matrix is said to be sparse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Singular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the determinant of the matrix equals zero, the matrix is said to be singular.  As we saw, if [A] is singular, then the system of equations [A]{x}={b} has no unique solution.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Other Matrix </a:t>
            </a:r>
            <a:r>
              <a:rPr lang="en-US" sz="3200" dirty="0"/>
              <a:t>T</a:t>
            </a:r>
            <a:r>
              <a:rPr lang="en-US" sz="3200" dirty="0" smtClean="0"/>
              <a:t>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552</Words>
  <Application>Microsoft Office PowerPoint</Application>
  <PresentationFormat>On-screen Show (4:3)</PresentationFormat>
  <Paragraphs>167</Paragraphs>
  <Slides>20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Complex</vt:lpstr>
      <vt:lpstr>Courier</vt:lpstr>
      <vt:lpstr>Courier New</vt:lpstr>
      <vt:lpstr>Symbol</vt:lpstr>
      <vt:lpstr>Office Theme</vt:lpstr>
      <vt:lpstr>Equation</vt:lpstr>
      <vt:lpstr>PowerPoint Presentation</vt:lpstr>
      <vt:lpstr>Review – Matrix Algebra  </vt:lpstr>
      <vt:lpstr>Review – Matrix Algebra  (see Appendix A)</vt:lpstr>
      <vt:lpstr>Matrix Algebra (cont.)</vt:lpstr>
      <vt:lpstr>Matrix Algebra (cont.)</vt:lpstr>
      <vt:lpstr>PowerPoint Presentation</vt:lpstr>
      <vt:lpstr>Matrix Algebra (cont.)</vt:lpstr>
      <vt:lpstr>Matrix algebra applied to FEA</vt:lpstr>
      <vt:lpstr>Other Matrix Terminology</vt:lpstr>
      <vt:lpstr>Other Matrix Terminology (cont.)</vt:lpstr>
      <vt:lpstr>Review – Solution of Linear Algebraic Equations (see Appendix 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taggart</dc:creator>
  <cp:lastModifiedBy>David</cp:lastModifiedBy>
  <cp:revision>80</cp:revision>
  <dcterms:created xsi:type="dcterms:W3CDTF">2010-01-12T22:01:42Z</dcterms:created>
  <dcterms:modified xsi:type="dcterms:W3CDTF">2021-09-08T12:42:38Z</dcterms:modified>
</cp:coreProperties>
</file>