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99" r:id="rId7"/>
    <p:sldId id="262" r:id="rId8"/>
    <p:sldId id="263" r:id="rId9"/>
    <p:sldId id="273" r:id="rId10"/>
    <p:sldId id="276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5" d="100"/>
          <a:sy n="65" d="100"/>
        </p:scale>
        <p:origin x="13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A4A1-0151-4952-9393-72CA6EBB5C15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55D5-67FD-4A56-869F-8D51E4800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2DD0D-9890-4CA9-8F72-040C311BC584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516B-6BE0-4B25-B253-7DDD7AD99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CF2F54-3731-4B55-9A66-B23CB189B8C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E2497E-D949-45C7-B7DA-F27DD2F7408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DDF48E-E236-481C-816C-C51C18968E1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553A19-74D7-4B57-9C19-BEC27C95A0A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250E5D-1F20-4EEE-87AF-660C7796608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47FAAD-B91A-4FED-B215-FBF1AC53723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EE12EB-1C5D-45F7-8F20-E9B94ED997B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417453-ABB4-40DB-83FF-B732615C618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54670D-9368-4E9D-9AF0-3D59C239447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9F3F7B-D9A2-48A4-877B-8296A8D6895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143000"/>
            <a:ext cx="7772400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MCE 466 – Introduction to Finite Element Methods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95400" y="3276600"/>
            <a:ext cx="6400800" cy="175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ctr" eaLnBrk="1" hangingPunct="1">
              <a:buNone/>
            </a:pPr>
            <a:r>
              <a:rPr lang="en-US" dirty="0" smtClean="0"/>
              <a:t>Instructor: David G. Taggart</a:t>
            </a:r>
          </a:p>
          <a:p>
            <a:pPr algn="ctr" eaLnBrk="1" hangingPunct="1">
              <a:buNone/>
            </a:pPr>
            <a:r>
              <a:rPr lang="en-US" dirty="0" smtClean="0"/>
              <a:t>Dept. of Mechanical, Industrial and Systems Engineering</a:t>
            </a:r>
          </a:p>
          <a:p>
            <a:pPr algn="ctr" eaLnBrk="1" hangingPunct="1">
              <a:buNone/>
            </a:pPr>
            <a:r>
              <a:rPr lang="en-US" dirty="0" smtClean="0"/>
              <a:t>University of Rhode Island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altit\Desktop\Logan_Jpeg\Ch01\01x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990600"/>
            <a:ext cx="431063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3400" y="3048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Types of Finite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5800" y="1676400"/>
            <a:ext cx="8058150" cy="4389438"/>
            <a:chOff x="429" y="1216"/>
            <a:chExt cx="5076" cy="2765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29" y="1216"/>
              <a:ext cx="5076" cy="2588"/>
              <a:chOff x="429" y="1216"/>
              <a:chExt cx="5076" cy="2588"/>
            </a:xfrm>
          </p:grpSpPr>
          <p:pic>
            <p:nvPicPr>
              <p:cNvPr id="1946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9" y="1216"/>
                <a:ext cx="2696" cy="2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464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29" y="1253"/>
                <a:ext cx="2176" cy="2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65" name="Text Box 6"/>
              <p:cNvSpPr txBox="1">
                <a:spLocks noChangeArrowheads="1"/>
              </p:cNvSpPr>
              <p:nvPr/>
            </p:nvSpPr>
            <p:spPr bwMode="auto">
              <a:xfrm>
                <a:off x="3540" y="3606"/>
                <a:ext cx="9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i="1">
                    <a:latin typeface="Symbol" pitchFamily="18" charset="2"/>
                  </a:rPr>
                  <a:t>r</a:t>
                </a:r>
                <a:r>
                  <a:rPr lang="en-US" sz="1400" i="1"/>
                  <a:t>/</a:t>
                </a:r>
                <a:r>
                  <a:rPr lang="en-US" sz="1400" i="1">
                    <a:latin typeface="Times New Roman" pitchFamily="18" charset="0"/>
                  </a:rPr>
                  <a:t>h</a:t>
                </a:r>
                <a:r>
                  <a:rPr lang="en-US" sz="1400" i="1"/>
                  <a:t> </a:t>
                </a:r>
                <a:r>
                  <a:rPr lang="en-US" sz="1400" i="1">
                    <a:latin typeface="Times New Roman" pitchFamily="18" charset="0"/>
                  </a:rPr>
                  <a:t>= </a:t>
                </a:r>
                <a:r>
                  <a:rPr lang="en-US" sz="1400">
                    <a:latin typeface="Times New Roman" pitchFamily="18" charset="0"/>
                  </a:rPr>
                  <a:t>0.10</a:t>
                </a:r>
              </a:p>
            </p:txBody>
          </p:sp>
          <p:sp>
            <p:nvSpPr>
              <p:cNvPr id="19466" name="Rectangle 7"/>
              <p:cNvSpPr>
                <a:spLocks noChangeArrowheads="1"/>
              </p:cNvSpPr>
              <p:nvPr/>
            </p:nvSpPr>
            <p:spPr bwMode="auto">
              <a:xfrm>
                <a:off x="2652" y="3198"/>
                <a:ext cx="372" cy="108"/>
              </a:xfrm>
              <a:prstGeom prst="rect">
                <a:avLst/>
              </a:prstGeom>
              <a:solidFill>
                <a:srgbClr val="FF0000">
                  <a:alpha val="1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Rectangle 8"/>
              <p:cNvSpPr>
                <a:spLocks noChangeArrowheads="1"/>
              </p:cNvSpPr>
              <p:nvPr/>
            </p:nvSpPr>
            <p:spPr bwMode="auto">
              <a:xfrm>
                <a:off x="4476" y="3000"/>
                <a:ext cx="372" cy="156"/>
              </a:xfrm>
              <a:prstGeom prst="rect">
                <a:avLst/>
              </a:prstGeom>
              <a:solidFill>
                <a:srgbClr val="FF0000">
                  <a:alpha val="1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Rectangle 9"/>
              <p:cNvSpPr>
                <a:spLocks noChangeArrowheads="1"/>
              </p:cNvSpPr>
              <p:nvPr/>
            </p:nvSpPr>
            <p:spPr bwMode="auto">
              <a:xfrm>
                <a:off x="3564" y="3624"/>
                <a:ext cx="564" cy="180"/>
              </a:xfrm>
              <a:prstGeom prst="rect">
                <a:avLst/>
              </a:prstGeom>
              <a:solidFill>
                <a:srgbClr val="FF0000">
                  <a:alpha val="1803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" name="Line 10"/>
              <p:cNvSpPr>
                <a:spLocks noChangeShapeType="1"/>
              </p:cNvSpPr>
              <p:nvPr/>
            </p:nvSpPr>
            <p:spPr bwMode="auto">
              <a:xfrm>
                <a:off x="3834" y="3414"/>
                <a:ext cx="0" cy="1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0" name="Line 11"/>
              <p:cNvSpPr>
                <a:spLocks noChangeShapeType="1"/>
              </p:cNvSpPr>
              <p:nvPr/>
            </p:nvSpPr>
            <p:spPr bwMode="auto">
              <a:xfrm flipV="1">
                <a:off x="3054" y="2622"/>
                <a:ext cx="786" cy="5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2" name="Text Box 13"/>
            <p:cNvSpPr txBox="1">
              <a:spLocks noChangeArrowheads="1"/>
            </p:cNvSpPr>
            <p:nvPr/>
          </p:nvSpPr>
          <p:spPr bwMode="auto">
            <a:xfrm>
              <a:off x="1389" y="3808"/>
              <a:ext cx="28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Source: Advanced Mechanics of Materials, </a:t>
              </a:r>
              <a:r>
                <a:rPr lang="en-US" sz="1200" dirty="0" err="1"/>
                <a:t>Boresi</a:t>
              </a:r>
              <a:r>
                <a:rPr lang="en-US" sz="1200" dirty="0"/>
                <a:t> et al, 1993.</a:t>
              </a:r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Demo of a Commercial FEA Package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7010400" cy="7540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Determine maximum stress for the following problem: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Finite Element Method – a numerical method for obtaining </a:t>
            </a:r>
            <a:r>
              <a:rPr lang="en-US" sz="2800" i="1" dirty="0" smtClean="0">
                <a:solidFill>
                  <a:srgbClr val="FF0000"/>
                </a:solidFill>
              </a:rPr>
              <a:t>approximate </a:t>
            </a:r>
            <a:r>
              <a:rPr lang="en-US" sz="2800" dirty="0" smtClean="0"/>
              <a:t>solutions to </a:t>
            </a:r>
            <a:r>
              <a:rPr lang="en-US" sz="2800" dirty="0" smtClean="0">
                <a:solidFill>
                  <a:srgbClr val="FF0000"/>
                </a:solidFill>
              </a:rPr>
              <a:t>field problems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Field Problems – A problem in which the behavior in a well defined region, </a:t>
            </a:r>
            <a:r>
              <a:rPr lang="en-US" sz="2800" i="1" dirty="0" smtClean="0"/>
              <a:t>R</a:t>
            </a:r>
            <a:r>
              <a:rPr lang="en-US" sz="2800" dirty="0" smtClean="0"/>
              <a:t>, is described by a governing set of differential equations with certain quantities prescribed on the boundary, </a:t>
            </a:r>
            <a:r>
              <a:rPr lang="en-US" sz="2800" i="1" dirty="0" smtClean="0"/>
              <a:t>C</a:t>
            </a:r>
            <a:r>
              <a:rPr lang="en-US" sz="2800" dirty="0" smtClean="0"/>
              <a:t>.  (Also called a boundary value problem – BVP)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764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Boundary Value Problem: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Stress analysis (includes system of springs, bars under axial loads, trusses, beams, frames, 2-D &amp; 3-D continua, plate bending)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Stability analysis (buckling), structural dynamics, plasticity, </a:t>
            </a:r>
            <a:r>
              <a:rPr lang="en-US" sz="2000" dirty="0" err="1" smtClean="0"/>
              <a:t>viscoelasticity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Heat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Fluid 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General PDE problems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Introduction (cont.)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62325" y="2190750"/>
            <a:ext cx="2057400" cy="1447800"/>
            <a:chOff x="2016" y="1536"/>
            <a:chExt cx="1296" cy="912"/>
          </a:xfrm>
        </p:grpSpPr>
        <p:sp>
          <p:nvSpPr>
            <p:cNvPr id="11269" name="Freeform 4"/>
            <p:cNvSpPr>
              <a:spLocks/>
            </p:cNvSpPr>
            <p:nvPr/>
          </p:nvSpPr>
          <p:spPr bwMode="auto">
            <a:xfrm>
              <a:off x="2016" y="1536"/>
              <a:ext cx="1072" cy="912"/>
            </a:xfrm>
            <a:custGeom>
              <a:avLst/>
              <a:gdLst>
                <a:gd name="T0" fmla="*/ 496 w 1072"/>
                <a:gd name="T1" fmla="*/ 16 h 912"/>
                <a:gd name="T2" fmla="*/ 352 w 1072"/>
                <a:gd name="T3" fmla="*/ 64 h 912"/>
                <a:gd name="T4" fmla="*/ 208 w 1072"/>
                <a:gd name="T5" fmla="*/ 64 h 912"/>
                <a:gd name="T6" fmla="*/ 64 w 1072"/>
                <a:gd name="T7" fmla="*/ 256 h 912"/>
                <a:gd name="T8" fmla="*/ 16 w 1072"/>
                <a:gd name="T9" fmla="*/ 544 h 912"/>
                <a:gd name="T10" fmla="*/ 160 w 1072"/>
                <a:gd name="T11" fmla="*/ 736 h 912"/>
                <a:gd name="T12" fmla="*/ 256 w 1072"/>
                <a:gd name="T13" fmla="*/ 880 h 912"/>
                <a:gd name="T14" fmla="*/ 544 w 1072"/>
                <a:gd name="T15" fmla="*/ 880 h 912"/>
                <a:gd name="T16" fmla="*/ 832 w 1072"/>
                <a:gd name="T17" fmla="*/ 880 h 912"/>
                <a:gd name="T18" fmla="*/ 976 w 1072"/>
                <a:gd name="T19" fmla="*/ 688 h 912"/>
                <a:gd name="T20" fmla="*/ 1024 w 1072"/>
                <a:gd name="T21" fmla="*/ 400 h 912"/>
                <a:gd name="T22" fmla="*/ 1024 w 1072"/>
                <a:gd name="T23" fmla="*/ 64 h 912"/>
                <a:gd name="T24" fmla="*/ 736 w 1072"/>
                <a:gd name="T25" fmla="*/ 16 h 912"/>
                <a:gd name="T26" fmla="*/ 496 w 1072"/>
                <a:gd name="T27" fmla="*/ 16 h 9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72"/>
                <a:gd name="T43" fmla="*/ 0 h 912"/>
                <a:gd name="T44" fmla="*/ 1072 w 1072"/>
                <a:gd name="T45" fmla="*/ 912 h 9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72" h="912">
                  <a:moveTo>
                    <a:pt x="496" y="16"/>
                  </a:moveTo>
                  <a:cubicBezTo>
                    <a:pt x="432" y="24"/>
                    <a:pt x="400" y="56"/>
                    <a:pt x="352" y="64"/>
                  </a:cubicBezTo>
                  <a:cubicBezTo>
                    <a:pt x="304" y="72"/>
                    <a:pt x="256" y="32"/>
                    <a:pt x="208" y="64"/>
                  </a:cubicBezTo>
                  <a:cubicBezTo>
                    <a:pt x="160" y="96"/>
                    <a:pt x="96" y="176"/>
                    <a:pt x="64" y="256"/>
                  </a:cubicBezTo>
                  <a:cubicBezTo>
                    <a:pt x="32" y="336"/>
                    <a:pt x="0" y="464"/>
                    <a:pt x="16" y="544"/>
                  </a:cubicBezTo>
                  <a:cubicBezTo>
                    <a:pt x="32" y="624"/>
                    <a:pt x="120" y="680"/>
                    <a:pt x="160" y="736"/>
                  </a:cubicBezTo>
                  <a:cubicBezTo>
                    <a:pt x="200" y="792"/>
                    <a:pt x="192" y="856"/>
                    <a:pt x="256" y="880"/>
                  </a:cubicBezTo>
                  <a:cubicBezTo>
                    <a:pt x="320" y="904"/>
                    <a:pt x="448" y="880"/>
                    <a:pt x="544" y="880"/>
                  </a:cubicBezTo>
                  <a:cubicBezTo>
                    <a:pt x="640" y="880"/>
                    <a:pt x="760" y="912"/>
                    <a:pt x="832" y="880"/>
                  </a:cubicBezTo>
                  <a:cubicBezTo>
                    <a:pt x="904" y="848"/>
                    <a:pt x="944" y="768"/>
                    <a:pt x="976" y="688"/>
                  </a:cubicBezTo>
                  <a:cubicBezTo>
                    <a:pt x="1008" y="608"/>
                    <a:pt x="1016" y="504"/>
                    <a:pt x="1024" y="400"/>
                  </a:cubicBezTo>
                  <a:cubicBezTo>
                    <a:pt x="1032" y="296"/>
                    <a:pt x="1072" y="128"/>
                    <a:pt x="1024" y="64"/>
                  </a:cubicBezTo>
                  <a:cubicBezTo>
                    <a:pt x="976" y="0"/>
                    <a:pt x="824" y="24"/>
                    <a:pt x="736" y="16"/>
                  </a:cubicBezTo>
                  <a:cubicBezTo>
                    <a:pt x="648" y="8"/>
                    <a:pt x="560" y="8"/>
                    <a:pt x="496" y="1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2592" y="177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3024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smtClean="0"/>
              <a:t>Finite Element Approach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/>
              <a:t>Divide the region into may discrete sub-regions (</a:t>
            </a:r>
            <a:r>
              <a:rPr lang="en-US" sz="2400" i="1" dirty="0" err="1" smtClean="0">
                <a:solidFill>
                  <a:srgbClr val="FF0000"/>
                </a:solidFill>
              </a:rPr>
              <a:t>discretization</a:t>
            </a:r>
            <a:r>
              <a:rPr lang="en-US" sz="2400" dirty="0" smtClean="0"/>
              <a:t>) of </a:t>
            </a:r>
            <a:r>
              <a:rPr lang="en-US" sz="2400" dirty="0" smtClean="0">
                <a:solidFill>
                  <a:srgbClr val="FF0000"/>
                </a:solidFill>
              </a:rPr>
              <a:t>finite</a:t>
            </a:r>
            <a:r>
              <a:rPr lang="en-US" sz="2400" dirty="0" smtClean="0"/>
              <a:t> size (</a:t>
            </a:r>
            <a:r>
              <a:rPr lang="en-US" sz="2400" i="1" dirty="0" smtClean="0">
                <a:solidFill>
                  <a:srgbClr val="FF0000"/>
                </a:solidFill>
              </a:rPr>
              <a:t>elements</a:t>
            </a:r>
            <a:r>
              <a:rPr lang="en-US" sz="2400" dirty="0" smtClean="0"/>
              <a:t>).  Select certain points (</a:t>
            </a:r>
            <a:r>
              <a:rPr lang="en-US" sz="2400" i="1" dirty="0" smtClean="0">
                <a:solidFill>
                  <a:srgbClr val="FF0000"/>
                </a:solidFill>
              </a:rPr>
              <a:t>nodes</a:t>
            </a:r>
            <a:r>
              <a:rPr lang="en-US" sz="2400" dirty="0" smtClean="0"/>
              <a:t>) at which the solution is desired.  Assume a functional form for the solution between the nodes (</a:t>
            </a:r>
            <a:r>
              <a:rPr lang="en-US" sz="2400" i="1" dirty="0" smtClean="0">
                <a:solidFill>
                  <a:srgbClr val="FF0000"/>
                </a:solidFill>
              </a:rPr>
              <a:t>interpolation</a:t>
            </a:r>
            <a:r>
              <a:rPr lang="en-US" sz="2400" dirty="0" smtClean="0"/>
              <a:t>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105150" y="3824288"/>
            <a:ext cx="3486150" cy="1614487"/>
            <a:chOff x="2064" y="2247"/>
            <a:chExt cx="2196" cy="1017"/>
          </a:xfrm>
        </p:grpSpPr>
        <p:sp>
          <p:nvSpPr>
            <p:cNvPr id="12293" name="Text Box 6"/>
            <p:cNvSpPr txBox="1">
              <a:spLocks noChangeArrowheads="1"/>
            </p:cNvSpPr>
            <p:nvPr/>
          </p:nvSpPr>
          <p:spPr bwMode="auto">
            <a:xfrm>
              <a:off x="3348" y="2943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nodes</a:t>
              </a:r>
            </a:p>
          </p:txBody>
        </p:sp>
        <p:sp>
          <p:nvSpPr>
            <p:cNvPr id="12294" name="Text Box 7"/>
            <p:cNvSpPr txBox="1">
              <a:spLocks noChangeArrowheads="1"/>
            </p:cNvSpPr>
            <p:nvPr/>
          </p:nvSpPr>
          <p:spPr bwMode="auto">
            <a:xfrm>
              <a:off x="3273" y="2247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element</a:t>
              </a:r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2064" y="2352"/>
              <a:ext cx="1281" cy="912"/>
              <a:chOff x="2064" y="2352"/>
              <a:chExt cx="1281" cy="912"/>
            </a:xfrm>
          </p:grpSpPr>
          <p:sp>
            <p:nvSpPr>
              <p:cNvPr id="12296" name="Freeform 5"/>
              <p:cNvSpPr>
                <a:spLocks/>
              </p:cNvSpPr>
              <p:nvPr/>
            </p:nvSpPr>
            <p:spPr bwMode="auto">
              <a:xfrm>
                <a:off x="2064" y="2352"/>
                <a:ext cx="1072" cy="912"/>
              </a:xfrm>
              <a:custGeom>
                <a:avLst/>
                <a:gdLst>
                  <a:gd name="T0" fmla="*/ 496 w 1072"/>
                  <a:gd name="T1" fmla="*/ 16 h 912"/>
                  <a:gd name="T2" fmla="*/ 352 w 1072"/>
                  <a:gd name="T3" fmla="*/ 64 h 912"/>
                  <a:gd name="T4" fmla="*/ 208 w 1072"/>
                  <a:gd name="T5" fmla="*/ 64 h 912"/>
                  <a:gd name="T6" fmla="*/ 64 w 1072"/>
                  <a:gd name="T7" fmla="*/ 256 h 912"/>
                  <a:gd name="T8" fmla="*/ 16 w 1072"/>
                  <a:gd name="T9" fmla="*/ 544 h 912"/>
                  <a:gd name="T10" fmla="*/ 160 w 1072"/>
                  <a:gd name="T11" fmla="*/ 736 h 912"/>
                  <a:gd name="T12" fmla="*/ 256 w 1072"/>
                  <a:gd name="T13" fmla="*/ 880 h 912"/>
                  <a:gd name="T14" fmla="*/ 544 w 1072"/>
                  <a:gd name="T15" fmla="*/ 880 h 912"/>
                  <a:gd name="T16" fmla="*/ 832 w 1072"/>
                  <a:gd name="T17" fmla="*/ 880 h 912"/>
                  <a:gd name="T18" fmla="*/ 976 w 1072"/>
                  <a:gd name="T19" fmla="*/ 688 h 912"/>
                  <a:gd name="T20" fmla="*/ 1024 w 1072"/>
                  <a:gd name="T21" fmla="*/ 400 h 912"/>
                  <a:gd name="T22" fmla="*/ 1024 w 1072"/>
                  <a:gd name="T23" fmla="*/ 64 h 912"/>
                  <a:gd name="T24" fmla="*/ 736 w 1072"/>
                  <a:gd name="T25" fmla="*/ 16 h 912"/>
                  <a:gd name="T26" fmla="*/ 496 w 1072"/>
                  <a:gd name="T27" fmla="*/ 16 h 91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72"/>
                  <a:gd name="T43" fmla="*/ 0 h 912"/>
                  <a:gd name="T44" fmla="*/ 1072 w 1072"/>
                  <a:gd name="T45" fmla="*/ 912 h 91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72" h="912">
                    <a:moveTo>
                      <a:pt x="496" y="16"/>
                    </a:moveTo>
                    <a:cubicBezTo>
                      <a:pt x="432" y="24"/>
                      <a:pt x="400" y="56"/>
                      <a:pt x="352" y="64"/>
                    </a:cubicBezTo>
                    <a:cubicBezTo>
                      <a:pt x="304" y="72"/>
                      <a:pt x="256" y="32"/>
                      <a:pt x="208" y="64"/>
                    </a:cubicBezTo>
                    <a:cubicBezTo>
                      <a:pt x="160" y="96"/>
                      <a:pt x="96" y="176"/>
                      <a:pt x="64" y="256"/>
                    </a:cubicBezTo>
                    <a:cubicBezTo>
                      <a:pt x="32" y="336"/>
                      <a:pt x="0" y="464"/>
                      <a:pt x="16" y="544"/>
                    </a:cubicBezTo>
                    <a:cubicBezTo>
                      <a:pt x="32" y="624"/>
                      <a:pt x="120" y="680"/>
                      <a:pt x="160" y="736"/>
                    </a:cubicBezTo>
                    <a:cubicBezTo>
                      <a:pt x="200" y="792"/>
                      <a:pt x="192" y="856"/>
                      <a:pt x="256" y="880"/>
                    </a:cubicBezTo>
                    <a:cubicBezTo>
                      <a:pt x="320" y="904"/>
                      <a:pt x="448" y="880"/>
                      <a:pt x="544" y="880"/>
                    </a:cubicBezTo>
                    <a:cubicBezTo>
                      <a:pt x="640" y="880"/>
                      <a:pt x="760" y="912"/>
                      <a:pt x="832" y="880"/>
                    </a:cubicBezTo>
                    <a:cubicBezTo>
                      <a:pt x="904" y="848"/>
                      <a:pt x="944" y="768"/>
                      <a:pt x="976" y="688"/>
                    </a:cubicBezTo>
                    <a:cubicBezTo>
                      <a:pt x="1008" y="608"/>
                      <a:pt x="1016" y="504"/>
                      <a:pt x="1024" y="400"/>
                    </a:cubicBezTo>
                    <a:cubicBezTo>
                      <a:pt x="1032" y="296"/>
                      <a:pt x="1072" y="128"/>
                      <a:pt x="1024" y="64"/>
                    </a:cubicBezTo>
                    <a:cubicBezTo>
                      <a:pt x="976" y="0"/>
                      <a:pt x="824" y="24"/>
                      <a:pt x="736" y="16"/>
                    </a:cubicBezTo>
                    <a:cubicBezTo>
                      <a:pt x="648" y="8"/>
                      <a:pt x="560" y="8"/>
                      <a:pt x="496" y="1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/>
            </p:nvSpPr>
            <p:spPr bwMode="auto">
              <a:xfrm>
                <a:off x="2208" y="2448"/>
                <a:ext cx="336" cy="384"/>
              </a:xfrm>
              <a:custGeom>
                <a:avLst/>
                <a:gdLst>
                  <a:gd name="T0" fmla="*/ 336 w 336"/>
                  <a:gd name="T1" fmla="*/ 0 h 384"/>
                  <a:gd name="T2" fmla="*/ 144 w 336"/>
                  <a:gd name="T3" fmla="*/ 144 h 384"/>
                  <a:gd name="T4" fmla="*/ 0 w 336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384"/>
                  <a:gd name="T11" fmla="*/ 336 w 33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384">
                    <a:moveTo>
                      <a:pt x="336" y="0"/>
                    </a:moveTo>
                    <a:cubicBezTo>
                      <a:pt x="268" y="40"/>
                      <a:pt x="200" y="80"/>
                      <a:pt x="144" y="144"/>
                    </a:cubicBezTo>
                    <a:cubicBezTo>
                      <a:pt x="88" y="208"/>
                      <a:pt x="24" y="344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auto">
              <a:xfrm>
                <a:off x="2352" y="2544"/>
                <a:ext cx="336" cy="384"/>
              </a:xfrm>
              <a:custGeom>
                <a:avLst/>
                <a:gdLst>
                  <a:gd name="T0" fmla="*/ 336 w 336"/>
                  <a:gd name="T1" fmla="*/ 0 h 384"/>
                  <a:gd name="T2" fmla="*/ 144 w 336"/>
                  <a:gd name="T3" fmla="*/ 144 h 384"/>
                  <a:gd name="T4" fmla="*/ 0 w 336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384"/>
                  <a:gd name="T11" fmla="*/ 336 w 33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384">
                    <a:moveTo>
                      <a:pt x="336" y="0"/>
                    </a:moveTo>
                    <a:cubicBezTo>
                      <a:pt x="268" y="40"/>
                      <a:pt x="200" y="80"/>
                      <a:pt x="144" y="144"/>
                    </a:cubicBezTo>
                    <a:cubicBezTo>
                      <a:pt x="88" y="208"/>
                      <a:pt x="24" y="344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9" name="Freeform 11"/>
              <p:cNvSpPr>
                <a:spLocks/>
              </p:cNvSpPr>
              <p:nvPr/>
            </p:nvSpPr>
            <p:spPr bwMode="auto">
              <a:xfrm>
                <a:off x="2544" y="2640"/>
                <a:ext cx="336" cy="384"/>
              </a:xfrm>
              <a:custGeom>
                <a:avLst/>
                <a:gdLst>
                  <a:gd name="T0" fmla="*/ 336 w 336"/>
                  <a:gd name="T1" fmla="*/ 0 h 384"/>
                  <a:gd name="T2" fmla="*/ 144 w 336"/>
                  <a:gd name="T3" fmla="*/ 144 h 384"/>
                  <a:gd name="T4" fmla="*/ 0 w 336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384"/>
                  <a:gd name="T11" fmla="*/ 336 w 33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384">
                    <a:moveTo>
                      <a:pt x="336" y="0"/>
                    </a:moveTo>
                    <a:cubicBezTo>
                      <a:pt x="268" y="40"/>
                      <a:pt x="200" y="80"/>
                      <a:pt x="144" y="144"/>
                    </a:cubicBezTo>
                    <a:cubicBezTo>
                      <a:pt x="88" y="208"/>
                      <a:pt x="24" y="344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Freeform 12"/>
              <p:cNvSpPr>
                <a:spLocks/>
              </p:cNvSpPr>
              <p:nvPr/>
            </p:nvSpPr>
            <p:spPr bwMode="auto">
              <a:xfrm>
                <a:off x="2688" y="2736"/>
                <a:ext cx="336" cy="384"/>
              </a:xfrm>
              <a:custGeom>
                <a:avLst/>
                <a:gdLst>
                  <a:gd name="T0" fmla="*/ 336 w 336"/>
                  <a:gd name="T1" fmla="*/ 0 h 384"/>
                  <a:gd name="T2" fmla="*/ 144 w 336"/>
                  <a:gd name="T3" fmla="*/ 144 h 384"/>
                  <a:gd name="T4" fmla="*/ 0 w 336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384"/>
                  <a:gd name="T11" fmla="*/ 336 w 33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384">
                    <a:moveTo>
                      <a:pt x="336" y="0"/>
                    </a:moveTo>
                    <a:cubicBezTo>
                      <a:pt x="268" y="40"/>
                      <a:pt x="200" y="80"/>
                      <a:pt x="144" y="144"/>
                    </a:cubicBezTo>
                    <a:cubicBezTo>
                      <a:pt x="88" y="208"/>
                      <a:pt x="24" y="344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1" name="Freeform 13"/>
              <p:cNvSpPr>
                <a:spLocks/>
              </p:cNvSpPr>
              <p:nvPr/>
            </p:nvSpPr>
            <p:spPr bwMode="auto">
              <a:xfrm>
                <a:off x="2352" y="2496"/>
                <a:ext cx="672" cy="384"/>
              </a:xfrm>
              <a:custGeom>
                <a:avLst/>
                <a:gdLst>
                  <a:gd name="T0" fmla="*/ 0 w 672"/>
                  <a:gd name="T1" fmla="*/ 0 h 384"/>
                  <a:gd name="T2" fmla="*/ 336 w 672"/>
                  <a:gd name="T3" fmla="*/ 144 h 384"/>
                  <a:gd name="T4" fmla="*/ 672 w 672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384"/>
                  <a:gd name="T11" fmla="*/ 672 w 67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384">
                    <a:moveTo>
                      <a:pt x="0" y="0"/>
                    </a:moveTo>
                    <a:cubicBezTo>
                      <a:pt x="112" y="40"/>
                      <a:pt x="224" y="80"/>
                      <a:pt x="336" y="144"/>
                    </a:cubicBezTo>
                    <a:cubicBezTo>
                      <a:pt x="448" y="208"/>
                      <a:pt x="616" y="344"/>
                      <a:pt x="672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2" name="Freeform 14"/>
              <p:cNvSpPr>
                <a:spLocks/>
              </p:cNvSpPr>
              <p:nvPr/>
            </p:nvSpPr>
            <p:spPr bwMode="auto">
              <a:xfrm>
                <a:off x="2304" y="2640"/>
                <a:ext cx="672" cy="384"/>
              </a:xfrm>
              <a:custGeom>
                <a:avLst/>
                <a:gdLst>
                  <a:gd name="T0" fmla="*/ 0 w 672"/>
                  <a:gd name="T1" fmla="*/ 0 h 384"/>
                  <a:gd name="T2" fmla="*/ 336 w 672"/>
                  <a:gd name="T3" fmla="*/ 144 h 384"/>
                  <a:gd name="T4" fmla="*/ 672 w 672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384"/>
                  <a:gd name="T11" fmla="*/ 672 w 67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384">
                    <a:moveTo>
                      <a:pt x="0" y="0"/>
                    </a:moveTo>
                    <a:cubicBezTo>
                      <a:pt x="112" y="40"/>
                      <a:pt x="224" y="80"/>
                      <a:pt x="336" y="144"/>
                    </a:cubicBezTo>
                    <a:cubicBezTo>
                      <a:pt x="448" y="208"/>
                      <a:pt x="616" y="344"/>
                      <a:pt x="672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3" name="Freeform 15"/>
              <p:cNvSpPr>
                <a:spLocks/>
              </p:cNvSpPr>
              <p:nvPr/>
            </p:nvSpPr>
            <p:spPr bwMode="auto">
              <a:xfrm>
                <a:off x="2208" y="2784"/>
                <a:ext cx="672" cy="384"/>
              </a:xfrm>
              <a:custGeom>
                <a:avLst/>
                <a:gdLst>
                  <a:gd name="T0" fmla="*/ 0 w 672"/>
                  <a:gd name="T1" fmla="*/ 0 h 384"/>
                  <a:gd name="T2" fmla="*/ 336 w 672"/>
                  <a:gd name="T3" fmla="*/ 144 h 384"/>
                  <a:gd name="T4" fmla="*/ 672 w 672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384"/>
                  <a:gd name="T11" fmla="*/ 672 w 67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384">
                    <a:moveTo>
                      <a:pt x="0" y="0"/>
                    </a:moveTo>
                    <a:cubicBezTo>
                      <a:pt x="112" y="40"/>
                      <a:pt x="224" y="80"/>
                      <a:pt x="336" y="144"/>
                    </a:cubicBezTo>
                    <a:cubicBezTo>
                      <a:pt x="448" y="208"/>
                      <a:pt x="616" y="344"/>
                      <a:pt x="672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4" name="Oval 16"/>
              <p:cNvSpPr>
                <a:spLocks noChangeArrowheads="1"/>
              </p:cNvSpPr>
              <p:nvPr/>
            </p:nvSpPr>
            <p:spPr bwMode="auto">
              <a:xfrm>
                <a:off x="2571" y="2571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Oval 17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Oval 18"/>
              <p:cNvSpPr>
                <a:spLocks noChangeArrowheads="1"/>
              </p:cNvSpPr>
              <p:nvPr/>
            </p:nvSpPr>
            <p:spPr bwMode="auto">
              <a:xfrm>
                <a:off x="2640" y="278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Oval 19"/>
              <p:cNvSpPr>
                <a:spLocks noChangeArrowheads="1"/>
              </p:cNvSpPr>
              <p:nvPr/>
            </p:nvSpPr>
            <p:spPr bwMode="auto">
              <a:xfrm>
                <a:off x="2754" y="267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20"/>
              <p:cNvSpPr>
                <a:spLocks noChangeShapeType="1"/>
              </p:cNvSpPr>
              <p:nvPr/>
            </p:nvSpPr>
            <p:spPr bwMode="auto">
              <a:xfrm flipV="1">
                <a:off x="2637" y="2379"/>
                <a:ext cx="654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>
                <a:off x="2691" y="2808"/>
                <a:ext cx="654" cy="2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1"/>
            <a:ext cx="8229600" cy="3810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Finite element analyses provide </a:t>
            </a:r>
            <a:r>
              <a:rPr lang="en-US" sz="2400" i="1" dirty="0" smtClean="0">
                <a:solidFill>
                  <a:srgbClr val="FF0000"/>
                </a:solidFill>
              </a:rPr>
              <a:t>approximate</a:t>
            </a:r>
            <a:r>
              <a:rPr lang="en-US" sz="2400" dirty="0" smtClean="0"/>
              <a:t> solutions in nearly all cases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Results can be very accurate or totally </a:t>
            </a:r>
            <a:r>
              <a:rPr lang="en-US" sz="2400" i="1" dirty="0" smtClean="0">
                <a:solidFill>
                  <a:srgbClr val="FF0000"/>
                </a:solidFill>
              </a:rPr>
              <a:t>meaningless</a:t>
            </a:r>
            <a:r>
              <a:rPr lang="en-US" sz="2400" dirty="0" smtClean="0"/>
              <a:t> (easy to make mistakes)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Method is very susceptible to </a:t>
            </a:r>
            <a:r>
              <a:rPr lang="en-US" sz="2400" i="1" dirty="0" smtClean="0">
                <a:solidFill>
                  <a:srgbClr val="FF0000"/>
                </a:solidFill>
              </a:rPr>
              <a:t>user error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Stress averaged results may conceal inaccuracies in the results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Modern commercial codes make it very easy to get answers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>
                <a:solidFill>
                  <a:srgbClr val="FF0000"/>
                </a:solidFill>
              </a:rPr>
              <a:t>Responsibility of user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Anticipate results (perform approximate calculations by hand)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Explain discrepancies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Be aware of limitations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Important points to remember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981200"/>
            <a:ext cx="8001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“My company understands that FEA is a dangerous tool if the theory is not understood and it is used incorrectly.  Only a select few of trained individuals are allowed to use FEA.”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685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/>
              <a:t>One student’s reason for taking MCE466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MCE 466 – Course Structure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Appropriate balance of FEA theory and use of commercial codes (primarily </a:t>
            </a:r>
            <a:r>
              <a:rPr lang="en-US" sz="2800" dirty="0" err="1" smtClean="0"/>
              <a:t>Abaqus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smtClean="0"/>
              <a:t>Text problems – hand calculations with support of </a:t>
            </a:r>
            <a:r>
              <a:rPr lang="en-US" sz="2800" dirty="0" err="1" smtClean="0"/>
              <a:t>Matlab</a:t>
            </a:r>
            <a:r>
              <a:rPr lang="en-US" sz="2800" dirty="0" smtClean="0"/>
              <a:t> as needed</a:t>
            </a:r>
          </a:p>
          <a:p>
            <a:pPr eaLnBrk="1" hangingPunct="1"/>
            <a:r>
              <a:rPr lang="en-US" sz="2800" dirty="0" smtClean="0"/>
              <a:t>Several </a:t>
            </a:r>
            <a:r>
              <a:rPr lang="en-US" sz="2800" dirty="0" err="1" smtClean="0"/>
              <a:t>Abaqus</a:t>
            </a:r>
            <a:r>
              <a:rPr lang="en-US" sz="2800" dirty="0" smtClean="0"/>
              <a:t> - based computer assignments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00175"/>
            <a:ext cx="8229600" cy="48688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1943 – R. Courant (mathematician) proposed a torsion solution using triangular </a:t>
            </a:r>
            <a:r>
              <a:rPr lang="en-US" sz="1900" dirty="0" err="1" smtClean="0"/>
              <a:t>subregions</a:t>
            </a:r>
            <a:r>
              <a:rPr lang="en-US" sz="1900" dirty="0" smtClean="0"/>
              <a:t> (not implemented since no computers were available)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Early 50’s – digital computers which solved large systems of equations became available.  Aerospace companies began solving structures problems (mostly unpublished)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1960 – term “Finite Element Method” first coined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Early 60’s – new elements formulated, method became accepted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Mid 60’s – Applied to heat transfer and fluid flow problems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Late 60’s, early 70’s – large general purpose programs became commercially available (NASTRAN, ANSYS, SAP)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Early 80’s – Interactive graphics made using FEA easier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Late 80’s – Inexpensive PC versions became available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90’s and beyond – Widespread application in numerous industries, Integration with CAD packages.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Most recent emphasis –</a:t>
            </a:r>
            <a:r>
              <a:rPr lang="en-US" sz="1900" dirty="0" err="1" smtClean="0"/>
              <a:t>multiphysics</a:t>
            </a:r>
            <a:r>
              <a:rPr lang="en-US" sz="1900" dirty="0" smtClean="0"/>
              <a:t> event simulation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History of Finite Elements*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5867400"/>
            <a:ext cx="845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* "Concepts and Applications of Finite Element Analysis," by R. D. Cook, D. </a:t>
            </a:r>
            <a:r>
              <a:rPr lang="en-US" sz="1600" dirty="0" err="1"/>
              <a:t>Malkus</a:t>
            </a:r>
            <a:r>
              <a:rPr lang="en-US" sz="1600" dirty="0"/>
              <a:t> and M. </a:t>
            </a:r>
            <a:r>
              <a:rPr lang="en-US" sz="1600" dirty="0" err="1"/>
              <a:t>Plesha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err="1" smtClean="0"/>
              <a:t>Discretize</a:t>
            </a:r>
            <a:r>
              <a:rPr lang="en-US" sz="2400" dirty="0" smtClean="0"/>
              <a:t> the region and select element type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Select a displacement function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Define the strain/displacement and stress/strain relations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Derive the element equations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000" dirty="0" smtClean="0"/>
              <a:t>Direct Stiffness Method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000" dirty="0" smtClean="0"/>
              <a:t>Energy Methods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000" dirty="0" smtClean="0"/>
              <a:t>Method of Weighted Residuals (</a:t>
            </a:r>
            <a:r>
              <a:rPr lang="en-US" sz="2000" dirty="0" err="1" smtClean="0"/>
              <a:t>Galerkin’s</a:t>
            </a:r>
            <a:r>
              <a:rPr lang="en-US" sz="2000" dirty="0" smtClean="0"/>
              <a:t> method)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Assemble global equations and impose boundary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Solve for unknown nodal displacements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Solve for element strains and stresses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Interpret results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Steps in the Finite Element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600</Words>
  <Application>Microsoft Office PowerPoint</Application>
  <PresentationFormat>On-screen Show (4:3)</PresentationFormat>
  <Paragraphs>81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Office Theme</vt:lpstr>
      <vt:lpstr>MCE 466 – Introduction to Finite Element Methods</vt:lpstr>
      <vt:lpstr>Introduction</vt:lpstr>
      <vt:lpstr>Introduction (cont.)</vt:lpstr>
      <vt:lpstr>Finite Element Approach</vt:lpstr>
      <vt:lpstr>Important points to remember</vt:lpstr>
      <vt:lpstr>One student’s reason for taking MCE466</vt:lpstr>
      <vt:lpstr>MCE 466 – Course Structure</vt:lpstr>
      <vt:lpstr>History of Finite Elements*</vt:lpstr>
      <vt:lpstr>Steps in the Finite Element Method</vt:lpstr>
      <vt:lpstr>PowerPoint Presentation</vt:lpstr>
      <vt:lpstr>Demo of a Commercial FEA Package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taggart</dc:creator>
  <cp:lastModifiedBy>David</cp:lastModifiedBy>
  <cp:revision>58</cp:revision>
  <dcterms:created xsi:type="dcterms:W3CDTF">2010-01-12T22:01:42Z</dcterms:created>
  <dcterms:modified xsi:type="dcterms:W3CDTF">2021-09-08T02:55:06Z</dcterms:modified>
</cp:coreProperties>
</file>