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51D9-8721-4D88-B6B2-63B36F721CD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6A35-9E08-491E-BFFB-1ED059AD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239000" cy="9366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Theory of Elasticity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05" y="1150833"/>
            <a:ext cx="8382000" cy="4800600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tx1"/>
                </a:solidFill>
              </a:rPr>
              <a:t>Introduction</a:t>
            </a:r>
            <a:endParaRPr lang="en-US" sz="2000" b="1" u="sng" dirty="0">
              <a:solidFill>
                <a:schemeClr val="tx1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Concerned </a:t>
            </a:r>
            <a:r>
              <a:rPr lang="en-US" sz="1600" b="1" dirty="0">
                <a:solidFill>
                  <a:schemeClr val="tx1"/>
                </a:solidFill>
              </a:rPr>
              <a:t>with determining </a:t>
            </a:r>
            <a:r>
              <a:rPr lang="en-US" sz="1600" b="1" i="1" dirty="0">
                <a:solidFill>
                  <a:schemeClr val="tx1"/>
                </a:solidFill>
              </a:rPr>
              <a:t>stress, strain</a:t>
            </a:r>
            <a:r>
              <a:rPr lang="en-US" sz="1600" b="1" dirty="0">
                <a:solidFill>
                  <a:schemeClr val="tx1"/>
                </a:solidFill>
              </a:rPr>
              <a:t>, and </a:t>
            </a:r>
            <a:r>
              <a:rPr lang="en-US" sz="1600" b="1" i="1" dirty="0">
                <a:solidFill>
                  <a:schemeClr val="tx1"/>
                </a:solidFill>
              </a:rPr>
              <a:t>displacement</a:t>
            </a:r>
            <a:r>
              <a:rPr lang="en-US" sz="1600" b="1" dirty="0">
                <a:solidFill>
                  <a:schemeClr val="tx1"/>
                </a:solidFill>
              </a:rPr>
              <a:t> distribution in an elastic solid under the inﬂuence of external </a:t>
            </a:r>
            <a:r>
              <a:rPr lang="en-US" sz="1600" b="1" dirty="0" smtClean="0">
                <a:solidFill>
                  <a:schemeClr val="tx1"/>
                </a:solidFill>
              </a:rPr>
              <a:t>forces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Using </a:t>
            </a:r>
            <a:r>
              <a:rPr lang="en-US" sz="1600" b="1" dirty="0">
                <a:solidFill>
                  <a:schemeClr val="tx1"/>
                </a:solidFill>
              </a:rPr>
              <a:t>continuum mechanics, formulation establishes a mathematical boundary value problem model – set of governing partial differential </a:t>
            </a:r>
            <a:r>
              <a:rPr lang="en-US" sz="1600" b="1" i="1" dirty="0">
                <a:solidFill>
                  <a:schemeClr val="tx1"/>
                </a:solidFill>
              </a:rPr>
              <a:t>field equations</a:t>
            </a:r>
            <a:r>
              <a:rPr lang="en-US" sz="1600" b="1" dirty="0">
                <a:solidFill>
                  <a:schemeClr val="tx1"/>
                </a:solidFill>
              </a:rPr>
              <a:t> with particular </a:t>
            </a:r>
            <a:r>
              <a:rPr lang="en-US" sz="1600" b="1" i="1" dirty="0">
                <a:solidFill>
                  <a:schemeClr val="tx1"/>
                </a:solidFill>
              </a:rPr>
              <a:t>boundary conditions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2000" b="1" u="sng" dirty="0" smtClean="0">
                <a:solidFill>
                  <a:schemeClr val="tx1"/>
                </a:solidFill>
              </a:rPr>
              <a:t>Engineering </a:t>
            </a:r>
            <a:r>
              <a:rPr lang="en-US" sz="2000" b="1" u="sng" dirty="0">
                <a:solidFill>
                  <a:schemeClr val="tx1"/>
                </a:solidFill>
              </a:rPr>
              <a:t>Applications</a:t>
            </a:r>
          </a:p>
          <a:p>
            <a:pPr algn="l"/>
            <a:r>
              <a:rPr lang="en-US" sz="1600" b="1" i="1" dirty="0" smtClean="0">
                <a:solidFill>
                  <a:schemeClr val="tx1"/>
                </a:solidFill>
              </a:rPr>
              <a:t>Aeronautical/Aerospace </a:t>
            </a:r>
            <a:r>
              <a:rPr lang="en-US" sz="1600" b="1" i="1" dirty="0">
                <a:solidFill>
                  <a:schemeClr val="tx1"/>
                </a:solidFill>
              </a:rPr>
              <a:t>Engineering</a:t>
            </a:r>
            <a:r>
              <a:rPr lang="en-US" sz="1600" b="1" dirty="0">
                <a:solidFill>
                  <a:schemeClr val="tx1"/>
                </a:solidFill>
              </a:rPr>
              <a:t> -  stress, fracture, and fatigue analysis in aero structures. </a:t>
            </a:r>
          </a:p>
          <a:p>
            <a:pPr algn="l"/>
            <a:r>
              <a:rPr lang="en-US" sz="1600" b="1" i="1" dirty="0" smtClean="0">
                <a:solidFill>
                  <a:schemeClr val="tx1"/>
                </a:solidFill>
              </a:rPr>
              <a:t>Civil </a:t>
            </a:r>
            <a:r>
              <a:rPr lang="en-US" sz="1600" b="1" i="1" dirty="0">
                <a:solidFill>
                  <a:schemeClr val="tx1"/>
                </a:solidFill>
              </a:rPr>
              <a:t>Engineering</a:t>
            </a:r>
            <a:r>
              <a:rPr lang="en-US" sz="1600" b="1" dirty="0">
                <a:solidFill>
                  <a:schemeClr val="tx1"/>
                </a:solidFill>
              </a:rPr>
              <a:t> - stress and deﬂection analysis of structures including rods, beams, plates, and shells; </a:t>
            </a:r>
            <a:r>
              <a:rPr lang="en-US" sz="1600" b="1" dirty="0" err="1">
                <a:solidFill>
                  <a:schemeClr val="tx1"/>
                </a:solidFill>
              </a:rPr>
              <a:t>geomechanics</a:t>
            </a:r>
            <a:r>
              <a:rPr lang="en-US" sz="1600" b="1" dirty="0">
                <a:solidFill>
                  <a:schemeClr val="tx1"/>
                </a:solidFill>
              </a:rPr>
              <a:t> involving the stresses in soil, rock, concrete, and asphalt materials. </a:t>
            </a:r>
          </a:p>
          <a:p>
            <a:pPr algn="l"/>
            <a:r>
              <a:rPr lang="en-US" sz="1600" b="1" i="1" dirty="0" smtClean="0">
                <a:solidFill>
                  <a:schemeClr val="tx1"/>
                </a:solidFill>
              </a:rPr>
              <a:t>Materials </a:t>
            </a:r>
            <a:r>
              <a:rPr lang="en-US" sz="1600" b="1" i="1" dirty="0">
                <a:solidFill>
                  <a:schemeClr val="tx1"/>
                </a:solidFill>
              </a:rPr>
              <a:t>Engineering - </a:t>
            </a:r>
            <a:r>
              <a:rPr lang="en-US" sz="1600" b="1" dirty="0">
                <a:solidFill>
                  <a:schemeClr val="tx1"/>
                </a:solidFill>
              </a:rPr>
              <a:t> to determine the stress ﬁelds in crystalline solids, around dislocations and in materials with microstructure. </a:t>
            </a:r>
          </a:p>
          <a:p>
            <a:pPr algn="l"/>
            <a:r>
              <a:rPr lang="en-US" sz="1600" b="1" i="1" dirty="0" smtClean="0">
                <a:solidFill>
                  <a:schemeClr val="tx1"/>
                </a:solidFill>
              </a:rPr>
              <a:t>Mechanical </a:t>
            </a:r>
            <a:r>
              <a:rPr lang="en-US" sz="1600" b="1" i="1" dirty="0">
                <a:solidFill>
                  <a:schemeClr val="tx1"/>
                </a:solidFill>
              </a:rPr>
              <a:t>Engineering</a:t>
            </a:r>
            <a:r>
              <a:rPr lang="en-US" sz="1600" b="1" dirty="0">
                <a:solidFill>
                  <a:schemeClr val="tx1"/>
                </a:solidFill>
              </a:rPr>
              <a:t> - analysis and design of machine elements, general stress analysis, contact stresses, thermal stress analysis, fracture mechanics, and fatigue. </a:t>
            </a: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Subject </a:t>
            </a:r>
            <a:r>
              <a:rPr lang="en-US" sz="1600" b="1" dirty="0">
                <a:solidFill>
                  <a:schemeClr val="tx1"/>
                </a:solidFill>
              </a:rPr>
              <a:t>also provides </a:t>
            </a:r>
            <a:r>
              <a:rPr lang="en-US" sz="1600" b="1" dirty="0" smtClean="0">
                <a:solidFill>
                  <a:schemeClr val="tx1"/>
                </a:solidFill>
              </a:rPr>
              <a:t>basis </a:t>
            </a:r>
            <a:r>
              <a:rPr lang="en-US" sz="1600" b="1" dirty="0">
                <a:solidFill>
                  <a:schemeClr val="tx1"/>
                </a:solidFill>
              </a:rPr>
              <a:t>for </a:t>
            </a:r>
            <a:r>
              <a:rPr lang="en-US" sz="1600" b="1" dirty="0" smtClean="0">
                <a:solidFill>
                  <a:schemeClr val="tx1"/>
                </a:solidFill>
              </a:rPr>
              <a:t>advanced studies in </a:t>
            </a:r>
            <a:r>
              <a:rPr lang="en-US" sz="1600" b="1" dirty="0">
                <a:solidFill>
                  <a:schemeClr val="tx1"/>
                </a:solidFill>
              </a:rPr>
              <a:t>inelastic material behavior including plasticity and viscoelasticity, and to </a:t>
            </a:r>
            <a:r>
              <a:rPr lang="en-US" sz="1600" b="1" dirty="0" smtClean="0">
                <a:solidFill>
                  <a:schemeClr val="tx1"/>
                </a:solidFill>
              </a:rPr>
              <a:t>computational </a:t>
            </a:r>
            <a:r>
              <a:rPr lang="en-US" sz="1600" b="1" dirty="0">
                <a:solidFill>
                  <a:schemeClr val="tx1"/>
                </a:solidFill>
              </a:rPr>
              <a:t>stress analysis </a:t>
            </a:r>
            <a:r>
              <a:rPr lang="en-US" sz="1600" b="1" dirty="0" smtClean="0">
                <a:solidFill>
                  <a:schemeClr val="tx1"/>
                </a:solidFill>
              </a:rPr>
              <a:t>using ﬁnite/boundary </a:t>
            </a:r>
            <a:r>
              <a:rPr lang="en-US" sz="1600" b="1" dirty="0">
                <a:solidFill>
                  <a:schemeClr val="tx1"/>
                </a:solidFill>
              </a:rPr>
              <a:t>element methods.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 </a:t>
            </a:r>
          </a:p>
          <a:p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4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46" y="397379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Methods of Stress &amp; Deflection 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28" y="124982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Mechanics </a:t>
            </a:r>
            <a:r>
              <a:rPr lang="en-US" sz="1600" b="1" dirty="0"/>
              <a:t>of </a:t>
            </a:r>
            <a:r>
              <a:rPr lang="en-US" sz="1600" b="1" dirty="0" smtClean="0"/>
              <a:t>Materials (Strength of Materials)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Simplified analysis based upon the use of assumptions related to the geometry of the deformation, e.g., </a:t>
            </a:r>
            <a:r>
              <a:rPr lang="en-US" sz="1600" i="1" dirty="0"/>
              <a:t>plane sections remain plane</a:t>
            </a:r>
            <a:r>
              <a:rPr lang="en-US" sz="1600" i="1" dirty="0" smtClean="0"/>
              <a:t>. </a:t>
            </a:r>
            <a:r>
              <a:rPr lang="en-US" sz="1600" dirty="0" smtClean="0"/>
              <a:t>See </a:t>
            </a:r>
            <a:r>
              <a:rPr lang="en-US" sz="1600" dirty="0"/>
              <a:t>Appendix D in text for review.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Theory </a:t>
            </a:r>
            <a:r>
              <a:rPr lang="en-US" sz="1600" b="1" dirty="0"/>
              <a:t>of </a:t>
            </a:r>
            <a:r>
              <a:rPr lang="en-US" sz="1600" b="1" dirty="0" smtClean="0"/>
              <a:t>Elasticity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General </a:t>
            </a:r>
            <a:r>
              <a:rPr lang="en-US" sz="1600" dirty="0"/>
              <a:t>approach </a:t>
            </a:r>
            <a:r>
              <a:rPr lang="en-US" sz="1600" dirty="0" smtClean="0"/>
              <a:t>using principles </a:t>
            </a:r>
            <a:r>
              <a:rPr lang="en-US" sz="1600" dirty="0"/>
              <a:t>of continuum mechanics.  Develops mathematical boundary-value problems for </a:t>
            </a:r>
            <a:r>
              <a:rPr lang="en-US" sz="1600" dirty="0" smtClean="0"/>
              <a:t>solution </a:t>
            </a:r>
            <a:r>
              <a:rPr lang="en-US" sz="1600" dirty="0"/>
              <a:t>to the stress, strain and displacement distributions in a given body.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Computational </a:t>
            </a:r>
            <a:r>
              <a:rPr lang="en-US" sz="1600" b="1" dirty="0"/>
              <a:t>Methods: Finite </a:t>
            </a:r>
            <a:r>
              <a:rPr lang="en-US" sz="1600" b="1" dirty="0" smtClean="0"/>
              <a:t>Element, </a:t>
            </a:r>
            <a:r>
              <a:rPr lang="en-US" sz="1600" b="1" dirty="0"/>
              <a:t>Boundary </a:t>
            </a:r>
            <a:r>
              <a:rPr lang="en-US" sz="1600" b="1" dirty="0" smtClean="0"/>
              <a:t>Element, </a:t>
            </a:r>
            <a:r>
              <a:rPr lang="en-US" sz="1600" b="1" dirty="0"/>
              <a:t>and Finite </a:t>
            </a:r>
            <a:r>
              <a:rPr lang="en-US" sz="1600" b="1" dirty="0" smtClean="0"/>
              <a:t>Difference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Each </a:t>
            </a:r>
            <a:r>
              <a:rPr lang="en-US" sz="1600" dirty="0" smtClean="0"/>
              <a:t>method discretizes body </a:t>
            </a:r>
            <a:r>
              <a:rPr lang="en-US" sz="1600" dirty="0"/>
              <a:t>under study into many computational elements or cells.  </a:t>
            </a:r>
            <a:r>
              <a:rPr lang="en-US" sz="1600" dirty="0" smtClean="0"/>
              <a:t>Solution is then determined </a:t>
            </a:r>
            <a:r>
              <a:rPr lang="en-US" sz="1600" dirty="0"/>
              <a:t>over each element or </a:t>
            </a:r>
            <a:r>
              <a:rPr lang="en-US" sz="1600" dirty="0" smtClean="0"/>
              <a:t>cell. Computers are </a:t>
            </a:r>
            <a:r>
              <a:rPr lang="en-US" sz="1600" dirty="0"/>
              <a:t>used to </a:t>
            </a:r>
            <a:r>
              <a:rPr lang="en-US" sz="1600" dirty="0" smtClean="0"/>
              <a:t>handle detailed calculations.</a:t>
            </a:r>
            <a:endParaRPr lang="en-US" sz="1600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Experimental </a:t>
            </a:r>
            <a:r>
              <a:rPr lang="en-US" sz="1600" b="1" dirty="0"/>
              <a:t>Stress Analysis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Numerous techniques such as </a:t>
            </a:r>
            <a:r>
              <a:rPr lang="en-US" sz="1600" dirty="0" err="1"/>
              <a:t>photoelasticity</a:t>
            </a:r>
            <a:r>
              <a:rPr lang="en-US" sz="1600" dirty="0"/>
              <a:t>, strain gages, brittle coatings, fiber optic sensors, </a:t>
            </a:r>
            <a:r>
              <a:rPr lang="en-US" sz="1600" dirty="0" err="1"/>
              <a:t>Moire</a:t>
            </a:r>
            <a:r>
              <a:rPr lang="en-US" sz="1600" dirty="0"/>
              <a:t>' holography, etc. have been developed to experimentally determine the stress, strain or displacements at specific locations in models or actual structures and machine parts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6218904"/>
              <a:ext cx="9144000" cy="63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59" y="6246082"/>
              <a:ext cx="3923959" cy="58477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Elasticity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Theory, Applications and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Numerics</a:t>
              </a:r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M.H. </a:t>
              </a:r>
              <a:r>
                <a:rPr lang="en-US" sz="1400" b="1" dirty="0" err="1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Sadd</a:t>
              </a:r>
              <a:r>
                <a:rPr lang="en-US" sz="1400" b="1" dirty="0" smtClean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en-US" sz="1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 of Rhode Island</a:t>
              </a:r>
              <a:endPara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" name="Picture 2" descr="C:\Users\sadd\Pictures\My Scans\scan001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4" t="3970" r="3927" b="8156"/>
            <a:stretch/>
          </p:blipFill>
          <p:spPr bwMode="auto">
            <a:xfrm>
              <a:off x="8523223" y="6252039"/>
              <a:ext cx="551951" cy="576465"/>
            </a:xfrm>
            <a:prstGeom prst="rect">
              <a:avLst/>
            </a:prstGeom>
            <a:noFill/>
            <a:ln w="19050" cmpd="sng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9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325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Theory of Elasticity</vt:lpstr>
      <vt:lpstr>Basic Methods of Stress &amp; Deflection Analysis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MCE 571 Theory of Elasticity</dc:title>
  <dc:creator>sadd</dc:creator>
  <cp:lastModifiedBy>taggart</cp:lastModifiedBy>
  <cp:revision>14</cp:revision>
  <dcterms:created xsi:type="dcterms:W3CDTF">2012-01-17T18:53:58Z</dcterms:created>
  <dcterms:modified xsi:type="dcterms:W3CDTF">2015-09-09T12:02:26Z</dcterms:modified>
</cp:coreProperties>
</file>