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3" r:id="rId2"/>
    <p:sldId id="264" r:id="rId3"/>
    <p:sldId id="265" r:id="rId4"/>
    <p:sldId id="256" r:id="rId5"/>
    <p:sldId id="266" r:id="rId6"/>
    <p:sldId id="267" r:id="rId7"/>
    <p:sldId id="268" r:id="rId8"/>
    <p:sldId id="257" r:id="rId9"/>
    <p:sldId id="269" r:id="rId10"/>
    <p:sldId id="270" r:id="rId11"/>
    <p:sldId id="258" r:id="rId12"/>
    <p:sldId id="271" r:id="rId13"/>
    <p:sldId id="272" r:id="rId14"/>
    <p:sldId id="273" r:id="rId15"/>
    <p:sldId id="274" r:id="rId16"/>
    <p:sldId id="275" r:id="rId17"/>
    <p:sldId id="260" r:id="rId18"/>
    <p:sldId id="261"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1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9"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 Id="rId9" Type="http://schemas.openxmlformats.org/officeDocument/2006/relationships/image" Target="../media/image9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B151D9-8721-4D88-B6B2-63B36F721CD5}"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t>‹#›</a:t>
            </a:fld>
            <a:endParaRPr lang="en-US"/>
          </a:p>
        </p:txBody>
      </p:sp>
    </p:spTree>
    <p:extLst>
      <p:ext uri="{BB962C8B-B14F-4D97-AF65-F5344CB8AC3E}">
        <p14:creationId xmlns:p14="http://schemas.microsoft.com/office/powerpoint/2010/main" val="64962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151D9-8721-4D88-B6B2-63B36F721CD5}"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t>‹#›</a:t>
            </a:fld>
            <a:endParaRPr lang="en-US"/>
          </a:p>
        </p:txBody>
      </p:sp>
    </p:spTree>
    <p:extLst>
      <p:ext uri="{BB962C8B-B14F-4D97-AF65-F5344CB8AC3E}">
        <p14:creationId xmlns:p14="http://schemas.microsoft.com/office/powerpoint/2010/main" val="288120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151D9-8721-4D88-B6B2-63B36F721CD5}"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t>‹#›</a:t>
            </a:fld>
            <a:endParaRPr lang="en-US"/>
          </a:p>
        </p:txBody>
      </p:sp>
    </p:spTree>
    <p:extLst>
      <p:ext uri="{BB962C8B-B14F-4D97-AF65-F5344CB8AC3E}">
        <p14:creationId xmlns:p14="http://schemas.microsoft.com/office/powerpoint/2010/main" val="270799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151D9-8721-4D88-B6B2-63B36F721CD5}"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t>‹#›</a:t>
            </a:fld>
            <a:endParaRPr lang="en-US"/>
          </a:p>
        </p:txBody>
      </p:sp>
    </p:spTree>
    <p:extLst>
      <p:ext uri="{BB962C8B-B14F-4D97-AF65-F5344CB8AC3E}">
        <p14:creationId xmlns:p14="http://schemas.microsoft.com/office/powerpoint/2010/main" val="135151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B151D9-8721-4D88-B6B2-63B36F721CD5}"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A35-9E08-491E-BFFB-1ED059AD0FB9}" type="slidenum">
              <a:rPr lang="en-US" smtClean="0"/>
              <a:t>‹#›</a:t>
            </a:fld>
            <a:endParaRPr lang="en-US"/>
          </a:p>
        </p:txBody>
      </p:sp>
    </p:spTree>
    <p:extLst>
      <p:ext uri="{BB962C8B-B14F-4D97-AF65-F5344CB8AC3E}">
        <p14:creationId xmlns:p14="http://schemas.microsoft.com/office/powerpoint/2010/main" val="78050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B151D9-8721-4D88-B6B2-63B36F721CD5}"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06A35-9E08-491E-BFFB-1ED059AD0FB9}" type="slidenum">
              <a:rPr lang="en-US" smtClean="0"/>
              <a:t>‹#›</a:t>
            </a:fld>
            <a:endParaRPr lang="en-US"/>
          </a:p>
        </p:txBody>
      </p:sp>
    </p:spTree>
    <p:extLst>
      <p:ext uri="{BB962C8B-B14F-4D97-AF65-F5344CB8AC3E}">
        <p14:creationId xmlns:p14="http://schemas.microsoft.com/office/powerpoint/2010/main" val="208258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B151D9-8721-4D88-B6B2-63B36F721CD5}" type="datetimeFigureOut">
              <a:rPr lang="en-US" smtClean="0"/>
              <a:t>9/9/2015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106A35-9E08-491E-BFFB-1ED059AD0FB9}" type="slidenum">
              <a:rPr lang="en-US" smtClean="0"/>
              <a:t>‹#›</a:t>
            </a:fld>
            <a:endParaRPr lang="en-US"/>
          </a:p>
        </p:txBody>
      </p:sp>
    </p:spTree>
    <p:extLst>
      <p:ext uri="{BB962C8B-B14F-4D97-AF65-F5344CB8AC3E}">
        <p14:creationId xmlns:p14="http://schemas.microsoft.com/office/powerpoint/2010/main" val="89842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B151D9-8721-4D88-B6B2-63B36F721CD5}" type="datetimeFigureOut">
              <a:rPr lang="en-US" smtClean="0"/>
              <a:t>9/9/2015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106A35-9E08-491E-BFFB-1ED059AD0FB9}" type="slidenum">
              <a:rPr lang="en-US" smtClean="0"/>
              <a:t>‹#›</a:t>
            </a:fld>
            <a:endParaRPr lang="en-US"/>
          </a:p>
        </p:txBody>
      </p:sp>
    </p:spTree>
    <p:extLst>
      <p:ext uri="{BB962C8B-B14F-4D97-AF65-F5344CB8AC3E}">
        <p14:creationId xmlns:p14="http://schemas.microsoft.com/office/powerpoint/2010/main" val="169038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151D9-8721-4D88-B6B2-63B36F721CD5}" type="datetimeFigureOut">
              <a:rPr lang="en-US" smtClean="0"/>
              <a:t>9/9/2015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106A35-9E08-491E-BFFB-1ED059AD0FB9}" type="slidenum">
              <a:rPr lang="en-US" smtClean="0"/>
              <a:t>‹#›</a:t>
            </a:fld>
            <a:endParaRPr lang="en-US"/>
          </a:p>
        </p:txBody>
      </p:sp>
    </p:spTree>
    <p:extLst>
      <p:ext uri="{BB962C8B-B14F-4D97-AF65-F5344CB8AC3E}">
        <p14:creationId xmlns:p14="http://schemas.microsoft.com/office/powerpoint/2010/main" val="101934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151D9-8721-4D88-B6B2-63B36F721CD5}"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06A35-9E08-491E-BFFB-1ED059AD0FB9}" type="slidenum">
              <a:rPr lang="en-US" smtClean="0"/>
              <a:t>‹#›</a:t>
            </a:fld>
            <a:endParaRPr lang="en-US"/>
          </a:p>
        </p:txBody>
      </p:sp>
    </p:spTree>
    <p:extLst>
      <p:ext uri="{BB962C8B-B14F-4D97-AF65-F5344CB8AC3E}">
        <p14:creationId xmlns:p14="http://schemas.microsoft.com/office/powerpoint/2010/main" val="69657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151D9-8721-4D88-B6B2-63B36F721CD5}"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06A35-9E08-491E-BFFB-1ED059AD0FB9}" type="slidenum">
              <a:rPr lang="en-US" smtClean="0"/>
              <a:t>‹#›</a:t>
            </a:fld>
            <a:endParaRPr lang="en-US"/>
          </a:p>
        </p:txBody>
      </p:sp>
    </p:spTree>
    <p:extLst>
      <p:ext uri="{BB962C8B-B14F-4D97-AF65-F5344CB8AC3E}">
        <p14:creationId xmlns:p14="http://schemas.microsoft.com/office/powerpoint/2010/main" val="187846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151D9-8721-4D88-B6B2-63B36F721CD5}" type="datetimeFigureOut">
              <a:rPr lang="en-US" smtClean="0"/>
              <a:t>9/9/2015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06A35-9E08-491E-BFFB-1ED059AD0FB9}" type="slidenum">
              <a:rPr lang="en-US" smtClean="0"/>
              <a:t>‹#›</a:t>
            </a:fld>
            <a:endParaRPr lang="en-US"/>
          </a:p>
        </p:txBody>
      </p:sp>
    </p:spTree>
    <p:extLst>
      <p:ext uri="{BB962C8B-B14F-4D97-AF65-F5344CB8AC3E}">
        <p14:creationId xmlns:p14="http://schemas.microsoft.com/office/powerpoint/2010/main" val="18495117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oleObject" Target="../embeddings/oleObject38.bin"/><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0.wmf"/><Relationship Id="rId5" Type="http://schemas.openxmlformats.org/officeDocument/2006/relationships/oleObject" Target="../embeddings/oleObject39.bin"/><Relationship Id="rId4" Type="http://schemas.openxmlformats.org/officeDocument/2006/relationships/image" Target="../media/image39.wmf"/></Relationships>
</file>

<file path=ppt/slides/_rels/slide11.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5.bin"/><Relationship Id="rId18" Type="http://schemas.openxmlformats.org/officeDocument/2006/relationships/image" Target="../media/image49.wmf"/><Relationship Id="rId3" Type="http://schemas.openxmlformats.org/officeDocument/2006/relationships/oleObject" Target="../embeddings/oleObject40.bin"/><Relationship Id="rId21" Type="http://schemas.openxmlformats.org/officeDocument/2006/relationships/image" Target="../media/image51.png"/><Relationship Id="rId7" Type="http://schemas.openxmlformats.org/officeDocument/2006/relationships/oleObject" Target="../embeddings/oleObject42.bin"/><Relationship Id="rId12" Type="http://schemas.openxmlformats.org/officeDocument/2006/relationships/image" Target="../media/image46.wmf"/><Relationship Id="rId17" Type="http://schemas.openxmlformats.org/officeDocument/2006/relationships/oleObject" Target="../embeddings/oleObject47.bin"/><Relationship Id="rId2" Type="http://schemas.openxmlformats.org/officeDocument/2006/relationships/slideLayout" Target="../slideLayouts/slideLayout2.xml"/><Relationship Id="rId16" Type="http://schemas.openxmlformats.org/officeDocument/2006/relationships/image" Target="../media/image48.wmf"/><Relationship Id="rId20" Type="http://schemas.openxmlformats.org/officeDocument/2006/relationships/image" Target="../media/image50.wmf"/><Relationship Id="rId1" Type="http://schemas.openxmlformats.org/officeDocument/2006/relationships/vmlDrawing" Target="../drawings/vmlDrawing11.vml"/><Relationship Id="rId6" Type="http://schemas.openxmlformats.org/officeDocument/2006/relationships/image" Target="../media/image43.w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45.wmf"/><Relationship Id="rId19" Type="http://schemas.openxmlformats.org/officeDocument/2006/relationships/oleObject" Target="../embeddings/oleObject48.bin"/><Relationship Id="rId4" Type="http://schemas.openxmlformats.org/officeDocument/2006/relationships/image" Target="../media/image42.wmf"/><Relationship Id="rId9" Type="http://schemas.openxmlformats.org/officeDocument/2006/relationships/oleObject" Target="../embeddings/oleObject43.bin"/><Relationship Id="rId14" Type="http://schemas.openxmlformats.org/officeDocument/2006/relationships/image" Target="../media/image47.wmf"/><Relationship Id="rId22"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3.jpeg"/><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3.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2.bin"/></Relationships>
</file>

<file path=ppt/slides/_rels/slide13.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8.wmf"/><Relationship Id="rId5" Type="http://schemas.openxmlformats.org/officeDocument/2006/relationships/oleObject" Target="../embeddings/oleObject55.bin"/><Relationship Id="rId4" Type="http://schemas.openxmlformats.org/officeDocument/2006/relationships/image" Target="../media/image57.wmf"/><Relationship Id="rId9" Type="http://schemas.openxmlformats.org/officeDocument/2006/relationships/image" Target="../media/image3.jpeg"/></Relationships>
</file>

<file path=ppt/slides/_rels/slide14.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3.jpeg"/><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1.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0.bin"/></Relationships>
</file>

<file path=ppt/slides/_rels/slide15.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6.wmf"/><Relationship Id="rId5" Type="http://schemas.openxmlformats.org/officeDocument/2006/relationships/oleObject" Target="../embeddings/oleObject63.bin"/><Relationship Id="rId10" Type="http://schemas.openxmlformats.org/officeDocument/2006/relationships/image" Target="../media/image3.jpeg"/><Relationship Id="rId4" Type="http://schemas.openxmlformats.org/officeDocument/2006/relationships/image" Target="../media/image65.wmf"/><Relationship Id="rId9" Type="http://schemas.openxmlformats.org/officeDocument/2006/relationships/image" Target="../media/image68.emf"/></Relationships>
</file>

<file path=ppt/slides/_rels/slide16.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3.wmf"/><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75.wmf"/><Relationship Id="rId1" Type="http://schemas.openxmlformats.org/officeDocument/2006/relationships/vmlDrawing" Target="../drawings/vmlDrawing16.vml"/><Relationship Id="rId6" Type="http://schemas.openxmlformats.org/officeDocument/2006/relationships/image" Target="../media/image70.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8.bin"/><Relationship Id="rId14" Type="http://schemas.openxmlformats.org/officeDocument/2006/relationships/image" Target="../media/image74.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80.wmf"/><Relationship Id="rId3" Type="http://schemas.openxmlformats.org/officeDocument/2006/relationships/image" Target="../media/image81.emf"/><Relationship Id="rId7" Type="http://schemas.openxmlformats.org/officeDocument/2006/relationships/image" Target="../media/image77.wmf"/><Relationship Id="rId12"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73.bin"/><Relationship Id="rId11" Type="http://schemas.openxmlformats.org/officeDocument/2006/relationships/image" Target="../media/image79.wmf"/><Relationship Id="rId5" Type="http://schemas.openxmlformats.org/officeDocument/2006/relationships/image" Target="../media/image76.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78.wmf"/><Relationship Id="rId14" Type="http://schemas.openxmlformats.org/officeDocument/2006/relationships/image" Target="../media/image3.jpeg"/></Relationships>
</file>

<file path=ppt/slides/_rels/slide18.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82.bin"/><Relationship Id="rId18" Type="http://schemas.openxmlformats.org/officeDocument/2006/relationships/image" Target="../media/image89.wmf"/><Relationship Id="rId3" Type="http://schemas.openxmlformats.org/officeDocument/2006/relationships/oleObject" Target="../embeddings/oleObject77.bin"/><Relationship Id="rId21" Type="http://schemas.openxmlformats.org/officeDocument/2006/relationships/image" Target="../media/image91.emf"/><Relationship Id="rId7" Type="http://schemas.openxmlformats.org/officeDocument/2006/relationships/oleObject" Target="../embeddings/oleObject79.bin"/><Relationship Id="rId12" Type="http://schemas.openxmlformats.org/officeDocument/2006/relationships/image" Target="../media/image86.wmf"/><Relationship Id="rId17" Type="http://schemas.openxmlformats.org/officeDocument/2006/relationships/oleObject" Target="../embeddings/oleObject84.bin"/><Relationship Id="rId2" Type="http://schemas.openxmlformats.org/officeDocument/2006/relationships/slideLayout" Target="../slideLayouts/slideLayout2.xml"/><Relationship Id="rId16" Type="http://schemas.openxmlformats.org/officeDocument/2006/relationships/image" Target="../media/image88.wmf"/><Relationship Id="rId20" Type="http://schemas.openxmlformats.org/officeDocument/2006/relationships/image" Target="../media/image90.wmf"/><Relationship Id="rId1" Type="http://schemas.openxmlformats.org/officeDocument/2006/relationships/vmlDrawing" Target="../drawings/vmlDrawing18.vml"/><Relationship Id="rId6" Type="http://schemas.openxmlformats.org/officeDocument/2006/relationships/image" Target="../media/image83.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85.wmf"/><Relationship Id="rId19" Type="http://schemas.openxmlformats.org/officeDocument/2006/relationships/oleObject" Target="../embeddings/oleObject85.bin"/><Relationship Id="rId4" Type="http://schemas.openxmlformats.org/officeDocument/2006/relationships/image" Target="../media/image82.wmf"/><Relationship Id="rId9" Type="http://schemas.openxmlformats.org/officeDocument/2006/relationships/oleObject" Target="../embeddings/oleObject80.bin"/><Relationship Id="rId14" Type="http://schemas.openxmlformats.org/officeDocument/2006/relationships/image" Target="../media/image87.wmf"/><Relationship Id="rId22" Type="http://schemas.openxmlformats.org/officeDocument/2006/relationships/image" Target="../media/image3.jpeg"/></Relationships>
</file>

<file path=ppt/slides/_rels/slide19.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image" Target="../media/image97.e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3.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89.bin"/><Relationship Id="rId1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image" Target="../media/image3.jpeg"/><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image" Target="../media/image3.jpeg"/><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 Id="rId14" Type="http://schemas.openxmlformats.org/officeDocument/2006/relationships/image" Target="../media/image13.wmf"/></Relationships>
</file>

<file path=ppt/slides/_rels/slide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image" Target="../media/image3.jpeg"/><Relationship Id="rId5" Type="http://schemas.openxmlformats.org/officeDocument/2006/relationships/oleObject" Target="../embeddings/oleObject14.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6.bin"/></Relationships>
</file>

<file path=ppt/slides/_rels/slide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image" Target="../media/image3.jpeg"/><Relationship Id="rId5" Type="http://schemas.openxmlformats.org/officeDocument/2006/relationships/oleObject" Target="../embeddings/oleObject18.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6.bin"/><Relationship Id="rId18" Type="http://schemas.openxmlformats.org/officeDocument/2006/relationships/image" Target="../media/image29.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6.wmf"/><Relationship Id="rId17" Type="http://schemas.openxmlformats.org/officeDocument/2006/relationships/oleObject" Target="../embeddings/oleObject28.bin"/><Relationship Id="rId2" Type="http://schemas.openxmlformats.org/officeDocument/2006/relationships/slideLayout" Target="../slideLayouts/slideLayout2.xml"/><Relationship Id="rId16" Type="http://schemas.openxmlformats.org/officeDocument/2006/relationships/image" Target="../media/image28.wmf"/><Relationship Id="rId1" Type="http://schemas.openxmlformats.org/officeDocument/2006/relationships/vmlDrawing" Target="../drawings/vmlDrawing6.vml"/><Relationship Id="rId6" Type="http://schemas.openxmlformats.org/officeDocument/2006/relationships/image" Target="../media/image23.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25.wmf"/><Relationship Id="rId19" Type="http://schemas.openxmlformats.org/officeDocument/2006/relationships/image" Target="../media/image3.jpeg"/><Relationship Id="rId4" Type="http://schemas.openxmlformats.org/officeDocument/2006/relationships/image" Target="../media/image22.wmf"/><Relationship Id="rId9" Type="http://schemas.openxmlformats.org/officeDocument/2006/relationships/oleObject" Target="../embeddings/oleObject24.bin"/><Relationship Id="rId14" Type="http://schemas.openxmlformats.org/officeDocument/2006/relationships/image" Target="../media/image2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jpeg"/><Relationship Id="rId4" Type="http://schemas.openxmlformats.org/officeDocument/2006/relationships/image" Target="../media/image30.wmf"/></Relationships>
</file>

<file path=ppt/slides/_rels/slide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11" Type="http://schemas.openxmlformats.org/officeDocument/2006/relationships/image" Target="../media/image3.jpeg"/><Relationship Id="rId5" Type="http://schemas.openxmlformats.org/officeDocument/2006/relationships/oleObject" Target="../embeddings/oleObject31.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3.bin"/></Relationships>
</file>

<file path=ppt/slides/_rels/slide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6.wmf"/><Relationship Id="rId11" Type="http://schemas.openxmlformats.org/officeDocument/2006/relationships/image" Target="../media/image3.jpeg"/><Relationship Id="rId5" Type="http://schemas.openxmlformats.org/officeDocument/2006/relationships/oleObject" Target="../embeddings/oleObject35.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080" y="847737"/>
            <a:ext cx="6553200" cy="639762"/>
          </a:xfrm>
        </p:spPr>
        <p:txBody>
          <a:bodyPr>
            <a:normAutofit/>
          </a:bodyPr>
          <a:lstStyle/>
          <a:p>
            <a:r>
              <a:rPr lang="en-US" sz="3200" b="1" dirty="0" smtClean="0"/>
              <a:t>Common Variable Types in Elasticity</a:t>
            </a:r>
            <a:endParaRPr lang="en-US" sz="3200" b="1" dirty="0"/>
          </a:p>
        </p:txBody>
      </p:sp>
      <p:sp>
        <p:nvSpPr>
          <p:cNvPr id="4" name="Rectangle 3"/>
          <p:cNvSpPr/>
          <p:nvPr/>
        </p:nvSpPr>
        <p:spPr>
          <a:xfrm>
            <a:off x="541561" y="1359801"/>
            <a:ext cx="8339328" cy="4801314"/>
          </a:xfrm>
          <a:prstGeom prst="rect">
            <a:avLst/>
          </a:prstGeom>
        </p:spPr>
        <p:txBody>
          <a:bodyPr wrap="square">
            <a:spAutoFit/>
          </a:bodyPr>
          <a:lstStyle/>
          <a:p>
            <a:r>
              <a:rPr lang="en-US" dirty="0"/>
              <a:t>Elasticity theory is </a:t>
            </a:r>
            <a:r>
              <a:rPr lang="en-US" dirty="0" smtClean="0"/>
              <a:t>a mathematical model of material deformation.  Using principles of continuum mechanics, it is  formulated </a:t>
            </a:r>
            <a:r>
              <a:rPr lang="en-US" dirty="0"/>
              <a:t>in terms of many different types of </a:t>
            </a:r>
            <a:r>
              <a:rPr lang="en-US" dirty="0" smtClean="0"/>
              <a:t>field variables specified at spatial points in the body under study.  Some examples include:</a:t>
            </a:r>
          </a:p>
          <a:p>
            <a:endParaRPr lang="en-US" dirty="0"/>
          </a:p>
          <a:p>
            <a:r>
              <a:rPr lang="en-US" b="1" dirty="0" smtClean="0"/>
              <a:t>Scalars - </a:t>
            </a:r>
            <a:r>
              <a:rPr lang="en-US" dirty="0" smtClean="0"/>
              <a:t>Single magnitude</a:t>
            </a:r>
            <a:br>
              <a:rPr lang="en-US" dirty="0" smtClean="0"/>
            </a:br>
            <a:r>
              <a:rPr lang="en-US" dirty="0" smtClean="0"/>
              <a:t>          mass density </a:t>
            </a:r>
            <a:r>
              <a:rPr lang="en-US" dirty="0" smtClean="0">
                <a:sym typeface="Symbol"/>
              </a:rPr>
              <a:t></a:t>
            </a:r>
            <a:r>
              <a:rPr lang="en-US" dirty="0" smtClean="0"/>
              <a:t>, temperature </a:t>
            </a:r>
            <a:r>
              <a:rPr lang="en-US" i="1" dirty="0" smtClean="0"/>
              <a:t>T</a:t>
            </a:r>
            <a:r>
              <a:rPr lang="en-US" dirty="0" smtClean="0"/>
              <a:t>, modulus of elasticity </a:t>
            </a:r>
            <a:r>
              <a:rPr lang="en-US" i="1" dirty="0" smtClean="0"/>
              <a:t>E</a:t>
            </a:r>
            <a:r>
              <a:rPr lang="en-US" dirty="0" smtClean="0"/>
              <a:t>, . . . </a:t>
            </a:r>
          </a:p>
          <a:p>
            <a:endParaRPr lang="en-US" dirty="0"/>
          </a:p>
          <a:p>
            <a:r>
              <a:rPr lang="en-US" b="1" dirty="0" smtClean="0"/>
              <a:t>Vectors – </a:t>
            </a:r>
            <a:r>
              <a:rPr lang="en-US" dirty="0" smtClean="0"/>
              <a:t>Three components in three dimensions</a:t>
            </a:r>
            <a:br>
              <a:rPr lang="en-US" dirty="0" smtClean="0"/>
            </a:br>
            <a:r>
              <a:rPr lang="en-US" dirty="0" smtClean="0"/>
              <a:t>          displacement vector</a:t>
            </a:r>
            <a:endParaRPr lang="en-US" dirty="0"/>
          </a:p>
          <a:p>
            <a:endParaRPr lang="en-US" dirty="0" smtClean="0"/>
          </a:p>
          <a:p>
            <a:r>
              <a:rPr lang="en-US" b="1" dirty="0" smtClean="0"/>
              <a:t>Matrices – </a:t>
            </a:r>
            <a:r>
              <a:rPr lang="en-US" dirty="0" smtClean="0"/>
              <a:t>Nine components in three dimensions</a:t>
            </a:r>
            <a:endParaRPr lang="en-US" dirty="0"/>
          </a:p>
          <a:p>
            <a:r>
              <a:rPr lang="en-US" dirty="0" smtClean="0"/>
              <a:t>          stress matrix  </a:t>
            </a:r>
          </a:p>
          <a:p>
            <a:r>
              <a:rPr lang="en-US" dirty="0" smtClean="0"/>
              <a:t> </a:t>
            </a:r>
          </a:p>
          <a:p>
            <a:endParaRPr lang="en-US" dirty="0"/>
          </a:p>
          <a:p>
            <a:endParaRPr lang="en-US" dirty="0" smtClean="0"/>
          </a:p>
          <a:p>
            <a:r>
              <a:rPr lang="en-US" b="1" dirty="0" smtClean="0"/>
              <a:t/>
            </a:r>
            <a:br>
              <a:rPr lang="en-US" b="1" dirty="0" smtClean="0"/>
            </a:br>
            <a:r>
              <a:rPr lang="en-US" b="1" dirty="0" smtClean="0"/>
              <a:t>Other – </a:t>
            </a:r>
            <a:r>
              <a:rPr lang="en-US" dirty="0" smtClean="0"/>
              <a:t>Variables with more than nine components</a:t>
            </a:r>
            <a:endParaRPr lang="en-US" b="1" dirty="0"/>
          </a:p>
        </p:txBody>
      </p:sp>
      <p:sp>
        <p:nvSpPr>
          <p:cNvPr id="5" name="Title 1"/>
          <p:cNvSpPr txBox="1">
            <a:spLocks/>
          </p:cNvSpPr>
          <p:nvPr/>
        </p:nvSpPr>
        <p:spPr>
          <a:xfrm>
            <a:off x="417871" y="186812"/>
            <a:ext cx="8229600" cy="762000"/>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Chapter 1 Mathematical Preliminaries</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000905475"/>
              </p:ext>
            </p:extLst>
          </p:nvPr>
        </p:nvGraphicFramePr>
        <p:xfrm>
          <a:off x="3091360" y="3587889"/>
          <a:ext cx="1800225" cy="331076"/>
        </p:xfrm>
        <a:graphic>
          <a:graphicData uri="http://schemas.openxmlformats.org/presentationml/2006/ole">
            <mc:AlternateContent xmlns:mc="http://schemas.openxmlformats.org/markup-compatibility/2006">
              <mc:Choice xmlns:v="urn:schemas-microsoft-com:vml" Requires="v">
                <p:oleObj spid="_x0000_s8239" name="Equation" r:id="rId3" imgW="1104840" imgH="203040" progId="Equation.3">
                  <p:embed/>
                </p:oleObj>
              </mc:Choice>
              <mc:Fallback>
                <p:oleObj name="Equation" r:id="rId3" imgW="1104840" imgH="203040" progId="Equation.3">
                  <p:embed/>
                  <p:pic>
                    <p:nvPicPr>
                      <p:cNvPr id="0" name=""/>
                      <p:cNvPicPr/>
                      <p:nvPr/>
                    </p:nvPicPr>
                    <p:blipFill>
                      <a:blip r:embed="rId4"/>
                      <a:stretch>
                        <a:fillRect/>
                      </a:stretch>
                    </p:blipFill>
                    <p:spPr>
                      <a:xfrm>
                        <a:off x="3091360" y="3587889"/>
                        <a:ext cx="1800225" cy="33107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97067463"/>
              </p:ext>
            </p:extLst>
          </p:nvPr>
        </p:nvGraphicFramePr>
        <p:xfrm>
          <a:off x="2692831" y="4567674"/>
          <a:ext cx="2014953" cy="1121727"/>
        </p:xfrm>
        <a:graphic>
          <a:graphicData uri="http://schemas.openxmlformats.org/presentationml/2006/ole">
            <mc:AlternateContent xmlns:mc="http://schemas.openxmlformats.org/markup-compatibility/2006">
              <mc:Choice xmlns:v="urn:schemas-microsoft-com:vml" Requires="v">
                <p:oleObj spid="_x0000_s8240" name="Equation" r:id="rId5" imgW="1231560" imgH="685800" progId="Equation.3">
                  <p:embed/>
                </p:oleObj>
              </mc:Choice>
              <mc:Fallback>
                <p:oleObj name="Equation" r:id="rId5" imgW="1231560" imgH="685800" progId="Equation.3">
                  <p:embed/>
                  <p:pic>
                    <p:nvPicPr>
                      <p:cNvPr id="0" name=""/>
                      <p:cNvPicPr/>
                      <p:nvPr/>
                    </p:nvPicPr>
                    <p:blipFill>
                      <a:blip r:embed="rId6"/>
                      <a:stretch>
                        <a:fillRect/>
                      </a:stretch>
                    </p:blipFill>
                    <p:spPr>
                      <a:xfrm>
                        <a:off x="2692831" y="4567674"/>
                        <a:ext cx="2014953" cy="1121727"/>
                      </a:xfrm>
                      <a:prstGeom prst="rect">
                        <a:avLst/>
                      </a:prstGeom>
                    </p:spPr>
                  </p:pic>
                </p:oleObj>
              </mc:Fallback>
            </mc:AlternateContent>
          </a:graphicData>
        </a:graphic>
      </p:graphicFrame>
      <p:sp>
        <p:nvSpPr>
          <p:cNvPr id="10" name="Rectangle 9"/>
          <p:cNvSpPr/>
          <p:nvPr/>
        </p:nvSpPr>
        <p:spPr>
          <a:xfrm>
            <a:off x="4900201" y="3554972"/>
            <a:ext cx="3273552" cy="369332"/>
          </a:xfrm>
          <a:prstGeom prst="rect">
            <a:avLst/>
          </a:prstGeom>
        </p:spPr>
        <p:txBody>
          <a:bodyPr wrap="square">
            <a:spAutoFit/>
          </a:bodyPr>
          <a:lstStyle/>
          <a:p>
            <a:r>
              <a:rPr lang="en-US" dirty="0" smtClean="0"/>
              <a:t>,</a:t>
            </a:r>
            <a:r>
              <a:rPr lang="en-US" b="1" i="1" dirty="0" smtClean="0"/>
              <a:t> e</a:t>
            </a:r>
            <a:r>
              <a:rPr lang="en-US" baseline="-25000" dirty="0" smtClean="0"/>
              <a:t>1</a:t>
            </a:r>
            <a:r>
              <a:rPr lang="en-US" b="1" dirty="0"/>
              <a:t>, </a:t>
            </a:r>
            <a:r>
              <a:rPr lang="en-US" b="1" i="1" dirty="0"/>
              <a:t>e</a:t>
            </a:r>
            <a:r>
              <a:rPr lang="en-US" baseline="-25000" dirty="0"/>
              <a:t>2</a:t>
            </a:r>
            <a:r>
              <a:rPr lang="en-US" b="1" dirty="0"/>
              <a:t>, </a:t>
            </a:r>
            <a:r>
              <a:rPr lang="en-US" b="1" i="1" dirty="0"/>
              <a:t>e</a:t>
            </a:r>
            <a:r>
              <a:rPr lang="en-US" baseline="-25000" dirty="0"/>
              <a:t>3</a:t>
            </a:r>
            <a:r>
              <a:rPr lang="en-US" dirty="0"/>
              <a:t> are </a:t>
            </a:r>
            <a:r>
              <a:rPr lang="en-US" dirty="0" smtClean="0"/>
              <a:t>unit </a:t>
            </a:r>
            <a:r>
              <a:rPr lang="en-US" dirty="0"/>
              <a:t>basis </a:t>
            </a:r>
            <a:r>
              <a:rPr lang="en-US" dirty="0" smtClean="0"/>
              <a:t>vectors</a:t>
            </a:r>
            <a:endParaRPr lang="en-US" dirty="0"/>
          </a:p>
        </p:txBody>
      </p:sp>
      <p:grpSp>
        <p:nvGrpSpPr>
          <p:cNvPr id="16" name="Group 15"/>
          <p:cNvGrpSpPr/>
          <p:nvPr/>
        </p:nvGrpSpPr>
        <p:grpSpPr>
          <a:xfrm>
            <a:off x="0" y="0"/>
            <a:ext cx="9144000" cy="6858000"/>
            <a:chOff x="0" y="0"/>
            <a:chExt cx="9144000" cy="6858000"/>
          </a:xfrm>
        </p:grpSpPr>
        <p:sp>
          <p:nvSpPr>
            <p:cNvPr id="17" name="Rectangle 16"/>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0" name="Picture 2" descr="C:\Users\sadd\Pictures\My Scans\scan0014.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26107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584" y="384366"/>
            <a:ext cx="8113776" cy="895794"/>
          </a:xfrm>
        </p:spPr>
        <p:txBody>
          <a:bodyPr>
            <a:normAutofit/>
          </a:bodyPr>
          <a:lstStyle/>
          <a:p>
            <a:r>
              <a:rPr lang="en-US" sz="3600" b="1" dirty="0"/>
              <a:t>Principal </a:t>
            </a:r>
            <a:r>
              <a:rPr lang="en-US" sz="3600" b="1" dirty="0" smtClean="0"/>
              <a:t>Axes of Second Order Tensors</a:t>
            </a:r>
            <a:endParaRPr lang="en-US" sz="36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08772471"/>
              </p:ext>
            </p:extLst>
          </p:nvPr>
        </p:nvGraphicFramePr>
        <p:xfrm>
          <a:off x="5618886" y="2938272"/>
          <a:ext cx="1428090" cy="836772"/>
        </p:xfrm>
        <a:graphic>
          <a:graphicData uri="http://schemas.openxmlformats.org/presentationml/2006/ole">
            <mc:AlternateContent xmlns:mc="http://schemas.openxmlformats.org/markup-compatibility/2006">
              <mc:Choice xmlns:v="urn:schemas-microsoft-com:vml" Requires="v">
                <p:oleObj spid="_x0000_s15442" name="Equation" r:id="rId3" imgW="1218671" imgH="710891" progId="Equation.3">
                  <p:embed/>
                </p:oleObj>
              </mc:Choice>
              <mc:Fallback>
                <p:oleObj name="Equation" r:id="rId3" imgW="1218671" imgH="710891"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8886" y="2938272"/>
                        <a:ext cx="1428090" cy="836772"/>
                      </a:xfrm>
                      <a:prstGeom prst="rect">
                        <a:avLst/>
                      </a:prstGeom>
                      <a:noFill/>
                    </p:spPr>
                  </p:pic>
                </p:oleObj>
              </mc:Fallback>
            </mc:AlternateContent>
          </a:graphicData>
        </a:graphic>
      </p:graphicFrame>
      <p:sp>
        <p:nvSpPr>
          <p:cNvPr id="6" name="Rectangle 5"/>
          <p:cNvSpPr/>
          <p:nvPr/>
        </p:nvSpPr>
        <p:spPr>
          <a:xfrm>
            <a:off x="701040" y="1157562"/>
            <a:ext cx="7723632" cy="1200329"/>
          </a:xfrm>
          <a:prstGeom prst="rect">
            <a:avLst/>
          </a:prstGeom>
        </p:spPr>
        <p:txBody>
          <a:bodyPr wrap="square">
            <a:spAutoFit/>
          </a:bodyPr>
          <a:lstStyle/>
          <a:p>
            <a:r>
              <a:rPr lang="en-US" dirty="0"/>
              <a:t>I</a:t>
            </a:r>
            <a:r>
              <a:rPr lang="en-US" dirty="0" smtClean="0"/>
              <a:t>t </a:t>
            </a:r>
            <a:r>
              <a:rPr lang="en-US" dirty="0"/>
              <a:t>is always possible to identify a right-handed Cartesian coordinate system such that each axes lie along </a:t>
            </a:r>
            <a:r>
              <a:rPr lang="en-US" dirty="0" smtClean="0"/>
              <a:t>principal </a:t>
            </a:r>
            <a:r>
              <a:rPr lang="en-US" dirty="0"/>
              <a:t>directions of any given symmetric second order tensor.  Such axes are called the </a:t>
            </a:r>
            <a:r>
              <a:rPr lang="en-US" i="1" dirty="0"/>
              <a:t>principal axes</a:t>
            </a:r>
            <a:r>
              <a:rPr lang="en-US" dirty="0"/>
              <a:t> of the </a:t>
            </a:r>
            <a:r>
              <a:rPr lang="en-US" dirty="0" smtClean="0"/>
              <a:t>tensor, and the </a:t>
            </a:r>
            <a:r>
              <a:rPr lang="en-US" dirty="0"/>
              <a:t>basis vectors are </a:t>
            </a:r>
            <a:r>
              <a:rPr lang="en-US" dirty="0" smtClean="0"/>
              <a:t>the </a:t>
            </a:r>
            <a:r>
              <a:rPr lang="en-US" dirty="0"/>
              <a:t>principal directions {</a:t>
            </a:r>
            <a:r>
              <a:rPr lang="en-US" b="1" i="1" dirty="0"/>
              <a:t>n</a:t>
            </a:r>
            <a:r>
              <a:rPr lang="en-US" baseline="30000" dirty="0"/>
              <a:t>(1)</a:t>
            </a:r>
            <a:r>
              <a:rPr lang="en-US" dirty="0"/>
              <a:t>, </a:t>
            </a:r>
            <a:r>
              <a:rPr lang="en-US" b="1" i="1" dirty="0"/>
              <a:t>n</a:t>
            </a:r>
            <a:r>
              <a:rPr lang="en-US" baseline="30000" dirty="0"/>
              <a:t>(2)</a:t>
            </a:r>
            <a:r>
              <a:rPr lang="en-US" dirty="0"/>
              <a:t> , </a:t>
            </a:r>
            <a:r>
              <a:rPr lang="en-US" b="1" i="1" dirty="0"/>
              <a:t>n</a:t>
            </a:r>
            <a:r>
              <a:rPr lang="en-US" baseline="30000" dirty="0"/>
              <a:t>(3</a:t>
            </a:r>
            <a:r>
              <a:rPr lang="en-US" baseline="30000" dirty="0" smtClean="0"/>
              <a:t>)</a:t>
            </a:r>
            <a:r>
              <a:rPr lang="en-US" dirty="0" smtClean="0"/>
              <a:t>}</a:t>
            </a:r>
            <a:endParaRPr lang="en-US" dirty="0"/>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854633186"/>
              </p:ext>
            </p:extLst>
          </p:nvPr>
        </p:nvGraphicFramePr>
        <p:xfrm>
          <a:off x="2828100" y="3108580"/>
          <a:ext cx="1536636" cy="809796"/>
        </p:xfrm>
        <a:graphic>
          <a:graphicData uri="http://schemas.openxmlformats.org/presentationml/2006/ole">
            <mc:AlternateContent xmlns:mc="http://schemas.openxmlformats.org/markup-compatibility/2006">
              <mc:Choice xmlns:v="urn:schemas-microsoft-com:vml" Requires="v">
                <p:oleObj spid="_x0000_s15443" name="Equation" r:id="rId5" imgW="1231560" imgH="647640" progId="Equation.3">
                  <p:embed/>
                </p:oleObj>
              </mc:Choice>
              <mc:Fallback>
                <p:oleObj name="Equation" r:id="rId5" imgW="1231560" imgH="647640" progId="Equation.3">
                  <p:embed/>
                  <p:pic>
                    <p:nvPicPr>
                      <p:cNvPr id="0" name="Object 3"/>
                      <p:cNvPicPr>
                        <a:picLocks noChangeAspect="1" noChangeArrowheads="1"/>
                      </p:cNvPicPr>
                      <p:nvPr/>
                    </p:nvPicPr>
                    <p:blipFill>
                      <a:blip r:embed="rId6"/>
                      <a:srcRect/>
                      <a:stretch>
                        <a:fillRect/>
                      </a:stretch>
                    </p:blipFill>
                    <p:spPr bwMode="auto">
                      <a:xfrm>
                        <a:off x="2828100" y="3108580"/>
                        <a:ext cx="1536636" cy="809796"/>
                      </a:xfrm>
                      <a:prstGeom prst="rect">
                        <a:avLst/>
                      </a:prstGeom>
                      <a:noFill/>
                    </p:spPr>
                  </p:pic>
                </p:oleObj>
              </mc:Fallback>
            </mc:AlternateContent>
          </a:graphicData>
        </a:graphic>
      </p:graphicFrame>
      <p:grpSp>
        <p:nvGrpSpPr>
          <p:cNvPr id="45" name="Group 44"/>
          <p:cNvGrpSpPr/>
          <p:nvPr/>
        </p:nvGrpSpPr>
        <p:grpSpPr>
          <a:xfrm>
            <a:off x="1593723" y="2489454"/>
            <a:ext cx="3020060" cy="2753360"/>
            <a:chOff x="1471803" y="2635758"/>
            <a:chExt cx="3020060" cy="2753360"/>
          </a:xfrm>
        </p:grpSpPr>
        <p:cxnSp>
          <p:nvCxnSpPr>
            <p:cNvPr id="30" name="Line 3"/>
            <p:cNvCxnSpPr/>
            <p:nvPr/>
          </p:nvCxnSpPr>
          <p:spPr bwMode="auto">
            <a:xfrm>
              <a:off x="2530983" y="4421378"/>
              <a:ext cx="1668780" cy="0"/>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Line 4"/>
            <p:cNvCxnSpPr/>
            <p:nvPr/>
          </p:nvCxnSpPr>
          <p:spPr bwMode="auto">
            <a:xfrm flipH="1">
              <a:off x="1471803" y="4416298"/>
              <a:ext cx="1059180" cy="701040"/>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 name="Line 5"/>
            <p:cNvCxnSpPr/>
            <p:nvPr/>
          </p:nvCxnSpPr>
          <p:spPr bwMode="auto">
            <a:xfrm flipV="1">
              <a:off x="2530983" y="2709418"/>
              <a:ext cx="0" cy="1706880"/>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3" name="Text Box 23"/>
            <p:cNvSpPr txBox="1">
              <a:spLocks noChangeArrowheads="1"/>
            </p:cNvSpPr>
            <p:nvPr/>
          </p:nvSpPr>
          <p:spPr bwMode="auto">
            <a:xfrm>
              <a:off x="2520823" y="2635758"/>
              <a:ext cx="34036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x</a:t>
              </a:r>
              <a:r>
                <a:rPr lang="en-US" sz="1100" b="1" i="1" baseline="-25000">
                  <a:effectLst/>
                  <a:latin typeface="Calibri"/>
                  <a:ea typeface="Calibri"/>
                  <a:cs typeface="Times New Roman"/>
                </a:rPr>
                <a:t>3</a:t>
              </a:r>
              <a:endParaRPr lang="en-US" sz="1100">
                <a:effectLst/>
                <a:latin typeface="Calibri"/>
                <a:ea typeface="Calibri"/>
                <a:cs typeface="Times New Roman"/>
              </a:endParaRPr>
            </a:p>
          </p:txBody>
        </p:sp>
        <p:sp>
          <p:nvSpPr>
            <p:cNvPr id="34" name="Text Box 24"/>
            <p:cNvSpPr txBox="1">
              <a:spLocks noChangeArrowheads="1"/>
            </p:cNvSpPr>
            <p:nvPr/>
          </p:nvSpPr>
          <p:spPr bwMode="auto">
            <a:xfrm>
              <a:off x="1509903" y="4992878"/>
              <a:ext cx="34036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x</a:t>
              </a:r>
              <a:r>
                <a:rPr lang="en-US" sz="1100" b="1" baseline="-25000">
                  <a:effectLst/>
                  <a:latin typeface="Calibri"/>
                  <a:ea typeface="Calibri"/>
                  <a:cs typeface="Times New Roman"/>
                </a:rPr>
                <a:t>1</a:t>
              </a:r>
              <a:endParaRPr lang="en-US" sz="1100">
                <a:effectLst/>
                <a:latin typeface="Calibri"/>
                <a:ea typeface="Calibri"/>
                <a:cs typeface="Times New Roman"/>
              </a:endParaRPr>
            </a:p>
          </p:txBody>
        </p:sp>
        <p:sp>
          <p:nvSpPr>
            <p:cNvPr id="35" name="Text Box 25"/>
            <p:cNvSpPr txBox="1">
              <a:spLocks noChangeArrowheads="1"/>
            </p:cNvSpPr>
            <p:nvPr/>
          </p:nvSpPr>
          <p:spPr bwMode="auto">
            <a:xfrm>
              <a:off x="4151503" y="4266438"/>
              <a:ext cx="34036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i="1">
                  <a:effectLst/>
                  <a:latin typeface="Calibri"/>
                  <a:ea typeface="Calibri"/>
                  <a:cs typeface="Times New Roman"/>
                </a:rPr>
                <a:t>x</a:t>
              </a:r>
              <a:r>
                <a:rPr lang="en-US" sz="1100" b="1" baseline="-25000">
                  <a:effectLst/>
                  <a:latin typeface="Calibri"/>
                  <a:ea typeface="Calibri"/>
                  <a:cs typeface="Times New Roman"/>
                </a:rPr>
                <a:t>2</a:t>
              </a:r>
              <a:endParaRPr lang="en-US" sz="1100">
                <a:effectLst/>
                <a:latin typeface="Calibri"/>
                <a:ea typeface="Calibri"/>
                <a:cs typeface="Times New Roman"/>
              </a:endParaRPr>
            </a:p>
          </p:txBody>
        </p:sp>
      </p:grpSp>
      <p:sp>
        <p:nvSpPr>
          <p:cNvPr id="43" name="Rectangle 4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50"/>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5"/>
          <p:cNvSpPr/>
          <p:nvPr/>
        </p:nvSpPr>
        <p:spPr>
          <a:xfrm>
            <a:off x="5425335" y="5316974"/>
            <a:ext cx="1567352" cy="369332"/>
          </a:xfrm>
          <a:prstGeom prst="rect">
            <a:avLst/>
          </a:prstGeom>
        </p:spPr>
        <p:txBody>
          <a:bodyPr wrap="none">
            <a:spAutoFit/>
          </a:bodyPr>
          <a:lstStyle/>
          <a:p>
            <a:r>
              <a:rPr lang="en-US" b="1" u="sng" dirty="0" smtClean="0"/>
              <a:t>Principal Axes </a:t>
            </a:r>
            <a:endParaRPr lang="en-US" b="1" u="sng" dirty="0"/>
          </a:p>
        </p:txBody>
      </p:sp>
      <p:sp>
        <p:nvSpPr>
          <p:cNvPr id="47" name="Rectangle 46"/>
          <p:cNvSpPr/>
          <p:nvPr/>
        </p:nvSpPr>
        <p:spPr>
          <a:xfrm>
            <a:off x="2127399" y="5310878"/>
            <a:ext cx="2091022" cy="369332"/>
          </a:xfrm>
          <a:prstGeom prst="rect">
            <a:avLst/>
          </a:prstGeom>
        </p:spPr>
        <p:txBody>
          <a:bodyPr wrap="none">
            <a:spAutoFit/>
          </a:bodyPr>
          <a:lstStyle/>
          <a:p>
            <a:r>
              <a:rPr lang="en-US" b="1" u="sng" dirty="0" smtClean="0"/>
              <a:t>Original Given Axes </a:t>
            </a:r>
            <a:endParaRPr lang="en-US" b="1" u="sng" dirty="0"/>
          </a:p>
        </p:txBody>
      </p:sp>
      <p:pic>
        <p:nvPicPr>
          <p:cNvPr id="15413" name="Picture 5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2707" t="16526" r="43442"/>
          <a:stretch/>
        </p:blipFill>
        <p:spPr bwMode="auto">
          <a:xfrm>
            <a:off x="4913376" y="2828544"/>
            <a:ext cx="2609088" cy="2538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Arrow 9"/>
          <p:cNvSpPr/>
          <p:nvPr/>
        </p:nvSpPr>
        <p:spPr>
          <a:xfrm>
            <a:off x="4681728" y="4084320"/>
            <a:ext cx="292608" cy="20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0" y="0"/>
            <a:ext cx="9144000" cy="6858000"/>
            <a:chOff x="0" y="0"/>
            <a:chExt cx="9144000" cy="6858000"/>
          </a:xfrm>
        </p:grpSpPr>
        <p:sp>
          <p:nvSpPr>
            <p:cNvPr id="27" name="Rectangle 26"/>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36" name="Picture 2" descr="C:\Users\sadd\Pictures\My Scans\scan0014.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85123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35980"/>
            <a:ext cx="4572000" cy="1292662"/>
          </a:xfrm>
          <a:prstGeom prst="rect">
            <a:avLst/>
          </a:prstGeom>
        </p:spPr>
        <p:txBody>
          <a:bodyPr>
            <a:spAutoFit/>
          </a:bodyPr>
          <a:lstStyle/>
          <a:p>
            <a:r>
              <a:rPr lang="en-US" b="1" dirty="0"/>
              <a:t>Example </a:t>
            </a:r>
            <a:r>
              <a:rPr lang="en-US" b="1" dirty="0" smtClean="0"/>
              <a:t>1-3 </a:t>
            </a:r>
            <a:r>
              <a:rPr lang="en-US" b="1" dirty="0"/>
              <a:t>Principal Value Problem</a:t>
            </a:r>
            <a:endParaRPr lang="en-US" dirty="0"/>
          </a:p>
          <a:p>
            <a:endParaRPr lang="en-US" sz="1200" dirty="0" smtClean="0"/>
          </a:p>
          <a:p>
            <a:r>
              <a:rPr lang="en-US" sz="1200" dirty="0" smtClean="0"/>
              <a:t>Determine </a:t>
            </a:r>
            <a:r>
              <a:rPr lang="en-US" sz="1200" dirty="0"/>
              <a:t>the invariants, and principal values and directions of </a:t>
            </a:r>
            <a:endParaRPr lang="en-US" sz="1200" dirty="0" smtClean="0"/>
          </a:p>
          <a:p>
            <a:endParaRPr lang="en-US" sz="1200" dirty="0"/>
          </a:p>
          <a:p>
            <a:endParaRPr lang="en-US" sz="1200" dirty="0" smtClean="0"/>
          </a:p>
          <a:p>
            <a:r>
              <a:rPr lang="en-US" sz="1200" dirty="0" smtClean="0"/>
              <a:t>First determine the principal invariants</a:t>
            </a:r>
            <a:endParaRPr lang="en-US" sz="1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399823585"/>
              </p:ext>
            </p:extLst>
          </p:nvPr>
        </p:nvGraphicFramePr>
        <p:xfrm>
          <a:off x="4675632" y="364580"/>
          <a:ext cx="1114425" cy="714375"/>
        </p:xfrm>
        <a:graphic>
          <a:graphicData uri="http://schemas.openxmlformats.org/presentationml/2006/ole">
            <mc:AlternateContent xmlns:mc="http://schemas.openxmlformats.org/markup-compatibility/2006">
              <mc:Choice xmlns:v="urn:schemas-microsoft-com:vml" Requires="v">
                <p:oleObj spid="_x0000_s3356" name="Equation" r:id="rId3" imgW="1117600" imgH="711200" progId="Equation.3">
                  <p:embed/>
                </p:oleObj>
              </mc:Choice>
              <mc:Fallback>
                <p:oleObj name="Equation" r:id="rId3" imgW="1117600" imgH="711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632" y="364580"/>
                        <a:ext cx="11144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596239839"/>
              </p:ext>
            </p:extLst>
          </p:nvPr>
        </p:nvGraphicFramePr>
        <p:xfrm>
          <a:off x="685800" y="1341512"/>
          <a:ext cx="4714875" cy="1190625"/>
        </p:xfrm>
        <a:graphic>
          <a:graphicData uri="http://schemas.openxmlformats.org/presentationml/2006/ole">
            <mc:AlternateContent xmlns:mc="http://schemas.openxmlformats.org/markup-compatibility/2006">
              <mc:Choice xmlns:v="urn:schemas-microsoft-com:vml" Requires="v">
                <p:oleObj spid="_x0000_s3357" name="Equation" r:id="rId5" imgW="4711700" imgH="1193800" progId="Equation.3">
                  <p:embed/>
                </p:oleObj>
              </mc:Choice>
              <mc:Fallback>
                <p:oleObj name="Equation" r:id="rId5" imgW="4711700" imgH="1193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41512"/>
                        <a:ext cx="4714875" cy="119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609600" y="2519516"/>
            <a:ext cx="2804357" cy="276999"/>
          </a:xfrm>
          <a:prstGeom prst="rect">
            <a:avLst/>
          </a:prstGeom>
        </p:spPr>
        <p:txBody>
          <a:bodyPr wrap="none">
            <a:spAutoFit/>
          </a:bodyPr>
          <a:lstStyle/>
          <a:p>
            <a:r>
              <a:rPr lang="en-US" sz="1200" dirty="0"/>
              <a:t>The characteristic equation then becomes</a:t>
            </a: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279392819"/>
              </p:ext>
            </p:extLst>
          </p:nvPr>
        </p:nvGraphicFramePr>
        <p:xfrm>
          <a:off x="754062" y="2796515"/>
          <a:ext cx="3817938" cy="481012"/>
        </p:xfrm>
        <a:graphic>
          <a:graphicData uri="http://schemas.openxmlformats.org/presentationml/2006/ole">
            <mc:AlternateContent xmlns:mc="http://schemas.openxmlformats.org/markup-compatibility/2006">
              <mc:Choice xmlns:v="urn:schemas-microsoft-com:vml" Requires="v">
                <p:oleObj spid="_x0000_s3358" name="Equation" r:id="rId7" imgW="3822480" imgH="482400" progId="Equation.3">
                  <p:embed/>
                </p:oleObj>
              </mc:Choice>
              <mc:Fallback>
                <p:oleObj name="Equation" r:id="rId7" imgW="3822480" imgH="482400" progId="Equation.3">
                  <p:embed/>
                  <p:pic>
                    <p:nvPicPr>
                      <p:cNvPr id="0" name="Object 5"/>
                      <p:cNvPicPr>
                        <a:picLocks noChangeAspect="1" noChangeArrowheads="1"/>
                      </p:cNvPicPr>
                      <p:nvPr/>
                    </p:nvPicPr>
                    <p:blipFill>
                      <a:blip r:embed="rId8"/>
                      <a:srcRect/>
                      <a:stretch>
                        <a:fillRect/>
                      </a:stretch>
                    </p:blipFill>
                    <p:spPr bwMode="auto">
                      <a:xfrm>
                        <a:off x="754062" y="2796515"/>
                        <a:ext cx="3817938"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623777" y="3280020"/>
            <a:ext cx="3719623" cy="461665"/>
          </a:xfrm>
          <a:prstGeom prst="rect">
            <a:avLst/>
          </a:prstGeom>
        </p:spPr>
        <p:txBody>
          <a:bodyPr wrap="square">
            <a:spAutoFit/>
          </a:bodyPr>
          <a:lstStyle/>
          <a:p>
            <a:r>
              <a:rPr lang="en-US" sz="1200" dirty="0"/>
              <a:t>Thus for this case all principal values are </a:t>
            </a:r>
            <a:r>
              <a:rPr lang="en-US" sz="1200" dirty="0" smtClean="0"/>
              <a:t>distinct  </a:t>
            </a:r>
            <a:endParaRPr lang="en-US" sz="1200" dirty="0"/>
          </a:p>
          <a:p>
            <a:r>
              <a:rPr lang="en-US" sz="1200" dirty="0"/>
              <a:t>For the </a:t>
            </a:r>
            <a:r>
              <a:rPr lang="en-US" sz="1200" dirty="0">
                <a:sym typeface="Symbol"/>
              </a:rPr>
              <a:t></a:t>
            </a:r>
            <a:r>
              <a:rPr lang="en-US" sz="1200" baseline="-25000" dirty="0"/>
              <a:t>1</a:t>
            </a:r>
            <a:r>
              <a:rPr lang="en-US" sz="1200" dirty="0"/>
              <a:t> = 5 root, equation (1.6.1) gives the system</a:t>
            </a:r>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1866965937"/>
              </p:ext>
            </p:extLst>
          </p:nvPr>
        </p:nvGraphicFramePr>
        <p:xfrm>
          <a:off x="1740860" y="3741685"/>
          <a:ext cx="1133475" cy="733425"/>
        </p:xfrm>
        <a:graphic>
          <a:graphicData uri="http://schemas.openxmlformats.org/presentationml/2006/ole">
            <mc:AlternateContent xmlns:mc="http://schemas.openxmlformats.org/markup-compatibility/2006">
              <mc:Choice xmlns:v="urn:schemas-microsoft-com:vml" Requires="v">
                <p:oleObj spid="_x0000_s3359" name="Equation" r:id="rId9" imgW="1130300" imgH="736600" progId="Equation.3">
                  <p:embed/>
                </p:oleObj>
              </mc:Choice>
              <mc:Fallback>
                <p:oleObj name="Equation" r:id="rId9" imgW="1130300" imgH="736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0860" y="3741685"/>
                        <a:ext cx="113347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639726" y="4424516"/>
            <a:ext cx="2322944" cy="276999"/>
          </a:xfrm>
          <a:prstGeom prst="rect">
            <a:avLst/>
          </a:prstGeom>
        </p:spPr>
        <p:txBody>
          <a:bodyPr wrap="none">
            <a:spAutoFit/>
          </a:bodyPr>
          <a:lstStyle/>
          <a:p>
            <a:r>
              <a:rPr lang="en-US" sz="1200" dirty="0"/>
              <a:t>which gives a normalized solution </a:t>
            </a:r>
          </a:p>
        </p:txBody>
      </p:sp>
      <p:sp>
        <p:nvSpPr>
          <p:cNvPr id="1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3737124599"/>
              </p:ext>
            </p:extLst>
          </p:nvPr>
        </p:nvGraphicFramePr>
        <p:xfrm>
          <a:off x="2868168" y="4365657"/>
          <a:ext cx="1371600" cy="419100"/>
        </p:xfrm>
        <a:graphic>
          <a:graphicData uri="http://schemas.openxmlformats.org/presentationml/2006/ole">
            <mc:AlternateContent xmlns:mc="http://schemas.openxmlformats.org/markup-compatibility/2006">
              <mc:Choice xmlns:v="urn:schemas-microsoft-com:vml" Requires="v">
                <p:oleObj spid="_x0000_s3360" name="Equation" r:id="rId11" imgW="1371600" imgH="419100" progId="Equation.3">
                  <p:embed/>
                </p:oleObj>
              </mc:Choice>
              <mc:Fallback>
                <p:oleObj name="Equation" r:id="rId11" imgW="1371600" imgH="4191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68168" y="4365657"/>
                        <a:ext cx="13716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p:cNvSpPr/>
          <p:nvPr/>
        </p:nvSpPr>
        <p:spPr>
          <a:xfrm>
            <a:off x="646176" y="4701515"/>
            <a:ext cx="4572000" cy="276999"/>
          </a:xfrm>
          <a:prstGeom prst="rect">
            <a:avLst/>
          </a:prstGeom>
        </p:spPr>
        <p:txBody>
          <a:bodyPr>
            <a:spAutoFit/>
          </a:bodyPr>
          <a:lstStyle/>
          <a:p>
            <a:r>
              <a:rPr lang="en-US" sz="1200" dirty="0"/>
              <a:t>In similar fashion the other two principal directions are found to be </a:t>
            </a:r>
          </a:p>
        </p:txBody>
      </p:sp>
      <p:graphicFrame>
        <p:nvGraphicFramePr>
          <p:cNvPr id="22" name="Object 21"/>
          <p:cNvGraphicFramePr>
            <a:graphicFrameLocks noChangeAspect="1"/>
          </p:cNvGraphicFramePr>
          <p:nvPr>
            <p:extLst>
              <p:ext uri="{D42A27DB-BD31-4B8C-83A1-F6EECF244321}">
                <p14:modId xmlns:p14="http://schemas.microsoft.com/office/powerpoint/2010/main" val="1437685272"/>
              </p:ext>
            </p:extLst>
          </p:nvPr>
        </p:nvGraphicFramePr>
        <p:xfrm>
          <a:off x="4977384" y="4725899"/>
          <a:ext cx="638175" cy="228600"/>
        </p:xfrm>
        <a:graphic>
          <a:graphicData uri="http://schemas.openxmlformats.org/presentationml/2006/ole">
            <mc:AlternateContent xmlns:mc="http://schemas.openxmlformats.org/markup-compatibility/2006">
              <mc:Choice xmlns:v="urn:schemas-microsoft-com:vml" Requires="v">
                <p:oleObj spid="_x0000_s3361" name="Equation" r:id="rId13" imgW="634725" imgH="228501" progId="Equation.3">
                  <p:embed/>
                </p:oleObj>
              </mc:Choice>
              <mc:Fallback>
                <p:oleObj name="Equation" r:id="rId13" imgW="634725" imgH="228501"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77384" y="4725899"/>
                        <a:ext cx="6381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697788430"/>
              </p:ext>
            </p:extLst>
          </p:nvPr>
        </p:nvGraphicFramePr>
        <p:xfrm>
          <a:off x="5715000" y="4654848"/>
          <a:ext cx="1371600" cy="419100"/>
        </p:xfrm>
        <a:graphic>
          <a:graphicData uri="http://schemas.openxmlformats.org/presentationml/2006/ole">
            <mc:AlternateContent xmlns:mc="http://schemas.openxmlformats.org/markup-compatibility/2006">
              <mc:Choice xmlns:v="urn:schemas-microsoft-com:vml" Requires="v">
                <p:oleObj spid="_x0000_s3362" name="Equation" r:id="rId15" imgW="1371600" imgH="419100" progId="Equation.3">
                  <p:embed/>
                </p:oleObj>
              </mc:Choice>
              <mc:Fallback>
                <p:oleObj name="Equation" r:id="rId15" imgW="1371600" imgH="4191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5000" y="4654848"/>
                        <a:ext cx="13716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25"/>
          <p:cNvSpPr/>
          <p:nvPr/>
        </p:nvSpPr>
        <p:spPr>
          <a:xfrm>
            <a:off x="662118" y="4875472"/>
            <a:ext cx="5260834" cy="461665"/>
          </a:xfrm>
          <a:prstGeom prst="rect">
            <a:avLst/>
          </a:prstGeom>
        </p:spPr>
        <p:txBody>
          <a:bodyPr wrap="square">
            <a:spAutoFit/>
          </a:bodyPr>
          <a:lstStyle/>
          <a:p>
            <a:r>
              <a:rPr lang="en-US" sz="1200" dirty="0"/>
              <a:t>It is easily verified that these directions are mutually orthogonal.  </a:t>
            </a:r>
            <a:endParaRPr lang="en-US" sz="1200" dirty="0" smtClean="0"/>
          </a:p>
          <a:p>
            <a:r>
              <a:rPr lang="en-US" sz="1200" dirty="0" smtClean="0"/>
              <a:t>Note for </a:t>
            </a:r>
            <a:r>
              <a:rPr lang="en-US" sz="1200" dirty="0"/>
              <a:t>this case, the transformation matrix </a:t>
            </a:r>
            <a:r>
              <a:rPr lang="en-US" sz="1200" i="1" dirty="0" err="1"/>
              <a:t>Q</a:t>
            </a:r>
            <a:r>
              <a:rPr lang="en-US" sz="1200" i="1" baseline="-25000" dirty="0" err="1"/>
              <a:t>ij</a:t>
            </a:r>
            <a:r>
              <a:rPr lang="en-US" sz="1200" dirty="0"/>
              <a:t> defined by (1.4.1) becomes</a:t>
            </a:r>
          </a:p>
        </p:txBody>
      </p:sp>
      <p:graphicFrame>
        <p:nvGraphicFramePr>
          <p:cNvPr id="27" name="Object 26"/>
          <p:cNvGraphicFramePr>
            <a:graphicFrameLocks noChangeAspect="1"/>
          </p:cNvGraphicFramePr>
          <p:nvPr>
            <p:extLst>
              <p:ext uri="{D42A27DB-BD31-4B8C-83A1-F6EECF244321}">
                <p14:modId xmlns:p14="http://schemas.microsoft.com/office/powerpoint/2010/main" val="3350456714"/>
              </p:ext>
            </p:extLst>
          </p:nvPr>
        </p:nvGraphicFramePr>
        <p:xfrm>
          <a:off x="1391264" y="5341857"/>
          <a:ext cx="1952625" cy="762000"/>
        </p:xfrm>
        <a:graphic>
          <a:graphicData uri="http://schemas.openxmlformats.org/presentationml/2006/ole">
            <mc:AlternateContent xmlns:mc="http://schemas.openxmlformats.org/markup-compatibility/2006">
              <mc:Choice xmlns:v="urn:schemas-microsoft-com:vml" Requires="v">
                <p:oleObj spid="_x0000_s3363" name="Equation" r:id="rId17" imgW="1955800" imgH="762000" progId="Equation.3">
                  <p:embed/>
                </p:oleObj>
              </mc:Choice>
              <mc:Fallback>
                <p:oleObj name="Equation" r:id="rId17" imgW="1955800" imgH="7620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1264" y="5341857"/>
                        <a:ext cx="19526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638552803"/>
              </p:ext>
            </p:extLst>
          </p:nvPr>
        </p:nvGraphicFramePr>
        <p:xfrm>
          <a:off x="3433621" y="5341857"/>
          <a:ext cx="1104900" cy="714375"/>
        </p:xfrm>
        <a:graphic>
          <a:graphicData uri="http://schemas.openxmlformats.org/presentationml/2006/ole">
            <mc:AlternateContent xmlns:mc="http://schemas.openxmlformats.org/markup-compatibility/2006">
              <mc:Choice xmlns:v="urn:schemas-microsoft-com:vml" Requires="v">
                <p:oleObj spid="_x0000_s3364" name="Equation" r:id="rId19" imgW="1104900" imgH="711200" progId="Equation.3">
                  <p:embed/>
                </p:oleObj>
              </mc:Choice>
              <mc:Fallback>
                <p:oleObj name="Equation" r:id="rId19" imgW="1104900" imgH="711200"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33621" y="5341857"/>
                        <a:ext cx="11049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Rectangle 21"/>
          <p:cNvSpPr>
            <a:spLocks noChangeArrowheads="1"/>
          </p:cNvSpPr>
          <p:nvPr/>
        </p:nvSpPr>
        <p:spPr bwMode="auto">
          <a:xfrm>
            <a:off x="0" y="1219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94" name="Picture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05673" y="1909916"/>
            <a:ext cx="3054569" cy="2362200"/>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p:cNvCxnSpPr/>
          <p:nvPr/>
        </p:nvCxnSpPr>
        <p:spPr>
          <a:xfrm flipV="1">
            <a:off x="610096" y="1120484"/>
            <a:ext cx="7180592" cy="31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0" y="0"/>
            <a:ext cx="9144000" cy="6858000"/>
            <a:chOff x="0" y="0"/>
            <a:chExt cx="9144000" cy="6858000"/>
          </a:xfrm>
        </p:grpSpPr>
        <p:sp>
          <p:nvSpPr>
            <p:cNvPr id="38" name="Rectangle 37"/>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41" name="Picture 2" descr="C:\Users\sadd\Pictures\My Scans\scan0014.jpg"/>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550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728" y="372174"/>
            <a:ext cx="7028688" cy="871410"/>
          </a:xfrm>
        </p:spPr>
        <p:txBody>
          <a:bodyPr>
            <a:normAutofit/>
          </a:bodyPr>
          <a:lstStyle/>
          <a:p>
            <a:r>
              <a:rPr lang="en-US" sz="3600" b="1" dirty="0"/>
              <a:t>Vector, Matrix and Tensor Algebra</a:t>
            </a:r>
            <a:endParaRPr lang="en-US" sz="36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76739129"/>
              </p:ext>
            </p:extLst>
          </p:nvPr>
        </p:nvGraphicFramePr>
        <p:xfrm>
          <a:off x="3955288" y="1475232"/>
          <a:ext cx="2628392" cy="316992"/>
        </p:xfrm>
        <a:graphic>
          <a:graphicData uri="http://schemas.openxmlformats.org/presentationml/2006/ole">
            <mc:AlternateContent xmlns:mc="http://schemas.openxmlformats.org/markup-compatibility/2006">
              <mc:Choice xmlns:v="urn:schemas-microsoft-com:vml" Requires="v">
                <p:oleObj spid="_x0000_s16463" name="Equation" r:id="rId3" imgW="1892300" imgH="228600" progId="Equation.3">
                  <p:embed/>
                </p:oleObj>
              </mc:Choice>
              <mc:Fallback>
                <p:oleObj name="Equation" r:id="rId3" imgW="1892300" imgH="228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288" y="1475232"/>
                        <a:ext cx="2628392" cy="316992"/>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12199872"/>
              </p:ext>
            </p:extLst>
          </p:nvPr>
        </p:nvGraphicFramePr>
        <p:xfrm>
          <a:off x="3962400" y="1975104"/>
          <a:ext cx="2752466" cy="1011936"/>
        </p:xfrm>
        <a:graphic>
          <a:graphicData uri="http://schemas.openxmlformats.org/presentationml/2006/ole">
            <mc:AlternateContent xmlns:mc="http://schemas.openxmlformats.org/markup-compatibility/2006">
              <mc:Choice xmlns:v="urn:schemas-microsoft-com:vml" Requires="v">
                <p:oleObj spid="_x0000_s16464" name="Equation" r:id="rId5" imgW="1943100" imgH="711200" progId="Equation.3">
                  <p:embed/>
                </p:oleObj>
              </mc:Choice>
              <mc:Fallback>
                <p:oleObj name="Equation" r:id="rId5" imgW="1943100" imgH="71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1975104"/>
                        <a:ext cx="2752466" cy="1011936"/>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5" name="Group 14"/>
          <p:cNvGrpSpPr/>
          <p:nvPr/>
        </p:nvGrpSpPr>
        <p:grpSpPr>
          <a:xfrm>
            <a:off x="3045247" y="3605686"/>
            <a:ext cx="2441390" cy="2408595"/>
            <a:chOff x="3096768" y="3035808"/>
            <a:chExt cx="2441390" cy="2408595"/>
          </a:xfrm>
        </p:grpSpPr>
        <p:graphicFrame>
          <p:nvGraphicFramePr>
            <p:cNvPr id="9" name="Object 8"/>
            <p:cNvGraphicFramePr>
              <a:graphicFrameLocks noChangeAspect="1"/>
            </p:cNvGraphicFramePr>
            <p:nvPr>
              <p:extLst>
                <p:ext uri="{D42A27DB-BD31-4B8C-83A1-F6EECF244321}">
                  <p14:modId xmlns:p14="http://schemas.microsoft.com/office/powerpoint/2010/main" val="2515219652"/>
                </p:ext>
              </p:extLst>
            </p:nvPr>
          </p:nvGraphicFramePr>
          <p:xfrm>
            <a:off x="3108960" y="3035808"/>
            <a:ext cx="2429198" cy="670560"/>
          </p:xfrm>
          <a:graphic>
            <a:graphicData uri="http://schemas.openxmlformats.org/presentationml/2006/ole">
              <mc:AlternateContent xmlns:mc="http://schemas.openxmlformats.org/markup-compatibility/2006">
                <mc:Choice xmlns:v="urn:schemas-microsoft-com:vml" Requires="v">
                  <p:oleObj spid="_x0000_s16465" name="Equation" r:id="rId7" imgW="1828800" imgH="508000" progId="Equation.3">
                    <p:embed/>
                  </p:oleObj>
                </mc:Choice>
                <mc:Fallback>
                  <p:oleObj name="Equation" r:id="rId7" imgW="1828800" imgH="508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8960" y="3035808"/>
                          <a:ext cx="2429198" cy="670560"/>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69785882"/>
                </p:ext>
              </p:extLst>
            </p:nvPr>
          </p:nvGraphicFramePr>
          <p:xfrm>
            <a:off x="3096768" y="3694174"/>
            <a:ext cx="2316480" cy="1750229"/>
          </p:xfrm>
          <a:graphic>
            <a:graphicData uri="http://schemas.openxmlformats.org/presentationml/2006/ole">
              <mc:AlternateContent xmlns:mc="http://schemas.openxmlformats.org/markup-compatibility/2006">
                <mc:Choice xmlns:v="urn:schemas-microsoft-com:vml" Requires="v">
                  <p:oleObj spid="_x0000_s16466" name="Equation" r:id="rId9" imgW="1714500" imgH="1295400" progId="Equation.3">
                    <p:embed/>
                  </p:oleObj>
                </mc:Choice>
                <mc:Fallback>
                  <p:oleObj name="Equation" r:id="rId9" imgW="1714500" imgH="12954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6768" y="3694174"/>
                          <a:ext cx="2316480" cy="1750229"/>
                        </a:xfrm>
                        <a:prstGeom prst="rect">
                          <a:avLst/>
                        </a:prstGeom>
                        <a:noFill/>
                      </p:spPr>
                    </p:pic>
                  </p:oleObj>
                </mc:Fallback>
              </mc:AlternateContent>
            </a:graphicData>
          </a:graphic>
        </p:graphicFrame>
      </p:grpSp>
      <p:sp>
        <p:nvSpPr>
          <p:cNvPr id="12" name="Rectangle 11"/>
          <p:cNvSpPr/>
          <p:nvPr/>
        </p:nvSpPr>
        <p:spPr>
          <a:xfrm>
            <a:off x="1602305" y="1439918"/>
            <a:ext cx="2322111" cy="369332"/>
          </a:xfrm>
          <a:prstGeom prst="rect">
            <a:avLst/>
          </a:prstGeom>
        </p:spPr>
        <p:txBody>
          <a:bodyPr wrap="none">
            <a:spAutoFit/>
          </a:bodyPr>
          <a:lstStyle/>
          <a:p>
            <a:r>
              <a:rPr lang="en-US" b="1" u="sng" dirty="0" smtClean="0"/>
              <a:t>Scalar or Dot Product </a:t>
            </a:r>
            <a:endParaRPr lang="en-US" b="1" u="sng" dirty="0"/>
          </a:p>
        </p:txBody>
      </p:sp>
      <p:sp>
        <p:nvSpPr>
          <p:cNvPr id="13" name="Rectangle 12"/>
          <p:cNvSpPr/>
          <p:nvPr/>
        </p:nvSpPr>
        <p:spPr>
          <a:xfrm>
            <a:off x="1359148" y="2281166"/>
            <a:ext cx="2476447" cy="369332"/>
          </a:xfrm>
          <a:prstGeom prst="rect">
            <a:avLst/>
          </a:prstGeom>
        </p:spPr>
        <p:txBody>
          <a:bodyPr wrap="none">
            <a:spAutoFit/>
          </a:bodyPr>
          <a:lstStyle/>
          <a:p>
            <a:r>
              <a:rPr lang="en-US" b="1" u="sng" dirty="0" smtClean="0"/>
              <a:t>Vector </a:t>
            </a:r>
            <a:r>
              <a:rPr lang="en-US" b="1" u="sng" dirty="0"/>
              <a:t>or </a:t>
            </a:r>
            <a:r>
              <a:rPr lang="en-US" b="1" u="sng" dirty="0" smtClean="0"/>
              <a:t>Cross Product </a:t>
            </a:r>
            <a:endParaRPr lang="en-US" b="1" u="sng" dirty="0"/>
          </a:p>
        </p:txBody>
      </p:sp>
      <p:sp>
        <p:nvSpPr>
          <p:cNvPr id="14" name="Rectangle 13"/>
          <p:cNvSpPr/>
          <p:nvPr/>
        </p:nvSpPr>
        <p:spPr>
          <a:xfrm>
            <a:off x="2804377" y="3143652"/>
            <a:ext cx="2635530" cy="369332"/>
          </a:xfrm>
          <a:prstGeom prst="rect">
            <a:avLst/>
          </a:prstGeom>
        </p:spPr>
        <p:txBody>
          <a:bodyPr wrap="none">
            <a:spAutoFit/>
          </a:bodyPr>
          <a:lstStyle/>
          <a:p>
            <a:r>
              <a:rPr lang="en-US" b="1" u="sng" dirty="0"/>
              <a:t>C</a:t>
            </a:r>
            <a:r>
              <a:rPr lang="en-US" b="1" u="sng" dirty="0" smtClean="0"/>
              <a:t>ommon Matrix Products</a:t>
            </a:r>
            <a:endParaRPr lang="en-US" b="1" u="sng" dirty="0"/>
          </a:p>
        </p:txBody>
      </p:sp>
      <p:graphicFrame>
        <p:nvGraphicFramePr>
          <p:cNvPr id="16" name="Object 15"/>
          <p:cNvGraphicFramePr>
            <a:graphicFrameLocks noChangeAspect="1"/>
          </p:cNvGraphicFramePr>
          <p:nvPr>
            <p:extLst>
              <p:ext uri="{D42A27DB-BD31-4B8C-83A1-F6EECF244321}">
                <p14:modId xmlns:p14="http://schemas.microsoft.com/office/powerpoint/2010/main" val="2173318826"/>
              </p:ext>
            </p:extLst>
          </p:nvPr>
        </p:nvGraphicFramePr>
        <p:xfrm>
          <a:off x="6094771" y="4208873"/>
          <a:ext cx="1914350" cy="1316856"/>
        </p:xfrm>
        <a:graphic>
          <a:graphicData uri="http://schemas.openxmlformats.org/presentationml/2006/ole">
            <mc:AlternateContent xmlns:mc="http://schemas.openxmlformats.org/markup-compatibility/2006">
              <mc:Choice xmlns:v="urn:schemas-microsoft-com:vml" Requires="v">
                <p:oleObj spid="_x0000_s16467" name="Equation" r:id="rId11" imgW="1269720" imgH="876240" progId="Equation.3">
                  <p:embed/>
                </p:oleObj>
              </mc:Choice>
              <mc:Fallback>
                <p:oleObj name="Equation" r:id="rId11" imgW="1269720" imgH="876240" progId="Equation.3">
                  <p:embed/>
                  <p:pic>
                    <p:nvPicPr>
                      <p:cNvPr id="0" name="Object 5"/>
                      <p:cNvPicPr>
                        <a:picLocks noChangeAspect="1" noChangeArrowheads="1"/>
                      </p:cNvPicPr>
                      <p:nvPr/>
                    </p:nvPicPr>
                    <p:blipFill>
                      <a:blip r:embed="rId12"/>
                      <a:srcRect/>
                      <a:stretch>
                        <a:fillRect/>
                      </a:stretch>
                    </p:blipFill>
                    <p:spPr bwMode="auto">
                      <a:xfrm>
                        <a:off x="6094771" y="4208873"/>
                        <a:ext cx="1914350" cy="1316856"/>
                      </a:xfrm>
                      <a:prstGeom prst="rect">
                        <a:avLst/>
                      </a:prstGeom>
                      <a:noFill/>
                      <a:ln>
                        <a:noFill/>
                      </a:ln>
                      <a:extLst/>
                    </p:spPr>
                  </p:pic>
                </p:oleObj>
              </mc:Fallback>
            </mc:AlternateContent>
          </a:graphicData>
        </a:graphic>
      </p:graphicFrame>
      <p:sp>
        <p:nvSpPr>
          <p:cNvPr id="17" name="Right Arrow 16"/>
          <p:cNvSpPr/>
          <p:nvPr/>
        </p:nvSpPr>
        <p:spPr>
          <a:xfrm>
            <a:off x="5532415" y="4678582"/>
            <a:ext cx="256032" cy="195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0" y="0"/>
            <a:ext cx="9144000" cy="6858000"/>
            <a:chOff x="0" y="0"/>
            <a:chExt cx="9144000" cy="6858000"/>
          </a:xfrm>
        </p:grpSpPr>
        <p:sp>
          <p:nvSpPr>
            <p:cNvPr id="24" name="Rectangle 23"/>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7" name="Picture 2" descr="C:\Users\sadd\Pictures\My Scans\scan0014.jp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81562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12" y="347790"/>
            <a:ext cx="5846064" cy="920178"/>
          </a:xfrm>
        </p:spPr>
        <p:txBody>
          <a:bodyPr>
            <a:normAutofit/>
          </a:bodyPr>
          <a:lstStyle/>
          <a:p>
            <a:r>
              <a:rPr lang="en-US" sz="3600" b="1" dirty="0"/>
              <a:t>Calculus of Cartesian Tensors</a:t>
            </a:r>
            <a:endParaRPr lang="en-US" sz="3600" dirty="0"/>
          </a:p>
        </p:txBody>
      </p:sp>
      <p:sp>
        <p:nvSpPr>
          <p:cNvPr id="4" name="Rectangle 3"/>
          <p:cNvSpPr/>
          <p:nvPr/>
        </p:nvSpPr>
        <p:spPr>
          <a:xfrm>
            <a:off x="843233" y="1341202"/>
            <a:ext cx="3653629" cy="369332"/>
          </a:xfrm>
          <a:prstGeom prst="rect">
            <a:avLst/>
          </a:prstGeom>
        </p:spPr>
        <p:txBody>
          <a:bodyPr wrap="none">
            <a:spAutoFit/>
          </a:bodyPr>
          <a:lstStyle/>
          <a:p>
            <a:r>
              <a:rPr lang="en-US" dirty="0" smtClean="0"/>
              <a:t>Field </a:t>
            </a:r>
            <a:r>
              <a:rPr lang="en-US" dirty="0"/>
              <a:t>concept for tensor components </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129546746"/>
              </p:ext>
            </p:extLst>
          </p:nvPr>
        </p:nvGraphicFramePr>
        <p:xfrm>
          <a:off x="4535424" y="1376516"/>
          <a:ext cx="2881868" cy="1229762"/>
        </p:xfrm>
        <a:graphic>
          <a:graphicData uri="http://schemas.openxmlformats.org/presentationml/2006/ole">
            <mc:AlternateContent xmlns:mc="http://schemas.openxmlformats.org/markup-compatibility/2006">
              <mc:Choice xmlns:v="urn:schemas-microsoft-com:vml" Requires="v">
                <p:oleObj spid="_x0000_s17460" name="Equation" r:id="rId3" imgW="2209800" imgH="939800" progId="Equation.3">
                  <p:embed/>
                </p:oleObj>
              </mc:Choice>
              <mc:Fallback>
                <p:oleObj name="Equation" r:id="rId3" imgW="2209800" imgH="939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5424" y="1376516"/>
                        <a:ext cx="2881868" cy="1229762"/>
                      </a:xfrm>
                      <a:prstGeom prst="rect">
                        <a:avLst/>
                      </a:prstGeom>
                      <a:noFill/>
                    </p:spPr>
                  </p:pic>
                </p:oleObj>
              </mc:Fallback>
            </mc:AlternateContent>
          </a:graphicData>
        </a:graphic>
      </p:graphicFrame>
      <p:sp>
        <p:nvSpPr>
          <p:cNvPr id="7" name="Rectangle 6"/>
          <p:cNvSpPr/>
          <p:nvPr/>
        </p:nvSpPr>
        <p:spPr>
          <a:xfrm>
            <a:off x="651189" y="2816434"/>
            <a:ext cx="4175759" cy="369332"/>
          </a:xfrm>
          <a:prstGeom prst="rect">
            <a:avLst/>
          </a:prstGeom>
        </p:spPr>
        <p:txBody>
          <a:bodyPr wrap="none">
            <a:spAutoFit/>
          </a:bodyPr>
          <a:lstStyle/>
          <a:p>
            <a:r>
              <a:rPr lang="en-US" b="1" i="1" dirty="0" smtClean="0"/>
              <a:t>Comma </a:t>
            </a:r>
            <a:r>
              <a:rPr lang="en-US" b="1" i="1" dirty="0"/>
              <a:t>notation</a:t>
            </a:r>
            <a:r>
              <a:rPr lang="en-US" b="1" dirty="0"/>
              <a:t> </a:t>
            </a:r>
            <a:r>
              <a:rPr lang="en-US" dirty="0"/>
              <a:t>for partial differentiation</a:t>
            </a:r>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260537743"/>
              </p:ext>
            </p:extLst>
          </p:nvPr>
        </p:nvGraphicFramePr>
        <p:xfrm>
          <a:off x="4781550" y="2767013"/>
          <a:ext cx="3244850" cy="536575"/>
        </p:xfrm>
        <a:graphic>
          <a:graphicData uri="http://schemas.openxmlformats.org/presentationml/2006/ole">
            <mc:AlternateContent xmlns:mc="http://schemas.openxmlformats.org/markup-compatibility/2006">
              <mc:Choice xmlns:v="urn:schemas-microsoft-com:vml" Requires="v">
                <p:oleObj spid="_x0000_s17461" name="Equation" r:id="rId5" imgW="2705040" imgH="444240" progId="Equation.3">
                  <p:embed/>
                </p:oleObj>
              </mc:Choice>
              <mc:Fallback>
                <p:oleObj name="Equation" r:id="rId5" imgW="2705040" imgH="444240" progId="Equation.3">
                  <p:embed/>
                  <p:pic>
                    <p:nvPicPr>
                      <p:cNvPr id="0" name="Object 3"/>
                      <p:cNvPicPr>
                        <a:picLocks noChangeAspect="1" noChangeArrowheads="1"/>
                      </p:cNvPicPr>
                      <p:nvPr/>
                    </p:nvPicPr>
                    <p:blipFill>
                      <a:blip r:embed="rId6"/>
                      <a:srcRect/>
                      <a:stretch>
                        <a:fillRect/>
                      </a:stretch>
                    </p:blipFill>
                    <p:spPr bwMode="auto">
                      <a:xfrm>
                        <a:off x="4781550" y="2767013"/>
                        <a:ext cx="3244850" cy="536575"/>
                      </a:xfrm>
                      <a:prstGeom prst="rect">
                        <a:avLst/>
                      </a:prstGeom>
                      <a:noFill/>
                    </p:spPr>
                  </p:pic>
                </p:oleObj>
              </mc:Fallback>
            </mc:AlternateContent>
          </a:graphicData>
        </a:graphic>
      </p:graphicFrame>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4205718832"/>
              </p:ext>
            </p:extLst>
          </p:nvPr>
        </p:nvGraphicFramePr>
        <p:xfrm>
          <a:off x="3447976" y="4370635"/>
          <a:ext cx="1914144" cy="1561848"/>
        </p:xfrm>
        <a:graphic>
          <a:graphicData uri="http://schemas.openxmlformats.org/presentationml/2006/ole">
            <mc:AlternateContent xmlns:mc="http://schemas.openxmlformats.org/markup-compatibility/2006">
              <mc:Choice xmlns:v="urn:schemas-microsoft-com:vml" Requires="v">
                <p:oleObj spid="_x0000_s17462" name="Equation" r:id="rId7" imgW="1549400" imgH="1270000" progId="Equation.3">
                  <p:embed/>
                </p:oleObj>
              </mc:Choice>
              <mc:Fallback>
                <p:oleObj name="Equation" r:id="rId7" imgW="1549400" imgH="1270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7976" y="4370635"/>
                        <a:ext cx="1914144" cy="1561848"/>
                      </a:xfrm>
                      <a:prstGeom prst="rect">
                        <a:avLst/>
                      </a:prstGeom>
                      <a:noFill/>
                    </p:spPr>
                  </p:pic>
                </p:oleObj>
              </mc:Fallback>
            </mc:AlternateContent>
          </a:graphicData>
        </a:graphic>
      </p:graphicFrame>
      <p:sp>
        <p:nvSpPr>
          <p:cNvPr id="15" name="Rectangle 14"/>
          <p:cNvSpPr/>
          <p:nvPr/>
        </p:nvSpPr>
        <p:spPr>
          <a:xfrm>
            <a:off x="627888" y="3555759"/>
            <a:ext cx="7626096" cy="646331"/>
          </a:xfrm>
          <a:prstGeom prst="rect">
            <a:avLst/>
          </a:prstGeom>
        </p:spPr>
        <p:txBody>
          <a:bodyPr wrap="square">
            <a:spAutoFit/>
          </a:bodyPr>
          <a:lstStyle/>
          <a:p>
            <a:r>
              <a:rPr lang="en-US" dirty="0" smtClean="0"/>
              <a:t>If differentiation </a:t>
            </a:r>
            <a:r>
              <a:rPr lang="en-US" dirty="0"/>
              <a:t>index is distinct, </a:t>
            </a:r>
            <a:r>
              <a:rPr lang="en-US" dirty="0" smtClean="0"/>
              <a:t>order </a:t>
            </a:r>
            <a:r>
              <a:rPr lang="en-US" dirty="0"/>
              <a:t>of the tensor will be increased by </a:t>
            </a:r>
            <a:r>
              <a:rPr lang="en-US" dirty="0" smtClean="0"/>
              <a:t>one; e.g. derivative </a:t>
            </a:r>
            <a:r>
              <a:rPr lang="en-US" dirty="0"/>
              <a:t>operation on a </a:t>
            </a:r>
            <a:r>
              <a:rPr lang="en-US" dirty="0" smtClean="0"/>
              <a:t>vector produces a second order tensor or matrix</a:t>
            </a:r>
            <a:endParaRPr lang="en-US" dirty="0"/>
          </a:p>
        </p:txBody>
      </p:sp>
      <p:grpSp>
        <p:nvGrpSpPr>
          <p:cNvPr id="18" name="Group 17"/>
          <p:cNvGrpSpPr/>
          <p:nvPr/>
        </p:nvGrpSpPr>
        <p:grpSpPr>
          <a:xfrm>
            <a:off x="0" y="0"/>
            <a:ext cx="9144000" cy="6858000"/>
            <a:chOff x="0" y="0"/>
            <a:chExt cx="9144000" cy="6858000"/>
          </a:xfrm>
        </p:grpSpPr>
        <p:sp>
          <p:nvSpPr>
            <p:cNvPr id="19" name="Rectangle 18"/>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2" name="Picture 2" descr="C:\Users\sadd\Pictures\My Scans\scan0014.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59902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288" y="311214"/>
            <a:ext cx="5760720" cy="920178"/>
          </a:xfrm>
        </p:spPr>
        <p:txBody>
          <a:bodyPr>
            <a:normAutofit fontScale="90000"/>
          </a:bodyPr>
          <a:lstStyle/>
          <a:p>
            <a:r>
              <a:rPr lang="en-US" sz="3600" b="1" dirty="0" smtClean="0"/>
              <a:t>Vector Differential Operations</a:t>
            </a:r>
            <a:endParaRPr lang="en-US" sz="3600" b="1" dirty="0"/>
          </a:p>
        </p:txBody>
      </p:sp>
      <p:sp>
        <p:nvSpPr>
          <p:cNvPr id="4" name="Rectangle 3"/>
          <p:cNvSpPr/>
          <p:nvPr/>
        </p:nvSpPr>
        <p:spPr>
          <a:xfrm>
            <a:off x="1159786" y="1366766"/>
            <a:ext cx="3693319" cy="369332"/>
          </a:xfrm>
          <a:prstGeom prst="rect">
            <a:avLst/>
          </a:prstGeom>
        </p:spPr>
        <p:txBody>
          <a:bodyPr wrap="none">
            <a:spAutoFit/>
          </a:bodyPr>
          <a:lstStyle/>
          <a:p>
            <a:r>
              <a:rPr lang="en-US" b="1" dirty="0" smtClean="0"/>
              <a:t>Directional Derivative </a:t>
            </a:r>
            <a:r>
              <a:rPr lang="en-US" b="1" dirty="0"/>
              <a:t>of </a:t>
            </a:r>
            <a:r>
              <a:rPr lang="en-US" b="1" dirty="0" smtClean="0"/>
              <a:t>Scalar Field </a:t>
            </a:r>
            <a:endParaRPr lang="en-US" b="1"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342264810"/>
              </p:ext>
            </p:extLst>
          </p:nvPr>
        </p:nvGraphicFramePr>
        <p:xfrm>
          <a:off x="4860163" y="1312036"/>
          <a:ext cx="2763051" cy="541147"/>
        </p:xfrm>
        <a:graphic>
          <a:graphicData uri="http://schemas.openxmlformats.org/presentationml/2006/ole">
            <mc:AlternateContent xmlns:mc="http://schemas.openxmlformats.org/markup-compatibility/2006">
              <mc:Choice xmlns:v="urn:schemas-microsoft-com:vml" Requires="v">
                <p:oleObj spid="_x0000_s18515" name="Equation" r:id="rId3" imgW="2082600" imgH="406080" progId="Equation.3">
                  <p:embed/>
                </p:oleObj>
              </mc:Choice>
              <mc:Fallback>
                <p:oleObj name="Equation" r:id="rId3" imgW="2082600" imgH="406080" progId="Equation.3">
                  <p:embed/>
                  <p:pic>
                    <p:nvPicPr>
                      <p:cNvPr id="0" name="Object 1"/>
                      <p:cNvPicPr>
                        <a:picLocks noChangeAspect="1" noChangeArrowheads="1"/>
                      </p:cNvPicPr>
                      <p:nvPr/>
                    </p:nvPicPr>
                    <p:blipFill>
                      <a:blip r:embed="rId4"/>
                      <a:srcRect/>
                      <a:stretch>
                        <a:fillRect/>
                      </a:stretch>
                    </p:blipFill>
                    <p:spPr bwMode="auto">
                      <a:xfrm>
                        <a:off x="4860163" y="1312036"/>
                        <a:ext cx="2763051" cy="541147"/>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048550959"/>
              </p:ext>
            </p:extLst>
          </p:nvPr>
        </p:nvGraphicFramePr>
        <p:xfrm>
          <a:off x="1971485" y="1867472"/>
          <a:ext cx="4692650" cy="481012"/>
        </p:xfrm>
        <a:graphic>
          <a:graphicData uri="http://schemas.openxmlformats.org/presentationml/2006/ole">
            <mc:AlternateContent xmlns:mc="http://schemas.openxmlformats.org/markup-compatibility/2006">
              <mc:Choice xmlns:v="urn:schemas-microsoft-com:vml" Requires="v">
                <p:oleObj spid="_x0000_s18516" name="Equation" r:id="rId5" imgW="3581280" imgH="368280" progId="Equation.3">
                  <p:embed/>
                </p:oleObj>
              </mc:Choice>
              <mc:Fallback>
                <p:oleObj name="Equation" r:id="rId5" imgW="3581280" imgH="368280" progId="Equation.3">
                  <p:embed/>
                  <p:pic>
                    <p:nvPicPr>
                      <p:cNvPr id="0" name="Object 3"/>
                      <p:cNvPicPr>
                        <a:picLocks noChangeAspect="1" noChangeArrowheads="1"/>
                      </p:cNvPicPr>
                      <p:nvPr/>
                    </p:nvPicPr>
                    <p:blipFill>
                      <a:blip r:embed="rId6"/>
                      <a:srcRect/>
                      <a:stretch>
                        <a:fillRect/>
                      </a:stretch>
                    </p:blipFill>
                    <p:spPr bwMode="auto">
                      <a:xfrm>
                        <a:off x="1971485" y="1867472"/>
                        <a:ext cx="4692650" cy="481012"/>
                      </a:xfrm>
                      <a:prstGeom prst="rect">
                        <a:avLst/>
                      </a:prstGeom>
                      <a:noFill/>
                    </p:spPr>
                  </p:pic>
                </p:oleObj>
              </mc:Fallback>
            </mc:AlternateContent>
          </a:graphicData>
        </a:graphic>
      </p:graphicFrame>
      <p:sp>
        <p:nvSpPr>
          <p:cNvPr id="1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2756216876"/>
              </p:ext>
            </p:extLst>
          </p:nvPr>
        </p:nvGraphicFramePr>
        <p:xfrm>
          <a:off x="2339403" y="2410396"/>
          <a:ext cx="4156817" cy="527875"/>
        </p:xfrm>
        <a:graphic>
          <a:graphicData uri="http://schemas.openxmlformats.org/presentationml/2006/ole">
            <mc:AlternateContent xmlns:mc="http://schemas.openxmlformats.org/markup-compatibility/2006">
              <mc:Choice xmlns:v="urn:schemas-microsoft-com:vml" Requires="v">
                <p:oleObj spid="_x0000_s18517" name="Equation" r:id="rId7" imgW="3200400" imgH="406080" progId="Equation.3">
                  <p:embed/>
                </p:oleObj>
              </mc:Choice>
              <mc:Fallback>
                <p:oleObj name="Equation" r:id="rId7" imgW="3200400" imgH="406080" progId="Equation.3">
                  <p:embed/>
                  <p:pic>
                    <p:nvPicPr>
                      <p:cNvPr id="0" name="Object 8"/>
                      <p:cNvPicPr>
                        <a:picLocks noChangeAspect="1" noChangeArrowheads="1"/>
                      </p:cNvPicPr>
                      <p:nvPr/>
                    </p:nvPicPr>
                    <p:blipFill>
                      <a:blip r:embed="rId8"/>
                      <a:srcRect/>
                      <a:stretch>
                        <a:fillRect/>
                      </a:stretch>
                    </p:blipFill>
                    <p:spPr bwMode="auto">
                      <a:xfrm>
                        <a:off x="2339403" y="2410396"/>
                        <a:ext cx="4156817" cy="527875"/>
                      </a:xfrm>
                      <a:prstGeom prst="rect">
                        <a:avLst/>
                      </a:prstGeom>
                      <a:noFill/>
                    </p:spPr>
                  </p:pic>
                </p:oleObj>
              </mc:Fallback>
            </mc:AlternateContent>
          </a:graphicData>
        </a:graphic>
      </p:graphicFrame>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2522983955"/>
              </p:ext>
            </p:extLst>
          </p:nvPr>
        </p:nvGraphicFramePr>
        <p:xfrm>
          <a:off x="1934083" y="3008186"/>
          <a:ext cx="5141913" cy="531812"/>
        </p:xfrm>
        <a:graphic>
          <a:graphicData uri="http://schemas.openxmlformats.org/presentationml/2006/ole">
            <mc:AlternateContent xmlns:mc="http://schemas.openxmlformats.org/markup-compatibility/2006">
              <mc:Choice xmlns:v="urn:schemas-microsoft-com:vml" Requires="v">
                <p:oleObj spid="_x0000_s18518" name="Equation" r:id="rId9" imgW="3936960" imgH="406080" progId="Equation.3">
                  <p:embed/>
                </p:oleObj>
              </mc:Choice>
              <mc:Fallback>
                <p:oleObj name="Equation" r:id="rId9" imgW="3936960" imgH="406080" progId="Equation.3">
                  <p:embed/>
                  <p:pic>
                    <p:nvPicPr>
                      <p:cNvPr id="0" name="Object 10"/>
                      <p:cNvPicPr>
                        <a:picLocks noChangeAspect="1" noChangeArrowheads="1"/>
                      </p:cNvPicPr>
                      <p:nvPr/>
                    </p:nvPicPr>
                    <p:blipFill>
                      <a:blip r:embed="rId10"/>
                      <a:srcRect/>
                      <a:stretch>
                        <a:fillRect/>
                      </a:stretch>
                    </p:blipFill>
                    <p:spPr bwMode="auto">
                      <a:xfrm>
                        <a:off x="1934083" y="3008186"/>
                        <a:ext cx="5141913" cy="531812"/>
                      </a:xfrm>
                      <a:prstGeom prst="rect">
                        <a:avLst/>
                      </a:prstGeom>
                      <a:noFill/>
                    </p:spPr>
                  </p:pic>
                </p:oleObj>
              </mc:Fallback>
            </mc:AlternateContent>
          </a:graphicData>
        </a:graphic>
      </p:graphicFrame>
      <p:sp>
        <p:nvSpPr>
          <p:cNvPr id="17" name="Rectangle 16"/>
          <p:cNvSpPr/>
          <p:nvPr/>
        </p:nvSpPr>
        <p:spPr>
          <a:xfrm>
            <a:off x="2758155" y="3592396"/>
            <a:ext cx="3350725" cy="369332"/>
          </a:xfrm>
          <a:prstGeom prst="rect">
            <a:avLst/>
          </a:prstGeom>
        </p:spPr>
        <p:txBody>
          <a:bodyPr wrap="none">
            <a:spAutoFit/>
          </a:bodyPr>
          <a:lstStyle/>
          <a:p>
            <a:r>
              <a:rPr lang="en-US" b="1" u="sng" dirty="0" smtClean="0"/>
              <a:t>Common Differential Operations </a:t>
            </a:r>
            <a:endParaRPr lang="en-US" b="1" u="sng" dirty="0"/>
          </a:p>
        </p:txBody>
      </p:sp>
      <p:sp>
        <p:nvSpPr>
          <p:cNvPr id="1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Object 18"/>
          <p:cNvGraphicFramePr>
            <a:graphicFrameLocks noChangeAspect="1"/>
          </p:cNvGraphicFramePr>
          <p:nvPr>
            <p:extLst>
              <p:ext uri="{D42A27DB-BD31-4B8C-83A1-F6EECF244321}">
                <p14:modId xmlns:p14="http://schemas.microsoft.com/office/powerpoint/2010/main" val="4211085028"/>
              </p:ext>
            </p:extLst>
          </p:nvPr>
        </p:nvGraphicFramePr>
        <p:xfrm>
          <a:off x="2454275" y="3849688"/>
          <a:ext cx="3938588" cy="2255837"/>
        </p:xfrm>
        <a:graphic>
          <a:graphicData uri="http://schemas.openxmlformats.org/presentationml/2006/ole">
            <mc:AlternateContent xmlns:mc="http://schemas.openxmlformats.org/markup-compatibility/2006">
              <mc:Choice xmlns:v="urn:schemas-microsoft-com:vml" Requires="v">
                <p:oleObj spid="_x0000_s18519" name="Equation" r:id="rId11" imgW="2616120" imgH="1498320" progId="Equation.3">
                  <p:embed/>
                </p:oleObj>
              </mc:Choice>
              <mc:Fallback>
                <p:oleObj name="Equation" r:id="rId11" imgW="2616120" imgH="1498320" progId="Equation.3">
                  <p:embed/>
                  <p:pic>
                    <p:nvPicPr>
                      <p:cNvPr id="0" name="Object 16"/>
                      <p:cNvPicPr>
                        <a:picLocks noChangeAspect="1" noChangeArrowheads="1"/>
                      </p:cNvPicPr>
                      <p:nvPr/>
                    </p:nvPicPr>
                    <p:blipFill>
                      <a:blip r:embed="rId12"/>
                      <a:srcRect/>
                      <a:stretch>
                        <a:fillRect/>
                      </a:stretch>
                    </p:blipFill>
                    <p:spPr bwMode="auto">
                      <a:xfrm>
                        <a:off x="2454275" y="3849688"/>
                        <a:ext cx="3938588" cy="2255837"/>
                      </a:xfrm>
                      <a:prstGeom prst="rect">
                        <a:avLst/>
                      </a:prstGeom>
                      <a:noFill/>
                    </p:spPr>
                  </p:pic>
                </p:oleObj>
              </mc:Fallback>
            </mc:AlternateContent>
          </a:graphicData>
        </a:graphic>
      </p:graphicFrame>
      <p:grpSp>
        <p:nvGrpSpPr>
          <p:cNvPr id="25" name="Group 24"/>
          <p:cNvGrpSpPr/>
          <p:nvPr/>
        </p:nvGrpSpPr>
        <p:grpSpPr>
          <a:xfrm>
            <a:off x="0" y="0"/>
            <a:ext cx="9144000" cy="6858000"/>
            <a:chOff x="0" y="0"/>
            <a:chExt cx="9144000" cy="6858000"/>
          </a:xfrm>
        </p:grpSpPr>
        <p:sp>
          <p:nvSpPr>
            <p:cNvPr id="26" name="Rectangle 25"/>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9" name="Picture 2" descr="C:\Users\sadd\Pictures\My Scans\scan0014.jp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47103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19" y="117715"/>
            <a:ext cx="8558784" cy="907986"/>
          </a:xfrm>
        </p:spPr>
        <p:txBody>
          <a:bodyPr>
            <a:noAutofit/>
          </a:bodyPr>
          <a:lstStyle/>
          <a:p>
            <a:r>
              <a:rPr lang="en-US" sz="3200" b="1" dirty="0" smtClean="0"/>
              <a:t>Example </a:t>
            </a:r>
            <a:r>
              <a:rPr lang="en-US" sz="3200" b="1" dirty="0"/>
              <a:t>1-4: </a:t>
            </a:r>
            <a:r>
              <a:rPr lang="en-US" sz="3200" b="1" dirty="0" smtClean="0"/>
              <a:t>Scalar/Vector </a:t>
            </a:r>
            <a:r>
              <a:rPr lang="en-US" sz="3200" b="1" dirty="0"/>
              <a:t>Field </a:t>
            </a:r>
            <a:r>
              <a:rPr lang="en-US" sz="3200" b="1" dirty="0" smtClean="0"/>
              <a:t>Example</a:t>
            </a:r>
            <a:endParaRPr lang="en-US" sz="3200" dirty="0"/>
          </a:p>
        </p:txBody>
      </p:sp>
      <p:sp>
        <p:nvSpPr>
          <p:cNvPr id="4" name="Rectangle 3"/>
          <p:cNvSpPr/>
          <p:nvPr/>
        </p:nvSpPr>
        <p:spPr>
          <a:xfrm>
            <a:off x="529292" y="831498"/>
            <a:ext cx="4427815" cy="369332"/>
          </a:xfrm>
          <a:prstGeom prst="rect">
            <a:avLst/>
          </a:prstGeom>
        </p:spPr>
        <p:txBody>
          <a:bodyPr wrap="none">
            <a:spAutoFit/>
          </a:bodyPr>
          <a:lstStyle/>
          <a:p>
            <a:r>
              <a:rPr lang="en-US" dirty="0"/>
              <a:t>Scalar and vector field functions are given by </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35845616"/>
              </p:ext>
            </p:extLst>
          </p:nvPr>
        </p:nvGraphicFramePr>
        <p:xfrm>
          <a:off x="4852416" y="866812"/>
          <a:ext cx="965200" cy="304800"/>
        </p:xfrm>
        <a:graphic>
          <a:graphicData uri="http://schemas.openxmlformats.org/presentationml/2006/ole">
            <mc:AlternateContent xmlns:mc="http://schemas.openxmlformats.org/markup-compatibility/2006">
              <mc:Choice xmlns:v="urn:schemas-microsoft-com:vml" Requires="v">
                <p:oleObj spid="_x0000_s19545" name="Equation" r:id="rId3" imgW="723586" imgH="228501" progId="Equation.3">
                  <p:embed/>
                </p:oleObj>
              </mc:Choice>
              <mc:Fallback>
                <p:oleObj name="Equation" r:id="rId3" imgW="723586" imgH="228501"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416" y="866812"/>
                        <a:ext cx="965200" cy="304800"/>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518210100"/>
              </p:ext>
            </p:extLst>
          </p:nvPr>
        </p:nvGraphicFramePr>
        <p:xfrm>
          <a:off x="5949696" y="879004"/>
          <a:ext cx="1993900" cy="304800"/>
        </p:xfrm>
        <a:graphic>
          <a:graphicData uri="http://schemas.openxmlformats.org/presentationml/2006/ole">
            <mc:AlternateContent xmlns:mc="http://schemas.openxmlformats.org/markup-compatibility/2006">
              <mc:Choice xmlns:v="urn:schemas-microsoft-com:vml" Requires="v">
                <p:oleObj spid="_x0000_s19546" name="Equation" r:id="rId5" imgW="1498600" imgH="228600" progId="Equation.3">
                  <p:embed/>
                </p:oleObj>
              </mc:Choice>
              <mc:Fallback>
                <p:oleObj name="Equation" r:id="rId5" imgW="14986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9696" y="879004"/>
                        <a:ext cx="1993900" cy="304800"/>
                      </a:xfrm>
                      <a:prstGeom prst="rect">
                        <a:avLst/>
                      </a:prstGeom>
                      <a:noFill/>
                    </p:spPr>
                  </p:pic>
                </p:oleObj>
              </mc:Fallback>
            </mc:AlternateContent>
          </a:graphicData>
        </a:graphic>
      </p:graphicFrame>
      <p:sp>
        <p:nvSpPr>
          <p:cNvPr id="9" name="Rectangle 8"/>
          <p:cNvSpPr/>
          <p:nvPr/>
        </p:nvSpPr>
        <p:spPr>
          <a:xfrm>
            <a:off x="518160" y="1205063"/>
            <a:ext cx="5992368" cy="369332"/>
          </a:xfrm>
          <a:prstGeom prst="rect">
            <a:avLst/>
          </a:prstGeom>
        </p:spPr>
        <p:txBody>
          <a:bodyPr wrap="square">
            <a:spAutoFit/>
          </a:bodyPr>
          <a:lstStyle/>
          <a:p>
            <a:r>
              <a:rPr lang="en-US" dirty="0"/>
              <a:t>Calculate the following expressions, </a:t>
            </a:r>
            <a:r>
              <a:rPr lang="en-US" sz="1600" b="1" dirty="0">
                <a:sym typeface="Symbol"/>
              </a:rPr>
              <a:t></a:t>
            </a:r>
            <a:r>
              <a:rPr lang="en-US" sz="1600" dirty="0">
                <a:sym typeface="Symbol"/>
              </a:rPr>
              <a:t></a:t>
            </a:r>
            <a:r>
              <a:rPr lang="en-US" sz="1600" dirty="0"/>
              <a:t>, </a:t>
            </a:r>
            <a:r>
              <a:rPr lang="en-US" sz="1600" dirty="0">
                <a:sym typeface="Symbol"/>
              </a:rPr>
              <a:t></a:t>
            </a:r>
            <a:r>
              <a:rPr lang="en-US" sz="1600" baseline="30000" dirty="0"/>
              <a:t>2</a:t>
            </a:r>
            <a:r>
              <a:rPr lang="en-US" sz="1600" dirty="0">
                <a:sym typeface="Symbol"/>
              </a:rPr>
              <a:t></a:t>
            </a:r>
            <a:r>
              <a:rPr lang="en-US" sz="1600" dirty="0"/>
              <a:t>, </a:t>
            </a:r>
            <a:r>
              <a:rPr lang="en-US" sz="1600" b="1" dirty="0">
                <a:sym typeface="Symbol"/>
              </a:rPr>
              <a:t></a:t>
            </a:r>
            <a:r>
              <a:rPr lang="en-US" sz="1600" dirty="0"/>
              <a:t> ∙ </a:t>
            </a:r>
            <a:r>
              <a:rPr lang="en-US" sz="1600" b="1" i="1" dirty="0"/>
              <a:t>u</a:t>
            </a:r>
            <a:r>
              <a:rPr lang="en-US" sz="1600" dirty="0"/>
              <a:t>, </a:t>
            </a:r>
            <a:r>
              <a:rPr lang="en-US" sz="1600" b="1" dirty="0">
                <a:sym typeface="Symbol"/>
              </a:rPr>
              <a:t></a:t>
            </a:r>
            <a:r>
              <a:rPr lang="en-US" sz="1600" b="1" i="1" dirty="0"/>
              <a:t>u</a:t>
            </a:r>
            <a:r>
              <a:rPr lang="en-US" sz="1600" dirty="0"/>
              <a:t>, </a:t>
            </a:r>
            <a:r>
              <a:rPr lang="en-US" sz="1600" b="1" dirty="0">
                <a:sym typeface="Symbol"/>
              </a:rPr>
              <a:t></a:t>
            </a:r>
            <a:r>
              <a:rPr lang="en-US" sz="1600" dirty="0"/>
              <a:t> </a:t>
            </a:r>
            <a:r>
              <a:rPr lang="en-US" sz="1600" dirty="0">
                <a:sym typeface="Symbol"/>
              </a:rPr>
              <a:t></a:t>
            </a:r>
            <a:r>
              <a:rPr lang="en-US" sz="1600" dirty="0"/>
              <a:t> </a:t>
            </a:r>
            <a:r>
              <a:rPr lang="en-US" sz="1600" b="1" i="1" dirty="0"/>
              <a:t>u</a:t>
            </a:r>
            <a:r>
              <a:rPr lang="en-US" sz="1600" dirty="0"/>
              <a:t>.</a:t>
            </a:r>
          </a:p>
        </p:txBody>
      </p:sp>
      <p:sp>
        <p:nvSpPr>
          <p:cNvPr id="10" name="Rectangle 9"/>
          <p:cNvSpPr/>
          <p:nvPr/>
        </p:nvSpPr>
        <p:spPr>
          <a:xfrm>
            <a:off x="582983" y="1981086"/>
            <a:ext cx="2584041" cy="369332"/>
          </a:xfrm>
          <a:prstGeom prst="rect">
            <a:avLst/>
          </a:prstGeom>
        </p:spPr>
        <p:txBody>
          <a:bodyPr wrap="none">
            <a:spAutoFit/>
          </a:bodyPr>
          <a:lstStyle/>
          <a:p>
            <a:r>
              <a:rPr lang="en-US" dirty="0"/>
              <a:t>Using the basic </a:t>
            </a:r>
            <a:r>
              <a:rPr lang="en-US" dirty="0" smtClean="0"/>
              <a:t>relations: </a:t>
            </a:r>
            <a:endParaRPr lang="en-US" dirty="0"/>
          </a:p>
        </p:txBody>
      </p:sp>
      <p:sp>
        <p:nvSpPr>
          <p:cNvPr id="23" name="Rectangle 1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 name="Object 24"/>
          <p:cNvGraphicFramePr>
            <a:graphicFrameLocks noChangeAspect="1"/>
          </p:cNvGraphicFramePr>
          <p:nvPr>
            <p:extLst>
              <p:ext uri="{D42A27DB-BD31-4B8C-83A1-F6EECF244321}">
                <p14:modId xmlns:p14="http://schemas.microsoft.com/office/powerpoint/2010/main" val="3863338426"/>
              </p:ext>
            </p:extLst>
          </p:nvPr>
        </p:nvGraphicFramePr>
        <p:xfrm>
          <a:off x="1114171" y="2511780"/>
          <a:ext cx="2933700" cy="2495550"/>
        </p:xfrm>
        <a:graphic>
          <a:graphicData uri="http://schemas.openxmlformats.org/presentationml/2006/ole">
            <mc:AlternateContent xmlns:mc="http://schemas.openxmlformats.org/markup-compatibility/2006">
              <mc:Choice xmlns:v="urn:schemas-microsoft-com:vml" Requires="v">
                <p:oleObj spid="_x0000_s19547" name="Equation" r:id="rId7" imgW="2565400" imgH="2108200" progId="Equation.3">
                  <p:embed/>
                </p:oleObj>
              </mc:Choice>
              <mc:Fallback>
                <p:oleObj name="Equation" r:id="rId7" imgW="2565400" imgH="210820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4171" y="2511780"/>
                        <a:ext cx="2933700" cy="249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31"/>
          <p:cNvSpPr txBox="1">
            <a:spLocks noChangeArrowheads="1"/>
          </p:cNvSpPr>
          <p:nvPr/>
        </p:nvSpPr>
        <p:spPr bwMode="auto">
          <a:xfrm>
            <a:off x="728409" y="2449867"/>
            <a:ext cx="4778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rPr>
              <a:t></a:t>
            </a:r>
          </a:p>
        </p:txBody>
      </p:sp>
      <p:sp>
        <p:nvSpPr>
          <p:cNvPr id="27" name="Text Box 30"/>
          <p:cNvSpPr txBox="1">
            <a:spLocks noChangeArrowheads="1"/>
          </p:cNvSpPr>
          <p:nvPr/>
        </p:nvSpPr>
        <p:spPr bwMode="auto">
          <a:xfrm>
            <a:off x="709359" y="2707042"/>
            <a:ext cx="5619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en-US" sz="14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rPr>
              <a:t>2</a:t>
            </a: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rPr>
              <a:t></a:t>
            </a:r>
          </a:p>
        </p:txBody>
      </p:sp>
      <p:sp>
        <p:nvSpPr>
          <p:cNvPr id="28" name="Text Box 29"/>
          <p:cNvSpPr txBox="1">
            <a:spLocks noChangeArrowheads="1"/>
          </p:cNvSpPr>
          <p:nvPr/>
        </p:nvSpPr>
        <p:spPr bwMode="auto">
          <a:xfrm>
            <a:off x="629984" y="2995967"/>
            <a:ext cx="6810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 </a:t>
            </a:r>
            <a:r>
              <a:rPr kumimoji="0" lang="en-US" sz="1400" b="1" i="1"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rPr>
              <a:t>u</a:t>
            </a:r>
            <a:endParaRPr kumimoji="0" 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endParaRPr>
          </a:p>
        </p:txBody>
      </p:sp>
      <p:sp>
        <p:nvSpPr>
          <p:cNvPr id="29" name="Text Box 28"/>
          <p:cNvSpPr txBox="1">
            <a:spLocks noChangeArrowheads="1"/>
          </p:cNvSpPr>
          <p:nvPr/>
        </p:nvSpPr>
        <p:spPr bwMode="auto">
          <a:xfrm>
            <a:off x="749046" y="3569055"/>
            <a:ext cx="4778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en-US" sz="1400" b="1" i="1" u="none" strike="noStrike" cap="none" normalizeH="0" baseline="0" smtClean="0">
                <a:ln>
                  <a:noFill/>
                </a:ln>
                <a:solidFill>
                  <a:schemeClr val="tx1"/>
                </a:solidFill>
                <a:effectLst/>
                <a:latin typeface="Calibri" pitchFamily="34" charset="0"/>
                <a:ea typeface="Calibri" pitchFamily="34" charset="0"/>
                <a:cs typeface="Times New Roman" pitchFamily="18" charset="0"/>
              </a:rPr>
              <a:t>u</a:t>
            </a:r>
            <a:endParaRPr kumimoji="0" 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endParaRPr>
          </a:p>
        </p:txBody>
      </p:sp>
      <p:sp>
        <p:nvSpPr>
          <p:cNvPr id="30" name="Text Box 27"/>
          <p:cNvSpPr txBox="1">
            <a:spLocks noChangeArrowheads="1"/>
          </p:cNvSpPr>
          <p:nvPr/>
        </p:nvSpPr>
        <p:spPr bwMode="auto">
          <a:xfrm>
            <a:off x="587121" y="4404080"/>
            <a:ext cx="692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r>
              <a:rPr kumimoji="0" lang="en-US" sz="1400" b="1" i="1"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rPr>
              <a:t>u</a:t>
            </a:r>
            <a:endParaRPr kumimoji="0" 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sym typeface="Symbol" pitchFamily="18" charset="2"/>
            </a:endParaRPr>
          </a:p>
        </p:txBody>
      </p:sp>
      <p:pic>
        <p:nvPicPr>
          <p:cNvPr id="19498" name="Picture 42"/>
          <p:cNvPicPr>
            <a:picLocks noChangeAspect="1" noChangeArrowheads="1"/>
          </p:cNvPicPr>
          <p:nvPr/>
        </p:nvPicPr>
        <p:blipFill rotWithShape="1">
          <a:blip r:embed="rId9">
            <a:extLst>
              <a:ext uri="{28A0092B-C50C-407E-A947-70E740481C1C}">
                <a14:useLocalDpi xmlns:a14="http://schemas.microsoft.com/office/drawing/2010/main" val="0"/>
              </a:ext>
            </a:extLst>
          </a:blip>
          <a:srcRect l="8114" t="5937" r="6628" b="4742"/>
          <a:stretch/>
        </p:blipFill>
        <p:spPr bwMode="auto">
          <a:xfrm>
            <a:off x="4240063" y="2521384"/>
            <a:ext cx="4450080" cy="3675888"/>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3717435" y="1893971"/>
            <a:ext cx="5168851" cy="584775"/>
          </a:xfrm>
          <a:prstGeom prst="rect">
            <a:avLst/>
          </a:prstGeom>
        </p:spPr>
        <p:txBody>
          <a:bodyPr wrap="none">
            <a:spAutoFit/>
          </a:bodyPr>
          <a:lstStyle/>
          <a:p>
            <a:pPr algn="ctr"/>
            <a:r>
              <a:rPr lang="en-US" sz="1600" dirty="0" smtClean="0"/>
              <a:t>Contours </a:t>
            </a:r>
            <a:r>
              <a:rPr lang="en-US" sz="1600" dirty="0" smtClean="0">
                <a:sym typeface="Symbol"/>
              </a:rPr>
              <a:t>=constant and vector distributions of </a:t>
            </a:r>
            <a:r>
              <a:rPr lang="en-US" sz="1600" b="1" dirty="0">
                <a:sym typeface="Symbol"/>
              </a:rPr>
              <a:t></a:t>
            </a:r>
            <a:r>
              <a:rPr lang="en-US" sz="1600" dirty="0">
                <a:sym typeface="Symbol"/>
              </a:rPr>
              <a:t></a:t>
            </a:r>
            <a:r>
              <a:rPr lang="en-US" sz="1600" dirty="0" smtClean="0">
                <a:sym typeface="Symbol"/>
              </a:rPr>
              <a:t> </a:t>
            </a:r>
            <a:r>
              <a:rPr lang="en-US" sz="1600" dirty="0" smtClean="0"/>
              <a:t> </a:t>
            </a:r>
          </a:p>
          <a:p>
            <a:pPr algn="ctr"/>
            <a:r>
              <a:rPr lang="en-US" sz="1600" dirty="0" smtClean="0"/>
              <a:t>vector </a:t>
            </a:r>
            <a:r>
              <a:rPr lang="en-US" sz="1600" dirty="0"/>
              <a:t>field </a:t>
            </a:r>
            <a:r>
              <a:rPr lang="en-US" sz="1600" b="1" dirty="0">
                <a:sym typeface="Symbol"/>
              </a:rPr>
              <a:t></a:t>
            </a:r>
            <a:r>
              <a:rPr lang="en-US" sz="1600" dirty="0">
                <a:sym typeface="Symbol"/>
              </a:rPr>
              <a:t></a:t>
            </a:r>
            <a:r>
              <a:rPr lang="en-US" sz="1600" dirty="0"/>
              <a:t> is orthogonal to </a:t>
            </a:r>
            <a:r>
              <a:rPr lang="en-US" sz="1600" dirty="0" smtClean="0">
                <a:sym typeface="Symbol"/>
              </a:rPr>
              <a:t></a:t>
            </a:r>
            <a:r>
              <a:rPr lang="en-US" sz="1600" dirty="0"/>
              <a:t>-</a:t>
            </a:r>
            <a:r>
              <a:rPr lang="en-US" sz="1600" dirty="0" smtClean="0"/>
              <a:t>contours (</a:t>
            </a:r>
            <a:r>
              <a:rPr lang="en-US" sz="1600" dirty="0" err="1" smtClean="0"/>
              <a:t>ture</a:t>
            </a:r>
            <a:r>
              <a:rPr lang="en-US" sz="1600" dirty="0" smtClean="0"/>
              <a:t> in general )</a:t>
            </a:r>
          </a:p>
        </p:txBody>
      </p:sp>
      <p:grpSp>
        <p:nvGrpSpPr>
          <p:cNvPr id="19489" name="Group 19488"/>
          <p:cNvGrpSpPr/>
          <p:nvPr/>
        </p:nvGrpSpPr>
        <p:grpSpPr>
          <a:xfrm>
            <a:off x="6312027" y="4035552"/>
            <a:ext cx="832485" cy="789432"/>
            <a:chOff x="3495675" y="4886325"/>
            <a:chExt cx="952500" cy="981075"/>
          </a:xfrm>
        </p:grpSpPr>
        <p:cxnSp>
          <p:nvCxnSpPr>
            <p:cNvPr id="35" name="Line 14"/>
            <p:cNvCxnSpPr/>
            <p:nvPr/>
          </p:nvCxnSpPr>
          <p:spPr bwMode="auto">
            <a:xfrm>
              <a:off x="3762375" y="5553075"/>
              <a:ext cx="590550" cy="0"/>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6" name="Line 15"/>
            <p:cNvCxnSpPr/>
            <p:nvPr/>
          </p:nvCxnSpPr>
          <p:spPr bwMode="auto">
            <a:xfrm flipV="1">
              <a:off x="3762375" y="4953000"/>
              <a:ext cx="0" cy="600075"/>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7" name="Text Box 16"/>
            <p:cNvSpPr txBox="1">
              <a:spLocks noChangeArrowheads="1"/>
            </p:cNvSpPr>
            <p:nvPr/>
          </p:nvSpPr>
          <p:spPr bwMode="auto">
            <a:xfrm>
              <a:off x="4143375" y="5543550"/>
              <a:ext cx="304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1200" i="1">
                  <a:effectLst/>
                  <a:latin typeface="Arial"/>
                  <a:ea typeface="Times New Roman"/>
                </a:rPr>
                <a:t>x</a:t>
              </a:r>
              <a:endParaRPr lang="en-US" sz="1200">
                <a:effectLst/>
                <a:latin typeface="Times New Roman"/>
                <a:ea typeface="Times New Roman"/>
              </a:endParaRPr>
            </a:p>
          </p:txBody>
        </p:sp>
        <p:sp>
          <p:nvSpPr>
            <p:cNvPr id="38" name="Text Box 17"/>
            <p:cNvSpPr txBox="1">
              <a:spLocks noChangeArrowheads="1"/>
            </p:cNvSpPr>
            <p:nvPr/>
          </p:nvSpPr>
          <p:spPr bwMode="auto">
            <a:xfrm>
              <a:off x="3495675" y="4886325"/>
              <a:ext cx="304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1200" i="1">
                  <a:effectLst/>
                  <a:latin typeface="Arial"/>
                  <a:ea typeface="Times New Roman"/>
                </a:rPr>
                <a:t>y</a:t>
              </a:r>
              <a:endParaRPr lang="en-US" sz="1200">
                <a:effectLst/>
                <a:latin typeface="Times New Roman"/>
                <a:ea typeface="Times New Roman"/>
              </a:endParaRPr>
            </a:p>
          </p:txBody>
        </p:sp>
      </p:grpSp>
      <p:sp>
        <p:nvSpPr>
          <p:cNvPr id="19488" name="Rectangle 47"/>
          <p:cNvSpPr>
            <a:spLocks noChangeArrowheads="1"/>
          </p:cNvSpPr>
          <p:nvPr/>
        </p:nvSpPr>
        <p:spPr bwMode="auto">
          <a:xfrm>
            <a:off x="30480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Rectangle 31"/>
          <p:cNvSpPr/>
          <p:nvPr/>
        </p:nvSpPr>
        <p:spPr>
          <a:xfrm>
            <a:off x="1871600" y="2727355"/>
            <a:ext cx="2257156" cy="307777"/>
          </a:xfrm>
          <a:prstGeom prst="rect">
            <a:avLst/>
          </a:prstGeom>
        </p:spPr>
        <p:txBody>
          <a:bodyPr wrap="none">
            <a:spAutoFit/>
          </a:bodyPr>
          <a:lstStyle/>
          <a:p>
            <a:r>
              <a:rPr lang="en-US" sz="1400" dirty="0" smtClean="0"/>
              <a:t>- (satisfies Laplace equation)</a:t>
            </a:r>
            <a:endParaRPr lang="en-US" sz="1400" dirty="0"/>
          </a:p>
        </p:txBody>
      </p:sp>
      <p:cxnSp>
        <p:nvCxnSpPr>
          <p:cNvPr id="33" name="Straight Connector 32"/>
          <p:cNvCxnSpPr/>
          <p:nvPr/>
        </p:nvCxnSpPr>
        <p:spPr>
          <a:xfrm flipV="1">
            <a:off x="768592" y="1732444"/>
            <a:ext cx="7180592" cy="31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0" y="0"/>
            <a:ext cx="9144000" cy="6858000"/>
            <a:chOff x="0" y="0"/>
            <a:chExt cx="9144000" cy="6858000"/>
          </a:xfrm>
        </p:grpSpPr>
        <p:sp>
          <p:nvSpPr>
            <p:cNvPr id="44" name="Rectangle 43"/>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47" name="Picture 2" descr="C:\Users\sadd\Pictures\My Scans\scan0014.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10934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312" y="713550"/>
            <a:ext cx="6412992" cy="883602"/>
          </a:xfrm>
        </p:spPr>
        <p:txBody>
          <a:bodyPr>
            <a:noAutofit/>
          </a:bodyPr>
          <a:lstStyle/>
          <a:p>
            <a:r>
              <a:rPr lang="en-US" sz="3600" b="1" dirty="0" smtClean="0"/>
              <a:t>Vector/Tensor Integral Calculus</a:t>
            </a:r>
            <a:endParaRPr lang="en-US" sz="3600" b="1" dirty="0"/>
          </a:p>
        </p:txBody>
      </p:sp>
      <p:sp>
        <p:nvSpPr>
          <p:cNvPr id="4" name="Rectangle 3"/>
          <p:cNvSpPr/>
          <p:nvPr/>
        </p:nvSpPr>
        <p:spPr>
          <a:xfrm>
            <a:off x="844886" y="2012942"/>
            <a:ext cx="2214004" cy="369332"/>
          </a:xfrm>
          <a:prstGeom prst="rect">
            <a:avLst/>
          </a:prstGeom>
        </p:spPr>
        <p:txBody>
          <a:bodyPr wrap="none">
            <a:spAutoFit/>
          </a:bodyPr>
          <a:lstStyle/>
          <a:p>
            <a:r>
              <a:rPr lang="en-US" b="1" u="sng" dirty="0"/>
              <a:t>Divergence Theorem </a:t>
            </a:r>
          </a:p>
        </p:txBody>
      </p:sp>
      <p:sp>
        <p:nvSpPr>
          <p:cNvPr id="5" name="Rectangle 4"/>
          <p:cNvSpPr/>
          <p:nvPr/>
        </p:nvSpPr>
        <p:spPr>
          <a:xfrm>
            <a:off x="848760" y="2817614"/>
            <a:ext cx="1759392" cy="369332"/>
          </a:xfrm>
          <a:prstGeom prst="rect">
            <a:avLst/>
          </a:prstGeom>
        </p:spPr>
        <p:txBody>
          <a:bodyPr wrap="none">
            <a:spAutoFit/>
          </a:bodyPr>
          <a:lstStyle/>
          <a:p>
            <a:r>
              <a:rPr lang="en-US" b="1" u="sng" dirty="0"/>
              <a:t>Stokes Theorem </a:t>
            </a:r>
          </a:p>
        </p:txBody>
      </p:sp>
      <p:sp>
        <p:nvSpPr>
          <p:cNvPr id="6" name="Rectangle 5"/>
          <p:cNvSpPr/>
          <p:nvPr/>
        </p:nvSpPr>
        <p:spPr>
          <a:xfrm>
            <a:off x="873144" y="3573518"/>
            <a:ext cx="3051926" cy="369332"/>
          </a:xfrm>
          <a:prstGeom prst="rect">
            <a:avLst/>
          </a:prstGeom>
        </p:spPr>
        <p:txBody>
          <a:bodyPr wrap="none">
            <a:spAutoFit/>
          </a:bodyPr>
          <a:lstStyle/>
          <a:p>
            <a:r>
              <a:rPr lang="en-US" b="1" u="sng" dirty="0" smtClean="0"/>
              <a:t>Green’s Theorem in the Plane </a:t>
            </a:r>
            <a:endParaRPr lang="en-US" b="1" u="sng" dirty="0"/>
          </a:p>
        </p:txBody>
      </p:sp>
      <p:sp>
        <p:nvSpPr>
          <p:cNvPr id="7" name="Rectangle 6"/>
          <p:cNvSpPr/>
          <p:nvPr/>
        </p:nvSpPr>
        <p:spPr>
          <a:xfrm>
            <a:off x="924056" y="4939022"/>
            <a:ext cx="2177391" cy="369332"/>
          </a:xfrm>
          <a:prstGeom prst="rect">
            <a:avLst/>
          </a:prstGeom>
        </p:spPr>
        <p:txBody>
          <a:bodyPr wrap="none">
            <a:spAutoFit/>
          </a:bodyPr>
          <a:lstStyle/>
          <a:p>
            <a:r>
              <a:rPr lang="en-US" b="1" u="sng" dirty="0"/>
              <a:t>Zero-Value Theorem </a:t>
            </a: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646079187"/>
              </p:ext>
            </p:extLst>
          </p:nvPr>
        </p:nvGraphicFramePr>
        <p:xfrm>
          <a:off x="3194304" y="2036064"/>
          <a:ext cx="2011680" cy="426720"/>
        </p:xfrm>
        <a:graphic>
          <a:graphicData uri="http://schemas.openxmlformats.org/presentationml/2006/ole">
            <mc:AlternateContent xmlns:mc="http://schemas.openxmlformats.org/markup-compatibility/2006">
              <mc:Choice xmlns:v="urn:schemas-microsoft-com:vml" Requires="v">
                <p:oleObj spid="_x0000_s20572" name="Equation" r:id="rId3" imgW="1574800" imgH="330200" progId="Equation.3">
                  <p:embed/>
                </p:oleObj>
              </mc:Choice>
              <mc:Fallback>
                <p:oleObj name="Equation" r:id="rId3" imgW="1574800" imgH="330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4304" y="2036064"/>
                        <a:ext cx="2011680" cy="426720"/>
                      </a:xfrm>
                      <a:prstGeom prst="rect">
                        <a:avLst/>
                      </a:prstGeom>
                      <a:noFill/>
                    </p:spPr>
                  </p:pic>
                </p:oleObj>
              </mc:Fallback>
            </mc:AlternateContent>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969463633"/>
              </p:ext>
            </p:extLst>
          </p:nvPr>
        </p:nvGraphicFramePr>
        <p:xfrm>
          <a:off x="5681472" y="2048256"/>
          <a:ext cx="2151365" cy="390144"/>
        </p:xfrm>
        <a:graphic>
          <a:graphicData uri="http://schemas.openxmlformats.org/presentationml/2006/ole">
            <mc:AlternateContent xmlns:mc="http://schemas.openxmlformats.org/markup-compatibility/2006">
              <mc:Choice xmlns:v="urn:schemas-microsoft-com:vml" Requires="v">
                <p:oleObj spid="_x0000_s20573" name="Equation" r:id="rId5" imgW="1841500" imgH="330200" progId="Equation.3">
                  <p:embed/>
                </p:oleObj>
              </mc:Choice>
              <mc:Fallback>
                <p:oleObj name="Equation" r:id="rId5" imgW="1841500" imgH="330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1472" y="2048256"/>
                        <a:ext cx="2151365" cy="390144"/>
                      </a:xfrm>
                      <a:prstGeom prst="rect">
                        <a:avLst/>
                      </a:prstGeom>
                      <a:noFill/>
                    </p:spPr>
                  </p:pic>
                </p:oleObj>
              </mc:Fallback>
            </mc:AlternateContent>
          </a:graphicData>
        </a:graphic>
      </p:graphicFrame>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2682562898"/>
              </p:ext>
            </p:extLst>
          </p:nvPr>
        </p:nvGraphicFramePr>
        <p:xfrm>
          <a:off x="2672836" y="2816352"/>
          <a:ext cx="2084832" cy="426720"/>
        </p:xfrm>
        <a:graphic>
          <a:graphicData uri="http://schemas.openxmlformats.org/presentationml/2006/ole">
            <mc:AlternateContent xmlns:mc="http://schemas.openxmlformats.org/markup-compatibility/2006">
              <mc:Choice xmlns:v="urn:schemas-microsoft-com:vml" Requires="v">
                <p:oleObj spid="_x0000_s20574" name="Equation" r:id="rId7" imgW="1625600" imgH="330200" progId="Equation.3">
                  <p:embed/>
                </p:oleObj>
              </mc:Choice>
              <mc:Fallback>
                <p:oleObj name="Equation" r:id="rId7" imgW="1625600" imgH="330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2836" y="2816352"/>
                        <a:ext cx="2084832" cy="426720"/>
                      </a:xfrm>
                      <a:prstGeom prst="rect">
                        <a:avLst/>
                      </a:prstGeom>
                      <a:noFill/>
                    </p:spPr>
                  </p:pic>
                </p:oleObj>
              </mc:Fallback>
            </mc:AlternateContent>
          </a:graphicData>
        </a:graphic>
      </p:graphicFrame>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2297039530"/>
              </p:ext>
            </p:extLst>
          </p:nvPr>
        </p:nvGraphicFramePr>
        <p:xfrm>
          <a:off x="5303520" y="2828544"/>
          <a:ext cx="2228850" cy="365760"/>
        </p:xfrm>
        <a:graphic>
          <a:graphicData uri="http://schemas.openxmlformats.org/presentationml/2006/ole">
            <mc:AlternateContent xmlns:mc="http://schemas.openxmlformats.org/markup-compatibility/2006">
              <mc:Choice xmlns:v="urn:schemas-microsoft-com:vml" Requires="v">
                <p:oleObj spid="_x0000_s20575" name="Equation" r:id="rId9" imgW="1854200" imgH="304800" progId="Equation.3">
                  <p:embed/>
                </p:oleObj>
              </mc:Choice>
              <mc:Fallback>
                <p:oleObj name="Equation" r:id="rId9" imgW="1854200" imgH="304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3520" y="2828544"/>
                        <a:ext cx="2228850" cy="365760"/>
                      </a:xfrm>
                      <a:prstGeom prst="rect">
                        <a:avLst/>
                      </a:prstGeom>
                      <a:noFill/>
                    </p:spPr>
                  </p:pic>
                </p:oleObj>
              </mc:Fallback>
            </mc:AlternateContent>
          </a:graphicData>
        </a:graphic>
      </p:graphicFrame>
      <p:sp>
        <p:nvSpPr>
          <p:cNvPr id="1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3921529484"/>
              </p:ext>
            </p:extLst>
          </p:nvPr>
        </p:nvGraphicFramePr>
        <p:xfrm>
          <a:off x="3340608" y="4949952"/>
          <a:ext cx="2767584" cy="426720"/>
        </p:xfrm>
        <a:graphic>
          <a:graphicData uri="http://schemas.openxmlformats.org/presentationml/2006/ole">
            <mc:AlternateContent xmlns:mc="http://schemas.openxmlformats.org/markup-compatibility/2006">
              <mc:Choice xmlns:v="urn:schemas-microsoft-com:vml" Requires="v">
                <p:oleObj spid="_x0000_s20576" name="Equation" r:id="rId11" imgW="2159000" imgH="330200" progId="Equation.3">
                  <p:embed/>
                </p:oleObj>
              </mc:Choice>
              <mc:Fallback>
                <p:oleObj name="Equation" r:id="rId11" imgW="2159000" imgH="330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0608" y="4949952"/>
                        <a:ext cx="2767584" cy="426720"/>
                      </a:xfrm>
                      <a:prstGeom prst="rect">
                        <a:avLst/>
                      </a:prstGeom>
                      <a:noFill/>
                    </p:spPr>
                  </p:pic>
                </p:oleObj>
              </mc:Fallback>
            </mc:AlternateContent>
          </a:graphicData>
        </a:graphic>
      </p:graphicFrame>
      <p:sp>
        <p:nvSpPr>
          <p:cNvPr id="18"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Object 18"/>
          <p:cNvGraphicFramePr>
            <a:graphicFrameLocks noChangeAspect="1"/>
          </p:cNvGraphicFramePr>
          <p:nvPr>
            <p:extLst>
              <p:ext uri="{D42A27DB-BD31-4B8C-83A1-F6EECF244321}">
                <p14:modId xmlns:p14="http://schemas.microsoft.com/office/powerpoint/2010/main" val="4041715605"/>
              </p:ext>
            </p:extLst>
          </p:nvPr>
        </p:nvGraphicFramePr>
        <p:xfrm>
          <a:off x="1353312" y="4133088"/>
          <a:ext cx="2581656" cy="536448"/>
        </p:xfrm>
        <a:graphic>
          <a:graphicData uri="http://schemas.openxmlformats.org/presentationml/2006/ole">
            <mc:AlternateContent xmlns:mc="http://schemas.openxmlformats.org/markup-compatibility/2006">
              <mc:Choice xmlns:v="urn:schemas-microsoft-com:vml" Requires="v">
                <p:oleObj spid="_x0000_s20577" name="Equation" r:id="rId13" imgW="2197100" imgH="457200" progId="Equation.3">
                  <p:embed/>
                </p:oleObj>
              </mc:Choice>
              <mc:Fallback>
                <p:oleObj name="Equation" r:id="rId13" imgW="2197100" imgH="4572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53312" y="4133088"/>
                        <a:ext cx="2581656" cy="536448"/>
                      </a:xfrm>
                      <a:prstGeom prst="rect">
                        <a:avLst/>
                      </a:prstGeom>
                      <a:noFill/>
                    </p:spPr>
                  </p:pic>
                </p:oleObj>
              </mc:Fallback>
            </mc:AlternateContent>
          </a:graphicData>
        </a:graphic>
      </p:graphicFrame>
      <p:sp>
        <p:nvSpPr>
          <p:cNvPr id="2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val="2458985504"/>
              </p:ext>
            </p:extLst>
          </p:nvPr>
        </p:nvGraphicFramePr>
        <p:xfrm>
          <a:off x="4596384" y="4120896"/>
          <a:ext cx="3645408" cy="536448"/>
        </p:xfrm>
        <a:graphic>
          <a:graphicData uri="http://schemas.openxmlformats.org/presentationml/2006/ole">
            <mc:AlternateContent xmlns:mc="http://schemas.openxmlformats.org/markup-compatibility/2006">
              <mc:Choice xmlns:v="urn:schemas-microsoft-com:vml" Requires="v">
                <p:oleObj spid="_x0000_s20578" name="Equation" r:id="rId15" imgW="2844800" imgH="419100" progId="Equation.3">
                  <p:embed/>
                </p:oleObj>
              </mc:Choice>
              <mc:Fallback>
                <p:oleObj name="Equation" r:id="rId15" imgW="2844800" imgH="41910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96384" y="4120896"/>
                        <a:ext cx="3645408" cy="536448"/>
                      </a:xfrm>
                      <a:prstGeom prst="rect">
                        <a:avLst/>
                      </a:prstGeom>
                      <a:noFill/>
                    </p:spPr>
                  </p:pic>
                </p:oleObj>
              </mc:Fallback>
            </mc:AlternateContent>
          </a:graphicData>
        </a:graphic>
      </p:graphicFrame>
      <p:sp>
        <p:nvSpPr>
          <p:cNvPr id="22" name="Right Arrow 21"/>
          <p:cNvSpPr/>
          <p:nvPr/>
        </p:nvSpPr>
        <p:spPr>
          <a:xfrm>
            <a:off x="5303520" y="2121408"/>
            <a:ext cx="243840" cy="195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4919472" y="2895600"/>
            <a:ext cx="243840" cy="195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4181856" y="4303776"/>
            <a:ext cx="243840" cy="195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0" y="0"/>
            <a:ext cx="9144000" cy="6858000"/>
            <a:chOff x="0" y="0"/>
            <a:chExt cx="9144000" cy="6858000"/>
          </a:xfrm>
        </p:grpSpPr>
        <p:sp>
          <p:nvSpPr>
            <p:cNvPr id="31" name="Rectangle 30"/>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34" name="Picture 2" descr="C:\Users\sadd\Pictures\My Scans\scan0014.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89548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6" y="228305"/>
            <a:ext cx="7839456" cy="868362"/>
          </a:xfrm>
        </p:spPr>
        <p:txBody>
          <a:bodyPr>
            <a:noAutofit/>
          </a:bodyPr>
          <a:lstStyle/>
          <a:p>
            <a:r>
              <a:rPr lang="en-US" sz="3200" b="1" dirty="0" smtClean="0"/>
              <a:t>Orthogonal Curvilinear Coordinate Systems</a:t>
            </a:r>
            <a:endParaRPr lang="en-US" sz="3200" b="1" dirty="0"/>
          </a:p>
        </p:txBody>
      </p:sp>
      <p:sp>
        <p:nvSpPr>
          <p:cNvPr id="4" name="Text Box 5"/>
          <p:cNvSpPr txBox="1">
            <a:spLocks noChangeArrowheads="1"/>
          </p:cNvSpPr>
          <p:nvPr/>
        </p:nvSpPr>
        <p:spPr bwMode="auto">
          <a:xfrm>
            <a:off x="838888" y="3951818"/>
            <a:ext cx="3328416"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sng" strike="noStrike" cap="none" normalizeH="0" baseline="0" dirty="0" smtClean="0">
                <a:ln>
                  <a:noFill/>
                </a:ln>
                <a:solidFill>
                  <a:schemeClr val="tx1"/>
                </a:solidFill>
                <a:effectLst/>
                <a:latin typeface="Calibri" pitchFamily="34" charset="0"/>
                <a:cs typeface="Arial" pitchFamily="34" charset="0"/>
              </a:rPr>
              <a:t>Cylindrical Coordinate System (</a:t>
            </a:r>
            <a:r>
              <a:rPr kumimoji="0" lang="en-US" sz="1600" b="1" i="1" u="sng" strike="noStrike" cap="none" normalizeH="0" baseline="0" dirty="0" err="1" smtClean="0">
                <a:ln>
                  <a:noFill/>
                </a:ln>
                <a:solidFill>
                  <a:schemeClr val="tx1"/>
                </a:solidFill>
                <a:effectLst/>
                <a:latin typeface="Calibri" pitchFamily="34" charset="0"/>
                <a:cs typeface="Arial" pitchFamily="34" charset="0"/>
              </a:rPr>
              <a:t>r,</a:t>
            </a:r>
            <a:r>
              <a:rPr kumimoji="0" lang="en-US" sz="1600" b="1" u="sng" strike="noStrike" cap="none" normalizeH="0" baseline="0" dirty="0" err="1" smtClean="0">
                <a:ln>
                  <a:noFill/>
                </a:ln>
                <a:solidFill>
                  <a:schemeClr val="tx1"/>
                </a:solidFill>
                <a:effectLst/>
                <a:latin typeface="Calibri" pitchFamily="34" charset="0"/>
                <a:cs typeface="Arial" pitchFamily="34" charset="0"/>
                <a:sym typeface="Symbol"/>
              </a:rPr>
              <a:t>,</a:t>
            </a:r>
            <a:r>
              <a:rPr kumimoji="0" lang="en-US" sz="1600" b="1" i="1" u="sng" strike="noStrike" cap="none" normalizeH="0" baseline="0" dirty="0" err="1" smtClean="0">
                <a:ln>
                  <a:noFill/>
                </a:ln>
                <a:solidFill>
                  <a:schemeClr val="tx1"/>
                </a:solidFill>
                <a:effectLst/>
                <a:latin typeface="Calibri" pitchFamily="34" charset="0"/>
                <a:cs typeface="Arial" pitchFamily="34" charset="0"/>
                <a:sym typeface="Symbol"/>
              </a:rPr>
              <a:t>z</a:t>
            </a:r>
            <a:r>
              <a:rPr kumimoji="0" lang="en-US" sz="1600" b="1" i="1" u="sng" strike="noStrike" cap="none" normalizeH="0" baseline="0" dirty="0" smtClean="0">
                <a:ln>
                  <a:noFill/>
                </a:ln>
                <a:solidFill>
                  <a:schemeClr val="tx1"/>
                </a:solidFill>
                <a:effectLst/>
                <a:latin typeface="Calibri" pitchFamily="34" charset="0"/>
                <a:cs typeface="Arial" pitchFamily="34" charset="0"/>
                <a:sym typeface="Symbol"/>
              </a:rPr>
              <a:t>)</a:t>
            </a:r>
            <a:endParaRPr kumimoji="0" lang="en-US" sz="1600" b="1" i="0" u="sng" strike="noStrike" cap="none" normalizeH="0" baseline="0" dirty="0" smtClean="0">
              <a:ln>
                <a:noFill/>
              </a:ln>
              <a:solidFill>
                <a:schemeClr val="tx1"/>
              </a:solidFill>
              <a:effectLst/>
              <a:latin typeface="Arial" pitchFamily="34" charset="0"/>
              <a:cs typeface="Arial" pitchFamily="34" charset="0"/>
            </a:endParaRPr>
          </a:p>
        </p:txBody>
      </p:sp>
      <p:sp>
        <p:nvSpPr>
          <p:cNvPr id="5" name="Text Box 6"/>
          <p:cNvSpPr txBox="1">
            <a:spLocks noChangeArrowheads="1"/>
          </p:cNvSpPr>
          <p:nvPr/>
        </p:nvSpPr>
        <p:spPr bwMode="auto">
          <a:xfrm>
            <a:off x="4451638" y="3923608"/>
            <a:ext cx="3412201"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sng" strike="noStrike" cap="none" normalizeH="0" baseline="0" dirty="0" smtClean="0">
                <a:ln>
                  <a:noFill/>
                </a:ln>
                <a:solidFill>
                  <a:schemeClr val="tx1"/>
                </a:solidFill>
                <a:effectLst/>
                <a:latin typeface="Calibri" pitchFamily="34" charset="0"/>
                <a:cs typeface="Arial" pitchFamily="34" charset="0"/>
              </a:rPr>
              <a:t>Spherical Coordinate System (</a:t>
            </a:r>
            <a:r>
              <a:rPr kumimoji="0" lang="en-US" sz="1600" b="1" i="1" u="sng" strike="noStrike" cap="none" normalizeH="0" baseline="0" dirty="0" smtClean="0">
                <a:ln>
                  <a:noFill/>
                </a:ln>
                <a:solidFill>
                  <a:schemeClr val="tx1"/>
                </a:solidFill>
                <a:effectLst/>
                <a:latin typeface="Calibri" pitchFamily="34" charset="0"/>
                <a:cs typeface="Arial" pitchFamily="34" charset="0"/>
              </a:rPr>
              <a:t>R</a:t>
            </a:r>
            <a:r>
              <a:rPr kumimoji="0" lang="en-US" sz="1600" b="1" u="sng" strike="noStrike" cap="none" normalizeH="0" baseline="0" dirty="0" smtClean="0">
                <a:ln>
                  <a:noFill/>
                </a:ln>
                <a:solidFill>
                  <a:schemeClr val="tx1"/>
                </a:solidFill>
                <a:effectLst/>
                <a:latin typeface="Calibri" pitchFamily="34" charset="0"/>
                <a:cs typeface="Arial" pitchFamily="34" charset="0"/>
              </a:rPr>
              <a:t>,</a:t>
            </a:r>
            <a:r>
              <a:rPr kumimoji="0" lang="en-US" sz="1600" b="1" u="sng" strike="noStrike" cap="none" normalizeH="0" baseline="0" dirty="0" smtClean="0">
                <a:ln>
                  <a:noFill/>
                </a:ln>
                <a:solidFill>
                  <a:schemeClr val="tx1"/>
                </a:solidFill>
                <a:effectLst/>
                <a:latin typeface="Calibri" pitchFamily="34" charset="0"/>
                <a:cs typeface="Arial" pitchFamily="34" charset="0"/>
                <a:sym typeface="Symbol"/>
              </a:rPr>
              <a:t>,)</a:t>
            </a:r>
            <a:r>
              <a:rPr kumimoji="0" lang="en-US" sz="1600" b="1" i="0" u="sng" strike="noStrike" cap="none" normalizeH="0" baseline="0" noProof="1" smtClean="0">
                <a:ln>
                  <a:noFill/>
                </a:ln>
                <a:solidFill>
                  <a:schemeClr val="tx1"/>
                </a:solidFill>
                <a:effectLst/>
                <a:latin typeface="Calibri" pitchFamily="34" charset="0"/>
                <a:cs typeface="Arial" pitchFamily="34" charset="0"/>
              </a:rPr>
              <a:t> </a:t>
            </a:r>
            <a:endParaRPr kumimoji="0" lang="en-US" sz="1600" b="1" i="0" u="sng" strike="noStrike" cap="none" normalizeH="0" baseline="0" dirty="0" smtClean="0">
              <a:ln>
                <a:noFill/>
              </a:ln>
              <a:solidFill>
                <a:schemeClr val="tx1"/>
              </a:solidFill>
              <a:effectLst/>
              <a:latin typeface="Arial" pitchFamily="34" charset="0"/>
              <a:cs typeface="Arial" pitchFamily="34" charset="0"/>
            </a:endParaRPr>
          </a:p>
        </p:txBody>
      </p:sp>
      <p:pic>
        <p:nvPicPr>
          <p:cNvPr id="21510" name="Picture 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829" t="8546" r="31558" b="2550"/>
          <a:stretch/>
        </p:blipFill>
        <p:spPr bwMode="auto">
          <a:xfrm>
            <a:off x="1089018" y="1072896"/>
            <a:ext cx="3011425" cy="273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696912871"/>
              </p:ext>
            </p:extLst>
          </p:nvPr>
        </p:nvGraphicFramePr>
        <p:xfrm>
          <a:off x="4505835" y="4316286"/>
          <a:ext cx="3418965" cy="1755330"/>
        </p:xfrm>
        <a:graphic>
          <a:graphicData uri="http://schemas.openxmlformats.org/presentationml/2006/ole">
            <mc:AlternateContent xmlns:mc="http://schemas.openxmlformats.org/markup-compatibility/2006">
              <mc:Choice xmlns:v="urn:schemas-microsoft-com:vml" Requires="v">
                <p:oleObj spid="_x0000_s21592" name="Equation" r:id="rId4" imgW="2654280" imgH="1358640" progId="Equation.3">
                  <p:embed/>
                </p:oleObj>
              </mc:Choice>
              <mc:Fallback>
                <p:oleObj name="Equation" r:id="rId4" imgW="2654280" imgH="1358640" progId="Equation.3">
                  <p:embed/>
                  <p:pic>
                    <p:nvPicPr>
                      <p:cNvPr id="0" name="Object 7"/>
                      <p:cNvPicPr>
                        <a:picLocks noChangeAspect="1" noChangeArrowheads="1"/>
                      </p:cNvPicPr>
                      <p:nvPr/>
                    </p:nvPicPr>
                    <p:blipFill>
                      <a:blip r:embed="rId5"/>
                      <a:srcRect/>
                      <a:stretch>
                        <a:fillRect/>
                      </a:stretch>
                    </p:blipFill>
                    <p:spPr bwMode="auto">
                      <a:xfrm>
                        <a:off x="4505835" y="4316286"/>
                        <a:ext cx="3418965" cy="1755330"/>
                      </a:xfrm>
                      <a:prstGeom prst="rect">
                        <a:avLst/>
                      </a:prstGeom>
                      <a:noFill/>
                    </p:spPr>
                  </p:pic>
                </p:oleObj>
              </mc:Fallback>
            </mc:AlternateContent>
          </a:graphicData>
        </a:graphic>
      </p:graphicFrame>
      <p:sp>
        <p:nvSpPr>
          <p:cNvPr id="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060400259"/>
              </p:ext>
            </p:extLst>
          </p:nvPr>
        </p:nvGraphicFramePr>
        <p:xfrm>
          <a:off x="1304925" y="4343400"/>
          <a:ext cx="2422525" cy="768350"/>
        </p:xfrm>
        <a:graphic>
          <a:graphicData uri="http://schemas.openxmlformats.org/presentationml/2006/ole">
            <mc:AlternateContent xmlns:mc="http://schemas.openxmlformats.org/markup-compatibility/2006">
              <mc:Choice xmlns:v="urn:schemas-microsoft-com:vml" Requires="v">
                <p:oleObj spid="_x0000_s21593" name="Equation" r:id="rId6" imgW="2070000" imgH="660240" progId="Equation.3">
                  <p:embed/>
                </p:oleObj>
              </mc:Choice>
              <mc:Fallback>
                <p:oleObj name="Equation" r:id="rId6" imgW="2070000" imgH="660240" progId="Equation.3">
                  <p:embed/>
                  <p:pic>
                    <p:nvPicPr>
                      <p:cNvPr id="0" name="Object 9"/>
                      <p:cNvPicPr>
                        <a:picLocks noChangeAspect="1" noChangeArrowheads="1"/>
                      </p:cNvPicPr>
                      <p:nvPr/>
                    </p:nvPicPr>
                    <p:blipFill>
                      <a:blip r:embed="rId7"/>
                      <a:srcRect/>
                      <a:stretch>
                        <a:fillRect/>
                      </a:stretch>
                    </p:blipFill>
                    <p:spPr bwMode="auto">
                      <a:xfrm>
                        <a:off x="1304925" y="4343400"/>
                        <a:ext cx="2422525" cy="768350"/>
                      </a:xfrm>
                      <a:prstGeom prst="rect">
                        <a:avLst/>
                      </a:prstGeom>
                      <a:noFill/>
                    </p:spPr>
                  </p:pic>
                </p:oleObj>
              </mc:Fallback>
            </mc:AlternateContent>
          </a:graphicData>
        </a:graphic>
      </p:graphicFrame>
      <p:grpSp>
        <p:nvGrpSpPr>
          <p:cNvPr id="21517" name="Group 21516"/>
          <p:cNvGrpSpPr/>
          <p:nvPr/>
        </p:nvGrpSpPr>
        <p:grpSpPr>
          <a:xfrm>
            <a:off x="4970873" y="1070794"/>
            <a:ext cx="3069815" cy="2817454"/>
            <a:chOff x="4970873" y="1070794"/>
            <a:chExt cx="3069815" cy="2817454"/>
          </a:xfrm>
        </p:grpSpPr>
        <p:sp>
          <p:nvSpPr>
            <p:cNvPr id="9" name="Line 47"/>
            <p:cNvSpPr>
              <a:spLocks noChangeShapeType="1"/>
            </p:cNvSpPr>
            <p:nvPr/>
          </p:nvSpPr>
          <p:spPr bwMode="auto">
            <a:xfrm>
              <a:off x="6080125" y="2880544"/>
              <a:ext cx="167005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10" name="Line 46"/>
            <p:cNvSpPr>
              <a:spLocks noChangeShapeType="1"/>
            </p:cNvSpPr>
            <p:nvPr/>
          </p:nvSpPr>
          <p:spPr bwMode="auto">
            <a:xfrm flipH="1">
              <a:off x="5021263" y="2875782"/>
              <a:ext cx="1058862" cy="7016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16" name="Line 45"/>
            <p:cNvSpPr>
              <a:spLocks noChangeShapeType="1"/>
            </p:cNvSpPr>
            <p:nvPr/>
          </p:nvSpPr>
          <p:spPr bwMode="auto">
            <a:xfrm flipV="1">
              <a:off x="6080125" y="1169219"/>
              <a:ext cx="0" cy="170656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17" name="Line 44"/>
            <p:cNvSpPr>
              <a:spLocks noChangeShapeType="1"/>
            </p:cNvSpPr>
            <p:nvPr/>
          </p:nvSpPr>
          <p:spPr bwMode="auto">
            <a:xfrm>
              <a:off x="6096000" y="2878957"/>
              <a:ext cx="411163" cy="47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18" name="Line 43"/>
            <p:cNvSpPr>
              <a:spLocks noChangeShapeType="1"/>
            </p:cNvSpPr>
            <p:nvPr/>
          </p:nvSpPr>
          <p:spPr bwMode="auto">
            <a:xfrm rot="-5400000">
              <a:off x="5876132" y="2660675"/>
              <a:ext cx="412750" cy="47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19" name="Line 42"/>
            <p:cNvSpPr>
              <a:spLocks noChangeShapeType="1"/>
            </p:cNvSpPr>
            <p:nvPr/>
          </p:nvSpPr>
          <p:spPr bwMode="auto">
            <a:xfrm rot="8821494">
              <a:off x="5694363" y="2994844"/>
              <a:ext cx="411162" cy="63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20" name="Line 41"/>
            <p:cNvSpPr>
              <a:spLocks noChangeShapeType="1"/>
            </p:cNvSpPr>
            <p:nvPr/>
          </p:nvSpPr>
          <p:spPr bwMode="auto">
            <a:xfrm rot="6200003" flipV="1">
              <a:off x="6800850" y="2034407"/>
              <a:ext cx="133350" cy="3429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21" name="Line 40"/>
            <p:cNvSpPr>
              <a:spLocks noChangeShapeType="1"/>
            </p:cNvSpPr>
            <p:nvPr/>
          </p:nvSpPr>
          <p:spPr bwMode="auto">
            <a:xfrm rot="-6518411" flipH="1" flipV="1">
              <a:off x="6717506" y="1749451"/>
              <a:ext cx="219075" cy="331788"/>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22" name="Line 39"/>
            <p:cNvSpPr>
              <a:spLocks noChangeShapeType="1"/>
            </p:cNvSpPr>
            <p:nvPr/>
          </p:nvSpPr>
          <p:spPr bwMode="auto">
            <a:xfrm rot="20699947" flipV="1">
              <a:off x="6719888" y="1999482"/>
              <a:ext cx="382587" cy="28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23" name="Text Box 38"/>
            <p:cNvSpPr txBox="1">
              <a:spLocks noChangeArrowheads="1"/>
            </p:cNvSpPr>
            <p:nvPr/>
          </p:nvSpPr>
          <p:spPr bwMode="auto">
            <a:xfrm>
              <a:off x="5786438" y="2299519"/>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1" u="none" strike="noStrike" cap="none" normalizeH="0" baseline="0" smtClean="0">
                  <a:ln>
                    <a:noFill/>
                  </a:ln>
                  <a:solidFill>
                    <a:schemeClr val="tx1"/>
                  </a:solidFill>
                  <a:effectLst/>
                  <a:ea typeface="Calibri" pitchFamily="34" charset="0"/>
                  <a:cs typeface="Times New Roman" pitchFamily="18" charset="0"/>
                </a:rPr>
                <a:t>e</a:t>
              </a:r>
              <a:r>
                <a:rPr kumimoji="0" lang="en-US" altLang="en-US" sz="1400" b="1" i="0" u="none" strike="noStrike" cap="none" normalizeH="0" baseline="-30000" smtClean="0">
                  <a:ln>
                    <a:noFill/>
                  </a:ln>
                  <a:solidFill>
                    <a:schemeClr val="tx1"/>
                  </a:solidFill>
                  <a:effectLst/>
                  <a:ea typeface="Calibri" pitchFamily="34" charset="0"/>
                  <a:cs typeface="Times New Roman" pitchFamily="18" charset="0"/>
                </a:rPr>
                <a:t>3</a:t>
              </a:r>
              <a:endParaRPr kumimoji="0" lang="en-US" altLang="en-US" sz="1400" b="1" i="0" u="none" strike="noStrike" cap="none" normalizeH="0" baseline="0" smtClean="0">
                <a:ln>
                  <a:noFill/>
                </a:ln>
                <a:solidFill>
                  <a:schemeClr val="tx1"/>
                </a:solidFill>
                <a:effectLst/>
                <a:cs typeface="Arial" pitchFamily="34" charset="0"/>
              </a:endParaRPr>
            </a:p>
          </p:txBody>
        </p:sp>
        <p:sp>
          <p:nvSpPr>
            <p:cNvPr id="24" name="Text Box 37"/>
            <p:cNvSpPr txBox="1">
              <a:spLocks noChangeArrowheads="1"/>
            </p:cNvSpPr>
            <p:nvPr/>
          </p:nvSpPr>
          <p:spPr bwMode="auto">
            <a:xfrm>
              <a:off x="6336377" y="2823087"/>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chemeClr val="tx1"/>
                  </a:solidFill>
                  <a:effectLst/>
                  <a:ea typeface="Calibri" pitchFamily="34" charset="0"/>
                  <a:cs typeface="Times New Roman" pitchFamily="18" charset="0"/>
                </a:rPr>
                <a:t>e</a:t>
              </a:r>
              <a:r>
                <a:rPr kumimoji="0" lang="en-US" altLang="en-US" sz="1400" b="1" i="0" u="none" strike="noStrike" cap="none" normalizeH="0" baseline="-30000" dirty="0" smtClean="0">
                  <a:ln>
                    <a:noFill/>
                  </a:ln>
                  <a:solidFill>
                    <a:schemeClr val="tx1"/>
                  </a:solidFill>
                  <a:effectLst/>
                  <a:ea typeface="Calibri" pitchFamily="34" charset="0"/>
                  <a:cs typeface="Times New Roman" pitchFamily="18" charset="0"/>
                </a:rPr>
                <a:t>2</a:t>
              </a:r>
              <a:endParaRPr kumimoji="0" lang="en-US" altLang="en-US" sz="1400" b="1" i="0" u="none" strike="noStrike" cap="none" normalizeH="0" baseline="0" dirty="0" smtClean="0">
                <a:ln>
                  <a:noFill/>
                </a:ln>
                <a:solidFill>
                  <a:schemeClr val="tx1"/>
                </a:solidFill>
                <a:effectLst/>
                <a:cs typeface="Arial" pitchFamily="34" charset="0"/>
              </a:endParaRPr>
            </a:p>
          </p:txBody>
        </p:sp>
        <p:sp>
          <p:nvSpPr>
            <p:cNvPr id="25" name="Text Box 36"/>
            <p:cNvSpPr txBox="1">
              <a:spLocks noChangeArrowheads="1"/>
            </p:cNvSpPr>
            <p:nvPr/>
          </p:nvSpPr>
          <p:spPr bwMode="auto">
            <a:xfrm>
              <a:off x="5457570" y="2823753"/>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chemeClr val="tx1"/>
                  </a:solidFill>
                  <a:effectLst/>
                  <a:ea typeface="Calibri" pitchFamily="34" charset="0"/>
                  <a:cs typeface="Times New Roman" pitchFamily="18" charset="0"/>
                </a:rPr>
                <a:t>e</a:t>
              </a:r>
              <a:r>
                <a:rPr kumimoji="0" lang="en-US" altLang="en-US" sz="1400" b="1" i="0" u="none" strike="noStrike" cap="none" normalizeH="0" baseline="-30000" dirty="0" smtClean="0">
                  <a:ln>
                    <a:noFill/>
                  </a:ln>
                  <a:solidFill>
                    <a:schemeClr val="tx1"/>
                  </a:solidFill>
                  <a:effectLst/>
                  <a:ea typeface="Calibri" pitchFamily="34" charset="0"/>
                  <a:cs typeface="Times New Roman" pitchFamily="18" charset="0"/>
                </a:rPr>
                <a:t>1</a:t>
              </a:r>
              <a:endParaRPr kumimoji="0" lang="en-US" altLang="en-US" sz="1400" b="1" i="0" u="none" strike="noStrike" cap="none" normalizeH="0" baseline="0" dirty="0" smtClean="0">
                <a:ln>
                  <a:noFill/>
                </a:ln>
                <a:solidFill>
                  <a:schemeClr val="tx1"/>
                </a:solidFill>
                <a:effectLst/>
                <a:cs typeface="Arial" pitchFamily="34" charset="0"/>
              </a:endParaRPr>
            </a:p>
          </p:txBody>
        </p:sp>
        <p:sp>
          <p:nvSpPr>
            <p:cNvPr id="26" name="Text Box 35"/>
            <p:cNvSpPr txBox="1">
              <a:spLocks noChangeArrowheads="1"/>
            </p:cNvSpPr>
            <p:nvPr/>
          </p:nvSpPr>
          <p:spPr bwMode="auto">
            <a:xfrm>
              <a:off x="6070600" y="1070794"/>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1" u="none" strike="noStrike" cap="none" normalizeH="0" baseline="0" smtClean="0">
                  <a:ln>
                    <a:noFill/>
                  </a:ln>
                  <a:solidFill>
                    <a:schemeClr val="tx1"/>
                  </a:solidFill>
                  <a:effectLst/>
                  <a:ea typeface="Calibri" pitchFamily="34" charset="0"/>
                  <a:cs typeface="Times New Roman" pitchFamily="18" charset="0"/>
                </a:rPr>
                <a:t>x</a:t>
              </a:r>
              <a:r>
                <a:rPr kumimoji="0" lang="en-US" altLang="en-US" sz="1400" b="1" i="1" u="none" strike="noStrike" cap="none" normalizeH="0" baseline="-30000" smtClean="0">
                  <a:ln>
                    <a:noFill/>
                  </a:ln>
                  <a:solidFill>
                    <a:schemeClr val="tx1"/>
                  </a:solidFill>
                  <a:effectLst/>
                  <a:ea typeface="Calibri" pitchFamily="34" charset="0"/>
                  <a:cs typeface="Times New Roman" pitchFamily="18" charset="0"/>
                </a:rPr>
                <a:t>3</a:t>
              </a:r>
              <a:endParaRPr kumimoji="0" lang="en-US" altLang="en-US" sz="1400" b="1" i="0" u="none" strike="noStrike" cap="none" normalizeH="0" baseline="0" smtClean="0">
                <a:ln>
                  <a:noFill/>
                </a:ln>
                <a:solidFill>
                  <a:schemeClr val="tx1"/>
                </a:solidFill>
                <a:effectLst/>
                <a:cs typeface="Arial" pitchFamily="34" charset="0"/>
              </a:endParaRPr>
            </a:p>
          </p:txBody>
        </p:sp>
        <p:sp>
          <p:nvSpPr>
            <p:cNvPr id="27" name="Text Box 34"/>
            <p:cNvSpPr txBox="1">
              <a:spLocks noChangeArrowheads="1"/>
            </p:cNvSpPr>
            <p:nvPr/>
          </p:nvSpPr>
          <p:spPr bwMode="auto">
            <a:xfrm>
              <a:off x="4970873" y="3491373"/>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1" u="none" strike="noStrike" cap="none" normalizeH="0" baseline="0" smtClean="0">
                  <a:ln>
                    <a:noFill/>
                  </a:ln>
                  <a:solidFill>
                    <a:schemeClr val="tx1"/>
                  </a:solidFill>
                  <a:effectLst/>
                  <a:ea typeface="Calibri" pitchFamily="34" charset="0"/>
                  <a:cs typeface="Times New Roman" pitchFamily="18" charset="0"/>
                </a:rPr>
                <a:t>x</a:t>
              </a:r>
              <a:r>
                <a:rPr kumimoji="0" lang="en-US" altLang="en-US" sz="1400" b="1" i="0" u="none" strike="noStrike" cap="none" normalizeH="0" baseline="-30000" smtClean="0">
                  <a:ln>
                    <a:noFill/>
                  </a:ln>
                  <a:solidFill>
                    <a:schemeClr val="tx1"/>
                  </a:solidFill>
                  <a:effectLst/>
                  <a:ea typeface="Calibri" pitchFamily="34" charset="0"/>
                  <a:cs typeface="Times New Roman" pitchFamily="18" charset="0"/>
                </a:rPr>
                <a:t>1</a:t>
              </a:r>
              <a:endParaRPr kumimoji="0" lang="en-US" altLang="en-US" sz="1400" b="1" i="0" u="none" strike="noStrike" cap="none" normalizeH="0" baseline="0" smtClean="0">
                <a:ln>
                  <a:noFill/>
                </a:ln>
                <a:solidFill>
                  <a:schemeClr val="tx1"/>
                </a:solidFill>
                <a:effectLst/>
                <a:cs typeface="Arial" pitchFamily="34" charset="0"/>
              </a:endParaRPr>
            </a:p>
          </p:txBody>
        </p:sp>
        <p:sp>
          <p:nvSpPr>
            <p:cNvPr id="28" name="Text Box 33"/>
            <p:cNvSpPr txBox="1">
              <a:spLocks noChangeArrowheads="1"/>
            </p:cNvSpPr>
            <p:nvPr/>
          </p:nvSpPr>
          <p:spPr bwMode="auto">
            <a:xfrm>
              <a:off x="7700963" y="2726557"/>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1" u="none" strike="noStrike" cap="none" normalizeH="0" baseline="0" smtClean="0">
                  <a:ln>
                    <a:noFill/>
                  </a:ln>
                  <a:solidFill>
                    <a:schemeClr val="tx1"/>
                  </a:solidFill>
                  <a:effectLst/>
                  <a:ea typeface="Calibri" pitchFamily="34" charset="0"/>
                  <a:cs typeface="Times New Roman" pitchFamily="18" charset="0"/>
                </a:rPr>
                <a:t>x</a:t>
              </a:r>
              <a:r>
                <a:rPr kumimoji="0" lang="en-US" altLang="en-US" sz="1400" b="1" i="0" u="none" strike="noStrike" cap="none" normalizeH="0" baseline="-30000" smtClean="0">
                  <a:ln>
                    <a:noFill/>
                  </a:ln>
                  <a:solidFill>
                    <a:schemeClr val="tx1"/>
                  </a:solidFill>
                  <a:effectLst/>
                  <a:ea typeface="Calibri" pitchFamily="34" charset="0"/>
                  <a:cs typeface="Times New Roman" pitchFamily="18" charset="0"/>
                </a:rPr>
                <a:t>2</a:t>
              </a:r>
              <a:endParaRPr kumimoji="0" lang="en-US" altLang="en-US" sz="1400" b="1" i="0" u="none" strike="noStrike" cap="none" normalizeH="0" baseline="0" smtClean="0">
                <a:ln>
                  <a:noFill/>
                </a:ln>
                <a:solidFill>
                  <a:schemeClr val="tx1"/>
                </a:solidFill>
                <a:effectLst/>
                <a:cs typeface="Arial" pitchFamily="34" charset="0"/>
              </a:endParaRPr>
            </a:p>
          </p:txBody>
        </p:sp>
        <p:sp>
          <p:nvSpPr>
            <p:cNvPr id="29" name="Text Box 32"/>
            <p:cNvSpPr txBox="1">
              <a:spLocks noChangeArrowheads="1"/>
            </p:cNvSpPr>
            <p:nvPr/>
          </p:nvSpPr>
          <p:spPr bwMode="auto">
            <a:xfrm>
              <a:off x="6324600" y="2375719"/>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1" u="none" strike="noStrike" cap="none" normalizeH="0" baseline="0" smtClean="0">
                  <a:ln>
                    <a:noFill/>
                  </a:ln>
                  <a:solidFill>
                    <a:schemeClr val="tx1"/>
                  </a:solidFill>
                  <a:effectLst/>
                  <a:ea typeface="Calibri" pitchFamily="34" charset="0"/>
                  <a:cs typeface="Times New Roman" pitchFamily="18" charset="0"/>
                </a:rPr>
                <a:t>R</a:t>
              </a:r>
              <a:endParaRPr kumimoji="0" lang="en-US" altLang="en-US" sz="1400" b="1" i="0" u="none" strike="noStrike" cap="none" normalizeH="0" baseline="0" smtClean="0">
                <a:ln>
                  <a:noFill/>
                </a:ln>
                <a:solidFill>
                  <a:schemeClr val="tx1"/>
                </a:solidFill>
                <a:effectLst/>
                <a:cs typeface="Arial" pitchFamily="34" charset="0"/>
              </a:endParaRPr>
            </a:p>
          </p:txBody>
        </p:sp>
        <p:sp>
          <p:nvSpPr>
            <p:cNvPr id="30" name="Text Box 31"/>
            <p:cNvSpPr txBox="1">
              <a:spLocks noChangeArrowheads="1"/>
            </p:cNvSpPr>
            <p:nvPr/>
          </p:nvSpPr>
          <p:spPr bwMode="auto">
            <a:xfrm>
              <a:off x="5948363" y="2990082"/>
              <a:ext cx="254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ea typeface="Calibri" pitchFamily="34" charset="0"/>
                  <a:cs typeface="Times New Roman" pitchFamily="18" charset="0"/>
                  <a:sym typeface="Symbol" pitchFamily="18" charset="2"/>
                </a:rPr>
                <a:t></a:t>
              </a:r>
            </a:p>
          </p:txBody>
        </p:sp>
        <p:sp>
          <p:nvSpPr>
            <p:cNvPr id="31" name="Freeform 30"/>
            <p:cNvSpPr>
              <a:spLocks/>
            </p:cNvSpPr>
            <p:nvPr/>
          </p:nvSpPr>
          <p:spPr bwMode="auto">
            <a:xfrm>
              <a:off x="5680075" y="3147244"/>
              <a:ext cx="796925" cy="84138"/>
            </a:xfrm>
            <a:custGeom>
              <a:avLst/>
              <a:gdLst>
                <a:gd name="T0" fmla="*/ 0 w 1256"/>
                <a:gd name="T1" fmla="*/ 0 h 133"/>
                <a:gd name="T2" fmla="*/ 224 w 1256"/>
                <a:gd name="T3" fmla="*/ 72 h 133"/>
                <a:gd name="T4" fmla="*/ 552 w 1256"/>
                <a:gd name="T5" fmla="*/ 128 h 133"/>
                <a:gd name="T6" fmla="*/ 952 w 1256"/>
                <a:gd name="T7" fmla="*/ 104 h 133"/>
                <a:gd name="T8" fmla="*/ 1256 w 1256"/>
                <a:gd name="T9" fmla="*/ 32 h 133"/>
              </a:gdLst>
              <a:ahLst/>
              <a:cxnLst>
                <a:cxn ang="0">
                  <a:pos x="T0" y="T1"/>
                </a:cxn>
                <a:cxn ang="0">
                  <a:pos x="T2" y="T3"/>
                </a:cxn>
                <a:cxn ang="0">
                  <a:pos x="T4" y="T5"/>
                </a:cxn>
                <a:cxn ang="0">
                  <a:pos x="T6" y="T7"/>
                </a:cxn>
                <a:cxn ang="0">
                  <a:pos x="T8" y="T9"/>
                </a:cxn>
              </a:cxnLst>
              <a:rect l="0" t="0" r="r" b="b"/>
              <a:pathLst>
                <a:path w="1256" h="133">
                  <a:moveTo>
                    <a:pt x="0" y="0"/>
                  </a:moveTo>
                  <a:cubicBezTo>
                    <a:pt x="37" y="11"/>
                    <a:pt x="132" y="51"/>
                    <a:pt x="224" y="72"/>
                  </a:cubicBezTo>
                  <a:cubicBezTo>
                    <a:pt x="316" y="93"/>
                    <a:pt x="431" y="123"/>
                    <a:pt x="552" y="128"/>
                  </a:cubicBezTo>
                  <a:cubicBezTo>
                    <a:pt x="673" y="133"/>
                    <a:pt x="835" y="120"/>
                    <a:pt x="952" y="104"/>
                  </a:cubicBezTo>
                  <a:cubicBezTo>
                    <a:pt x="1069" y="88"/>
                    <a:pt x="1193" y="47"/>
                    <a:pt x="1256" y="32"/>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21504" name="Line 29"/>
            <p:cNvSpPr>
              <a:spLocks noChangeShapeType="1"/>
            </p:cNvSpPr>
            <p:nvPr/>
          </p:nvSpPr>
          <p:spPr bwMode="auto">
            <a:xfrm>
              <a:off x="6700838" y="2086794"/>
              <a:ext cx="0" cy="1223963"/>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21505" name="Oval 28"/>
            <p:cNvSpPr>
              <a:spLocks noChangeArrowheads="1"/>
            </p:cNvSpPr>
            <p:nvPr/>
          </p:nvSpPr>
          <p:spPr bwMode="auto">
            <a:xfrm>
              <a:off x="6670675" y="2061394"/>
              <a:ext cx="60325" cy="55563"/>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400" b="1"/>
            </a:p>
          </p:txBody>
        </p:sp>
        <p:graphicFrame>
          <p:nvGraphicFramePr>
            <p:cNvPr id="21506" name="Object 21505"/>
            <p:cNvGraphicFramePr>
              <a:graphicFrameLocks noChangeAspect="1"/>
            </p:cNvGraphicFramePr>
            <p:nvPr>
              <p:extLst>
                <p:ext uri="{D42A27DB-BD31-4B8C-83A1-F6EECF244321}">
                  <p14:modId xmlns:p14="http://schemas.microsoft.com/office/powerpoint/2010/main" val="3442126031"/>
                </p:ext>
              </p:extLst>
            </p:nvPr>
          </p:nvGraphicFramePr>
          <p:xfrm>
            <a:off x="6912077" y="1525008"/>
            <a:ext cx="226141" cy="260162"/>
          </p:xfrm>
          <a:graphic>
            <a:graphicData uri="http://schemas.openxmlformats.org/presentationml/2006/ole">
              <mc:AlternateContent xmlns:mc="http://schemas.openxmlformats.org/markup-compatibility/2006">
                <mc:Choice xmlns:v="urn:schemas-microsoft-com:vml" Requires="v">
                  <p:oleObj spid="_x0000_s21594" name="Equation" r:id="rId8" imgW="177569" imgH="202936" progId="Equation.3">
                    <p:embed/>
                  </p:oleObj>
                </mc:Choice>
                <mc:Fallback>
                  <p:oleObj name="Equation" r:id="rId8" imgW="177569" imgH="202936" progId="Equation.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12077" y="1525008"/>
                          <a:ext cx="226141" cy="260162"/>
                        </a:xfrm>
                        <a:prstGeom prst="rect">
                          <a:avLst/>
                        </a:prstGeom>
                        <a:noFill/>
                      </p:spPr>
                    </p:pic>
                  </p:oleObj>
                </mc:Fallback>
              </mc:AlternateContent>
            </a:graphicData>
          </a:graphic>
        </p:graphicFrame>
        <p:graphicFrame>
          <p:nvGraphicFramePr>
            <p:cNvPr id="21507" name="Object 21506"/>
            <p:cNvGraphicFramePr>
              <a:graphicFrameLocks noChangeAspect="1"/>
            </p:cNvGraphicFramePr>
            <p:nvPr>
              <p:extLst>
                <p:ext uri="{D42A27DB-BD31-4B8C-83A1-F6EECF244321}">
                  <p14:modId xmlns:p14="http://schemas.microsoft.com/office/powerpoint/2010/main" val="33001770"/>
                </p:ext>
              </p:extLst>
            </p:nvPr>
          </p:nvGraphicFramePr>
          <p:xfrm>
            <a:off x="7000568" y="2197919"/>
            <a:ext cx="235974" cy="342830"/>
          </p:xfrm>
          <a:graphic>
            <a:graphicData uri="http://schemas.openxmlformats.org/presentationml/2006/ole">
              <mc:AlternateContent xmlns:mc="http://schemas.openxmlformats.org/markup-compatibility/2006">
                <mc:Choice xmlns:v="urn:schemas-microsoft-com:vml" Requires="v">
                  <p:oleObj spid="_x0000_s21595" name="Equation" r:id="rId10" imgW="164957" imgH="241091" progId="Equation.3">
                    <p:embed/>
                  </p:oleObj>
                </mc:Choice>
                <mc:Fallback>
                  <p:oleObj name="Equation" r:id="rId10" imgW="164957" imgH="241091" progId="Equation.3">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0568" y="2197919"/>
                          <a:ext cx="235974" cy="342830"/>
                        </a:xfrm>
                        <a:prstGeom prst="rect">
                          <a:avLst/>
                        </a:prstGeom>
                        <a:noFill/>
                      </p:spPr>
                    </p:pic>
                  </p:oleObj>
                </mc:Fallback>
              </mc:AlternateContent>
            </a:graphicData>
          </a:graphic>
        </p:graphicFrame>
        <p:graphicFrame>
          <p:nvGraphicFramePr>
            <p:cNvPr id="21508" name="Object 21507"/>
            <p:cNvGraphicFramePr>
              <a:graphicFrameLocks noChangeAspect="1"/>
            </p:cNvGraphicFramePr>
            <p:nvPr>
              <p:extLst>
                <p:ext uri="{D42A27DB-BD31-4B8C-83A1-F6EECF244321}">
                  <p14:modId xmlns:p14="http://schemas.microsoft.com/office/powerpoint/2010/main" val="2238417209"/>
                </p:ext>
              </p:extLst>
            </p:nvPr>
          </p:nvGraphicFramePr>
          <p:xfrm>
            <a:off x="7116763" y="1778093"/>
            <a:ext cx="218102" cy="300405"/>
          </p:xfrm>
          <a:graphic>
            <a:graphicData uri="http://schemas.openxmlformats.org/presentationml/2006/ole">
              <mc:AlternateContent xmlns:mc="http://schemas.openxmlformats.org/markup-compatibility/2006">
                <mc:Choice xmlns:v="urn:schemas-microsoft-com:vml" Requires="v">
                  <p:oleObj spid="_x0000_s21596" name="Equation" r:id="rId12" imgW="165028" imgH="228501" progId="Equation.3">
                    <p:embed/>
                  </p:oleObj>
                </mc:Choice>
                <mc:Fallback>
                  <p:oleObj name="Equation" r:id="rId12" imgW="165028" imgH="228501" progId="Equation.3">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16763" y="1778093"/>
                          <a:ext cx="218102" cy="300405"/>
                        </a:xfrm>
                        <a:prstGeom prst="rect">
                          <a:avLst/>
                        </a:prstGeom>
                        <a:noFill/>
                      </p:spPr>
                    </p:pic>
                  </p:oleObj>
                </mc:Fallback>
              </mc:AlternateContent>
            </a:graphicData>
          </a:graphic>
        </p:graphicFrame>
        <p:sp>
          <p:nvSpPr>
            <p:cNvPr id="21511" name="Line 24"/>
            <p:cNvSpPr>
              <a:spLocks noChangeShapeType="1"/>
            </p:cNvSpPr>
            <p:nvPr/>
          </p:nvSpPr>
          <p:spPr bwMode="auto">
            <a:xfrm flipV="1">
              <a:off x="6086475" y="2109019"/>
              <a:ext cx="598488" cy="771525"/>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21512" name="Line 23"/>
            <p:cNvSpPr>
              <a:spLocks noChangeShapeType="1"/>
            </p:cNvSpPr>
            <p:nvPr/>
          </p:nvSpPr>
          <p:spPr bwMode="auto">
            <a:xfrm>
              <a:off x="6091238" y="2886894"/>
              <a:ext cx="609600" cy="42545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21513" name="Freeform 22"/>
            <p:cNvSpPr>
              <a:spLocks/>
            </p:cNvSpPr>
            <p:nvPr/>
          </p:nvSpPr>
          <p:spPr bwMode="auto">
            <a:xfrm>
              <a:off x="6086475" y="2143944"/>
              <a:ext cx="411163" cy="212725"/>
            </a:xfrm>
            <a:custGeom>
              <a:avLst/>
              <a:gdLst>
                <a:gd name="T0" fmla="*/ 0 w 648"/>
                <a:gd name="T1" fmla="*/ 0 h 336"/>
                <a:gd name="T2" fmla="*/ 232 w 648"/>
                <a:gd name="T3" fmla="*/ 72 h 336"/>
                <a:gd name="T4" fmla="*/ 448 w 648"/>
                <a:gd name="T5" fmla="*/ 184 h 336"/>
                <a:gd name="T6" fmla="*/ 648 w 648"/>
                <a:gd name="T7" fmla="*/ 336 h 336"/>
              </a:gdLst>
              <a:ahLst/>
              <a:cxnLst>
                <a:cxn ang="0">
                  <a:pos x="T0" y="T1"/>
                </a:cxn>
                <a:cxn ang="0">
                  <a:pos x="T2" y="T3"/>
                </a:cxn>
                <a:cxn ang="0">
                  <a:pos x="T4" y="T5"/>
                </a:cxn>
                <a:cxn ang="0">
                  <a:pos x="T6" y="T7"/>
                </a:cxn>
              </a:cxnLst>
              <a:rect l="0" t="0" r="r" b="b"/>
              <a:pathLst>
                <a:path w="648" h="336">
                  <a:moveTo>
                    <a:pt x="0" y="0"/>
                  </a:moveTo>
                  <a:cubicBezTo>
                    <a:pt x="38" y="12"/>
                    <a:pt x="157" y="41"/>
                    <a:pt x="232" y="72"/>
                  </a:cubicBezTo>
                  <a:cubicBezTo>
                    <a:pt x="307" y="103"/>
                    <a:pt x="379" y="140"/>
                    <a:pt x="448" y="184"/>
                  </a:cubicBezTo>
                  <a:cubicBezTo>
                    <a:pt x="517" y="228"/>
                    <a:pt x="606" y="304"/>
                    <a:pt x="648" y="336"/>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b="1"/>
            </a:p>
          </p:txBody>
        </p:sp>
        <p:sp>
          <p:nvSpPr>
            <p:cNvPr id="21514" name="Text Box 21"/>
            <p:cNvSpPr txBox="1">
              <a:spLocks noChangeArrowheads="1"/>
            </p:cNvSpPr>
            <p:nvPr/>
          </p:nvSpPr>
          <p:spPr bwMode="auto">
            <a:xfrm>
              <a:off x="6188075" y="1953444"/>
              <a:ext cx="254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ea typeface="Calibri" pitchFamily="34" charset="0"/>
                  <a:cs typeface="Times New Roman" pitchFamily="18" charset="0"/>
                  <a:sym typeface="Symbol" pitchFamily="18" charset="2"/>
                </a:rPr>
                <a:t></a:t>
              </a:r>
            </a:p>
          </p:txBody>
        </p:sp>
      </p:grpSp>
      <p:sp>
        <p:nvSpPr>
          <p:cNvPr id="21515" name="Rectangle 4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4" name="Group 43"/>
          <p:cNvGrpSpPr/>
          <p:nvPr/>
        </p:nvGrpSpPr>
        <p:grpSpPr>
          <a:xfrm>
            <a:off x="0" y="0"/>
            <a:ext cx="9144000" cy="6858000"/>
            <a:chOff x="0" y="0"/>
            <a:chExt cx="9144000" cy="6858000"/>
          </a:xfrm>
        </p:grpSpPr>
        <p:sp>
          <p:nvSpPr>
            <p:cNvPr id="45" name="Rectangle 44"/>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48" name="Picture 2" descr="C:\Users\sadd\Pictures\My Scans\scan0014.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16123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58055" y="520815"/>
            <a:ext cx="7144512" cy="868362"/>
          </a:xfrm>
        </p:spPr>
        <p:txBody>
          <a:bodyPr>
            <a:noAutofit/>
          </a:bodyPr>
          <a:lstStyle/>
          <a:p>
            <a:r>
              <a:rPr lang="en-US" sz="3200" b="1" dirty="0" smtClean="0"/>
              <a:t>General Curvilinear Coordinate Systems</a:t>
            </a:r>
            <a:endParaRPr lang="en-US" sz="3200" b="1" dirty="0"/>
          </a:p>
        </p:txBody>
      </p:sp>
      <p:graphicFrame>
        <p:nvGraphicFramePr>
          <p:cNvPr id="5" name="Object 4"/>
          <p:cNvGraphicFramePr>
            <a:graphicFrameLocks noChangeAspect="1"/>
          </p:cNvGraphicFramePr>
          <p:nvPr>
            <p:extLst>
              <p:ext uri="{D42A27DB-BD31-4B8C-83A1-F6EECF244321}">
                <p14:modId xmlns:p14="http://schemas.microsoft.com/office/powerpoint/2010/main" val="3718312526"/>
              </p:ext>
            </p:extLst>
          </p:nvPr>
        </p:nvGraphicFramePr>
        <p:xfrm>
          <a:off x="1090354" y="4875277"/>
          <a:ext cx="3067118" cy="301343"/>
        </p:xfrm>
        <a:graphic>
          <a:graphicData uri="http://schemas.openxmlformats.org/presentationml/2006/ole">
            <mc:AlternateContent xmlns:mc="http://schemas.openxmlformats.org/markup-compatibility/2006">
              <mc:Choice xmlns:v="urn:schemas-microsoft-com:vml" Requires="v">
                <p:oleObj spid="_x0000_s6432" name="Equation" r:id="rId3" imgW="2273040" imgH="241200" progId="Equation.3">
                  <p:embed/>
                </p:oleObj>
              </mc:Choice>
              <mc:Fallback>
                <p:oleObj name="Equation" r:id="rId3" imgW="227304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354" y="4875277"/>
                        <a:ext cx="3067118" cy="301343"/>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62209987"/>
              </p:ext>
            </p:extLst>
          </p:nvPr>
        </p:nvGraphicFramePr>
        <p:xfrm>
          <a:off x="4769410" y="1874329"/>
          <a:ext cx="3311220" cy="442151"/>
        </p:xfrm>
        <a:graphic>
          <a:graphicData uri="http://schemas.openxmlformats.org/presentationml/2006/ole">
            <mc:AlternateContent xmlns:mc="http://schemas.openxmlformats.org/markup-compatibility/2006">
              <mc:Choice xmlns:v="urn:schemas-microsoft-com:vml" Requires="v">
                <p:oleObj spid="_x0000_s6433" name="Equation" r:id="rId5" imgW="3213100" imgH="431800" progId="Equation.3">
                  <p:embed/>
                </p:oleObj>
              </mc:Choice>
              <mc:Fallback>
                <p:oleObj name="Equation" r:id="rId5" imgW="3213100" imgH="4318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9410" y="1874329"/>
                        <a:ext cx="3311220" cy="442151"/>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79244593"/>
              </p:ext>
            </p:extLst>
          </p:nvPr>
        </p:nvGraphicFramePr>
        <p:xfrm>
          <a:off x="4748784" y="2350008"/>
          <a:ext cx="3286125" cy="428625"/>
        </p:xfrm>
        <a:graphic>
          <a:graphicData uri="http://schemas.openxmlformats.org/presentationml/2006/ole">
            <mc:AlternateContent xmlns:mc="http://schemas.openxmlformats.org/markup-compatibility/2006">
              <mc:Choice xmlns:v="urn:schemas-microsoft-com:vml" Requires="v">
                <p:oleObj spid="_x0000_s6434" name="Equation" r:id="rId7" imgW="3289300" imgH="431800" progId="Equation.3">
                  <p:embed/>
                </p:oleObj>
              </mc:Choice>
              <mc:Fallback>
                <p:oleObj name="Equation" r:id="rId7" imgW="3289300" imgH="431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8784" y="2350008"/>
                        <a:ext cx="32861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97889815"/>
              </p:ext>
            </p:extLst>
          </p:nvPr>
        </p:nvGraphicFramePr>
        <p:xfrm>
          <a:off x="4748784" y="2883408"/>
          <a:ext cx="2162175" cy="485775"/>
        </p:xfrm>
        <a:graphic>
          <a:graphicData uri="http://schemas.openxmlformats.org/presentationml/2006/ole">
            <mc:AlternateContent xmlns:mc="http://schemas.openxmlformats.org/markup-compatibility/2006">
              <mc:Choice xmlns:v="urn:schemas-microsoft-com:vml" Requires="v">
                <p:oleObj spid="_x0000_s6435" name="Equation" r:id="rId9" imgW="2159000" imgH="482600" progId="Equation.3">
                  <p:embed/>
                </p:oleObj>
              </mc:Choice>
              <mc:Fallback>
                <p:oleObj name="Equation" r:id="rId9" imgW="2159000" imgH="482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48784" y="2883408"/>
                        <a:ext cx="21621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72777011"/>
              </p:ext>
            </p:extLst>
          </p:nvPr>
        </p:nvGraphicFramePr>
        <p:xfrm>
          <a:off x="4748784" y="3467756"/>
          <a:ext cx="2124075" cy="485775"/>
        </p:xfrm>
        <a:graphic>
          <a:graphicData uri="http://schemas.openxmlformats.org/presentationml/2006/ole">
            <mc:AlternateContent xmlns:mc="http://schemas.openxmlformats.org/markup-compatibility/2006">
              <mc:Choice xmlns:v="urn:schemas-microsoft-com:vml" Requires="v">
                <p:oleObj spid="_x0000_s6436" name="Equation" r:id="rId11" imgW="2120900" imgH="482600" progId="Equation.3">
                  <p:embed/>
                </p:oleObj>
              </mc:Choice>
              <mc:Fallback>
                <p:oleObj name="Equation" r:id="rId11" imgW="2120900" imgH="482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48784" y="3467756"/>
                        <a:ext cx="21240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55100246"/>
              </p:ext>
            </p:extLst>
          </p:nvPr>
        </p:nvGraphicFramePr>
        <p:xfrm>
          <a:off x="4748784" y="4026408"/>
          <a:ext cx="2286000" cy="466725"/>
        </p:xfrm>
        <a:graphic>
          <a:graphicData uri="http://schemas.openxmlformats.org/presentationml/2006/ole">
            <mc:AlternateContent xmlns:mc="http://schemas.openxmlformats.org/markup-compatibility/2006">
              <mc:Choice xmlns:v="urn:schemas-microsoft-com:vml" Requires="v">
                <p:oleObj spid="_x0000_s6437" name="Equation" r:id="rId13" imgW="2286000" imgH="469900" progId="Equation.3">
                  <p:embed/>
                </p:oleObj>
              </mc:Choice>
              <mc:Fallback>
                <p:oleObj name="Equation" r:id="rId13" imgW="2286000" imgH="4699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48784" y="4026408"/>
                        <a:ext cx="22860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84580207"/>
              </p:ext>
            </p:extLst>
          </p:nvPr>
        </p:nvGraphicFramePr>
        <p:xfrm>
          <a:off x="4748784" y="4583620"/>
          <a:ext cx="2247900" cy="485775"/>
        </p:xfrm>
        <a:graphic>
          <a:graphicData uri="http://schemas.openxmlformats.org/presentationml/2006/ole">
            <mc:AlternateContent xmlns:mc="http://schemas.openxmlformats.org/markup-compatibility/2006">
              <mc:Choice xmlns:v="urn:schemas-microsoft-com:vml" Requires="v">
                <p:oleObj spid="_x0000_s6438" name="Equation" r:id="rId15" imgW="2247900" imgH="482600" progId="Equation.3">
                  <p:embed/>
                </p:oleObj>
              </mc:Choice>
              <mc:Fallback>
                <p:oleObj name="Equation" r:id="rId15" imgW="2247900" imgH="482600" progId="Equation.3">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48784" y="4583620"/>
                        <a:ext cx="22479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939838450"/>
              </p:ext>
            </p:extLst>
          </p:nvPr>
        </p:nvGraphicFramePr>
        <p:xfrm>
          <a:off x="4780062" y="5132832"/>
          <a:ext cx="3432393" cy="524256"/>
        </p:xfrm>
        <a:graphic>
          <a:graphicData uri="http://schemas.openxmlformats.org/presentationml/2006/ole">
            <mc:AlternateContent xmlns:mc="http://schemas.openxmlformats.org/markup-compatibility/2006">
              <mc:Choice xmlns:v="urn:schemas-microsoft-com:vml" Requires="v">
                <p:oleObj spid="_x0000_s6439" name="Equation" r:id="rId17" imgW="3302000" imgH="508000" progId="Equation.3">
                  <p:embed/>
                </p:oleObj>
              </mc:Choice>
              <mc:Fallback>
                <p:oleObj name="Equation" r:id="rId17" imgW="3302000" imgH="508000" progId="Equation.3">
                  <p:embed/>
                  <p:pic>
                    <p:nvPicPr>
                      <p:cNvPr id="0"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80062" y="5132832"/>
                        <a:ext cx="3432393" cy="524256"/>
                      </a:xfrm>
                      <a:prstGeom prst="rect">
                        <a:avLst/>
                      </a:prstGeom>
                      <a:noFill/>
                      <a:extLst/>
                    </p:spPr>
                  </p:pic>
                </p:oleObj>
              </mc:Fallback>
            </mc:AlternateContent>
          </a:graphicData>
        </a:graphic>
      </p:graphicFrame>
      <p:sp>
        <p:nvSpPr>
          <p:cNvPr id="13"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5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4195382154"/>
              </p:ext>
            </p:extLst>
          </p:nvPr>
        </p:nvGraphicFramePr>
        <p:xfrm>
          <a:off x="1036320" y="4498848"/>
          <a:ext cx="3108960" cy="285881"/>
        </p:xfrm>
        <a:graphic>
          <a:graphicData uri="http://schemas.openxmlformats.org/presentationml/2006/ole">
            <mc:AlternateContent xmlns:mc="http://schemas.openxmlformats.org/markup-compatibility/2006">
              <mc:Choice xmlns:v="urn:schemas-microsoft-com:vml" Requires="v">
                <p:oleObj spid="_x0000_s6440" name="Equation" r:id="rId19" imgW="2489200" imgH="228600" progId="Equation.3">
                  <p:embed/>
                </p:oleObj>
              </mc:Choice>
              <mc:Fallback>
                <p:oleObj name="Equation" r:id="rId19" imgW="2489200" imgH="228600" progId="Equation.3">
                  <p:embed/>
                  <p:pic>
                    <p:nvPicPr>
                      <p:cNvPr id="0" name="Object 1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36320" y="4498848"/>
                        <a:ext cx="3108960" cy="285881"/>
                      </a:xfrm>
                      <a:prstGeom prst="rect">
                        <a:avLst/>
                      </a:prstGeom>
                      <a:noFill/>
                    </p:spPr>
                  </p:pic>
                </p:oleObj>
              </mc:Fallback>
            </mc:AlternateContent>
          </a:graphicData>
        </a:graphic>
      </p:graphicFrame>
      <p:pic>
        <p:nvPicPr>
          <p:cNvPr id="6301" name="Picture 157"/>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l="13321" t="9038" r="34017" b="3453"/>
          <a:stretch/>
        </p:blipFill>
        <p:spPr bwMode="auto">
          <a:xfrm>
            <a:off x="914399" y="1743457"/>
            <a:ext cx="3133345" cy="2670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4850347" y="1476494"/>
            <a:ext cx="2880597" cy="369332"/>
          </a:xfrm>
          <a:prstGeom prst="rect">
            <a:avLst/>
          </a:prstGeom>
        </p:spPr>
        <p:txBody>
          <a:bodyPr wrap="none">
            <a:spAutoFit/>
          </a:bodyPr>
          <a:lstStyle/>
          <a:p>
            <a:r>
              <a:rPr lang="en-US" b="1" u="sng" dirty="0" smtClean="0"/>
              <a:t>Common Differential Forms </a:t>
            </a:r>
            <a:endParaRPr lang="en-US" b="1" u="sng" dirty="0"/>
          </a:p>
        </p:txBody>
      </p:sp>
      <p:pic>
        <p:nvPicPr>
          <p:cNvPr id="50" name="Picture 2" descr="C:\Users\sadd\Pictures\My Scans\scan0014.jpg"/>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l="5284" t="3970" r="3927" b="8156"/>
          <a:stretch/>
        </p:blipFill>
        <p:spPr bwMode="auto">
          <a:xfrm>
            <a:off x="8514736" y="6247122"/>
            <a:ext cx="551951" cy="521791"/>
          </a:xfrm>
          <a:prstGeom prst="rect">
            <a:avLst/>
          </a:prstGeom>
          <a:noFill/>
          <a:ln w="19050" cmpd="sng">
            <a:solidFill>
              <a:schemeClr val="tx1"/>
            </a:solidFill>
          </a:ln>
          <a:extLst>
            <a:ext uri="{909E8E84-426E-40DD-AFC4-6F175D3DCCD1}">
              <a14:hiddenFill xmlns:a14="http://schemas.microsoft.com/office/drawing/2010/main">
                <a:solidFill>
                  <a:srgbClr val="FFFFFF"/>
                </a:solidFill>
              </a14:hiddenFill>
            </a:ext>
          </a:extLst>
        </p:spPr>
      </p:pic>
      <p:sp>
        <p:nvSpPr>
          <p:cNvPr id="51" name="Rectangle 50"/>
          <p:cNvSpPr/>
          <p:nvPr/>
        </p:nvSpPr>
        <p:spPr>
          <a:xfrm>
            <a:off x="1" y="0"/>
            <a:ext cx="9144000" cy="6858000"/>
          </a:xfrm>
          <a:prstGeom prst="rect">
            <a:avLst/>
          </a:prstGeom>
          <a:no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0" y="0"/>
            <a:ext cx="9144000" cy="6858000"/>
            <a:chOff x="0" y="0"/>
            <a:chExt cx="9144000" cy="6858000"/>
          </a:xfrm>
        </p:grpSpPr>
        <p:sp>
          <p:nvSpPr>
            <p:cNvPr id="20" name="Rectangle 19"/>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3" name="Picture 2" descr="C:\Users\sadd\Pictures\My Scans\scan0014.jpg"/>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33773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583" y="193204"/>
            <a:ext cx="5779008" cy="792162"/>
          </a:xfrm>
        </p:spPr>
        <p:txBody>
          <a:bodyPr>
            <a:noAutofit/>
          </a:bodyPr>
          <a:lstStyle/>
          <a:p>
            <a:r>
              <a:rPr lang="en-US" sz="3200" b="1" dirty="0" smtClean="0"/>
              <a:t>Example 1-5: Polar Coordinates</a:t>
            </a:r>
            <a:endParaRPr lang="en-US" sz="3200" b="1"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4877157"/>
              </p:ext>
            </p:extLst>
          </p:nvPr>
        </p:nvGraphicFramePr>
        <p:xfrm>
          <a:off x="5336026" y="3310818"/>
          <a:ext cx="2593760" cy="244919"/>
        </p:xfrm>
        <a:graphic>
          <a:graphicData uri="http://schemas.openxmlformats.org/presentationml/2006/ole">
            <mc:AlternateContent xmlns:mc="http://schemas.openxmlformats.org/markup-compatibility/2006">
              <mc:Choice xmlns:v="urn:schemas-microsoft-com:vml" Requires="v">
                <p:oleObj spid="_x0000_s7313" name="Equation" r:id="rId3" imgW="2425680" imgH="228600" progId="Equation.3">
                  <p:embed/>
                </p:oleObj>
              </mc:Choice>
              <mc:Fallback>
                <p:oleObj name="Equation" r:id="rId3" imgW="2425680" imgH="228600" progId="Equation.3">
                  <p:embed/>
                  <p:pic>
                    <p:nvPicPr>
                      <p:cNvPr id="0" name="Object 4"/>
                      <p:cNvPicPr>
                        <a:picLocks noChangeAspect="1" noChangeArrowheads="1"/>
                      </p:cNvPicPr>
                      <p:nvPr/>
                    </p:nvPicPr>
                    <p:blipFill>
                      <a:blip r:embed="rId4"/>
                      <a:srcRect/>
                      <a:stretch>
                        <a:fillRect/>
                      </a:stretch>
                    </p:blipFill>
                    <p:spPr bwMode="auto">
                      <a:xfrm>
                        <a:off x="5336026" y="3310818"/>
                        <a:ext cx="2593760" cy="244919"/>
                      </a:xfrm>
                      <a:prstGeom prst="rect">
                        <a:avLst/>
                      </a:prstGeom>
                      <a:noFill/>
                      <a:extLst/>
                    </p:spPr>
                  </p:pic>
                </p:oleObj>
              </mc:Fallback>
            </mc:AlternateContent>
          </a:graphicData>
        </a:graphic>
      </p:graphicFrame>
      <p:sp>
        <p:nvSpPr>
          <p:cNvPr id="6" name="Rectangle 7"/>
          <p:cNvSpPr>
            <a:spLocks noChangeArrowheads="1"/>
          </p:cNvSpPr>
          <p:nvPr/>
        </p:nvSpPr>
        <p:spPr bwMode="auto">
          <a:xfrm>
            <a:off x="322104" y="1085886"/>
            <a:ext cx="4826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From relations (1.9.5) or simply using the geometry shown in Figure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6710517"/>
              </p:ext>
            </p:extLst>
          </p:nvPr>
        </p:nvGraphicFramePr>
        <p:xfrm>
          <a:off x="695802" y="1528818"/>
          <a:ext cx="1613598" cy="519817"/>
        </p:xfrm>
        <a:graphic>
          <a:graphicData uri="http://schemas.openxmlformats.org/presentationml/2006/ole">
            <mc:AlternateContent xmlns:mc="http://schemas.openxmlformats.org/markup-compatibility/2006">
              <mc:Choice xmlns:v="urn:schemas-microsoft-com:vml" Requires="v">
                <p:oleObj spid="_x0000_s7314" name="Equation" r:id="rId5" imgW="1422400" imgH="457200" progId="Equation.3">
                  <p:embed/>
                </p:oleObj>
              </mc:Choice>
              <mc:Fallback>
                <p:oleObj name="Equation" r:id="rId5" imgW="14224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802" y="1528818"/>
                        <a:ext cx="1613598" cy="519817"/>
                      </a:xfrm>
                      <a:prstGeom prst="rect">
                        <a:avLst/>
                      </a:prstGeom>
                      <a:noFill/>
                      <a:extLst/>
                    </p:spPr>
                  </p:pic>
                </p:oleObj>
              </mc:Fallback>
            </mc:AlternateContent>
          </a:graphicData>
        </a:graphic>
      </p:graphicFrame>
      <p:sp>
        <p:nvSpPr>
          <p:cNvPr id="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836973568"/>
              </p:ext>
            </p:extLst>
          </p:nvPr>
        </p:nvGraphicFramePr>
        <p:xfrm>
          <a:off x="2591269" y="1579247"/>
          <a:ext cx="2508680" cy="440299"/>
        </p:xfrm>
        <a:graphic>
          <a:graphicData uri="http://schemas.openxmlformats.org/presentationml/2006/ole">
            <mc:AlternateContent xmlns:mc="http://schemas.openxmlformats.org/markup-compatibility/2006">
              <mc:Choice xmlns:v="urn:schemas-microsoft-com:vml" Requires="v">
                <p:oleObj spid="_x0000_s7315" name="Equation" r:id="rId7" imgW="2336800" imgH="406400" progId="Equation.3">
                  <p:embed/>
                </p:oleObj>
              </mc:Choice>
              <mc:Fallback>
                <p:oleObj name="Equation" r:id="rId7" imgW="2336800" imgH="406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1269" y="1579247"/>
                        <a:ext cx="2508680" cy="440299"/>
                      </a:xfrm>
                      <a:prstGeom prst="rect">
                        <a:avLst/>
                      </a:prstGeom>
                      <a:noFill/>
                      <a:extLst/>
                    </p:spPr>
                  </p:pic>
                </p:oleObj>
              </mc:Fallback>
            </mc:AlternateContent>
          </a:graphicData>
        </a:graphic>
      </p:graphicFrame>
      <p:sp>
        <p:nvSpPr>
          <p:cNvPr id="10" name="Rectangle 11"/>
          <p:cNvSpPr>
            <a:spLocks noChangeArrowheads="1"/>
          </p:cNvSpPr>
          <p:nvPr/>
        </p:nvSpPr>
        <p:spPr bwMode="auto">
          <a:xfrm>
            <a:off x="726117" y="2184728"/>
            <a:ext cx="4038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basic vector differential operations then follow to be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36640467"/>
              </p:ext>
            </p:extLst>
          </p:nvPr>
        </p:nvGraphicFramePr>
        <p:xfrm>
          <a:off x="711519" y="2438400"/>
          <a:ext cx="4253771" cy="3228039"/>
        </p:xfrm>
        <a:graphic>
          <a:graphicData uri="http://schemas.openxmlformats.org/presentationml/2006/ole">
            <mc:AlternateContent xmlns:mc="http://schemas.openxmlformats.org/markup-compatibility/2006">
              <mc:Choice xmlns:v="urn:schemas-microsoft-com:vml" Requires="v">
                <p:oleObj spid="_x0000_s7316" name="Equation" r:id="rId9" imgW="4025900" imgH="3060700" progId="Equation.3">
                  <p:embed/>
                </p:oleObj>
              </mc:Choice>
              <mc:Fallback>
                <p:oleObj name="Equation" r:id="rId9" imgW="4025900" imgH="30607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519" y="2438400"/>
                        <a:ext cx="4253771" cy="3228039"/>
                      </a:xfrm>
                      <a:prstGeom prst="rect">
                        <a:avLst/>
                      </a:prstGeom>
                      <a:noFill/>
                      <a:extLst/>
                    </p:spPr>
                  </p:pic>
                </p:oleObj>
              </mc:Fallback>
            </mc:AlternateContent>
          </a:graphicData>
        </a:graphic>
      </p:graphicFrame>
      <p:sp>
        <p:nvSpPr>
          <p:cNvPr id="12" name="Right Arrow 11"/>
          <p:cNvSpPr/>
          <p:nvPr/>
        </p:nvSpPr>
        <p:spPr>
          <a:xfrm>
            <a:off x="2303304" y="1745935"/>
            <a:ext cx="165581"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2154211870"/>
              </p:ext>
            </p:extLst>
          </p:nvPr>
        </p:nvGraphicFramePr>
        <p:xfrm>
          <a:off x="1600006" y="5741164"/>
          <a:ext cx="2559039" cy="266837"/>
        </p:xfrm>
        <a:graphic>
          <a:graphicData uri="http://schemas.openxmlformats.org/presentationml/2006/ole">
            <mc:AlternateContent xmlns:mc="http://schemas.openxmlformats.org/markup-compatibility/2006">
              <mc:Choice xmlns:v="urn:schemas-microsoft-com:vml" Requires="v">
                <p:oleObj spid="_x0000_s7317" name="Equation" r:id="rId11" imgW="2197080" imgH="228600" progId="Equation.3">
                  <p:embed/>
                </p:oleObj>
              </mc:Choice>
              <mc:Fallback>
                <p:oleObj name="Equation" r:id="rId11" imgW="2197080" imgH="228600" progId="Equation.3">
                  <p:embed/>
                  <p:pic>
                    <p:nvPicPr>
                      <p:cNvPr id="0" name="Object 12"/>
                      <p:cNvPicPr>
                        <a:picLocks noChangeAspect="1" noChangeArrowheads="1"/>
                      </p:cNvPicPr>
                      <p:nvPr/>
                    </p:nvPicPr>
                    <p:blipFill>
                      <a:blip r:embed="rId12"/>
                      <a:srcRect/>
                      <a:stretch>
                        <a:fillRect/>
                      </a:stretch>
                    </p:blipFill>
                    <p:spPr bwMode="auto">
                      <a:xfrm>
                        <a:off x="1600006" y="5741164"/>
                        <a:ext cx="2559039" cy="266837"/>
                      </a:xfrm>
                      <a:prstGeom prst="rect">
                        <a:avLst/>
                      </a:prstGeom>
                      <a:noFill/>
                      <a:extLst/>
                    </p:spPr>
                  </p:pic>
                </p:oleObj>
              </mc:Fallback>
            </mc:AlternateContent>
          </a:graphicData>
        </a:graphic>
      </p:graphicFrame>
      <p:pic>
        <p:nvPicPr>
          <p:cNvPr id="7267" name="Picture 99"/>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3936" r="47746" b="9592"/>
          <a:stretch/>
        </p:blipFill>
        <p:spPr bwMode="auto">
          <a:xfrm>
            <a:off x="5357399" y="1076698"/>
            <a:ext cx="2560321" cy="222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descr="C:\Users\sadd\Pictures\My Scans\scan0014.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5284" t="3970" r="3927" b="8156"/>
          <a:stretch/>
        </p:blipFill>
        <p:spPr bwMode="auto">
          <a:xfrm>
            <a:off x="8514736" y="6247122"/>
            <a:ext cx="551951" cy="521791"/>
          </a:xfrm>
          <a:prstGeom prst="rect">
            <a:avLst/>
          </a:prstGeom>
          <a:noFill/>
          <a:ln w="19050" cmpd="sng">
            <a:solidFill>
              <a:schemeClr val="tx1"/>
            </a:solidFill>
          </a:ln>
          <a:extLst>
            <a:ext uri="{909E8E84-426E-40DD-AFC4-6F175D3DCCD1}">
              <a14:hiddenFill xmlns:a14="http://schemas.microsoft.com/office/drawing/2010/main">
                <a:solidFill>
                  <a:srgbClr val="FFFFFF"/>
                </a:solidFill>
              </a14:hiddenFill>
            </a:ext>
          </a:extLst>
        </p:spPr>
      </p:pic>
      <p:sp>
        <p:nvSpPr>
          <p:cNvPr id="17" name="Rectangle 16"/>
          <p:cNvSpPr/>
          <p:nvPr/>
        </p:nvSpPr>
        <p:spPr>
          <a:xfrm>
            <a:off x="1" y="0"/>
            <a:ext cx="9144000" cy="6858000"/>
          </a:xfrm>
          <a:prstGeom prst="rect">
            <a:avLst/>
          </a:prstGeom>
          <a:noFill/>
          <a:ln w="635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0" y="0"/>
            <a:ext cx="9144000" cy="6858000"/>
            <a:chOff x="0" y="0"/>
            <a:chExt cx="9144000" cy="6858000"/>
          </a:xfrm>
        </p:grpSpPr>
        <p:sp>
          <p:nvSpPr>
            <p:cNvPr id="19" name="Rectangle 18"/>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2" name="Picture 2" descr="C:\Users\sadd\Pictures\My Scans\scan0014.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9448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649" y="167149"/>
            <a:ext cx="5273040" cy="766916"/>
          </a:xfrm>
        </p:spPr>
        <p:txBody>
          <a:bodyPr>
            <a:normAutofit/>
          </a:bodyPr>
          <a:lstStyle/>
          <a:p>
            <a:r>
              <a:rPr lang="en-US" sz="3600" b="1" dirty="0" smtClean="0"/>
              <a:t>Index/Tensor Notation</a:t>
            </a:r>
            <a:endParaRPr lang="en-US" sz="3600" b="1" dirty="0"/>
          </a:p>
        </p:txBody>
      </p:sp>
      <p:sp>
        <p:nvSpPr>
          <p:cNvPr id="4" name="Rectangle 3"/>
          <p:cNvSpPr/>
          <p:nvPr/>
        </p:nvSpPr>
        <p:spPr>
          <a:xfrm>
            <a:off x="564568" y="847377"/>
            <a:ext cx="7845552" cy="923330"/>
          </a:xfrm>
          <a:prstGeom prst="rect">
            <a:avLst/>
          </a:prstGeom>
        </p:spPr>
        <p:txBody>
          <a:bodyPr wrap="square">
            <a:spAutoFit/>
          </a:bodyPr>
          <a:lstStyle/>
          <a:p>
            <a:r>
              <a:rPr lang="en-US" dirty="0" smtClean="0"/>
              <a:t>With the wide variety of variables, elasticity formulation makes </a:t>
            </a:r>
            <a:r>
              <a:rPr lang="en-US" dirty="0"/>
              <a:t>use of a </a:t>
            </a:r>
            <a:r>
              <a:rPr lang="en-US" i="1" dirty="0"/>
              <a:t>tensor formalism</a:t>
            </a:r>
            <a:r>
              <a:rPr lang="en-US" dirty="0"/>
              <a:t> using index notation.  This enables efficient representation of all variables and governing equations using a single standardized </a:t>
            </a:r>
            <a:r>
              <a:rPr lang="en-US" dirty="0" smtClean="0"/>
              <a:t>method. </a:t>
            </a:r>
            <a:endParaRPr lang="en-US" dirty="0"/>
          </a:p>
        </p:txBody>
      </p:sp>
      <p:sp>
        <p:nvSpPr>
          <p:cNvPr id="5" name="Rectangle 4"/>
          <p:cNvSpPr/>
          <p:nvPr/>
        </p:nvSpPr>
        <p:spPr>
          <a:xfrm>
            <a:off x="537431" y="1802348"/>
            <a:ext cx="4565904" cy="923330"/>
          </a:xfrm>
          <a:prstGeom prst="rect">
            <a:avLst/>
          </a:prstGeom>
        </p:spPr>
        <p:txBody>
          <a:bodyPr wrap="square">
            <a:spAutoFit/>
          </a:bodyPr>
          <a:lstStyle/>
          <a:p>
            <a:r>
              <a:rPr lang="en-US" dirty="0"/>
              <a:t>Index notation is a shorthand scheme whereby a whole set of numbers </a:t>
            </a:r>
            <a:r>
              <a:rPr lang="en-US" dirty="0" smtClean="0"/>
              <a:t>or components can be represented </a:t>
            </a:r>
            <a:r>
              <a:rPr lang="en-US" dirty="0"/>
              <a:t>by a single symbol with subscripts</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785546683"/>
              </p:ext>
            </p:extLst>
          </p:nvPr>
        </p:nvGraphicFramePr>
        <p:xfrm>
          <a:off x="5164295" y="1789542"/>
          <a:ext cx="2916164" cy="963490"/>
        </p:xfrm>
        <a:graphic>
          <a:graphicData uri="http://schemas.openxmlformats.org/presentationml/2006/ole">
            <mc:AlternateContent xmlns:mc="http://schemas.openxmlformats.org/markup-compatibility/2006">
              <mc:Choice xmlns:v="urn:schemas-microsoft-com:vml" Requires="v">
                <p:oleObj spid="_x0000_s9307" name="Equation" r:id="rId3" imgW="2159000" imgH="711200" progId="Equation.3">
                  <p:embed/>
                </p:oleObj>
              </mc:Choice>
              <mc:Fallback>
                <p:oleObj name="Equation" r:id="rId3" imgW="2159000" imgH="711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4295" y="1789542"/>
                        <a:ext cx="2916164" cy="963490"/>
                      </a:xfrm>
                      <a:prstGeom prst="rect">
                        <a:avLst/>
                      </a:prstGeom>
                      <a:noFill/>
                    </p:spPr>
                  </p:pic>
                </p:oleObj>
              </mc:Fallback>
            </mc:AlternateContent>
          </a:graphicData>
        </a:graphic>
      </p:graphicFrame>
      <p:sp>
        <p:nvSpPr>
          <p:cNvPr id="8" name="Rectangle 7"/>
          <p:cNvSpPr/>
          <p:nvPr/>
        </p:nvSpPr>
        <p:spPr>
          <a:xfrm>
            <a:off x="567911" y="2847443"/>
            <a:ext cx="7668768" cy="369332"/>
          </a:xfrm>
          <a:prstGeom prst="rect">
            <a:avLst/>
          </a:prstGeom>
        </p:spPr>
        <p:txBody>
          <a:bodyPr wrap="square">
            <a:spAutoFit/>
          </a:bodyPr>
          <a:lstStyle/>
          <a:p>
            <a:r>
              <a:rPr lang="en-US" dirty="0"/>
              <a:t>In general a symbol </a:t>
            </a:r>
            <a:r>
              <a:rPr lang="en-US" i="1" dirty="0" err="1"/>
              <a:t>a</a:t>
            </a:r>
            <a:r>
              <a:rPr lang="en-US" i="1" baseline="-25000" dirty="0" err="1"/>
              <a:t>ij</a:t>
            </a:r>
            <a:r>
              <a:rPr lang="en-US" i="1" baseline="-25000" dirty="0"/>
              <a:t>…k</a:t>
            </a:r>
            <a:r>
              <a:rPr lang="en-US" dirty="0"/>
              <a:t> with </a:t>
            </a:r>
            <a:r>
              <a:rPr lang="en-US" i="1" dirty="0"/>
              <a:t>N</a:t>
            </a:r>
            <a:r>
              <a:rPr lang="en-US" dirty="0"/>
              <a:t> distinct indices represents 3</a:t>
            </a:r>
            <a:r>
              <a:rPr lang="en-US" i="1" baseline="30000" dirty="0"/>
              <a:t>N</a:t>
            </a:r>
            <a:r>
              <a:rPr lang="en-US" dirty="0"/>
              <a:t> distinct numbers</a:t>
            </a:r>
          </a:p>
        </p:txBody>
      </p:sp>
      <p:sp>
        <p:nvSpPr>
          <p:cNvPr id="9" name="Rectangle 8"/>
          <p:cNvSpPr/>
          <p:nvPr/>
        </p:nvSpPr>
        <p:spPr>
          <a:xfrm>
            <a:off x="598391" y="3208815"/>
            <a:ext cx="7711440" cy="646331"/>
          </a:xfrm>
          <a:prstGeom prst="rect">
            <a:avLst/>
          </a:prstGeom>
        </p:spPr>
        <p:txBody>
          <a:bodyPr wrap="square">
            <a:spAutoFit/>
          </a:bodyPr>
          <a:lstStyle/>
          <a:p>
            <a:r>
              <a:rPr lang="en-US" dirty="0"/>
              <a:t>Addition, subtraction, multiplication and equality of index symbols are defined in the normal </a:t>
            </a:r>
            <a:r>
              <a:rPr lang="en-US" dirty="0" smtClean="0"/>
              <a:t>fashion; e.g.</a:t>
            </a:r>
            <a:endParaRPr lang="en-US" dirty="0"/>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2517771667"/>
              </p:ext>
            </p:extLst>
          </p:nvPr>
        </p:nvGraphicFramePr>
        <p:xfrm>
          <a:off x="1640807" y="3935656"/>
          <a:ext cx="5224028" cy="950976"/>
        </p:xfrm>
        <a:graphic>
          <a:graphicData uri="http://schemas.openxmlformats.org/presentationml/2006/ole">
            <mc:AlternateContent xmlns:mc="http://schemas.openxmlformats.org/markup-compatibility/2006">
              <mc:Choice xmlns:v="urn:schemas-microsoft-com:vml" Requires="v">
                <p:oleObj spid="_x0000_s9308" name="Equation" r:id="rId5" imgW="3924300" imgH="711200" progId="Equation.3">
                  <p:embed/>
                </p:oleObj>
              </mc:Choice>
              <mc:Fallback>
                <p:oleObj name="Equation" r:id="rId5" imgW="3924300" imgH="71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0807" y="3935656"/>
                        <a:ext cx="5224028" cy="950976"/>
                      </a:xfrm>
                      <a:prstGeom prst="rect">
                        <a:avLst/>
                      </a:prstGeom>
                      <a:noFill/>
                    </p:spPr>
                  </p:pic>
                </p:oleObj>
              </mc:Fallback>
            </mc:AlternateContent>
          </a:graphicData>
        </a:graphic>
      </p:graphicFrame>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96877958"/>
              </p:ext>
            </p:extLst>
          </p:nvPr>
        </p:nvGraphicFramePr>
        <p:xfrm>
          <a:off x="1262854" y="5093896"/>
          <a:ext cx="3454725" cy="938784"/>
        </p:xfrm>
        <a:graphic>
          <a:graphicData uri="http://schemas.openxmlformats.org/presentationml/2006/ole">
            <mc:AlternateContent xmlns:mc="http://schemas.openxmlformats.org/markup-compatibility/2006">
              <mc:Choice xmlns:v="urn:schemas-microsoft-com:vml" Requires="v">
                <p:oleObj spid="_x0000_s9309" name="Equation" r:id="rId7" imgW="2628900" imgH="711200" progId="Equation.3">
                  <p:embed/>
                </p:oleObj>
              </mc:Choice>
              <mc:Fallback>
                <p:oleObj name="Equation" r:id="rId7" imgW="2628900" imgH="711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2854" y="5093896"/>
                        <a:ext cx="3454725" cy="938784"/>
                      </a:xfrm>
                      <a:prstGeom prst="rect">
                        <a:avLst/>
                      </a:prstGeom>
                      <a:noFill/>
                    </p:spPr>
                  </p:pic>
                </p:oleObj>
              </mc:Fallback>
            </mc:AlternateContent>
          </a:graphicData>
        </a:graphic>
      </p:graphicFrame>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3286844101"/>
              </p:ext>
            </p:extLst>
          </p:nvPr>
        </p:nvGraphicFramePr>
        <p:xfrm>
          <a:off x="5188679" y="5069512"/>
          <a:ext cx="2306076" cy="999744"/>
        </p:xfrm>
        <a:graphic>
          <a:graphicData uri="http://schemas.openxmlformats.org/presentationml/2006/ole">
            <mc:AlternateContent xmlns:mc="http://schemas.openxmlformats.org/markup-compatibility/2006">
              <mc:Choice xmlns:v="urn:schemas-microsoft-com:vml" Requires="v">
                <p:oleObj spid="_x0000_s9310" name="Equation" r:id="rId9" imgW="1651000" imgH="711200" progId="Equation.3">
                  <p:embed/>
                </p:oleObj>
              </mc:Choice>
              <mc:Fallback>
                <p:oleObj name="Equation" r:id="rId9" imgW="1651000" imgH="711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8679" y="5069512"/>
                        <a:ext cx="2306076" cy="999744"/>
                      </a:xfrm>
                      <a:prstGeom prst="rect">
                        <a:avLst/>
                      </a:prstGeom>
                      <a:noFill/>
                    </p:spPr>
                  </p:pic>
                </p:oleObj>
              </mc:Fallback>
            </mc:AlternateContent>
          </a:graphicData>
        </a:graphic>
      </p:graphicFrame>
      <p:grpSp>
        <p:nvGrpSpPr>
          <p:cNvPr id="21" name="Group 20"/>
          <p:cNvGrpSpPr/>
          <p:nvPr/>
        </p:nvGrpSpPr>
        <p:grpSpPr>
          <a:xfrm>
            <a:off x="0" y="0"/>
            <a:ext cx="9144000" cy="6858000"/>
            <a:chOff x="0" y="0"/>
            <a:chExt cx="9144000" cy="6858000"/>
          </a:xfrm>
        </p:grpSpPr>
        <p:sp>
          <p:nvSpPr>
            <p:cNvPr id="22" name="Rectangle 21"/>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5" name="Picture 2" descr="C:\Users\sadd\Pictures\My Scans\scan0014.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18636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90097" y="128727"/>
            <a:ext cx="6473952" cy="944562"/>
          </a:xfrm>
        </p:spPr>
        <p:txBody>
          <a:bodyPr>
            <a:normAutofit/>
          </a:bodyPr>
          <a:lstStyle/>
          <a:p>
            <a:r>
              <a:rPr lang="en-US" sz="3600" b="1" dirty="0" smtClean="0"/>
              <a:t>Notation Rules and Definitions</a:t>
            </a:r>
            <a:endParaRPr lang="en-US" sz="3600" b="1" dirty="0"/>
          </a:p>
        </p:txBody>
      </p:sp>
      <p:sp>
        <p:nvSpPr>
          <p:cNvPr id="5" name="Rectangle 4"/>
          <p:cNvSpPr/>
          <p:nvPr/>
        </p:nvSpPr>
        <p:spPr>
          <a:xfrm>
            <a:off x="819813" y="1025661"/>
            <a:ext cx="7223760" cy="646331"/>
          </a:xfrm>
          <a:prstGeom prst="rect">
            <a:avLst/>
          </a:prstGeom>
        </p:spPr>
        <p:txBody>
          <a:bodyPr wrap="square">
            <a:spAutoFit/>
          </a:bodyPr>
          <a:lstStyle/>
          <a:p>
            <a:r>
              <a:rPr lang="en-US" b="1" dirty="0" smtClean="0"/>
              <a:t>Summation Convention - </a:t>
            </a:r>
            <a:r>
              <a:rPr lang="en-US" dirty="0" smtClean="0"/>
              <a:t>if </a:t>
            </a:r>
            <a:r>
              <a:rPr lang="en-US" dirty="0"/>
              <a:t>a subscript appears twice in the same term, </a:t>
            </a:r>
            <a:r>
              <a:rPr lang="en-US" dirty="0" smtClean="0"/>
              <a:t> </a:t>
            </a:r>
            <a:r>
              <a:rPr lang="en-US" i="1" dirty="0"/>
              <a:t>summation</a:t>
            </a:r>
            <a:r>
              <a:rPr lang="en-US" dirty="0"/>
              <a:t> over that subscript from one to three is implied; for example</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31578770"/>
              </p:ext>
            </p:extLst>
          </p:nvPr>
        </p:nvGraphicFramePr>
        <p:xfrm>
          <a:off x="2638425" y="1703388"/>
          <a:ext cx="2968625" cy="1223962"/>
        </p:xfrm>
        <a:graphic>
          <a:graphicData uri="http://schemas.openxmlformats.org/presentationml/2006/ole">
            <mc:AlternateContent xmlns:mc="http://schemas.openxmlformats.org/markup-compatibility/2006">
              <mc:Choice xmlns:v="urn:schemas-microsoft-com:vml" Requires="v">
                <p:oleObj spid="_x0000_s10378" name="Equation" r:id="rId3" imgW="2145960" imgH="888840" progId="Equation.3">
                  <p:embed/>
                </p:oleObj>
              </mc:Choice>
              <mc:Fallback>
                <p:oleObj name="Equation" r:id="rId3" imgW="2145960" imgH="888840" progId="Equation.3">
                  <p:embed/>
                  <p:pic>
                    <p:nvPicPr>
                      <p:cNvPr id="0" name="Object 1"/>
                      <p:cNvPicPr>
                        <a:picLocks noChangeAspect="1" noChangeArrowheads="1"/>
                      </p:cNvPicPr>
                      <p:nvPr/>
                    </p:nvPicPr>
                    <p:blipFill>
                      <a:blip r:embed="rId4"/>
                      <a:srcRect/>
                      <a:stretch>
                        <a:fillRect/>
                      </a:stretch>
                    </p:blipFill>
                    <p:spPr bwMode="auto">
                      <a:xfrm>
                        <a:off x="2638425" y="1703388"/>
                        <a:ext cx="2968625" cy="1223962"/>
                      </a:xfrm>
                      <a:prstGeom prst="rect">
                        <a:avLst/>
                      </a:prstGeom>
                      <a:noFill/>
                    </p:spPr>
                  </p:pic>
                </p:oleObj>
              </mc:Fallback>
            </mc:AlternateContent>
          </a:graphicData>
        </a:graphic>
      </p:graphicFrame>
      <p:sp>
        <p:nvSpPr>
          <p:cNvPr id="8" name="Rectangle 7"/>
          <p:cNvSpPr/>
          <p:nvPr/>
        </p:nvSpPr>
        <p:spPr>
          <a:xfrm>
            <a:off x="716181" y="2980769"/>
            <a:ext cx="7339584" cy="369332"/>
          </a:xfrm>
          <a:prstGeom prst="rect">
            <a:avLst/>
          </a:prstGeom>
        </p:spPr>
        <p:txBody>
          <a:bodyPr wrap="square">
            <a:spAutoFit/>
          </a:bodyPr>
          <a:lstStyle/>
          <a:p>
            <a:r>
              <a:rPr lang="en-US" dirty="0"/>
              <a:t>A symbol </a:t>
            </a:r>
            <a:r>
              <a:rPr lang="en-US" i="1" dirty="0" err="1"/>
              <a:t>a</a:t>
            </a:r>
            <a:r>
              <a:rPr lang="en-US" i="1" baseline="-25000" dirty="0" err="1"/>
              <a:t>ij</a:t>
            </a:r>
            <a:r>
              <a:rPr lang="en-US" i="1" baseline="-25000" dirty="0"/>
              <a:t>…m…n…k</a:t>
            </a:r>
            <a:r>
              <a:rPr lang="en-US" dirty="0"/>
              <a:t> is said to be </a:t>
            </a:r>
            <a:r>
              <a:rPr lang="en-US" i="1" dirty="0"/>
              <a:t>symmetric</a:t>
            </a:r>
            <a:r>
              <a:rPr lang="en-US" dirty="0"/>
              <a:t> with respect to index pair </a:t>
            </a:r>
            <a:r>
              <a:rPr lang="en-US" i="1" dirty="0" err="1"/>
              <a:t>mn</a:t>
            </a:r>
            <a:r>
              <a:rPr lang="en-US" dirty="0"/>
              <a:t> if </a:t>
            </a:r>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615712203"/>
              </p:ext>
            </p:extLst>
          </p:nvPr>
        </p:nvGraphicFramePr>
        <p:xfrm>
          <a:off x="3203349" y="3447191"/>
          <a:ext cx="1962912" cy="350520"/>
        </p:xfrm>
        <a:graphic>
          <a:graphicData uri="http://schemas.openxmlformats.org/presentationml/2006/ole">
            <mc:AlternateContent xmlns:mc="http://schemas.openxmlformats.org/markup-compatibility/2006">
              <mc:Choice xmlns:v="urn:schemas-microsoft-com:vml" Requires="v">
                <p:oleObj spid="_x0000_s10379" name="Equation" r:id="rId5" imgW="1333500" imgH="241300" progId="Equation.3">
                  <p:embed/>
                </p:oleObj>
              </mc:Choice>
              <mc:Fallback>
                <p:oleObj name="Equation" r:id="rId5" imgW="13335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349" y="3447191"/>
                        <a:ext cx="1962912" cy="350520"/>
                      </a:xfrm>
                      <a:prstGeom prst="rect">
                        <a:avLst/>
                      </a:prstGeom>
                      <a:noFill/>
                    </p:spPr>
                  </p:pic>
                </p:oleObj>
              </mc:Fallback>
            </mc:AlternateContent>
          </a:graphicData>
        </a:graphic>
      </p:graphicFrame>
      <p:sp>
        <p:nvSpPr>
          <p:cNvPr id="11" name="Rectangle 10"/>
          <p:cNvSpPr/>
          <p:nvPr/>
        </p:nvSpPr>
        <p:spPr>
          <a:xfrm>
            <a:off x="722277" y="3889073"/>
            <a:ext cx="7339584" cy="369332"/>
          </a:xfrm>
          <a:prstGeom prst="rect">
            <a:avLst/>
          </a:prstGeom>
        </p:spPr>
        <p:txBody>
          <a:bodyPr wrap="square">
            <a:spAutoFit/>
          </a:bodyPr>
          <a:lstStyle/>
          <a:p>
            <a:r>
              <a:rPr lang="en-US" dirty="0"/>
              <a:t>A symbol </a:t>
            </a:r>
            <a:r>
              <a:rPr lang="en-US" i="1" dirty="0" err="1"/>
              <a:t>a</a:t>
            </a:r>
            <a:r>
              <a:rPr lang="en-US" i="1" baseline="-25000" dirty="0" err="1"/>
              <a:t>ij</a:t>
            </a:r>
            <a:r>
              <a:rPr lang="en-US" i="1" baseline="-25000" dirty="0"/>
              <a:t>…m…n…k</a:t>
            </a:r>
            <a:r>
              <a:rPr lang="en-US" dirty="0"/>
              <a:t> is said to be </a:t>
            </a:r>
            <a:r>
              <a:rPr lang="en-US" i="1" dirty="0" err="1" smtClean="0"/>
              <a:t>antisymmetric</a:t>
            </a:r>
            <a:r>
              <a:rPr lang="en-US" dirty="0" smtClean="0"/>
              <a:t> </a:t>
            </a:r>
            <a:r>
              <a:rPr lang="en-US" dirty="0"/>
              <a:t>with respect to index pair </a:t>
            </a:r>
            <a:r>
              <a:rPr lang="en-US" i="1" dirty="0" err="1"/>
              <a:t>mn</a:t>
            </a:r>
            <a:r>
              <a:rPr lang="en-US" dirty="0"/>
              <a:t> if </a:t>
            </a: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95120939"/>
              </p:ext>
            </p:extLst>
          </p:nvPr>
        </p:nvGraphicFramePr>
        <p:xfrm>
          <a:off x="3178965" y="4361590"/>
          <a:ext cx="2107265" cy="353568"/>
        </p:xfrm>
        <a:graphic>
          <a:graphicData uri="http://schemas.openxmlformats.org/presentationml/2006/ole">
            <mc:AlternateContent xmlns:mc="http://schemas.openxmlformats.org/markup-compatibility/2006">
              <mc:Choice xmlns:v="urn:schemas-microsoft-com:vml" Requires="v">
                <p:oleObj spid="_x0000_s10380" name="Equation" r:id="rId7" imgW="1422400" imgH="241300" progId="Equation.3">
                  <p:embed/>
                </p:oleObj>
              </mc:Choice>
              <mc:Fallback>
                <p:oleObj name="Equation" r:id="rId7" imgW="14224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8965" y="4361590"/>
                        <a:ext cx="2107265" cy="353568"/>
                      </a:xfrm>
                      <a:prstGeom prst="rect">
                        <a:avLst/>
                      </a:prstGeom>
                      <a:noFill/>
                    </p:spPr>
                  </p:pic>
                </p:oleObj>
              </mc:Fallback>
            </mc:AlternateContent>
          </a:graphicData>
        </a:graphic>
      </p:graphicFrame>
      <p:sp>
        <p:nvSpPr>
          <p:cNvPr id="14" name="Rectangle 13"/>
          <p:cNvSpPr/>
          <p:nvPr/>
        </p:nvSpPr>
        <p:spPr>
          <a:xfrm>
            <a:off x="1817539" y="4979924"/>
            <a:ext cx="1607171" cy="369332"/>
          </a:xfrm>
          <a:prstGeom prst="rect">
            <a:avLst/>
          </a:prstGeom>
        </p:spPr>
        <p:txBody>
          <a:bodyPr wrap="none">
            <a:spAutoFit/>
          </a:bodyPr>
          <a:lstStyle/>
          <a:p>
            <a:r>
              <a:rPr lang="en-US" dirty="0" smtClean="0"/>
              <a:t>Useful </a:t>
            </a:r>
            <a:r>
              <a:rPr lang="en-US" dirty="0"/>
              <a:t>I</a:t>
            </a:r>
            <a:r>
              <a:rPr lang="en-US" dirty="0" smtClean="0"/>
              <a:t>dentity </a:t>
            </a:r>
            <a:endParaRPr lang="en-US" dirty="0"/>
          </a:p>
        </p:txBody>
      </p:sp>
      <p:sp>
        <p:nvSpPr>
          <p:cNvPr id="1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1512015390"/>
              </p:ext>
            </p:extLst>
          </p:nvPr>
        </p:nvGraphicFramePr>
        <p:xfrm>
          <a:off x="3459381" y="4898038"/>
          <a:ext cx="3541925" cy="524256"/>
        </p:xfrm>
        <a:graphic>
          <a:graphicData uri="http://schemas.openxmlformats.org/presentationml/2006/ole">
            <mc:AlternateContent xmlns:mc="http://schemas.openxmlformats.org/markup-compatibility/2006">
              <mc:Choice xmlns:v="urn:schemas-microsoft-com:vml" Requires="v">
                <p:oleObj spid="_x0000_s10381" name="Equation" r:id="rId9" imgW="2641600" imgH="393700" progId="Equation.3">
                  <p:embed/>
                </p:oleObj>
              </mc:Choice>
              <mc:Fallback>
                <p:oleObj name="Equation" r:id="rId9" imgW="2641600" imgH="3937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9381" y="4898038"/>
                        <a:ext cx="3541925" cy="524256"/>
                      </a:xfrm>
                      <a:prstGeom prst="rect">
                        <a:avLst/>
                      </a:prstGeom>
                      <a:noFill/>
                    </p:spPr>
                  </p:pic>
                </p:oleObj>
              </mc:Fallback>
            </mc:AlternateContent>
          </a:graphicData>
        </a:graphic>
      </p:graphicFrame>
      <p:sp>
        <p:nvSpPr>
          <p:cNvPr id="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1219249657"/>
              </p:ext>
            </p:extLst>
          </p:nvPr>
        </p:nvGraphicFramePr>
        <p:xfrm>
          <a:off x="1020981" y="5458870"/>
          <a:ext cx="1627781" cy="560832"/>
        </p:xfrm>
        <a:graphic>
          <a:graphicData uri="http://schemas.openxmlformats.org/presentationml/2006/ole">
            <mc:AlternateContent xmlns:mc="http://schemas.openxmlformats.org/markup-compatibility/2006">
              <mc:Choice xmlns:v="urn:schemas-microsoft-com:vml" Requires="v">
                <p:oleObj spid="_x0000_s10382" name="Equation" r:id="rId11" imgW="1129810" imgH="393529" progId="Equation.3">
                  <p:embed/>
                </p:oleObj>
              </mc:Choice>
              <mc:Fallback>
                <p:oleObj name="Equation" r:id="rId11" imgW="1129810" imgH="393529"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0981" y="5458870"/>
                        <a:ext cx="1627781" cy="560832"/>
                      </a:xfrm>
                      <a:prstGeom prst="rect">
                        <a:avLst/>
                      </a:prstGeom>
                      <a:noFill/>
                    </p:spPr>
                  </p:pic>
                </p:oleObj>
              </mc:Fallback>
            </mc:AlternateContent>
          </a:graphicData>
        </a:graphic>
      </p:graphicFrame>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val="2286961738"/>
              </p:ext>
            </p:extLst>
          </p:nvPr>
        </p:nvGraphicFramePr>
        <p:xfrm>
          <a:off x="4385973" y="5458870"/>
          <a:ext cx="1609344" cy="563958"/>
        </p:xfrm>
        <a:graphic>
          <a:graphicData uri="http://schemas.openxmlformats.org/presentationml/2006/ole">
            <mc:AlternateContent xmlns:mc="http://schemas.openxmlformats.org/markup-compatibility/2006">
              <mc:Choice xmlns:v="urn:schemas-microsoft-com:vml" Requires="v">
                <p:oleObj spid="_x0000_s10383" name="Equation" r:id="rId13" imgW="1117115" imgH="393529" progId="Equation.3">
                  <p:embed/>
                </p:oleObj>
              </mc:Choice>
              <mc:Fallback>
                <p:oleObj name="Equation" r:id="rId13" imgW="1117115" imgH="393529"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85973" y="5458870"/>
                        <a:ext cx="1609344" cy="563958"/>
                      </a:xfrm>
                      <a:prstGeom prst="rect">
                        <a:avLst/>
                      </a:prstGeom>
                      <a:noFill/>
                    </p:spPr>
                  </p:pic>
                </p:oleObj>
              </mc:Fallback>
            </mc:AlternateContent>
          </a:graphicData>
        </a:graphic>
      </p:graphicFrame>
      <p:sp>
        <p:nvSpPr>
          <p:cNvPr id="27" name="Rectangle 26"/>
          <p:cNvSpPr/>
          <p:nvPr/>
        </p:nvSpPr>
        <p:spPr>
          <a:xfrm>
            <a:off x="2620785" y="5582052"/>
            <a:ext cx="1496948" cy="369332"/>
          </a:xfrm>
          <a:prstGeom prst="rect">
            <a:avLst/>
          </a:prstGeom>
        </p:spPr>
        <p:txBody>
          <a:bodyPr wrap="none">
            <a:spAutoFit/>
          </a:bodyPr>
          <a:lstStyle/>
          <a:p>
            <a:r>
              <a:rPr lang="en-US" dirty="0" smtClean="0"/>
              <a:t>. . . symmetric</a:t>
            </a:r>
            <a:endParaRPr lang="en-US" dirty="0"/>
          </a:p>
        </p:txBody>
      </p:sp>
      <p:sp>
        <p:nvSpPr>
          <p:cNvPr id="28" name="Rectangle 27"/>
          <p:cNvSpPr/>
          <p:nvPr/>
        </p:nvSpPr>
        <p:spPr>
          <a:xfrm>
            <a:off x="5964192" y="5569860"/>
            <a:ext cx="1857111" cy="369332"/>
          </a:xfrm>
          <a:prstGeom prst="rect">
            <a:avLst/>
          </a:prstGeom>
        </p:spPr>
        <p:txBody>
          <a:bodyPr wrap="none">
            <a:spAutoFit/>
          </a:bodyPr>
          <a:lstStyle/>
          <a:p>
            <a:r>
              <a:rPr lang="en-US" dirty="0" smtClean="0"/>
              <a:t>. . . </a:t>
            </a:r>
            <a:r>
              <a:rPr lang="en-US" dirty="0" err="1" smtClean="0"/>
              <a:t>antisymmetric</a:t>
            </a:r>
            <a:endParaRPr lang="en-US" dirty="0"/>
          </a:p>
        </p:txBody>
      </p:sp>
      <p:grpSp>
        <p:nvGrpSpPr>
          <p:cNvPr id="26" name="Group 25"/>
          <p:cNvGrpSpPr/>
          <p:nvPr/>
        </p:nvGrpSpPr>
        <p:grpSpPr>
          <a:xfrm>
            <a:off x="0" y="0"/>
            <a:ext cx="9144000" cy="6858000"/>
            <a:chOff x="0" y="0"/>
            <a:chExt cx="9144000" cy="6858000"/>
          </a:xfrm>
        </p:grpSpPr>
        <p:sp>
          <p:nvSpPr>
            <p:cNvPr id="29" name="Rectangle 28"/>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32" name="Picture 2" descr="C:\Users\sadd\Pictures\My Scans\scan0014.jpg"/>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19033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extLst>
              <p:ext uri="{D42A27DB-BD31-4B8C-83A1-F6EECF244321}">
                <p14:modId xmlns:p14="http://schemas.microsoft.com/office/powerpoint/2010/main" val="1108515982"/>
              </p:ext>
            </p:extLst>
          </p:nvPr>
        </p:nvGraphicFramePr>
        <p:xfrm>
          <a:off x="3555738" y="745712"/>
          <a:ext cx="1628775" cy="714375"/>
        </p:xfrm>
        <a:graphic>
          <a:graphicData uri="http://schemas.openxmlformats.org/presentationml/2006/ole">
            <mc:AlternateContent xmlns:mc="http://schemas.openxmlformats.org/markup-compatibility/2006">
              <mc:Choice xmlns:v="urn:schemas-microsoft-com:vml" Requires="v">
                <p:oleObj spid="_x0000_s1168" name="Equation" r:id="rId3" imgW="1625600" imgH="711200" progId="Equation.3">
                  <p:embed/>
                </p:oleObj>
              </mc:Choice>
              <mc:Fallback>
                <p:oleObj name="Equation" r:id="rId3" imgW="1625600" imgH="711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738" y="745712"/>
                        <a:ext cx="16287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02794051"/>
              </p:ext>
            </p:extLst>
          </p:nvPr>
        </p:nvGraphicFramePr>
        <p:xfrm>
          <a:off x="2735826" y="1529862"/>
          <a:ext cx="3000375" cy="238125"/>
        </p:xfrm>
        <a:graphic>
          <a:graphicData uri="http://schemas.openxmlformats.org/presentationml/2006/ole">
            <mc:AlternateContent xmlns:mc="http://schemas.openxmlformats.org/markup-compatibility/2006">
              <mc:Choice xmlns:v="urn:schemas-microsoft-com:vml" Requires="v">
                <p:oleObj spid="_x0000_s1169" name="Equation" r:id="rId5" imgW="2997200" imgH="241300" progId="Equation.3">
                  <p:embed/>
                </p:oleObj>
              </mc:Choice>
              <mc:Fallback>
                <p:oleObj name="Equation" r:id="rId5" imgW="29972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5826" y="1529862"/>
                        <a:ext cx="30003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2"/>
          <p:cNvSpPr>
            <a:spLocks noChangeArrowheads="1"/>
          </p:cNvSpPr>
          <p:nvPr/>
        </p:nvSpPr>
        <p:spPr bwMode="auto">
          <a:xfrm>
            <a:off x="297426" y="588551"/>
            <a:ext cx="6019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matrix  </a:t>
            </a:r>
            <a:r>
              <a:rPr kumimoji="0" lang="en-US" sz="1200" b="0" i="1" u="none" strike="noStrike" cap="none" normalizeH="0" baseline="0" dirty="0" err="1" smtClean="0">
                <a:ln>
                  <a:noFill/>
                </a:ln>
                <a:solidFill>
                  <a:schemeClr val="tx1"/>
                </a:solidFill>
                <a:effectLst/>
                <a:ea typeface="Times New Roman" pitchFamily="18" charset="0"/>
                <a:cs typeface="Arial" pitchFamily="34" charset="0"/>
              </a:rPr>
              <a:t>a</a:t>
            </a:r>
            <a:r>
              <a:rPr kumimoji="0" lang="en-US" sz="1200"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ij</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and vector </a:t>
            </a: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t>
            </a:r>
            <a:r>
              <a:rPr kumimoji="0" lang="en-US" sz="1200" b="0" i="1"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i</a:t>
            </a: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are specified by</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3"/>
          <p:cNvSpPr>
            <a:spLocks noChangeArrowheads="1"/>
          </p:cNvSpPr>
          <p:nvPr/>
        </p:nvSpPr>
        <p:spPr bwMode="auto">
          <a:xfrm>
            <a:off x="297426" y="1510426"/>
            <a:ext cx="35725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Determine the following quantities: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300970" y="1783367"/>
            <a:ext cx="57699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a:latin typeface="Arial" pitchFamily="34" charset="0"/>
                <a:ea typeface="Times New Roman" pitchFamily="18" charset="0"/>
                <a:cs typeface="Arial" pitchFamily="34" charset="0"/>
              </a:rPr>
              <a:t>I</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ndicate whether they are a scalar, vector or matrix.</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smtClean="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Following the standard definitions given in section 1.2,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Object 18"/>
          <p:cNvGraphicFramePr>
            <a:graphicFrameLocks noChangeAspect="1"/>
          </p:cNvGraphicFramePr>
          <p:nvPr>
            <p:extLst>
              <p:ext uri="{D42A27DB-BD31-4B8C-83A1-F6EECF244321}">
                <p14:modId xmlns:p14="http://schemas.microsoft.com/office/powerpoint/2010/main" val="3136205240"/>
              </p:ext>
            </p:extLst>
          </p:nvPr>
        </p:nvGraphicFramePr>
        <p:xfrm>
          <a:off x="449826" y="2662084"/>
          <a:ext cx="4864100" cy="3327400"/>
        </p:xfrm>
        <a:graphic>
          <a:graphicData uri="http://schemas.openxmlformats.org/presentationml/2006/ole">
            <mc:AlternateContent xmlns:mc="http://schemas.openxmlformats.org/markup-compatibility/2006">
              <mc:Choice xmlns:v="urn:schemas-microsoft-com:vml" Requires="v">
                <p:oleObj spid="_x0000_s1170" name="Equation" r:id="rId7" imgW="4863960" imgH="3327120" progId="Equation.3">
                  <p:embed/>
                </p:oleObj>
              </mc:Choice>
              <mc:Fallback>
                <p:oleObj name="Equation" r:id="rId7" imgW="4863960" imgH="3327120" progId="Equation.3">
                  <p:embed/>
                  <p:pic>
                    <p:nvPicPr>
                      <p:cNvPr id="0" name=""/>
                      <p:cNvPicPr/>
                      <p:nvPr/>
                    </p:nvPicPr>
                    <p:blipFill>
                      <a:blip r:embed="rId8"/>
                      <a:stretch>
                        <a:fillRect/>
                      </a:stretch>
                    </p:blipFill>
                    <p:spPr>
                      <a:xfrm>
                        <a:off x="449826" y="2662084"/>
                        <a:ext cx="4864100" cy="33274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723043216"/>
              </p:ext>
            </p:extLst>
          </p:nvPr>
        </p:nvGraphicFramePr>
        <p:xfrm>
          <a:off x="4238490" y="4231804"/>
          <a:ext cx="4546600" cy="1422400"/>
        </p:xfrm>
        <a:graphic>
          <a:graphicData uri="http://schemas.openxmlformats.org/presentationml/2006/ole">
            <mc:AlternateContent xmlns:mc="http://schemas.openxmlformats.org/markup-compatibility/2006">
              <mc:Choice xmlns:v="urn:schemas-microsoft-com:vml" Requires="v">
                <p:oleObj spid="_x0000_s1171" name="Equation" r:id="rId9" imgW="4546440" imgH="1422360" progId="Equation.3">
                  <p:embed/>
                </p:oleObj>
              </mc:Choice>
              <mc:Fallback>
                <p:oleObj name="Equation" r:id="rId9" imgW="4546440" imgH="1422360" progId="Equation.3">
                  <p:embed/>
                  <p:pic>
                    <p:nvPicPr>
                      <p:cNvPr id="0" name=""/>
                      <p:cNvPicPr/>
                      <p:nvPr/>
                    </p:nvPicPr>
                    <p:blipFill>
                      <a:blip r:embed="rId10"/>
                      <a:stretch>
                        <a:fillRect/>
                      </a:stretch>
                    </p:blipFill>
                    <p:spPr>
                      <a:xfrm>
                        <a:off x="4238490" y="4231804"/>
                        <a:ext cx="4546600" cy="1422400"/>
                      </a:xfrm>
                      <a:prstGeom prst="rect">
                        <a:avLst/>
                      </a:prstGeom>
                    </p:spPr>
                  </p:pic>
                </p:oleObj>
              </mc:Fallback>
            </mc:AlternateContent>
          </a:graphicData>
        </a:graphic>
      </p:graphicFrame>
      <p:sp>
        <p:nvSpPr>
          <p:cNvPr id="4" name="Rectangle 3"/>
          <p:cNvSpPr/>
          <p:nvPr/>
        </p:nvSpPr>
        <p:spPr>
          <a:xfrm>
            <a:off x="1516626" y="147484"/>
            <a:ext cx="6248400" cy="461665"/>
          </a:xfrm>
          <a:prstGeom prst="rect">
            <a:avLst/>
          </a:prstGeom>
        </p:spPr>
        <p:txBody>
          <a:bodyPr wrap="square">
            <a:spAutoFit/>
          </a:bodyPr>
          <a:lstStyle/>
          <a:p>
            <a:pPr lvl="0" fontAlgn="base">
              <a:spcBef>
                <a:spcPct val="0"/>
              </a:spcBef>
              <a:spcAft>
                <a:spcPct val="0"/>
              </a:spcAft>
            </a:pPr>
            <a:r>
              <a:rPr lang="en-US" sz="2400" b="1" dirty="0" smtClean="0">
                <a:latin typeface="Arial" pitchFamily="34" charset="0"/>
                <a:ea typeface="Times New Roman" pitchFamily="18" charset="0"/>
                <a:cs typeface="Arial" pitchFamily="34" charset="0"/>
              </a:rPr>
              <a:t>Example </a:t>
            </a:r>
            <a:r>
              <a:rPr lang="en-US" sz="2400" b="1" dirty="0">
                <a:latin typeface="Arial" pitchFamily="34" charset="0"/>
                <a:ea typeface="Times New Roman" pitchFamily="18" charset="0"/>
                <a:cs typeface="Arial" pitchFamily="34" charset="0"/>
              </a:rPr>
              <a:t>1-1: Index Notation Examples</a:t>
            </a:r>
            <a:endParaRPr lang="en-US" sz="2400" dirty="0">
              <a:latin typeface="Arial" pitchFamily="34" charset="0"/>
              <a:cs typeface="Arial" pitchFamily="34" charset="0"/>
            </a:endParaRPr>
          </a:p>
        </p:txBody>
      </p:sp>
      <p:cxnSp>
        <p:nvCxnSpPr>
          <p:cNvPr id="3" name="Straight Connector 2"/>
          <p:cNvCxnSpPr/>
          <p:nvPr/>
        </p:nvCxnSpPr>
        <p:spPr>
          <a:xfrm flipV="1">
            <a:off x="410698" y="2195740"/>
            <a:ext cx="7180592" cy="31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0" y="0"/>
            <a:ext cx="9144000" cy="6858000"/>
            <a:chOff x="0" y="0"/>
            <a:chExt cx="9144000" cy="6858000"/>
          </a:xfrm>
        </p:grpSpPr>
        <p:sp>
          <p:nvSpPr>
            <p:cNvPr id="26" name="Rectangle 25"/>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9" name="Picture 2" descr="C:\Users\sadd\Pictures\My Scans\scan0014.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94829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991" y="124007"/>
            <a:ext cx="4773168" cy="810450"/>
          </a:xfrm>
        </p:spPr>
        <p:txBody>
          <a:bodyPr>
            <a:normAutofit/>
          </a:bodyPr>
          <a:lstStyle/>
          <a:p>
            <a:r>
              <a:rPr lang="en-US" sz="3600" b="1" dirty="0" smtClean="0"/>
              <a:t>Special Index Symbols</a:t>
            </a:r>
            <a:endParaRPr lang="en-US" sz="3600" b="1" dirty="0"/>
          </a:p>
        </p:txBody>
      </p:sp>
      <p:sp>
        <p:nvSpPr>
          <p:cNvPr id="4" name="Rectangle 3"/>
          <p:cNvSpPr/>
          <p:nvPr/>
        </p:nvSpPr>
        <p:spPr>
          <a:xfrm>
            <a:off x="1758665" y="1229507"/>
            <a:ext cx="1709699" cy="369332"/>
          </a:xfrm>
          <a:prstGeom prst="rect">
            <a:avLst/>
          </a:prstGeom>
        </p:spPr>
        <p:txBody>
          <a:bodyPr wrap="none">
            <a:spAutoFit/>
          </a:bodyPr>
          <a:lstStyle/>
          <a:p>
            <a:r>
              <a:rPr lang="en-US" b="1" dirty="0" err="1"/>
              <a:t>Kronecker</a:t>
            </a:r>
            <a:r>
              <a:rPr lang="en-US" b="1" dirty="0"/>
              <a:t> </a:t>
            </a:r>
            <a:r>
              <a:rPr lang="en-US" b="1" dirty="0" smtClean="0"/>
              <a:t>Delta</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769026356"/>
              </p:ext>
            </p:extLst>
          </p:nvPr>
        </p:nvGraphicFramePr>
        <p:xfrm>
          <a:off x="3640688" y="947829"/>
          <a:ext cx="3357677" cy="987552"/>
        </p:xfrm>
        <a:graphic>
          <a:graphicData uri="http://schemas.openxmlformats.org/presentationml/2006/ole">
            <mc:AlternateContent xmlns:mc="http://schemas.openxmlformats.org/markup-compatibility/2006">
              <mc:Choice xmlns:v="urn:schemas-microsoft-com:vml" Requires="v">
                <p:oleObj spid="_x0000_s11344" name="Equation" r:id="rId3" imgW="2425700" imgH="711200" progId="Equation.3">
                  <p:embed/>
                </p:oleObj>
              </mc:Choice>
              <mc:Fallback>
                <p:oleObj name="Equation" r:id="rId3" imgW="2425700" imgH="711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0688" y="947829"/>
                        <a:ext cx="3357677" cy="987552"/>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033663499"/>
              </p:ext>
            </p:extLst>
          </p:nvPr>
        </p:nvGraphicFramePr>
        <p:xfrm>
          <a:off x="3689456" y="1898805"/>
          <a:ext cx="1999488" cy="1664090"/>
        </p:xfrm>
        <a:graphic>
          <a:graphicData uri="http://schemas.openxmlformats.org/presentationml/2006/ole">
            <mc:AlternateContent xmlns:mc="http://schemas.openxmlformats.org/markup-compatibility/2006">
              <mc:Choice xmlns:v="urn:schemas-microsoft-com:vml" Requires="v">
                <p:oleObj spid="_x0000_s11345" name="Equation" r:id="rId5" imgW="1473200" imgH="1231900" progId="Equation.3">
                  <p:embed/>
                </p:oleObj>
              </mc:Choice>
              <mc:Fallback>
                <p:oleObj name="Equation" r:id="rId5" imgW="1473200" imgH="12319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9456" y="1898805"/>
                        <a:ext cx="1999488" cy="1664090"/>
                      </a:xfrm>
                      <a:prstGeom prst="rect">
                        <a:avLst/>
                      </a:prstGeom>
                      <a:noFill/>
                    </p:spPr>
                  </p:pic>
                </p:oleObj>
              </mc:Fallback>
            </mc:AlternateContent>
          </a:graphicData>
        </a:graphic>
      </p:graphicFrame>
      <p:sp>
        <p:nvSpPr>
          <p:cNvPr id="9" name="Rectangle 8"/>
          <p:cNvSpPr/>
          <p:nvPr/>
        </p:nvSpPr>
        <p:spPr>
          <a:xfrm>
            <a:off x="2379348" y="2485283"/>
            <a:ext cx="1216487" cy="369332"/>
          </a:xfrm>
          <a:prstGeom prst="rect">
            <a:avLst/>
          </a:prstGeom>
        </p:spPr>
        <p:txBody>
          <a:bodyPr wrap="none">
            <a:spAutoFit/>
          </a:bodyPr>
          <a:lstStyle/>
          <a:p>
            <a:r>
              <a:rPr lang="en-US" dirty="0" smtClean="0"/>
              <a:t>Properties:</a:t>
            </a:r>
            <a:endParaRPr lang="en-US" dirty="0"/>
          </a:p>
        </p:txBody>
      </p:sp>
      <p:sp>
        <p:nvSpPr>
          <p:cNvPr id="10" name="Rectangle 9"/>
          <p:cNvSpPr/>
          <p:nvPr/>
        </p:nvSpPr>
        <p:spPr>
          <a:xfrm>
            <a:off x="683100" y="4000631"/>
            <a:ext cx="3593741" cy="369332"/>
          </a:xfrm>
          <a:prstGeom prst="rect">
            <a:avLst/>
          </a:prstGeom>
        </p:spPr>
        <p:txBody>
          <a:bodyPr wrap="none">
            <a:spAutoFit/>
          </a:bodyPr>
          <a:lstStyle/>
          <a:p>
            <a:r>
              <a:rPr lang="en-US" b="1" dirty="0" smtClean="0"/>
              <a:t>Alternating </a:t>
            </a:r>
            <a:r>
              <a:rPr lang="en-US" b="1" dirty="0"/>
              <a:t>or </a:t>
            </a:r>
            <a:r>
              <a:rPr lang="en-US" b="1" dirty="0" smtClean="0"/>
              <a:t>Permutation Symbol </a:t>
            </a:r>
            <a:endParaRPr lang="en-US" b="1" dirty="0"/>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180602344"/>
              </p:ext>
            </p:extLst>
          </p:nvPr>
        </p:nvGraphicFramePr>
        <p:xfrm>
          <a:off x="4251244" y="3746090"/>
          <a:ext cx="3707045" cy="924027"/>
        </p:xfrm>
        <a:graphic>
          <a:graphicData uri="http://schemas.openxmlformats.org/presentationml/2006/ole">
            <mc:AlternateContent xmlns:mc="http://schemas.openxmlformats.org/markup-compatibility/2006">
              <mc:Choice xmlns:v="urn:schemas-microsoft-com:vml" Requires="v">
                <p:oleObj spid="_x0000_s11346" name="Equation" r:id="rId7" imgW="2400120" imgH="596880" progId="Equation.3">
                  <p:embed/>
                </p:oleObj>
              </mc:Choice>
              <mc:Fallback>
                <p:oleObj name="Equation" r:id="rId7" imgW="2400120" imgH="596880" progId="Equation.3">
                  <p:embed/>
                  <p:pic>
                    <p:nvPicPr>
                      <p:cNvPr id="0" name="Object 5"/>
                      <p:cNvPicPr>
                        <a:picLocks noChangeAspect="1" noChangeArrowheads="1"/>
                      </p:cNvPicPr>
                      <p:nvPr/>
                    </p:nvPicPr>
                    <p:blipFill>
                      <a:blip r:embed="rId8"/>
                      <a:srcRect/>
                      <a:stretch>
                        <a:fillRect/>
                      </a:stretch>
                    </p:blipFill>
                    <p:spPr bwMode="auto">
                      <a:xfrm>
                        <a:off x="4251244" y="3746090"/>
                        <a:ext cx="3707045" cy="924027"/>
                      </a:xfrm>
                      <a:prstGeom prst="rect">
                        <a:avLst/>
                      </a:prstGeom>
                      <a:noFill/>
                    </p:spPr>
                  </p:pic>
                </p:oleObj>
              </mc:Fallback>
            </mc:AlternateContent>
          </a:graphicData>
        </a:graphic>
      </p:graphicFrame>
      <p:sp>
        <p:nvSpPr>
          <p:cNvPr id="13" name="Rectangle 12"/>
          <p:cNvSpPr/>
          <p:nvPr/>
        </p:nvSpPr>
        <p:spPr>
          <a:xfrm>
            <a:off x="1708256" y="4730910"/>
            <a:ext cx="5797296" cy="338554"/>
          </a:xfrm>
          <a:prstGeom prst="rect">
            <a:avLst/>
          </a:prstGeom>
        </p:spPr>
        <p:txBody>
          <a:bodyPr wrap="square">
            <a:spAutoFit/>
          </a:bodyPr>
          <a:lstStyle/>
          <a:p>
            <a:r>
              <a:rPr lang="en-US" sz="1600" dirty="0">
                <a:sym typeface="Symbol"/>
              </a:rPr>
              <a:t></a:t>
            </a:r>
            <a:r>
              <a:rPr lang="en-US" sz="1600" baseline="-25000" dirty="0"/>
              <a:t>123</a:t>
            </a:r>
            <a:r>
              <a:rPr lang="en-US" sz="1600" dirty="0"/>
              <a:t> = </a:t>
            </a:r>
            <a:r>
              <a:rPr lang="en-US" sz="1600" dirty="0">
                <a:sym typeface="Symbol"/>
              </a:rPr>
              <a:t></a:t>
            </a:r>
            <a:r>
              <a:rPr lang="en-US" sz="1600" baseline="-25000" dirty="0"/>
              <a:t>231</a:t>
            </a:r>
            <a:r>
              <a:rPr lang="en-US" sz="1600" dirty="0"/>
              <a:t> = </a:t>
            </a:r>
            <a:r>
              <a:rPr lang="en-US" sz="1600" dirty="0">
                <a:sym typeface="Symbol"/>
              </a:rPr>
              <a:t></a:t>
            </a:r>
            <a:r>
              <a:rPr lang="en-US" sz="1600" baseline="-25000" dirty="0"/>
              <a:t>312</a:t>
            </a:r>
            <a:r>
              <a:rPr lang="en-US" sz="1600" dirty="0"/>
              <a:t> = 1, </a:t>
            </a:r>
            <a:r>
              <a:rPr lang="en-US" sz="1600" dirty="0">
                <a:sym typeface="Symbol"/>
              </a:rPr>
              <a:t></a:t>
            </a:r>
            <a:r>
              <a:rPr lang="en-US" sz="1600" baseline="-25000" dirty="0"/>
              <a:t>321</a:t>
            </a:r>
            <a:r>
              <a:rPr lang="en-US" sz="1600" dirty="0"/>
              <a:t> = </a:t>
            </a:r>
            <a:r>
              <a:rPr lang="en-US" sz="1600" dirty="0">
                <a:sym typeface="Symbol"/>
              </a:rPr>
              <a:t></a:t>
            </a:r>
            <a:r>
              <a:rPr lang="en-US" sz="1600" baseline="-25000" dirty="0"/>
              <a:t>132</a:t>
            </a:r>
            <a:r>
              <a:rPr lang="en-US" sz="1600" dirty="0"/>
              <a:t> = </a:t>
            </a:r>
            <a:r>
              <a:rPr lang="en-US" sz="1600" dirty="0">
                <a:sym typeface="Symbol"/>
              </a:rPr>
              <a:t></a:t>
            </a:r>
            <a:r>
              <a:rPr lang="en-US" sz="1600" baseline="-25000" dirty="0"/>
              <a:t>213</a:t>
            </a:r>
            <a:r>
              <a:rPr lang="en-US" sz="1600" dirty="0"/>
              <a:t> = -1, </a:t>
            </a:r>
            <a:r>
              <a:rPr lang="en-US" sz="1600" dirty="0">
                <a:sym typeface="Symbol"/>
              </a:rPr>
              <a:t></a:t>
            </a:r>
            <a:r>
              <a:rPr lang="en-US" sz="1600" baseline="-25000" dirty="0"/>
              <a:t>112</a:t>
            </a:r>
            <a:r>
              <a:rPr lang="en-US" sz="1600" dirty="0"/>
              <a:t> = </a:t>
            </a:r>
            <a:r>
              <a:rPr lang="en-US" sz="1600" dirty="0">
                <a:sym typeface="Symbol"/>
              </a:rPr>
              <a:t></a:t>
            </a:r>
            <a:r>
              <a:rPr lang="en-US" sz="1600" baseline="-25000" dirty="0"/>
              <a:t>131</a:t>
            </a:r>
            <a:r>
              <a:rPr lang="en-US" sz="1600" dirty="0"/>
              <a:t> = </a:t>
            </a:r>
            <a:r>
              <a:rPr lang="en-US" sz="1600" dirty="0">
                <a:sym typeface="Symbol"/>
              </a:rPr>
              <a:t></a:t>
            </a:r>
            <a:r>
              <a:rPr lang="en-US" sz="1600" baseline="-25000" dirty="0"/>
              <a:t>222</a:t>
            </a:r>
            <a:r>
              <a:rPr lang="en-US" sz="1600" dirty="0"/>
              <a:t> = . . . = 0</a:t>
            </a:r>
          </a:p>
        </p:txBody>
      </p:sp>
      <p:sp>
        <p:nvSpPr>
          <p:cNvPr id="14" name="Rectangle 13"/>
          <p:cNvSpPr/>
          <p:nvPr/>
        </p:nvSpPr>
        <p:spPr>
          <a:xfrm>
            <a:off x="610976" y="5194206"/>
            <a:ext cx="3334512" cy="646331"/>
          </a:xfrm>
          <a:prstGeom prst="rect">
            <a:avLst/>
          </a:prstGeom>
        </p:spPr>
        <p:txBody>
          <a:bodyPr wrap="square">
            <a:spAutoFit/>
          </a:bodyPr>
          <a:lstStyle/>
          <a:p>
            <a:r>
              <a:rPr lang="en-US" dirty="0"/>
              <a:t>U</a:t>
            </a:r>
            <a:r>
              <a:rPr lang="en-US" dirty="0" smtClean="0"/>
              <a:t>seful </a:t>
            </a:r>
            <a:r>
              <a:rPr lang="en-US" dirty="0"/>
              <a:t>in evaluating </a:t>
            </a:r>
            <a:r>
              <a:rPr lang="en-US" dirty="0" smtClean="0"/>
              <a:t>determinants</a:t>
            </a:r>
          </a:p>
          <a:p>
            <a:r>
              <a:rPr lang="en-US" dirty="0" smtClean="0"/>
              <a:t> </a:t>
            </a:r>
            <a:r>
              <a:rPr lang="en-US" dirty="0"/>
              <a:t>and vector cross-products</a:t>
            </a:r>
          </a:p>
        </p:txBody>
      </p:sp>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1278763578"/>
              </p:ext>
            </p:extLst>
          </p:nvPr>
        </p:nvGraphicFramePr>
        <p:xfrm>
          <a:off x="3933296" y="5148563"/>
          <a:ext cx="4856317" cy="950976"/>
        </p:xfrm>
        <a:graphic>
          <a:graphicData uri="http://schemas.openxmlformats.org/presentationml/2006/ole">
            <mc:AlternateContent xmlns:mc="http://schemas.openxmlformats.org/markup-compatibility/2006">
              <mc:Choice xmlns:v="urn:schemas-microsoft-com:vml" Requires="v">
                <p:oleObj spid="_x0000_s11347" name="Equation" r:id="rId9" imgW="3644900" imgH="711200" progId="Equation.3">
                  <p:embed/>
                </p:oleObj>
              </mc:Choice>
              <mc:Fallback>
                <p:oleObj name="Equation" r:id="rId9" imgW="3644900" imgH="711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3296" y="5148563"/>
                        <a:ext cx="4856317" cy="950976"/>
                      </a:xfrm>
                      <a:prstGeom prst="rect">
                        <a:avLst/>
                      </a:prstGeom>
                      <a:noFill/>
                    </p:spPr>
                  </p:pic>
                </p:oleObj>
              </mc:Fallback>
            </mc:AlternateContent>
          </a:graphicData>
        </a:graphic>
      </p:graphicFrame>
      <p:grpSp>
        <p:nvGrpSpPr>
          <p:cNvPr id="22" name="Group 21"/>
          <p:cNvGrpSpPr/>
          <p:nvPr/>
        </p:nvGrpSpPr>
        <p:grpSpPr>
          <a:xfrm>
            <a:off x="0" y="0"/>
            <a:ext cx="9144000" cy="6858000"/>
            <a:chOff x="0" y="0"/>
            <a:chExt cx="9144000" cy="6858000"/>
          </a:xfrm>
        </p:grpSpPr>
        <p:sp>
          <p:nvSpPr>
            <p:cNvPr id="23" name="Rectangle 22"/>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6" name="Picture 2" descr="C:\Users\sadd\Pictures\My Scans\scan0014.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1898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271" y="72487"/>
            <a:ext cx="5626608" cy="847026"/>
          </a:xfrm>
        </p:spPr>
        <p:txBody>
          <a:bodyPr>
            <a:normAutofit/>
          </a:bodyPr>
          <a:lstStyle/>
          <a:p>
            <a:r>
              <a:rPr lang="en-US" sz="3600" b="1" dirty="0"/>
              <a:t>Coordinate Transformations</a:t>
            </a:r>
            <a:endParaRPr lang="en-US" sz="3600" dirty="0"/>
          </a:p>
        </p:txBody>
      </p:sp>
      <p:sp>
        <p:nvSpPr>
          <p:cNvPr id="4" name="Rectangle 3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5"/>
          <p:cNvGrpSpPr>
            <a:grpSpLocks/>
          </p:cNvGrpSpPr>
          <p:nvPr/>
        </p:nvGrpSpPr>
        <p:grpSpPr bwMode="auto">
          <a:xfrm>
            <a:off x="915764" y="840752"/>
            <a:ext cx="3020060" cy="2829560"/>
            <a:chOff x="4356" y="3400"/>
            <a:chExt cx="4756" cy="4456"/>
          </a:xfrm>
        </p:grpSpPr>
        <p:cxnSp>
          <p:nvCxnSpPr>
            <p:cNvPr id="7" name="Line 3"/>
            <p:cNvCxnSpPr/>
            <p:nvPr/>
          </p:nvCxnSpPr>
          <p:spPr bwMode="auto">
            <a:xfrm>
              <a:off x="6024" y="6212"/>
              <a:ext cx="26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 name="Line 4"/>
            <p:cNvCxnSpPr/>
            <p:nvPr/>
          </p:nvCxnSpPr>
          <p:spPr bwMode="auto">
            <a:xfrm flipH="1">
              <a:off x="4356" y="6204"/>
              <a:ext cx="1668" cy="11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Line 5"/>
            <p:cNvCxnSpPr/>
            <p:nvPr/>
          </p:nvCxnSpPr>
          <p:spPr bwMode="auto">
            <a:xfrm flipV="1">
              <a:off x="6024" y="3516"/>
              <a:ext cx="0" cy="2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Line 6"/>
            <p:cNvCxnSpPr/>
            <p:nvPr/>
          </p:nvCxnSpPr>
          <p:spPr bwMode="auto">
            <a:xfrm flipV="1">
              <a:off x="6024" y="5460"/>
              <a:ext cx="2292" cy="744"/>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cxnSp>
          <p:nvCxnSpPr>
            <p:cNvPr id="11" name="Line 7"/>
            <p:cNvCxnSpPr/>
            <p:nvPr/>
          </p:nvCxnSpPr>
          <p:spPr bwMode="auto">
            <a:xfrm flipH="1" flipV="1">
              <a:off x="5268" y="4044"/>
              <a:ext cx="756" cy="217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cxnSp>
          <p:nvCxnSpPr>
            <p:cNvPr id="12" name="Line 8"/>
            <p:cNvCxnSpPr/>
            <p:nvPr/>
          </p:nvCxnSpPr>
          <p:spPr bwMode="auto">
            <a:xfrm flipH="1">
              <a:off x="5724" y="6216"/>
              <a:ext cx="300" cy="124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cxnSp>
          <p:nvCxnSpPr>
            <p:cNvPr id="13" name="Line 9"/>
            <p:cNvCxnSpPr/>
            <p:nvPr/>
          </p:nvCxnSpPr>
          <p:spPr bwMode="auto">
            <a:xfrm>
              <a:off x="6048" y="6208"/>
              <a:ext cx="648" cy="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Line 10"/>
            <p:cNvCxnSpPr/>
            <p:nvPr/>
          </p:nvCxnSpPr>
          <p:spPr bwMode="auto">
            <a:xfrm rot="-5400000">
              <a:off x="5704" y="5864"/>
              <a:ext cx="648" cy="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Line 11"/>
            <p:cNvCxnSpPr/>
            <p:nvPr/>
          </p:nvCxnSpPr>
          <p:spPr bwMode="auto">
            <a:xfrm rot="8821494">
              <a:off x="5416" y="6392"/>
              <a:ext cx="648" cy="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Line 12"/>
            <p:cNvCxnSpPr/>
            <p:nvPr/>
          </p:nvCxnSpPr>
          <p:spPr bwMode="auto">
            <a:xfrm rot="6200003">
              <a:off x="5634" y="6521"/>
              <a:ext cx="634" cy="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Line 13"/>
            <p:cNvCxnSpPr/>
            <p:nvPr/>
          </p:nvCxnSpPr>
          <p:spPr bwMode="auto">
            <a:xfrm rot="15081589" flipH="1">
              <a:off x="5589" y="5883"/>
              <a:ext cx="657" cy="16"/>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18" name="Line 14"/>
            <p:cNvCxnSpPr/>
            <p:nvPr/>
          </p:nvCxnSpPr>
          <p:spPr bwMode="auto">
            <a:xfrm rot="20699947" flipV="1">
              <a:off x="6040" y="6071"/>
              <a:ext cx="660" cy="3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Line 15"/>
            <p:cNvCxnSpPr/>
            <p:nvPr/>
          </p:nvCxnSpPr>
          <p:spPr bwMode="auto">
            <a:xfrm flipV="1">
              <a:off x="6808" y="4320"/>
              <a:ext cx="424" cy="88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0" name="Text Box 16"/>
            <p:cNvSpPr txBox="1">
              <a:spLocks noChangeArrowheads="1"/>
            </p:cNvSpPr>
            <p:nvPr/>
          </p:nvSpPr>
          <p:spPr bwMode="auto">
            <a:xfrm>
              <a:off x="6944" y="4624"/>
              <a:ext cx="424"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a:effectLst/>
                  <a:latin typeface="Calibri"/>
                  <a:ea typeface="Calibri"/>
                  <a:cs typeface="Times New Roman"/>
                </a:rPr>
                <a:t>v</a:t>
              </a:r>
              <a:endParaRPr lang="en-US" sz="1100">
                <a:effectLst/>
                <a:latin typeface="Calibri"/>
                <a:ea typeface="Calibri"/>
                <a:cs typeface="Times New Roman"/>
              </a:endParaRPr>
            </a:p>
          </p:txBody>
        </p:sp>
        <p:sp>
          <p:nvSpPr>
            <p:cNvPr id="21" name="Text Box 17"/>
            <p:cNvSpPr txBox="1">
              <a:spLocks noChangeArrowheads="1"/>
            </p:cNvSpPr>
            <p:nvPr/>
          </p:nvSpPr>
          <p:spPr bwMode="auto">
            <a:xfrm>
              <a:off x="5848" y="6560"/>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a:effectLst/>
                  <a:latin typeface="Calibri"/>
                  <a:ea typeface="Calibri"/>
                  <a:cs typeface="Times New Roman"/>
                </a:rPr>
                <a:t>e</a:t>
              </a:r>
              <a:r>
                <a:rPr lang="en-US" sz="1100">
                  <a:effectLst/>
                  <a:latin typeface="Calibri"/>
                  <a:ea typeface="Calibri"/>
                  <a:cs typeface="Times New Roman"/>
                  <a:sym typeface="Symbol"/>
                </a:rPr>
                <a:t></a:t>
              </a:r>
              <a:r>
                <a:rPr lang="en-US" sz="1100" baseline="-25000">
                  <a:effectLst/>
                  <a:latin typeface="Calibri"/>
                  <a:ea typeface="Calibri"/>
                  <a:cs typeface="Times New Roman"/>
                </a:rPr>
                <a:t>1</a:t>
              </a:r>
              <a:endParaRPr lang="en-US" sz="1100">
                <a:effectLst/>
                <a:latin typeface="Calibri"/>
                <a:ea typeface="Calibri"/>
                <a:cs typeface="Times New Roman"/>
              </a:endParaRPr>
            </a:p>
          </p:txBody>
        </p:sp>
        <p:sp>
          <p:nvSpPr>
            <p:cNvPr id="22" name="Text Box 18"/>
            <p:cNvSpPr txBox="1">
              <a:spLocks noChangeArrowheads="1"/>
            </p:cNvSpPr>
            <p:nvPr/>
          </p:nvSpPr>
          <p:spPr bwMode="auto">
            <a:xfrm>
              <a:off x="5376" y="5400"/>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a:effectLst/>
                  <a:latin typeface="Calibri"/>
                  <a:ea typeface="Calibri"/>
                  <a:cs typeface="Times New Roman"/>
                </a:rPr>
                <a:t>e</a:t>
              </a:r>
              <a:r>
                <a:rPr lang="en-US" sz="1100">
                  <a:effectLst/>
                  <a:latin typeface="Calibri"/>
                  <a:ea typeface="Calibri"/>
                  <a:cs typeface="Times New Roman"/>
                  <a:sym typeface="Symbol"/>
                </a:rPr>
                <a:t></a:t>
              </a:r>
              <a:r>
                <a:rPr lang="en-US" sz="1100" baseline="-25000">
                  <a:effectLst/>
                  <a:latin typeface="Calibri"/>
                  <a:ea typeface="Calibri"/>
                  <a:cs typeface="Times New Roman"/>
                </a:rPr>
                <a:t>3</a:t>
              </a:r>
              <a:endParaRPr lang="en-US" sz="1100">
                <a:effectLst/>
                <a:latin typeface="Calibri"/>
                <a:ea typeface="Calibri"/>
                <a:cs typeface="Times New Roman"/>
              </a:endParaRPr>
            </a:p>
          </p:txBody>
        </p:sp>
        <p:sp>
          <p:nvSpPr>
            <p:cNvPr id="23" name="Text Box 19"/>
            <p:cNvSpPr txBox="1">
              <a:spLocks noChangeArrowheads="1"/>
            </p:cNvSpPr>
            <p:nvPr/>
          </p:nvSpPr>
          <p:spPr bwMode="auto">
            <a:xfrm>
              <a:off x="6352" y="5584"/>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a:effectLst/>
                  <a:latin typeface="Calibri"/>
                  <a:ea typeface="Calibri"/>
                  <a:cs typeface="Times New Roman"/>
                </a:rPr>
                <a:t>e</a:t>
              </a:r>
              <a:r>
                <a:rPr lang="en-US" sz="1100">
                  <a:effectLst/>
                  <a:latin typeface="Calibri"/>
                  <a:ea typeface="Calibri"/>
                  <a:cs typeface="Times New Roman"/>
                  <a:sym typeface="Symbol"/>
                </a:rPr>
                <a:t></a:t>
              </a:r>
              <a:r>
                <a:rPr lang="en-US" sz="1100" baseline="-25000">
                  <a:effectLst/>
                  <a:latin typeface="Calibri"/>
                  <a:ea typeface="Calibri"/>
                  <a:cs typeface="Times New Roman"/>
                </a:rPr>
                <a:t>2</a:t>
              </a:r>
              <a:endParaRPr lang="en-US" sz="1100">
                <a:effectLst/>
                <a:latin typeface="Calibri"/>
                <a:ea typeface="Calibri"/>
                <a:cs typeface="Times New Roman"/>
              </a:endParaRPr>
            </a:p>
          </p:txBody>
        </p:sp>
        <p:sp>
          <p:nvSpPr>
            <p:cNvPr id="24" name="Text Box 20"/>
            <p:cNvSpPr txBox="1">
              <a:spLocks noChangeArrowheads="1"/>
            </p:cNvSpPr>
            <p:nvPr/>
          </p:nvSpPr>
          <p:spPr bwMode="auto">
            <a:xfrm>
              <a:off x="6024" y="5384"/>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a:effectLst/>
                  <a:latin typeface="Calibri"/>
                  <a:ea typeface="Calibri"/>
                  <a:cs typeface="Times New Roman"/>
                </a:rPr>
                <a:t>e</a:t>
              </a:r>
              <a:r>
                <a:rPr lang="en-US" sz="1100" baseline="-25000">
                  <a:effectLst/>
                  <a:latin typeface="Calibri"/>
                  <a:ea typeface="Calibri"/>
                  <a:cs typeface="Times New Roman"/>
                </a:rPr>
                <a:t>3</a:t>
              </a:r>
              <a:endParaRPr lang="en-US" sz="1100">
                <a:effectLst/>
                <a:latin typeface="Calibri"/>
                <a:ea typeface="Calibri"/>
                <a:cs typeface="Times New Roman"/>
              </a:endParaRPr>
            </a:p>
          </p:txBody>
        </p:sp>
        <p:sp>
          <p:nvSpPr>
            <p:cNvPr id="25" name="Text Box 21"/>
            <p:cNvSpPr txBox="1">
              <a:spLocks noChangeArrowheads="1"/>
            </p:cNvSpPr>
            <p:nvPr/>
          </p:nvSpPr>
          <p:spPr bwMode="auto">
            <a:xfrm>
              <a:off x="6424" y="6168"/>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a:effectLst/>
                  <a:latin typeface="Calibri"/>
                  <a:ea typeface="Calibri"/>
                  <a:cs typeface="Times New Roman"/>
                </a:rPr>
                <a:t>e</a:t>
              </a:r>
              <a:r>
                <a:rPr lang="en-US" sz="1100" baseline="-25000">
                  <a:effectLst/>
                  <a:latin typeface="Calibri"/>
                  <a:ea typeface="Calibri"/>
                  <a:cs typeface="Times New Roman"/>
                </a:rPr>
                <a:t>2</a:t>
              </a:r>
              <a:endParaRPr lang="en-US" sz="1100">
                <a:effectLst/>
                <a:latin typeface="Calibri"/>
                <a:ea typeface="Calibri"/>
                <a:cs typeface="Times New Roman"/>
              </a:endParaRPr>
            </a:p>
          </p:txBody>
        </p:sp>
        <p:sp>
          <p:nvSpPr>
            <p:cNvPr id="26" name="Text Box 22"/>
            <p:cNvSpPr txBox="1">
              <a:spLocks noChangeArrowheads="1"/>
            </p:cNvSpPr>
            <p:nvPr/>
          </p:nvSpPr>
          <p:spPr bwMode="auto">
            <a:xfrm>
              <a:off x="5136" y="6184"/>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a:effectLst/>
                  <a:latin typeface="Calibri"/>
                  <a:ea typeface="Calibri"/>
                  <a:cs typeface="Times New Roman"/>
                </a:rPr>
                <a:t>e</a:t>
              </a:r>
              <a:r>
                <a:rPr lang="en-US" sz="1100" baseline="-25000">
                  <a:effectLst/>
                  <a:latin typeface="Calibri"/>
                  <a:ea typeface="Calibri"/>
                  <a:cs typeface="Times New Roman"/>
                </a:rPr>
                <a:t>1</a:t>
              </a:r>
              <a:endParaRPr lang="en-US" sz="1100">
                <a:effectLst/>
                <a:latin typeface="Calibri"/>
                <a:ea typeface="Calibri"/>
                <a:cs typeface="Times New Roman"/>
              </a:endParaRPr>
            </a:p>
          </p:txBody>
        </p:sp>
        <p:sp>
          <p:nvSpPr>
            <p:cNvPr id="27" name="Text Box 23"/>
            <p:cNvSpPr txBox="1">
              <a:spLocks noChangeArrowheads="1"/>
            </p:cNvSpPr>
            <p:nvPr/>
          </p:nvSpPr>
          <p:spPr bwMode="auto">
            <a:xfrm>
              <a:off x="6008" y="3400"/>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i="1" baseline="-25000">
                  <a:effectLst/>
                  <a:latin typeface="Calibri"/>
                  <a:ea typeface="Calibri"/>
                  <a:cs typeface="Times New Roman"/>
                </a:rPr>
                <a:t>3</a:t>
              </a:r>
              <a:endParaRPr lang="en-US" sz="1100">
                <a:effectLst/>
                <a:latin typeface="Calibri"/>
                <a:ea typeface="Calibri"/>
                <a:cs typeface="Times New Roman"/>
              </a:endParaRPr>
            </a:p>
          </p:txBody>
        </p:sp>
        <p:sp>
          <p:nvSpPr>
            <p:cNvPr id="28" name="Text Box 24"/>
            <p:cNvSpPr txBox="1">
              <a:spLocks noChangeArrowheads="1"/>
            </p:cNvSpPr>
            <p:nvPr/>
          </p:nvSpPr>
          <p:spPr bwMode="auto">
            <a:xfrm>
              <a:off x="4416" y="7112"/>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baseline="-25000">
                  <a:effectLst/>
                  <a:latin typeface="Calibri"/>
                  <a:ea typeface="Calibri"/>
                  <a:cs typeface="Times New Roman"/>
                </a:rPr>
                <a:t>1</a:t>
              </a:r>
              <a:endParaRPr lang="en-US" sz="1100">
                <a:effectLst/>
                <a:latin typeface="Calibri"/>
                <a:ea typeface="Calibri"/>
                <a:cs typeface="Times New Roman"/>
              </a:endParaRPr>
            </a:p>
          </p:txBody>
        </p:sp>
        <p:sp>
          <p:nvSpPr>
            <p:cNvPr id="29" name="Text Box 25"/>
            <p:cNvSpPr txBox="1">
              <a:spLocks noChangeArrowheads="1"/>
            </p:cNvSpPr>
            <p:nvPr/>
          </p:nvSpPr>
          <p:spPr bwMode="auto">
            <a:xfrm>
              <a:off x="8576" y="5968"/>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baseline="-25000">
                  <a:effectLst/>
                  <a:latin typeface="Calibri"/>
                  <a:ea typeface="Calibri"/>
                  <a:cs typeface="Times New Roman"/>
                </a:rPr>
                <a:t>2</a:t>
              </a:r>
              <a:endParaRPr lang="en-US" sz="1100">
                <a:effectLst/>
                <a:latin typeface="Calibri"/>
                <a:ea typeface="Calibri"/>
                <a:cs typeface="Times New Roman"/>
              </a:endParaRPr>
            </a:p>
          </p:txBody>
        </p:sp>
        <p:sp>
          <p:nvSpPr>
            <p:cNvPr id="30" name="Text Box 26"/>
            <p:cNvSpPr txBox="1">
              <a:spLocks noChangeArrowheads="1"/>
            </p:cNvSpPr>
            <p:nvPr/>
          </p:nvSpPr>
          <p:spPr bwMode="auto">
            <a:xfrm>
              <a:off x="5696" y="7232"/>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i="1">
                  <a:effectLst/>
                  <a:latin typeface="Calibri"/>
                  <a:ea typeface="Calibri"/>
                  <a:cs typeface="Times New Roman"/>
                  <a:sym typeface="Symbol"/>
                </a:rPr>
                <a:t></a:t>
              </a:r>
              <a:r>
                <a:rPr lang="en-US" sz="1100" baseline="-25000">
                  <a:effectLst/>
                  <a:latin typeface="Calibri"/>
                  <a:ea typeface="Calibri"/>
                  <a:cs typeface="Times New Roman"/>
                </a:rPr>
                <a:t>1</a:t>
              </a:r>
              <a:endParaRPr lang="en-US" sz="1100">
                <a:effectLst/>
                <a:latin typeface="Calibri"/>
                <a:ea typeface="Calibri"/>
                <a:cs typeface="Times New Roman"/>
              </a:endParaRPr>
            </a:p>
          </p:txBody>
        </p:sp>
        <p:sp>
          <p:nvSpPr>
            <p:cNvPr id="31" name="Text Box 27"/>
            <p:cNvSpPr txBox="1">
              <a:spLocks noChangeArrowheads="1"/>
            </p:cNvSpPr>
            <p:nvPr/>
          </p:nvSpPr>
          <p:spPr bwMode="auto">
            <a:xfrm>
              <a:off x="8264" y="5280"/>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i="1">
                  <a:effectLst/>
                  <a:latin typeface="Calibri"/>
                  <a:ea typeface="Calibri"/>
                  <a:cs typeface="Times New Roman"/>
                  <a:sym typeface="Symbol"/>
                </a:rPr>
                <a:t></a:t>
              </a:r>
              <a:r>
                <a:rPr lang="en-US" sz="1100" baseline="-25000">
                  <a:effectLst/>
                  <a:latin typeface="Calibri"/>
                  <a:ea typeface="Calibri"/>
                  <a:cs typeface="Times New Roman"/>
                </a:rPr>
                <a:t>2</a:t>
              </a:r>
              <a:endParaRPr lang="en-US" sz="1100">
                <a:effectLst/>
                <a:latin typeface="Calibri"/>
                <a:ea typeface="Calibri"/>
                <a:cs typeface="Times New Roman"/>
              </a:endParaRPr>
            </a:p>
          </p:txBody>
        </p:sp>
        <p:sp>
          <p:nvSpPr>
            <p:cNvPr id="32" name="Text Box 28"/>
            <p:cNvSpPr txBox="1">
              <a:spLocks noChangeArrowheads="1"/>
            </p:cNvSpPr>
            <p:nvPr/>
          </p:nvSpPr>
          <p:spPr bwMode="auto">
            <a:xfrm>
              <a:off x="4772" y="3864"/>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i="1">
                  <a:effectLst/>
                  <a:latin typeface="Calibri"/>
                  <a:ea typeface="Calibri"/>
                  <a:cs typeface="Times New Roman"/>
                  <a:sym typeface="Symbol"/>
                </a:rPr>
                <a:t></a:t>
              </a:r>
              <a:r>
                <a:rPr lang="en-US" sz="1100" i="1" baseline="-25000">
                  <a:effectLst/>
                  <a:latin typeface="Calibri"/>
                  <a:ea typeface="Calibri"/>
                  <a:cs typeface="Times New Roman"/>
                </a:rPr>
                <a:t>3</a:t>
              </a:r>
              <a:endParaRPr lang="en-US" sz="1100">
                <a:effectLst/>
                <a:latin typeface="Calibri"/>
                <a:ea typeface="Calibri"/>
                <a:cs typeface="Times New Roman"/>
              </a:endParaRPr>
            </a:p>
          </p:txBody>
        </p:sp>
      </p:grpSp>
      <p:sp>
        <p:nvSpPr>
          <p:cNvPr id="5" name="Rectangle 4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 name="Rectangle 32"/>
          <p:cNvSpPr/>
          <p:nvPr/>
        </p:nvSpPr>
        <p:spPr>
          <a:xfrm>
            <a:off x="3925430" y="1201155"/>
            <a:ext cx="4572000" cy="2031325"/>
          </a:xfrm>
          <a:prstGeom prst="rect">
            <a:avLst/>
          </a:prstGeom>
        </p:spPr>
        <p:txBody>
          <a:bodyPr wrap="square">
            <a:spAutoFit/>
          </a:bodyPr>
          <a:lstStyle/>
          <a:p>
            <a:r>
              <a:rPr lang="en-US" dirty="0" smtClean="0"/>
              <a:t>To </a:t>
            </a:r>
            <a:r>
              <a:rPr lang="en-US" dirty="0"/>
              <a:t>express elasticity variables in </a:t>
            </a:r>
            <a:r>
              <a:rPr lang="en-US" dirty="0" smtClean="0"/>
              <a:t>different  </a:t>
            </a:r>
            <a:r>
              <a:rPr lang="en-US" dirty="0"/>
              <a:t>coordinate </a:t>
            </a:r>
            <a:r>
              <a:rPr lang="en-US" dirty="0" smtClean="0"/>
              <a:t>systems requires development </a:t>
            </a:r>
            <a:r>
              <a:rPr lang="en-US" dirty="0"/>
              <a:t>of </a:t>
            </a:r>
            <a:r>
              <a:rPr lang="en-US" dirty="0" smtClean="0"/>
              <a:t> </a:t>
            </a:r>
            <a:r>
              <a:rPr lang="en-US" dirty="0"/>
              <a:t>transformation rules for scalar, vector, matrix and higher order </a:t>
            </a:r>
            <a:r>
              <a:rPr lang="en-US" dirty="0" smtClean="0"/>
              <a:t>variables – a concept connected </a:t>
            </a:r>
            <a:r>
              <a:rPr lang="en-US" dirty="0"/>
              <a:t>with </a:t>
            </a:r>
            <a:r>
              <a:rPr lang="en-US" dirty="0" smtClean="0"/>
              <a:t>basic </a:t>
            </a:r>
            <a:r>
              <a:rPr lang="en-US" dirty="0"/>
              <a:t>definitions of tensor </a:t>
            </a:r>
            <a:r>
              <a:rPr lang="en-US" dirty="0" smtClean="0"/>
              <a:t>variables. </a:t>
            </a:r>
            <a:r>
              <a:rPr lang="en-US" dirty="0"/>
              <a:t>The two Cartesian frames (</a:t>
            </a:r>
            <a:r>
              <a:rPr lang="en-US" i="1" dirty="0"/>
              <a:t>x</a:t>
            </a:r>
            <a:r>
              <a:rPr lang="en-US" baseline="-25000" dirty="0"/>
              <a:t>1</a:t>
            </a:r>
            <a:r>
              <a:rPr lang="en-US" i="1" dirty="0"/>
              <a:t>,x</a:t>
            </a:r>
            <a:r>
              <a:rPr lang="en-US" baseline="-25000" dirty="0"/>
              <a:t>2</a:t>
            </a:r>
            <a:r>
              <a:rPr lang="en-US" i="1" dirty="0"/>
              <a:t>,x</a:t>
            </a:r>
            <a:r>
              <a:rPr lang="en-US" baseline="-25000" dirty="0"/>
              <a:t>3</a:t>
            </a:r>
            <a:r>
              <a:rPr lang="en-US" dirty="0"/>
              <a:t>) and </a:t>
            </a:r>
            <a:r>
              <a:rPr lang="en-US" dirty="0" smtClean="0"/>
              <a:t>                   differ </a:t>
            </a:r>
            <a:r>
              <a:rPr lang="en-US" dirty="0"/>
              <a:t>only by orientation</a:t>
            </a:r>
          </a:p>
        </p:txBody>
      </p:sp>
      <p:sp>
        <p:nvSpPr>
          <p:cNvPr id="34" name="Rectangle 4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 name="Object 34"/>
          <p:cNvGraphicFramePr>
            <a:graphicFrameLocks noChangeAspect="1"/>
          </p:cNvGraphicFramePr>
          <p:nvPr>
            <p:extLst>
              <p:ext uri="{D42A27DB-BD31-4B8C-83A1-F6EECF244321}">
                <p14:modId xmlns:p14="http://schemas.microsoft.com/office/powerpoint/2010/main" val="2727066961"/>
              </p:ext>
            </p:extLst>
          </p:nvPr>
        </p:nvGraphicFramePr>
        <p:xfrm>
          <a:off x="4374480" y="2892042"/>
          <a:ext cx="1023429" cy="304788"/>
        </p:xfrm>
        <a:graphic>
          <a:graphicData uri="http://schemas.openxmlformats.org/presentationml/2006/ole">
            <mc:AlternateContent xmlns:mc="http://schemas.openxmlformats.org/markup-compatibility/2006">
              <mc:Choice xmlns:v="urn:schemas-microsoft-com:vml" Requires="v">
                <p:oleObj spid="_x0000_s12498" name="Equation" r:id="rId3" imgW="685800" imgH="203040" progId="Equation.3">
                  <p:embed/>
                </p:oleObj>
              </mc:Choice>
              <mc:Fallback>
                <p:oleObj name="Equation" r:id="rId3" imgW="685800" imgH="203040" progId="Equation.3">
                  <p:embed/>
                  <p:pic>
                    <p:nvPicPr>
                      <p:cNvPr id="0" name="Object 45"/>
                      <p:cNvPicPr>
                        <a:picLocks noChangeAspect="1" noChangeArrowheads="1"/>
                      </p:cNvPicPr>
                      <p:nvPr/>
                    </p:nvPicPr>
                    <p:blipFill>
                      <a:blip r:embed="rId4"/>
                      <a:srcRect/>
                      <a:stretch>
                        <a:fillRect/>
                      </a:stretch>
                    </p:blipFill>
                    <p:spPr bwMode="auto">
                      <a:xfrm>
                        <a:off x="4374480" y="2892042"/>
                        <a:ext cx="1023429" cy="304788"/>
                      </a:xfrm>
                      <a:prstGeom prst="rect">
                        <a:avLst/>
                      </a:prstGeom>
                      <a:noFill/>
                    </p:spPr>
                  </p:pic>
                </p:oleObj>
              </mc:Fallback>
            </mc:AlternateContent>
          </a:graphicData>
        </a:graphic>
      </p:graphicFrame>
      <p:sp>
        <p:nvSpPr>
          <p:cNvPr id="36"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7" name="Object 36"/>
          <p:cNvGraphicFramePr>
            <a:graphicFrameLocks noChangeAspect="1"/>
          </p:cNvGraphicFramePr>
          <p:nvPr>
            <p:extLst>
              <p:ext uri="{D42A27DB-BD31-4B8C-83A1-F6EECF244321}">
                <p14:modId xmlns:p14="http://schemas.microsoft.com/office/powerpoint/2010/main" val="591059674"/>
              </p:ext>
            </p:extLst>
          </p:nvPr>
        </p:nvGraphicFramePr>
        <p:xfrm>
          <a:off x="4152359" y="3645801"/>
          <a:ext cx="1461089" cy="341376"/>
        </p:xfrm>
        <a:graphic>
          <a:graphicData uri="http://schemas.openxmlformats.org/presentationml/2006/ole">
            <mc:AlternateContent xmlns:mc="http://schemas.openxmlformats.org/markup-compatibility/2006">
              <mc:Choice xmlns:v="urn:schemas-microsoft-com:vml" Requires="v">
                <p:oleObj spid="_x0000_s12499" name="Equation" r:id="rId5" imgW="1016000" imgH="241300" progId="Equation.3">
                  <p:embed/>
                </p:oleObj>
              </mc:Choice>
              <mc:Fallback>
                <p:oleObj name="Equation" r:id="rId5" imgW="1016000" imgH="241300" progId="Equation.3">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2359" y="3645801"/>
                        <a:ext cx="1461089" cy="341376"/>
                      </a:xfrm>
                      <a:prstGeom prst="rect">
                        <a:avLst/>
                      </a:prstGeom>
                      <a:noFill/>
                    </p:spPr>
                  </p:pic>
                </p:oleObj>
              </mc:Fallback>
            </mc:AlternateContent>
          </a:graphicData>
        </a:graphic>
      </p:graphicFrame>
      <p:sp>
        <p:nvSpPr>
          <p:cNvPr id="38" name="Rectangle 37"/>
          <p:cNvSpPr/>
          <p:nvPr/>
        </p:nvSpPr>
        <p:spPr>
          <a:xfrm>
            <a:off x="1896840" y="3610487"/>
            <a:ext cx="2292096" cy="369332"/>
          </a:xfrm>
          <a:prstGeom prst="rect">
            <a:avLst/>
          </a:prstGeom>
        </p:spPr>
        <p:txBody>
          <a:bodyPr wrap="square">
            <a:spAutoFit/>
          </a:bodyPr>
          <a:lstStyle/>
          <a:p>
            <a:r>
              <a:rPr lang="en-US" dirty="0" smtClean="0"/>
              <a:t>Using Rotation Matrix</a:t>
            </a:r>
            <a:endParaRPr lang="en-US" dirty="0"/>
          </a:p>
        </p:txBody>
      </p:sp>
      <p:sp>
        <p:nvSpPr>
          <p:cNvPr id="39" name="Right Arrow 38"/>
          <p:cNvSpPr/>
          <p:nvPr/>
        </p:nvSpPr>
        <p:spPr>
          <a:xfrm>
            <a:off x="5798279" y="3718953"/>
            <a:ext cx="268224" cy="170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 name="Object 40"/>
          <p:cNvGraphicFramePr>
            <a:graphicFrameLocks noChangeAspect="1"/>
          </p:cNvGraphicFramePr>
          <p:nvPr>
            <p:extLst>
              <p:ext uri="{D42A27DB-BD31-4B8C-83A1-F6EECF244321}">
                <p14:modId xmlns:p14="http://schemas.microsoft.com/office/powerpoint/2010/main" val="1931200491"/>
              </p:ext>
            </p:extLst>
          </p:nvPr>
        </p:nvGraphicFramePr>
        <p:xfrm>
          <a:off x="2274790" y="4060329"/>
          <a:ext cx="2300901" cy="963168"/>
        </p:xfrm>
        <a:graphic>
          <a:graphicData uri="http://schemas.openxmlformats.org/presentationml/2006/ole">
            <mc:AlternateContent xmlns:mc="http://schemas.openxmlformats.org/markup-compatibility/2006">
              <mc:Choice xmlns:v="urn:schemas-microsoft-com:vml" Requires="v">
                <p:oleObj spid="_x0000_s12500" name="Equation" r:id="rId7" imgW="1638300" imgH="685800" progId="Equation.3">
                  <p:embed/>
                </p:oleObj>
              </mc:Choice>
              <mc:Fallback>
                <p:oleObj name="Equation" r:id="rId7" imgW="1638300" imgH="685800" progId="Equation.3">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4790" y="4060329"/>
                        <a:ext cx="2300901" cy="963168"/>
                      </a:xfrm>
                      <a:prstGeom prst="rect">
                        <a:avLst/>
                      </a:prstGeom>
                      <a:noFill/>
                    </p:spPr>
                  </p:pic>
                </p:oleObj>
              </mc:Fallback>
            </mc:AlternateContent>
          </a:graphicData>
        </a:graphic>
      </p:graphicFrame>
      <p:sp>
        <p:nvSpPr>
          <p:cNvPr id="43" name="Right Arrow 42"/>
          <p:cNvSpPr/>
          <p:nvPr/>
        </p:nvSpPr>
        <p:spPr>
          <a:xfrm>
            <a:off x="4963127" y="5444121"/>
            <a:ext cx="268224" cy="170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4920455" y="4462665"/>
            <a:ext cx="268224" cy="170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5" name="Object 44"/>
          <p:cNvGraphicFramePr>
            <a:graphicFrameLocks noChangeAspect="1"/>
          </p:cNvGraphicFramePr>
          <p:nvPr>
            <p:extLst>
              <p:ext uri="{D42A27DB-BD31-4B8C-83A1-F6EECF244321}">
                <p14:modId xmlns:p14="http://schemas.microsoft.com/office/powerpoint/2010/main" val="1852678480"/>
              </p:ext>
            </p:extLst>
          </p:nvPr>
        </p:nvGraphicFramePr>
        <p:xfrm>
          <a:off x="5578822" y="4206633"/>
          <a:ext cx="902209" cy="352425"/>
        </p:xfrm>
        <a:graphic>
          <a:graphicData uri="http://schemas.openxmlformats.org/presentationml/2006/ole">
            <mc:AlternateContent xmlns:mc="http://schemas.openxmlformats.org/markup-compatibility/2006">
              <mc:Choice xmlns:v="urn:schemas-microsoft-com:vml" Requires="v">
                <p:oleObj spid="_x0000_s12501" name="Equation" r:id="rId9" imgW="609336" imgH="241195" progId="Equation.3">
                  <p:embed/>
                </p:oleObj>
              </mc:Choice>
              <mc:Fallback>
                <p:oleObj name="Equation" r:id="rId9" imgW="609336" imgH="241195" progId="Equation.3">
                  <p:embed/>
                  <p:pic>
                    <p:nvPicPr>
                      <p:cNvPr id="0" name="Object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8822" y="4206633"/>
                        <a:ext cx="902209" cy="352425"/>
                      </a:xfrm>
                      <a:prstGeom prst="rect">
                        <a:avLst/>
                      </a:prstGeom>
                      <a:noFill/>
                    </p:spPr>
                  </p:pic>
                </p:oleObj>
              </mc:Fallback>
            </mc:AlternateContent>
          </a:graphicData>
        </a:graphic>
      </p:graphicFrame>
      <p:sp>
        <p:nvSpPr>
          <p:cNvPr id="46" name="Rectangle 5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 name="Object 46"/>
          <p:cNvGraphicFramePr>
            <a:graphicFrameLocks noChangeAspect="1"/>
          </p:cNvGraphicFramePr>
          <p:nvPr>
            <p:extLst>
              <p:ext uri="{D42A27DB-BD31-4B8C-83A1-F6EECF244321}">
                <p14:modId xmlns:p14="http://schemas.microsoft.com/office/powerpoint/2010/main" val="886012981"/>
              </p:ext>
            </p:extLst>
          </p:nvPr>
        </p:nvGraphicFramePr>
        <p:xfrm>
          <a:off x="5590063" y="4569218"/>
          <a:ext cx="938002" cy="368936"/>
        </p:xfrm>
        <a:graphic>
          <a:graphicData uri="http://schemas.openxmlformats.org/presentationml/2006/ole">
            <mc:AlternateContent xmlns:mc="http://schemas.openxmlformats.org/markup-compatibility/2006">
              <mc:Choice xmlns:v="urn:schemas-microsoft-com:vml" Requires="v">
                <p:oleObj spid="_x0000_s12502" name="Equation" r:id="rId11" imgW="571320" imgH="228600" progId="Equation.3">
                  <p:embed/>
                </p:oleObj>
              </mc:Choice>
              <mc:Fallback>
                <p:oleObj name="Equation" r:id="rId11" imgW="571320" imgH="228600" progId="Equation.3">
                  <p:embed/>
                  <p:pic>
                    <p:nvPicPr>
                      <p:cNvPr id="0" name="Object 53"/>
                      <p:cNvPicPr>
                        <a:picLocks noChangeAspect="1" noChangeArrowheads="1"/>
                      </p:cNvPicPr>
                      <p:nvPr/>
                    </p:nvPicPr>
                    <p:blipFill>
                      <a:blip r:embed="rId12"/>
                      <a:srcRect/>
                      <a:stretch>
                        <a:fillRect/>
                      </a:stretch>
                    </p:blipFill>
                    <p:spPr bwMode="auto">
                      <a:xfrm>
                        <a:off x="5590063" y="4569218"/>
                        <a:ext cx="938002" cy="368936"/>
                      </a:xfrm>
                      <a:prstGeom prst="rect">
                        <a:avLst/>
                      </a:prstGeom>
                      <a:noFill/>
                    </p:spPr>
                  </p:pic>
                </p:oleObj>
              </mc:Fallback>
            </mc:AlternateContent>
          </a:graphicData>
        </a:graphic>
      </p:graphicFrame>
      <p:sp>
        <p:nvSpPr>
          <p:cNvPr id="48"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9" name="Object 48"/>
          <p:cNvGraphicFramePr>
            <a:graphicFrameLocks noChangeAspect="1"/>
          </p:cNvGraphicFramePr>
          <p:nvPr>
            <p:extLst>
              <p:ext uri="{D42A27DB-BD31-4B8C-83A1-F6EECF244321}">
                <p14:modId xmlns:p14="http://schemas.microsoft.com/office/powerpoint/2010/main" val="1933673764"/>
              </p:ext>
            </p:extLst>
          </p:nvPr>
        </p:nvGraphicFramePr>
        <p:xfrm>
          <a:off x="2046953" y="5206377"/>
          <a:ext cx="2510028" cy="658368"/>
        </p:xfrm>
        <a:graphic>
          <a:graphicData uri="http://schemas.openxmlformats.org/presentationml/2006/ole">
            <mc:AlternateContent xmlns:mc="http://schemas.openxmlformats.org/markup-compatibility/2006">
              <mc:Choice xmlns:v="urn:schemas-microsoft-com:vml" Requires="v">
                <p:oleObj spid="_x0000_s12503" name="Equation" r:id="rId13" imgW="1739900" imgH="457200" progId="Equation.3">
                  <p:embed/>
                </p:oleObj>
              </mc:Choice>
              <mc:Fallback>
                <p:oleObj name="Equation" r:id="rId13" imgW="1739900" imgH="457200" progId="Equation.3">
                  <p:embed/>
                  <p:pic>
                    <p:nvPicPr>
                      <p:cNvPr id="0" name="Object 6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6953" y="5206377"/>
                        <a:ext cx="2510028" cy="658368"/>
                      </a:xfrm>
                      <a:prstGeom prst="rect">
                        <a:avLst/>
                      </a:prstGeom>
                      <a:noFill/>
                    </p:spPr>
                  </p:pic>
                </p:oleObj>
              </mc:Fallback>
            </mc:AlternateContent>
          </a:graphicData>
        </a:graphic>
      </p:graphicFrame>
      <p:sp>
        <p:nvSpPr>
          <p:cNvPr id="50"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 name="Object 50"/>
          <p:cNvGraphicFramePr>
            <a:graphicFrameLocks noChangeAspect="1"/>
          </p:cNvGraphicFramePr>
          <p:nvPr>
            <p:extLst>
              <p:ext uri="{D42A27DB-BD31-4B8C-83A1-F6EECF244321}">
                <p14:modId xmlns:p14="http://schemas.microsoft.com/office/powerpoint/2010/main" val="4146216375"/>
              </p:ext>
            </p:extLst>
          </p:nvPr>
        </p:nvGraphicFramePr>
        <p:xfrm>
          <a:off x="5603206" y="5218569"/>
          <a:ext cx="842711" cy="329184"/>
        </p:xfrm>
        <a:graphic>
          <a:graphicData uri="http://schemas.openxmlformats.org/presentationml/2006/ole">
            <mc:AlternateContent xmlns:mc="http://schemas.openxmlformats.org/markup-compatibility/2006">
              <mc:Choice xmlns:v="urn:schemas-microsoft-com:vml" Requires="v">
                <p:oleObj spid="_x0000_s12504" name="Equation" r:id="rId15" imgW="609336" imgH="241195" progId="Equation.3">
                  <p:embed/>
                </p:oleObj>
              </mc:Choice>
              <mc:Fallback>
                <p:oleObj name="Equation" r:id="rId15" imgW="609336" imgH="241195" progId="Equation.3">
                  <p:embed/>
                  <p:pic>
                    <p:nvPicPr>
                      <p:cNvPr id="0" name="Object 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03206" y="5218569"/>
                        <a:ext cx="842711" cy="329184"/>
                      </a:xfrm>
                      <a:prstGeom prst="rect">
                        <a:avLst/>
                      </a:prstGeom>
                      <a:noFill/>
                    </p:spPr>
                  </p:pic>
                </p:oleObj>
              </mc:Fallback>
            </mc:AlternateContent>
          </a:graphicData>
        </a:graphic>
      </p:graphicFrame>
      <p:sp>
        <p:nvSpPr>
          <p:cNvPr id="52"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 name="Object 52"/>
          <p:cNvGraphicFramePr>
            <a:graphicFrameLocks noChangeAspect="1"/>
          </p:cNvGraphicFramePr>
          <p:nvPr>
            <p:extLst>
              <p:ext uri="{D42A27DB-BD31-4B8C-83A1-F6EECF244321}">
                <p14:modId xmlns:p14="http://schemas.microsoft.com/office/powerpoint/2010/main" val="1029874129"/>
              </p:ext>
            </p:extLst>
          </p:nvPr>
        </p:nvGraphicFramePr>
        <p:xfrm>
          <a:off x="5615399" y="5559945"/>
          <a:ext cx="882213" cy="329184"/>
        </p:xfrm>
        <a:graphic>
          <a:graphicData uri="http://schemas.openxmlformats.org/presentationml/2006/ole">
            <mc:AlternateContent xmlns:mc="http://schemas.openxmlformats.org/markup-compatibility/2006">
              <mc:Choice xmlns:v="urn:schemas-microsoft-com:vml" Requires="v">
                <p:oleObj spid="_x0000_s12505" name="Equation" r:id="rId17" imgW="634725" imgH="241195" progId="Equation.3">
                  <p:embed/>
                </p:oleObj>
              </mc:Choice>
              <mc:Fallback>
                <p:oleObj name="Equation" r:id="rId17" imgW="634725" imgH="241195" progId="Equation.3">
                  <p:embed/>
                  <p:pic>
                    <p:nvPicPr>
                      <p:cNvPr id="0" name="Object 6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15399" y="5559945"/>
                        <a:ext cx="882213" cy="329184"/>
                      </a:xfrm>
                      <a:prstGeom prst="rect">
                        <a:avLst/>
                      </a:prstGeom>
                      <a:noFill/>
                    </p:spPr>
                  </p:pic>
                </p:oleObj>
              </mc:Fallback>
            </mc:AlternateContent>
          </a:graphicData>
        </a:graphic>
      </p:graphicFrame>
      <p:sp>
        <p:nvSpPr>
          <p:cNvPr id="54" name="Rectangle 53"/>
          <p:cNvSpPr/>
          <p:nvPr/>
        </p:nvSpPr>
        <p:spPr>
          <a:xfrm>
            <a:off x="6523703" y="5093524"/>
            <a:ext cx="2188464" cy="923330"/>
          </a:xfrm>
          <a:prstGeom prst="rect">
            <a:avLst/>
          </a:prstGeom>
        </p:spPr>
        <p:txBody>
          <a:bodyPr wrap="square">
            <a:spAutoFit/>
          </a:bodyPr>
          <a:lstStyle/>
          <a:p>
            <a:r>
              <a:rPr lang="en-US" dirty="0"/>
              <a:t>transformation laws for </a:t>
            </a:r>
            <a:r>
              <a:rPr lang="en-US" dirty="0" smtClean="0"/>
              <a:t>Cartesian </a:t>
            </a:r>
            <a:r>
              <a:rPr lang="en-US" dirty="0"/>
              <a:t>vector </a:t>
            </a:r>
            <a:r>
              <a:rPr lang="en-US" dirty="0" smtClean="0"/>
              <a:t>components </a:t>
            </a:r>
            <a:endParaRPr lang="en-US" dirty="0"/>
          </a:p>
        </p:txBody>
      </p:sp>
      <p:grpSp>
        <p:nvGrpSpPr>
          <p:cNvPr id="60" name="Group 59"/>
          <p:cNvGrpSpPr/>
          <p:nvPr/>
        </p:nvGrpSpPr>
        <p:grpSpPr>
          <a:xfrm>
            <a:off x="0" y="0"/>
            <a:ext cx="9144000" cy="6858000"/>
            <a:chOff x="0" y="0"/>
            <a:chExt cx="9144000" cy="6858000"/>
          </a:xfrm>
        </p:grpSpPr>
        <p:sp>
          <p:nvSpPr>
            <p:cNvPr id="61" name="Rectangle 60"/>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64" name="Picture 2" descr="C:\Users\sadd\Pictures\My Scans\scan0014.jpg"/>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85539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632"/>
            <a:ext cx="8229600" cy="1143000"/>
          </a:xfrm>
        </p:spPr>
        <p:txBody>
          <a:bodyPr>
            <a:noAutofit/>
          </a:bodyPr>
          <a:lstStyle/>
          <a:p>
            <a:r>
              <a:rPr lang="en-US" sz="3600" b="1" dirty="0"/>
              <a:t>Cartesian </a:t>
            </a:r>
            <a:r>
              <a:rPr lang="en-US" sz="3600" b="1" dirty="0" smtClean="0"/>
              <a:t>Tensors</a:t>
            </a:r>
            <a:br>
              <a:rPr lang="en-US" sz="3600" b="1" dirty="0" smtClean="0"/>
            </a:br>
            <a:r>
              <a:rPr lang="en-US" sz="3600" b="1" dirty="0" smtClean="0"/>
              <a:t>General Transformation Laws</a:t>
            </a:r>
            <a:endParaRPr lang="en-US" sz="3600" dirty="0"/>
          </a:p>
        </p:txBody>
      </p:sp>
      <p:sp>
        <p:nvSpPr>
          <p:cNvPr id="4" name="Rectangle 3"/>
          <p:cNvSpPr/>
          <p:nvPr/>
        </p:nvSpPr>
        <p:spPr>
          <a:xfrm>
            <a:off x="707136" y="1576896"/>
            <a:ext cx="7741920" cy="1754326"/>
          </a:xfrm>
          <a:prstGeom prst="rect">
            <a:avLst/>
          </a:prstGeom>
        </p:spPr>
        <p:txBody>
          <a:bodyPr wrap="square">
            <a:spAutoFit/>
          </a:bodyPr>
          <a:lstStyle/>
          <a:p>
            <a:r>
              <a:rPr lang="en-US" dirty="0"/>
              <a:t>Scalars, vectors, matrices, and higher order quantities can be represented by </a:t>
            </a:r>
            <a:r>
              <a:rPr lang="en-US" dirty="0" smtClean="0"/>
              <a:t>an index </a:t>
            </a:r>
            <a:r>
              <a:rPr lang="en-US" dirty="0"/>
              <a:t>notational </a:t>
            </a:r>
            <a:r>
              <a:rPr lang="en-US" dirty="0" smtClean="0"/>
              <a:t>scheme, and thus all </a:t>
            </a:r>
            <a:r>
              <a:rPr lang="en-US" dirty="0"/>
              <a:t>quantities may then be referred to as tensors of different orders.  The </a:t>
            </a:r>
            <a:r>
              <a:rPr lang="en-US" dirty="0" smtClean="0"/>
              <a:t>transformation </a:t>
            </a:r>
            <a:r>
              <a:rPr lang="en-US" dirty="0"/>
              <a:t>properties of a vector can be used to establish the general transformation properties of these tensors.  Restricting the transformations to those only between Cartesian coordinate systems, the general set of transformation relations for various orders </a:t>
            </a:r>
            <a:r>
              <a:rPr lang="en-US" dirty="0" smtClean="0"/>
              <a:t>are:</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485937754"/>
              </p:ext>
            </p:extLst>
          </p:nvPr>
        </p:nvGraphicFramePr>
        <p:xfrm>
          <a:off x="2635832" y="3479441"/>
          <a:ext cx="3967732" cy="2367190"/>
        </p:xfrm>
        <a:graphic>
          <a:graphicData uri="http://schemas.openxmlformats.org/presentationml/2006/ole">
            <mc:AlternateContent xmlns:mc="http://schemas.openxmlformats.org/markup-compatibility/2006">
              <mc:Choice xmlns:v="urn:schemas-microsoft-com:vml" Requires="v">
                <p:oleObj spid="_x0000_s13334" name="Equation" r:id="rId3" imgW="2806700" imgH="1676400" progId="Equation.3">
                  <p:embed/>
                </p:oleObj>
              </mc:Choice>
              <mc:Fallback>
                <p:oleObj name="Equation" r:id="rId3" imgW="2806700" imgH="16764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832" y="3479441"/>
                        <a:ext cx="3967732" cy="2367190"/>
                      </a:xfrm>
                      <a:prstGeom prst="rect">
                        <a:avLst/>
                      </a:prstGeom>
                      <a:noFill/>
                    </p:spPr>
                  </p:pic>
                </p:oleObj>
              </mc:Fallback>
            </mc:AlternateContent>
          </a:graphicData>
        </a:graphic>
      </p:graphicFrame>
      <p:grpSp>
        <p:nvGrpSpPr>
          <p:cNvPr id="12" name="Group 11"/>
          <p:cNvGrpSpPr/>
          <p:nvPr/>
        </p:nvGrpSpPr>
        <p:grpSpPr>
          <a:xfrm>
            <a:off x="0" y="0"/>
            <a:ext cx="9144000" cy="6858000"/>
            <a:chOff x="0" y="0"/>
            <a:chExt cx="9144000" cy="6858000"/>
          </a:xfrm>
        </p:grpSpPr>
        <p:sp>
          <p:nvSpPr>
            <p:cNvPr id="13" name="Rectangle 12"/>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16" name="Picture 2" descr="C:\Users\sadd\Pictures\My Scans\scan0014.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96024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28"/>
          <p:cNvSpPr>
            <a:spLocks noChangeArrowheads="1"/>
          </p:cNvSpPr>
          <p:nvPr/>
        </p:nvSpPr>
        <p:spPr bwMode="auto">
          <a:xfrm>
            <a:off x="404132" y="141934"/>
            <a:ext cx="686552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endPar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Example 1-2 Transformation Examples</a:t>
            </a:r>
            <a:endParaRPr kumimoji="0" lang="en-US" b="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components of a first and second order tensor in a particular coordinate frame are given by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 name="Object 27"/>
          <p:cNvGraphicFramePr>
            <a:graphicFrameLocks noChangeAspect="1"/>
          </p:cNvGraphicFramePr>
          <p:nvPr>
            <p:extLst>
              <p:ext uri="{D42A27DB-BD31-4B8C-83A1-F6EECF244321}">
                <p14:modId xmlns:p14="http://schemas.microsoft.com/office/powerpoint/2010/main" val="1204510504"/>
              </p:ext>
            </p:extLst>
          </p:nvPr>
        </p:nvGraphicFramePr>
        <p:xfrm>
          <a:off x="745383" y="982630"/>
          <a:ext cx="1704975" cy="714375"/>
        </p:xfrm>
        <a:graphic>
          <a:graphicData uri="http://schemas.openxmlformats.org/presentationml/2006/ole">
            <mc:AlternateContent xmlns:mc="http://schemas.openxmlformats.org/markup-compatibility/2006">
              <mc:Choice xmlns:v="urn:schemas-microsoft-com:vml" Requires="v">
                <p:oleObj spid="_x0000_s2265" name="Equation" r:id="rId3" imgW="1701800" imgH="711200" progId="Equation.3">
                  <p:embed/>
                </p:oleObj>
              </mc:Choice>
              <mc:Fallback>
                <p:oleObj name="Equation" r:id="rId3" imgW="1701800" imgH="71120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383" y="982630"/>
                        <a:ext cx="17049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8"/>
          <p:cNvSpPr/>
          <p:nvPr/>
        </p:nvSpPr>
        <p:spPr>
          <a:xfrm>
            <a:off x="404132" y="1763050"/>
            <a:ext cx="4572000" cy="830997"/>
          </a:xfrm>
          <a:prstGeom prst="rect">
            <a:avLst/>
          </a:prstGeom>
        </p:spPr>
        <p:txBody>
          <a:bodyPr>
            <a:spAutoFit/>
          </a:bodyPr>
          <a:lstStyle/>
          <a:p>
            <a:r>
              <a:rPr lang="en-US" sz="1200" dirty="0"/>
              <a:t>Determine the components of each tensor in a new coordinate system found through a rotation of 60</a:t>
            </a:r>
            <a:r>
              <a:rPr lang="en-US" sz="1200" baseline="30000" dirty="0"/>
              <a:t>o</a:t>
            </a:r>
            <a:r>
              <a:rPr lang="en-US" sz="1200" dirty="0"/>
              <a:t> (</a:t>
            </a:r>
            <a:r>
              <a:rPr lang="en-US" sz="1200" dirty="0">
                <a:sym typeface="Symbol"/>
              </a:rPr>
              <a:t></a:t>
            </a:r>
            <a:r>
              <a:rPr lang="en-US" sz="1200" dirty="0"/>
              <a:t>/6 radians) about the </a:t>
            </a:r>
            <a:r>
              <a:rPr lang="en-US" sz="1200" i="1" dirty="0"/>
              <a:t>x</a:t>
            </a:r>
            <a:r>
              <a:rPr lang="en-US" sz="1200" baseline="-25000" dirty="0"/>
              <a:t>3</a:t>
            </a:r>
            <a:r>
              <a:rPr lang="en-US" sz="1200" dirty="0"/>
              <a:t>-axis.  Choose a counterclockwise rotation when viewing down the negative </a:t>
            </a:r>
            <a:r>
              <a:rPr lang="en-US" sz="1200" i="1" dirty="0"/>
              <a:t>x</a:t>
            </a:r>
            <a:r>
              <a:rPr lang="en-US" sz="1200" baseline="-25000" dirty="0"/>
              <a:t>3</a:t>
            </a:r>
            <a:r>
              <a:rPr lang="en-US" sz="1200" dirty="0"/>
              <a:t>-axis, see Figure 1-2.</a:t>
            </a:r>
          </a:p>
        </p:txBody>
      </p:sp>
      <p:sp>
        <p:nvSpPr>
          <p:cNvPr id="30" name="Rectangle 29"/>
          <p:cNvSpPr/>
          <p:nvPr/>
        </p:nvSpPr>
        <p:spPr>
          <a:xfrm>
            <a:off x="382867" y="2594047"/>
            <a:ext cx="4572000" cy="461665"/>
          </a:xfrm>
          <a:prstGeom prst="rect">
            <a:avLst/>
          </a:prstGeom>
        </p:spPr>
        <p:txBody>
          <a:bodyPr>
            <a:spAutoFit/>
          </a:bodyPr>
          <a:lstStyle/>
          <a:p>
            <a:r>
              <a:rPr lang="en-US" sz="1200" dirty="0"/>
              <a:t>The original and primed coordinate systems are shown in Figure 1-2.  The solution starts by determining the rotation matrix for this case</a:t>
            </a:r>
          </a:p>
        </p:txBody>
      </p:sp>
      <p:sp>
        <p:nvSpPr>
          <p:cNvPr id="3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2" name="Object 31"/>
          <p:cNvGraphicFramePr>
            <a:graphicFrameLocks noChangeAspect="1"/>
          </p:cNvGraphicFramePr>
          <p:nvPr>
            <p:extLst>
              <p:ext uri="{D42A27DB-BD31-4B8C-83A1-F6EECF244321}">
                <p14:modId xmlns:p14="http://schemas.microsoft.com/office/powerpoint/2010/main" val="3836835737"/>
              </p:ext>
            </p:extLst>
          </p:nvPr>
        </p:nvGraphicFramePr>
        <p:xfrm>
          <a:off x="854354" y="3082412"/>
          <a:ext cx="3629025" cy="762000"/>
        </p:xfrm>
        <a:graphic>
          <a:graphicData uri="http://schemas.openxmlformats.org/presentationml/2006/ole">
            <mc:AlternateContent xmlns:mc="http://schemas.openxmlformats.org/markup-compatibility/2006">
              <mc:Choice xmlns:v="urn:schemas-microsoft-com:vml" Requires="v">
                <p:oleObj spid="_x0000_s2266" name="Equation" r:id="rId5" imgW="3632200" imgH="762000" progId="Equation.3">
                  <p:embed/>
                </p:oleObj>
              </mc:Choice>
              <mc:Fallback>
                <p:oleObj name="Equation" r:id="rId5" imgW="3632200" imgH="76200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4354" y="3082412"/>
                        <a:ext cx="36290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32"/>
          <p:cNvSpPr/>
          <p:nvPr/>
        </p:nvSpPr>
        <p:spPr>
          <a:xfrm>
            <a:off x="427169" y="3888591"/>
            <a:ext cx="5139891" cy="276999"/>
          </a:xfrm>
          <a:prstGeom prst="rect">
            <a:avLst/>
          </a:prstGeom>
        </p:spPr>
        <p:txBody>
          <a:bodyPr wrap="square">
            <a:spAutoFit/>
          </a:bodyPr>
          <a:lstStyle/>
          <a:p>
            <a:r>
              <a:rPr lang="en-US" sz="1200" dirty="0"/>
              <a:t>The transformation for the vector quantity follows from equation (1.5.1)</a:t>
            </a:r>
            <a:r>
              <a:rPr lang="en-US" sz="1200" baseline="-25000" dirty="0"/>
              <a:t>2</a:t>
            </a:r>
            <a:endParaRPr lang="en-US" sz="1200" dirty="0"/>
          </a:p>
        </p:txBody>
      </p:sp>
      <p:sp>
        <p:nvSpPr>
          <p:cNvPr id="34"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 name="Object 34"/>
          <p:cNvGraphicFramePr>
            <a:graphicFrameLocks noChangeAspect="1"/>
          </p:cNvGraphicFramePr>
          <p:nvPr>
            <p:extLst>
              <p:ext uri="{D42A27DB-BD31-4B8C-83A1-F6EECF244321}">
                <p14:modId xmlns:p14="http://schemas.microsoft.com/office/powerpoint/2010/main" val="2554534373"/>
              </p:ext>
            </p:extLst>
          </p:nvPr>
        </p:nvGraphicFramePr>
        <p:xfrm>
          <a:off x="1051832" y="4178471"/>
          <a:ext cx="3276600" cy="762000"/>
        </p:xfrm>
        <a:graphic>
          <a:graphicData uri="http://schemas.openxmlformats.org/presentationml/2006/ole">
            <mc:AlternateContent xmlns:mc="http://schemas.openxmlformats.org/markup-compatibility/2006">
              <mc:Choice xmlns:v="urn:schemas-microsoft-com:vml" Requires="v">
                <p:oleObj spid="_x0000_s2267" name="Equation" r:id="rId7" imgW="3276600" imgH="762000" progId="Equation.3">
                  <p:embed/>
                </p:oleObj>
              </mc:Choice>
              <mc:Fallback>
                <p:oleObj name="Equation" r:id="rId7" imgW="3276600" imgH="762000"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1832" y="4178471"/>
                        <a:ext cx="3276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Rectangle 35"/>
          <p:cNvSpPr/>
          <p:nvPr/>
        </p:nvSpPr>
        <p:spPr>
          <a:xfrm>
            <a:off x="516783" y="4916129"/>
            <a:ext cx="4572000" cy="276999"/>
          </a:xfrm>
          <a:prstGeom prst="rect">
            <a:avLst/>
          </a:prstGeom>
        </p:spPr>
        <p:txBody>
          <a:bodyPr>
            <a:spAutoFit/>
          </a:bodyPr>
          <a:lstStyle/>
          <a:p>
            <a:r>
              <a:rPr lang="en-US" sz="1200" dirty="0"/>
              <a:t>and the second order tensor (matrix) transforms according to (1.5.1)</a:t>
            </a:r>
            <a:r>
              <a:rPr lang="en-US" sz="1200" baseline="-25000" dirty="0"/>
              <a:t>3</a:t>
            </a:r>
            <a:endParaRPr lang="en-US" sz="1200" dirty="0"/>
          </a:p>
        </p:txBody>
      </p:sp>
      <p:sp>
        <p:nvSpPr>
          <p:cNvPr id="37"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 name="Object 37"/>
          <p:cNvGraphicFramePr>
            <a:graphicFrameLocks noChangeAspect="1"/>
          </p:cNvGraphicFramePr>
          <p:nvPr>
            <p:extLst>
              <p:ext uri="{D42A27DB-BD31-4B8C-83A1-F6EECF244321}">
                <p14:modId xmlns:p14="http://schemas.microsoft.com/office/powerpoint/2010/main" val="4289939147"/>
              </p:ext>
            </p:extLst>
          </p:nvPr>
        </p:nvGraphicFramePr>
        <p:xfrm>
          <a:off x="654406" y="5208638"/>
          <a:ext cx="6738937" cy="798513"/>
        </p:xfrm>
        <a:graphic>
          <a:graphicData uri="http://schemas.openxmlformats.org/presentationml/2006/ole">
            <mc:AlternateContent xmlns:mc="http://schemas.openxmlformats.org/markup-compatibility/2006">
              <mc:Choice xmlns:v="urn:schemas-microsoft-com:vml" Requires="v">
                <p:oleObj spid="_x0000_s2268" name="Equation" r:id="rId9" imgW="6743520" imgH="799920" progId="Equation.3">
                  <p:embed/>
                </p:oleObj>
              </mc:Choice>
              <mc:Fallback>
                <p:oleObj name="Equation" r:id="rId9" imgW="6743520" imgH="799920" progId="Equation.3">
                  <p:embed/>
                  <p:pic>
                    <p:nvPicPr>
                      <p:cNvPr id="0" name="Object 35"/>
                      <p:cNvPicPr>
                        <a:picLocks noChangeAspect="1" noChangeArrowheads="1"/>
                      </p:cNvPicPr>
                      <p:nvPr/>
                    </p:nvPicPr>
                    <p:blipFill>
                      <a:blip r:embed="rId10"/>
                      <a:srcRect/>
                      <a:stretch>
                        <a:fillRect/>
                      </a:stretch>
                    </p:blipFill>
                    <p:spPr bwMode="auto">
                      <a:xfrm>
                        <a:off x="654406" y="5208638"/>
                        <a:ext cx="6738937"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0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1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13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8" name="Group 47"/>
          <p:cNvGrpSpPr>
            <a:grpSpLocks/>
          </p:cNvGrpSpPr>
          <p:nvPr/>
        </p:nvGrpSpPr>
        <p:grpSpPr bwMode="auto">
          <a:xfrm>
            <a:off x="5145552" y="1259291"/>
            <a:ext cx="3020060" cy="2753360"/>
            <a:chOff x="4084" y="3592"/>
            <a:chExt cx="4756" cy="4336"/>
          </a:xfrm>
        </p:grpSpPr>
        <p:cxnSp>
          <p:nvCxnSpPr>
            <p:cNvPr id="49" name="Line 3"/>
            <p:cNvCxnSpPr/>
            <p:nvPr/>
          </p:nvCxnSpPr>
          <p:spPr bwMode="auto">
            <a:xfrm>
              <a:off x="5752" y="6404"/>
              <a:ext cx="26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Line 4"/>
            <p:cNvCxnSpPr/>
            <p:nvPr/>
          </p:nvCxnSpPr>
          <p:spPr bwMode="auto">
            <a:xfrm flipH="1">
              <a:off x="4084" y="6396"/>
              <a:ext cx="1668" cy="11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Line 5"/>
            <p:cNvCxnSpPr/>
            <p:nvPr/>
          </p:nvCxnSpPr>
          <p:spPr bwMode="auto">
            <a:xfrm flipV="1">
              <a:off x="5752" y="3708"/>
              <a:ext cx="0" cy="2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Line 6"/>
            <p:cNvCxnSpPr/>
            <p:nvPr/>
          </p:nvCxnSpPr>
          <p:spPr bwMode="auto">
            <a:xfrm flipV="1">
              <a:off x="5752" y="5804"/>
              <a:ext cx="1716" cy="59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cxnSp>
          <p:nvCxnSpPr>
            <p:cNvPr id="53" name="Line 7"/>
            <p:cNvCxnSpPr/>
            <p:nvPr/>
          </p:nvCxnSpPr>
          <p:spPr bwMode="auto">
            <a:xfrm flipH="1" flipV="1">
              <a:off x="5732" y="4172"/>
              <a:ext cx="12" cy="223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cxnSp>
          <p:nvCxnSpPr>
            <p:cNvPr id="54" name="Line 8"/>
            <p:cNvCxnSpPr/>
            <p:nvPr/>
          </p:nvCxnSpPr>
          <p:spPr bwMode="auto">
            <a:xfrm>
              <a:off x="5752" y="6408"/>
              <a:ext cx="1572" cy="71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sp>
          <p:nvSpPr>
            <p:cNvPr id="55" name="Text Box 9"/>
            <p:cNvSpPr txBox="1">
              <a:spLocks noChangeArrowheads="1"/>
            </p:cNvSpPr>
            <p:nvPr/>
          </p:nvSpPr>
          <p:spPr bwMode="auto">
            <a:xfrm>
              <a:off x="5736" y="3592"/>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i="1" baseline="-25000">
                  <a:effectLst/>
                  <a:latin typeface="Calibri"/>
                  <a:ea typeface="Calibri"/>
                  <a:cs typeface="Times New Roman"/>
                </a:rPr>
                <a:t>3</a:t>
              </a:r>
              <a:endParaRPr lang="en-US" sz="1100">
                <a:effectLst/>
                <a:latin typeface="Calibri"/>
                <a:ea typeface="Calibri"/>
                <a:cs typeface="Times New Roman"/>
              </a:endParaRPr>
            </a:p>
          </p:txBody>
        </p:sp>
        <p:sp>
          <p:nvSpPr>
            <p:cNvPr id="56" name="Text Box 10"/>
            <p:cNvSpPr txBox="1">
              <a:spLocks noChangeArrowheads="1"/>
            </p:cNvSpPr>
            <p:nvPr/>
          </p:nvSpPr>
          <p:spPr bwMode="auto">
            <a:xfrm>
              <a:off x="4144" y="7304"/>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baseline="-25000">
                  <a:effectLst/>
                  <a:latin typeface="Calibri"/>
                  <a:ea typeface="Calibri"/>
                  <a:cs typeface="Times New Roman"/>
                </a:rPr>
                <a:t>1</a:t>
              </a:r>
              <a:endParaRPr lang="en-US" sz="1100">
                <a:effectLst/>
                <a:latin typeface="Calibri"/>
                <a:ea typeface="Calibri"/>
                <a:cs typeface="Times New Roman"/>
              </a:endParaRPr>
            </a:p>
          </p:txBody>
        </p:sp>
        <p:sp>
          <p:nvSpPr>
            <p:cNvPr id="57" name="Text Box 11"/>
            <p:cNvSpPr txBox="1">
              <a:spLocks noChangeArrowheads="1"/>
            </p:cNvSpPr>
            <p:nvPr/>
          </p:nvSpPr>
          <p:spPr bwMode="auto">
            <a:xfrm>
              <a:off x="8304" y="6160"/>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baseline="-25000">
                  <a:effectLst/>
                  <a:latin typeface="Calibri"/>
                  <a:ea typeface="Calibri"/>
                  <a:cs typeface="Times New Roman"/>
                </a:rPr>
                <a:t>2</a:t>
              </a:r>
              <a:endParaRPr lang="en-US" sz="1100">
                <a:effectLst/>
                <a:latin typeface="Calibri"/>
                <a:ea typeface="Calibri"/>
                <a:cs typeface="Times New Roman"/>
              </a:endParaRPr>
            </a:p>
          </p:txBody>
        </p:sp>
        <p:sp>
          <p:nvSpPr>
            <p:cNvPr id="58" name="Text Box 12"/>
            <p:cNvSpPr txBox="1">
              <a:spLocks noChangeArrowheads="1"/>
            </p:cNvSpPr>
            <p:nvPr/>
          </p:nvSpPr>
          <p:spPr bwMode="auto">
            <a:xfrm>
              <a:off x="7240" y="6904"/>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i="1">
                  <a:effectLst/>
                  <a:latin typeface="Calibri"/>
                  <a:ea typeface="Calibri"/>
                  <a:cs typeface="Times New Roman"/>
                  <a:sym typeface="Symbol"/>
                </a:rPr>
                <a:t></a:t>
              </a:r>
              <a:r>
                <a:rPr lang="en-US" sz="1100" baseline="-25000">
                  <a:effectLst/>
                  <a:latin typeface="Calibri"/>
                  <a:ea typeface="Calibri"/>
                  <a:cs typeface="Times New Roman"/>
                </a:rPr>
                <a:t>1</a:t>
              </a:r>
              <a:endParaRPr lang="en-US" sz="1100">
                <a:effectLst/>
                <a:latin typeface="Calibri"/>
                <a:ea typeface="Calibri"/>
                <a:cs typeface="Times New Roman"/>
              </a:endParaRPr>
            </a:p>
          </p:txBody>
        </p:sp>
        <p:sp>
          <p:nvSpPr>
            <p:cNvPr id="59" name="Text Box 13"/>
            <p:cNvSpPr txBox="1">
              <a:spLocks noChangeArrowheads="1"/>
            </p:cNvSpPr>
            <p:nvPr/>
          </p:nvSpPr>
          <p:spPr bwMode="auto">
            <a:xfrm>
              <a:off x="7400" y="5440"/>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i="1">
                  <a:effectLst/>
                  <a:latin typeface="Calibri"/>
                  <a:ea typeface="Calibri"/>
                  <a:cs typeface="Times New Roman"/>
                  <a:sym typeface="Symbol"/>
                </a:rPr>
                <a:t></a:t>
              </a:r>
              <a:r>
                <a:rPr lang="en-US" sz="1100" baseline="-25000">
                  <a:effectLst/>
                  <a:latin typeface="Calibri"/>
                  <a:ea typeface="Calibri"/>
                  <a:cs typeface="Times New Roman"/>
                </a:rPr>
                <a:t>2</a:t>
              </a:r>
              <a:endParaRPr lang="en-US" sz="1100">
                <a:effectLst/>
                <a:latin typeface="Calibri"/>
                <a:ea typeface="Calibri"/>
                <a:cs typeface="Times New Roman"/>
              </a:endParaRPr>
            </a:p>
          </p:txBody>
        </p:sp>
        <p:sp>
          <p:nvSpPr>
            <p:cNvPr id="60" name="Text Box 14"/>
            <p:cNvSpPr txBox="1">
              <a:spLocks noChangeArrowheads="1"/>
            </p:cNvSpPr>
            <p:nvPr/>
          </p:nvSpPr>
          <p:spPr bwMode="auto">
            <a:xfrm>
              <a:off x="5244" y="4072"/>
              <a:ext cx="5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i="1">
                  <a:effectLst/>
                  <a:latin typeface="Calibri"/>
                  <a:ea typeface="Calibri"/>
                  <a:cs typeface="Times New Roman"/>
                </a:rPr>
                <a:t>x</a:t>
              </a:r>
              <a:r>
                <a:rPr lang="en-US" sz="1100" i="1">
                  <a:effectLst/>
                  <a:latin typeface="Calibri"/>
                  <a:ea typeface="Calibri"/>
                  <a:cs typeface="Times New Roman"/>
                  <a:sym typeface="Symbol"/>
                </a:rPr>
                <a:t></a:t>
              </a:r>
              <a:r>
                <a:rPr lang="en-US" sz="1100" i="1" baseline="-25000">
                  <a:effectLst/>
                  <a:latin typeface="Calibri"/>
                  <a:ea typeface="Calibri"/>
                  <a:cs typeface="Times New Roman"/>
                </a:rPr>
                <a:t>3</a:t>
              </a:r>
              <a:endParaRPr lang="en-US" sz="1100">
                <a:effectLst/>
                <a:latin typeface="Calibri"/>
                <a:ea typeface="Calibri"/>
                <a:cs typeface="Times New Roman"/>
              </a:endParaRPr>
            </a:p>
          </p:txBody>
        </p:sp>
        <p:sp>
          <p:nvSpPr>
            <p:cNvPr id="61" name="Freeform 60"/>
            <p:cNvSpPr>
              <a:spLocks/>
            </p:cNvSpPr>
            <p:nvPr/>
          </p:nvSpPr>
          <p:spPr bwMode="auto">
            <a:xfrm>
              <a:off x="5296" y="6672"/>
              <a:ext cx="1022" cy="159"/>
            </a:xfrm>
            <a:custGeom>
              <a:avLst/>
              <a:gdLst>
                <a:gd name="T0" fmla="*/ 0 w 1022"/>
                <a:gd name="T1" fmla="*/ 40 h 159"/>
                <a:gd name="T2" fmla="*/ 158 w 1022"/>
                <a:gd name="T3" fmla="*/ 114 h 159"/>
                <a:gd name="T4" fmla="*/ 344 w 1022"/>
                <a:gd name="T5" fmla="*/ 144 h 159"/>
                <a:gd name="T6" fmla="*/ 530 w 1022"/>
                <a:gd name="T7" fmla="*/ 156 h 159"/>
                <a:gd name="T8" fmla="*/ 722 w 1022"/>
                <a:gd name="T9" fmla="*/ 126 h 159"/>
                <a:gd name="T10" fmla="*/ 866 w 1022"/>
                <a:gd name="T11" fmla="*/ 84 h 159"/>
                <a:gd name="T12" fmla="*/ 1022 w 1022"/>
                <a:gd name="T13" fmla="*/ 0 h 159"/>
              </a:gdLst>
              <a:ahLst/>
              <a:cxnLst>
                <a:cxn ang="0">
                  <a:pos x="T0" y="T1"/>
                </a:cxn>
                <a:cxn ang="0">
                  <a:pos x="T2" y="T3"/>
                </a:cxn>
                <a:cxn ang="0">
                  <a:pos x="T4" y="T5"/>
                </a:cxn>
                <a:cxn ang="0">
                  <a:pos x="T6" y="T7"/>
                </a:cxn>
                <a:cxn ang="0">
                  <a:pos x="T8" y="T9"/>
                </a:cxn>
                <a:cxn ang="0">
                  <a:pos x="T10" y="T11"/>
                </a:cxn>
                <a:cxn ang="0">
                  <a:pos x="T12" y="T13"/>
                </a:cxn>
              </a:cxnLst>
              <a:rect l="0" t="0" r="r" b="b"/>
              <a:pathLst>
                <a:path w="1022" h="159">
                  <a:moveTo>
                    <a:pt x="0" y="40"/>
                  </a:moveTo>
                  <a:cubicBezTo>
                    <a:pt x="26" y="52"/>
                    <a:pt x="101" y="97"/>
                    <a:pt x="158" y="114"/>
                  </a:cubicBezTo>
                  <a:cubicBezTo>
                    <a:pt x="215" y="131"/>
                    <a:pt x="282" y="137"/>
                    <a:pt x="344" y="144"/>
                  </a:cubicBezTo>
                  <a:cubicBezTo>
                    <a:pt x="406" y="151"/>
                    <a:pt x="467" y="159"/>
                    <a:pt x="530" y="156"/>
                  </a:cubicBezTo>
                  <a:cubicBezTo>
                    <a:pt x="593" y="153"/>
                    <a:pt x="666" y="138"/>
                    <a:pt x="722" y="126"/>
                  </a:cubicBezTo>
                  <a:cubicBezTo>
                    <a:pt x="778" y="114"/>
                    <a:pt x="816" y="105"/>
                    <a:pt x="866" y="84"/>
                  </a:cubicBezTo>
                  <a:cubicBezTo>
                    <a:pt x="916" y="63"/>
                    <a:pt x="990" y="18"/>
                    <a:pt x="1022" y="0"/>
                  </a:cubicBezTo>
                </a:path>
              </a:pathLst>
            </a:custGeom>
            <a:noFill/>
            <a:ln w="952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2" name="Text Box 16"/>
            <p:cNvSpPr txBox="1">
              <a:spLocks noChangeArrowheads="1"/>
            </p:cNvSpPr>
            <p:nvPr/>
          </p:nvSpPr>
          <p:spPr bwMode="auto">
            <a:xfrm>
              <a:off x="5409" y="6352"/>
              <a:ext cx="67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400" baseline="-25000">
                  <a:effectLst/>
                  <a:latin typeface="Calibri"/>
                  <a:ea typeface="Calibri"/>
                  <a:cs typeface="Times New Roman"/>
                </a:rPr>
                <a:t>60</a:t>
              </a:r>
              <a:r>
                <a:rPr lang="en-US" sz="1400" baseline="30000">
                  <a:effectLst/>
                  <a:latin typeface="Calibri"/>
                  <a:ea typeface="Calibri"/>
                  <a:cs typeface="Times New Roman"/>
                </a:rPr>
                <a:t>o</a:t>
              </a:r>
              <a:endParaRPr lang="en-US" sz="1100">
                <a:effectLst/>
                <a:latin typeface="Calibri"/>
                <a:ea typeface="Calibri"/>
                <a:cs typeface="Times New Roman"/>
              </a:endParaRPr>
            </a:p>
          </p:txBody>
        </p:sp>
        <p:sp>
          <p:nvSpPr>
            <p:cNvPr id="63" name="Freeform 62"/>
            <p:cNvSpPr>
              <a:spLocks/>
            </p:cNvSpPr>
            <p:nvPr/>
          </p:nvSpPr>
          <p:spPr bwMode="auto">
            <a:xfrm>
              <a:off x="6176" y="6668"/>
              <a:ext cx="140" cy="124"/>
            </a:xfrm>
            <a:custGeom>
              <a:avLst/>
              <a:gdLst>
                <a:gd name="T0" fmla="*/ 0 w 128"/>
                <a:gd name="T1" fmla="*/ 40 h 112"/>
                <a:gd name="T2" fmla="*/ 128 w 128"/>
                <a:gd name="T3" fmla="*/ 0 h 112"/>
                <a:gd name="T4" fmla="*/ 32 w 128"/>
                <a:gd name="T5" fmla="*/ 112 h 112"/>
                <a:gd name="T6" fmla="*/ 0 w 128"/>
                <a:gd name="T7" fmla="*/ 40 h 112"/>
              </a:gdLst>
              <a:ahLst/>
              <a:cxnLst>
                <a:cxn ang="0">
                  <a:pos x="T0" y="T1"/>
                </a:cxn>
                <a:cxn ang="0">
                  <a:pos x="T2" y="T3"/>
                </a:cxn>
                <a:cxn ang="0">
                  <a:pos x="T4" y="T5"/>
                </a:cxn>
                <a:cxn ang="0">
                  <a:pos x="T6" y="T7"/>
                </a:cxn>
              </a:cxnLst>
              <a:rect l="0" t="0" r="r" b="b"/>
              <a:pathLst>
                <a:path w="128" h="112">
                  <a:moveTo>
                    <a:pt x="0" y="40"/>
                  </a:moveTo>
                  <a:lnTo>
                    <a:pt x="128" y="0"/>
                  </a:lnTo>
                  <a:lnTo>
                    <a:pt x="32" y="112"/>
                  </a:lnTo>
                  <a:lnTo>
                    <a:pt x="0" y="40"/>
                  </a:lnTo>
                  <a:close/>
                </a:path>
              </a:pathLst>
            </a:custGeom>
            <a:solidFill>
              <a:srgbClr val="000000"/>
            </a:solidFill>
            <a:ln w="3175" cmpd="sng">
              <a:solidFill>
                <a:srgbClr val="000000"/>
              </a:solidFill>
              <a:round/>
              <a:headEnd/>
              <a:tailEnd/>
            </a:ln>
          </p:spPr>
          <p:txBody>
            <a:bodyPr rot="0" vert="horz" wrap="square" lIns="91440" tIns="45720" rIns="91440" bIns="45720" anchor="t" anchorCtr="0" upright="1">
              <a:noAutofit/>
            </a:bodyPr>
            <a:lstStyle/>
            <a:p>
              <a:endParaRPr lang="en-US"/>
            </a:p>
          </p:txBody>
        </p:sp>
      </p:grpSp>
      <p:sp>
        <p:nvSpPr>
          <p:cNvPr id="5" name="Rectangle 140"/>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9" name="Straight Connector 38"/>
          <p:cNvCxnSpPr/>
          <p:nvPr/>
        </p:nvCxnSpPr>
        <p:spPr>
          <a:xfrm flipV="1">
            <a:off x="480703" y="2599649"/>
            <a:ext cx="4425200" cy="31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0" y="0"/>
            <a:ext cx="9144000" cy="6858000"/>
            <a:chOff x="0" y="0"/>
            <a:chExt cx="9144000" cy="6858000"/>
          </a:xfrm>
        </p:grpSpPr>
        <p:sp>
          <p:nvSpPr>
            <p:cNvPr id="46" name="Rectangle 45"/>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65" name="Picture 2" descr="C:\Users\sadd\Pictures\My Scans\scan0014.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69994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122042"/>
            <a:ext cx="7845552" cy="1322514"/>
          </a:xfrm>
        </p:spPr>
        <p:txBody>
          <a:bodyPr>
            <a:noAutofit/>
          </a:bodyPr>
          <a:lstStyle/>
          <a:p>
            <a:r>
              <a:rPr lang="en-US" sz="3600" b="1" dirty="0"/>
              <a:t>Principal Values and Directions for Symmetric Second Order Tensors</a:t>
            </a:r>
            <a:endParaRPr lang="en-US" sz="36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501464722"/>
              </p:ext>
            </p:extLst>
          </p:nvPr>
        </p:nvGraphicFramePr>
        <p:xfrm>
          <a:off x="2828544" y="2350997"/>
          <a:ext cx="1097280" cy="381000"/>
        </p:xfrm>
        <a:graphic>
          <a:graphicData uri="http://schemas.openxmlformats.org/presentationml/2006/ole">
            <mc:AlternateContent xmlns:mc="http://schemas.openxmlformats.org/markup-compatibility/2006">
              <mc:Choice xmlns:v="urn:schemas-microsoft-com:vml" Requires="v">
                <p:oleObj spid="_x0000_s14416" name="Equation" r:id="rId3" imgW="685800" imgH="241300" progId="Equation.3">
                  <p:embed/>
                </p:oleObj>
              </mc:Choice>
              <mc:Fallback>
                <p:oleObj name="Equation" r:id="rId3" imgW="6858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8544" y="2350997"/>
                        <a:ext cx="1097280" cy="381000"/>
                      </a:xfrm>
                      <a:prstGeom prst="rect">
                        <a:avLst/>
                      </a:prstGeom>
                      <a:noFill/>
                    </p:spPr>
                  </p:pic>
                </p:oleObj>
              </mc:Fallback>
            </mc:AlternateContent>
          </a:graphicData>
        </a:graphic>
      </p:graphicFrame>
      <p:sp>
        <p:nvSpPr>
          <p:cNvPr id="7" name="Rectangle 6"/>
          <p:cNvSpPr/>
          <p:nvPr/>
        </p:nvSpPr>
        <p:spPr>
          <a:xfrm>
            <a:off x="585216" y="1347312"/>
            <a:ext cx="7729728" cy="923330"/>
          </a:xfrm>
          <a:prstGeom prst="rect">
            <a:avLst/>
          </a:prstGeom>
        </p:spPr>
        <p:txBody>
          <a:bodyPr wrap="square">
            <a:spAutoFit/>
          </a:bodyPr>
          <a:lstStyle/>
          <a:p>
            <a:r>
              <a:rPr lang="en-US" dirty="0"/>
              <a:t>The direction determined by </a:t>
            </a:r>
            <a:r>
              <a:rPr lang="en-US" dirty="0" smtClean="0"/>
              <a:t>unit </a:t>
            </a:r>
            <a:r>
              <a:rPr lang="en-US" dirty="0"/>
              <a:t>vector </a:t>
            </a:r>
            <a:r>
              <a:rPr lang="en-US" b="1" i="1" dirty="0"/>
              <a:t>n</a:t>
            </a:r>
            <a:r>
              <a:rPr lang="en-US" dirty="0"/>
              <a:t> is said to be a </a:t>
            </a:r>
            <a:r>
              <a:rPr lang="en-US" i="1" dirty="0"/>
              <a:t>principal direction</a:t>
            </a:r>
            <a:r>
              <a:rPr lang="en-US" dirty="0"/>
              <a:t> or </a:t>
            </a:r>
            <a:r>
              <a:rPr lang="en-US" i="1" dirty="0"/>
              <a:t>eigenvector</a:t>
            </a:r>
            <a:r>
              <a:rPr lang="en-US" dirty="0"/>
              <a:t> of the symmetric second order tensor </a:t>
            </a:r>
            <a:r>
              <a:rPr lang="en-US" i="1" dirty="0" err="1"/>
              <a:t>a</a:t>
            </a:r>
            <a:r>
              <a:rPr lang="en-US" i="1" baseline="-25000" dirty="0" err="1"/>
              <a:t>ij</a:t>
            </a:r>
            <a:r>
              <a:rPr lang="en-US" dirty="0"/>
              <a:t> if there exists a  parameter </a:t>
            </a:r>
            <a:r>
              <a:rPr lang="en-US" dirty="0">
                <a:sym typeface="Symbol"/>
              </a:rPr>
              <a:t></a:t>
            </a:r>
            <a:r>
              <a:rPr lang="en-US" dirty="0"/>
              <a:t> </a:t>
            </a:r>
            <a:r>
              <a:rPr lang="en-US" dirty="0" smtClean="0"/>
              <a:t>(</a:t>
            </a:r>
            <a:r>
              <a:rPr lang="en-US" i="1" dirty="0"/>
              <a:t>principal value</a:t>
            </a:r>
            <a:r>
              <a:rPr lang="en-US" dirty="0"/>
              <a:t> or </a:t>
            </a:r>
            <a:r>
              <a:rPr lang="en-US" i="1" dirty="0" smtClean="0"/>
              <a:t>eigenvalue</a:t>
            </a:r>
            <a:r>
              <a:rPr lang="en-US" dirty="0" smtClean="0"/>
              <a:t>) such </a:t>
            </a:r>
            <a:r>
              <a:rPr lang="en-US" dirty="0"/>
              <a:t>that</a:t>
            </a: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679142863"/>
              </p:ext>
            </p:extLst>
          </p:nvPr>
        </p:nvGraphicFramePr>
        <p:xfrm>
          <a:off x="4620767" y="2350464"/>
          <a:ext cx="1731265" cy="386443"/>
        </p:xfrm>
        <a:graphic>
          <a:graphicData uri="http://schemas.openxmlformats.org/presentationml/2006/ole">
            <mc:AlternateContent xmlns:mc="http://schemas.openxmlformats.org/markup-compatibility/2006">
              <mc:Choice xmlns:v="urn:schemas-microsoft-com:vml" Requires="v">
                <p:oleObj spid="_x0000_s14417" name="Equation" r:id="rId5" imgW="1066800" imgH="241300" progId="Equation.3">
                  <p:embed/>
                </p:oleObj>
              </mc:Choice>
              <mc:Fallback>
                <p:oleObj name="Equation" r:id="rId5" imgW="1066800" imgH="241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0767" y="2350464"/>
                        <a:ext cx="1731265" cy="386443"/>
                      </a:xfrm>
                      <a:prstGeom prst="rect">
                        <a:avLst/>
                      </a:prstGeom>
                      <a:noFill/>
                    </p:spPr>
                  </p:pic>
                </p:oleObj>
              </mc:Fallback>
            </mc:AlternateContent>
          </a:graphicData>
        </a:graphic>
      </p:graphicFrame>
      <p:sp>
        <p:nvSpPr>
          <p:cNvPr id="11" name="Rectangle 10"/>
          <p:cNvSpPr/>
          <p:nvPr/>
        </p:nvSpPr>
        <p:spPr>
          <a:xfrm>
            <a:off x="597408" y="2757196"/>
            <a:ext cx="7693152" cy="923330"/>
          </a:xfrm>
          <a:prstGeom prst="rect">
            <a:avLst/>
          </a:prstGeom>
        </p:spPr>
        <p:txBody>
          <a:bodyPr wrap="square">
            <a:spAutoFit/>
          </a:bodyPr>
          <a:lstStyle/>
          <a:p>
            <a:r>
              <a:rPr lang="en-US" dirty="0" smtClean="0"/>
              <a:t>Relation is a </a:t>
            </a:r>
            <a:r>
              <a:rPr lang="en-US" dirty="0"/>
              <a:t>homogeneous system of three linear algebraic equations in the unknowns </a:t>
            </a:r>
            <a:r>
              <a:rPr lang="en-US" i="1" dirty="0"/>
              <a:t>n</a:t>
            </a:r>
            <a:r>
              <a:rPr lang="en-US" baseline="-25000" dirty="0"/>
              <a:t>1</a:t>
            </a:r>
            <a:r>
              <a:rPr lang="en-US" dirty="0"/>
              <a:t>, </a:t>
            </a:r>
            <a:r>
              <a:rPr lang="en-US" i="1" dirty="0"/>
              <a:t>n</a:t>
            </a:r>
            <a:r>
              <a:rPr lang="en-US" baseline="-25000" dirty="0"/>
              <a:t>2</a:t>
            </a:r>
            <a:r>
              <a:rPr lang="en-US" dirty="0"/>
              <a:t>, </a:t>
            </a:r>
            <a:r>
              <a:rPr lang="en-US" i="1" dirty="0"/>
              <a:t>n</a:t>
            </a:r>
            <a:r>
              <a:rPr lang="en-US" baseline="-25000" dirty="0"/>
              <a:t>3</a:t>
            </a:r>
            <a:r>
              <a:rPr lang="en-US" dirty="0"/>
              <a:t>.  The system possesses </a:t>
            </a:r>
            <a:r>
              <a:rPr lang="en-US" dirty="0" smtClean="0"/>
              <a:t>nontrivial </a:t>
            </a:r>
            <a:r>
              <a:rPr lang="en-US" dirty="0"/>
              <a:t>solution if and only if </a:t>
            </a:r>
            <a:r>
              <a:rPr lang="en-US" dirty="0" smtClean="0"/>
              <a:t> </a:t>
            </a:r>
            <a:r>
              <a:rPr lang="en-US" dirty="0"/>
              <a:t>determinant of </a:t>
            </a:r>
            <a:r>
              <a:rPr lang="en-US" dirty="0" smtClean="0"/>
              <a:t>coefficient </a:t>
            </a:r>
            <a:r>
              <a:rPr lang="en-US" dirty="0"/>
              <a:t>matrix vanishes</a:t>
            </a:r>
          </a:p>
        </p:txBody>
      </p:sp>
      <p:sp>
        <p:nvSpPr>
          <p:cNvPr id="12" name="Right Arrow 11"/>
          <p:cNvSpPr/>
          <p:nvPr/>
        </p:nvSpPr>
        <p:spPr>
          <a:xfrm>
            <a:off x="4120896" y="2432108"/>
            <a:ext cx="292608"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513386246"/>
              </p:ext>
            </p:extLst>
          </p:nvPr>
        </p:nvGraphicFramePr>
        <p:xfrm>
          <a:off x="2401824" y="3761036"/>
          <a:ext cx="4279392" cy="406843"/>
        </p:xfrm>
        <a:graphic>
          <a:graphicData uri="http://schemas.openxmlformats.org/presentationml/2006/ole">
            <mc:AlternateContent xmlns:mc="http://schemas.openxmlformats.org/markup-compatibility/2006">
              <mc:Choice xmlns:v="urn:schemas-microsoft-com:vml" Requires="v">
                <p:oleObj spid="_x0000_s14418" name="Equation" r:id="rId7" imgW="2705100" imgH="254000" progId="Equation.3">
                  <p:embed/>
                </p:oleObj>
              </mc:Choice>
              <mc:Fallback>
                <p:oleObj name="Equation" r:id="rId7" imgW="2705100" imgH="2540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1824" y="3761036"/>
                        <a:ext cx="4279392" cy="406843"/>
                      </a:xfrm>
                      <a:prstGeom prst="rect">
                        <a:avLst/>
                      </a:prstGeom>
                      <a:noFill/>
                    </p:spPr>
                  </p:pic>
                </p:oleObj>
              </mc:Fallback>
            </mc:AlternateContent>
          </a:graphicData>
        </a:graphic>
      </p:graphicFrame>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467238540"/>
              </p:ext>
            </p:extLst>
          </p:nvPr>
        </p:nvGraphicFramePr>
        <p:xfrm>
          <a:off x="2218944" y="4663244"/>
          <a:ext cx="5100889" cy="1389888"/>
        </p:xfrm>
        <a:graphic>
          <a:graphicData uri="http://schemas.openxmlformats.org/presentationml/2006/ole">
            <mc:AlternateContent xmlns:mc="http://schemas.openxmlformats.org/markup-compatibility/2006">
              <mc:Choice xmlns:v="urn:schemas-microsoft-com:vml" Requires="v">
                <p:oleObj spid="_x0000_s14419" name="Equation" r:id="rId9" imgW="3492500" imgH="952500" progId="Equation.3">
                  <p:embed/>
                </p:oleObj>
              </mc:Choice>
              <mc:Fallback>
                <p:oleObj name="Equation" r:id="rId9" imgW="3492500" imgH="9525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8944" y="4663244"/>
                        <a:ext cx="5100889" cy="1389888"/>
                      </a:xfrm>
                      <a:prstGeom prst="rect">
                        <a:avLst/>
                      </a:prstGeom>
                      <a:noFill/>
                    </p:spPr>
                  </p:pic>
                </p:oleObj>
              </mc:Fallback>
            </mc:AlternateContent>
          </a:graphicData>
        </a:graphic>
      </p:graphicFrame>
      <p:sp>
        <p:nvSpPr>
          <p:cNvPr id="17" name="Rectangle 16"/>
          <p:cNvSpPr/>
          <p:nvPr/>
        </p:nvSpPr>
        <p:spPr>
          <a:xfrm>
            <a:off x="615696" y="4172439"/>
            <a:ext cx="7272528" cy="369332"/>
          </a:xfrm>
          <a:prstGeom prst="rect">
            <a:avLst/>
          </a:prstGeom>
        </p:spPr>
        <p:txBody>
          <a:bodyPr wrap="square">
            <a:spAutoFit/>
          </a:bodyPr>
          <a:lstStyle/>
          <a:p>
            <a:r>
              <a:rPr lang="en-US" dirty="0"/>
              <a:t>scalars </a:t>
            </a:r>
            <a:r>
              <a:rPr lang="en-US" i="1" dirty="0" err="1"/>
              <a:t>I</a:t>
            </a:r>
            <a:r>
              <a:rPr lang="en-US" i="1" baseline="-25000" dirty="0" err="1"/>
              <a:t>a</a:t>
            </a:r>
            <a:r>
              <a:rPr lang="en-US" dirty="0"/>
              <a:t>, </a:t>
            </a:r>
            <a:r>
              <a:rPr lang="en-US" i="1" dirty="0" err="1"/>
              <a:t>II</a:t>
            </a:r>
            <a:r>
              <a:rPr lang="en-US" i="1" baseline="-25000" dirty="0" err="1"/>
              <a:t>a</a:t>
            </a:r>
            <a:r>
              <a:rPr lang="en-US" dirty="0"/>
              <a:t> and </a:t>
            </a:r>
            <a:r>
              <a:rPr lang="en-US" i="1" dirty="0" err="1"/>
              <a:t>III</a:t>
            </a:r>
            <a:r>
              <a:rPr lang="en-US" i="1" baseline="-25000" dirty="0" err="1"/>
              <a:t>a</a:t>
            </a:r>
            <a:r>
              <a:rPr lang="en-US" dirty="0"/>
              <a:t> are called the </a:t>
            </a:r>
            <a:r>
              <a:rPr lang="en-US" i="1" dirty="0"/>
              <a:t>fundamental invariants </a:t>
            </a:r>
            <a:r>
              <a:rPr lang="en-US" dirty="0"/>
              <a:t>of the tensor </a:t>
            </a:r>
            <a:r>
              <a:rPr lang="en-US" i="1" dirty="0" err="1"/>
              <a:t>a</a:t>
            </a:r>
            <a:r>
              <a:rPr lang="en-US" i="1" baseline="-25000" dirty="0" err="1"/>
              <a:t>ij</a:t>
            </a:r>
            <a:r>
              <a:rPr lang="en-US" dirty="0"/>
              <a:t> </a:t>
            </a:r>
          </a:p>
        </p:txBody>
      </p:sp>
      <p:grpSp>
        <p:nvGrpSpPr>
          <p:cNvPr id="23" name="Group 22"/>
          <p:cNvGrpSpPr/>
          <p:nvPr/>
        </p:nvGrpSpPr>
        <p:grpSpPr>
          <a:xfrm>
            <a:off x="0" y="0"/>
            <a:ext cx="9144000" cy="6858000"/>
            <a:chOff x="0" y="0"/>
            <a:chExt cx="9144000" cy="6858000"/>
          </a:xfrm>
        </p:grpSpPr>
        <p:sp>
          <p:nvSpPr>
            <p:cNvPr id="24" name="Rectangle 23"/>
            <p:cNvSpPr/>
            <p:nvPr/>
          </p:nvSpPr>
          <p:spPr>
            <a:xfrm>
              <a:off x="0" y="0"/>
              <a:ext cx="9144000" cy="68580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0" y="6218904"/>
              <a:ext cx="9144000" cy="6390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8659" y="6246082"/>
              <a:ext cx="3923959" cy="584775"/>
            </a:xfrm>
            <a:prstGeom prst="rect">
              <a:avLst/>
            </a:prstGeom>
            <a:noFill/>
            <a:ln w="9525">
              <a:solidFill>
                <a:schemeClr val="bg1">
                  <a:lumMod val="85000"/>
                </a:schemeClr>
              </a:solidFill>
            </a:ln>
          </p:spPr>
          <p:txBody>
            <a:bodyPr wrap="none" rtlCol="0">
              <a:spAutoFit/>
            </a:bodyPr>
            <a:lstStyle/>
            <a:p>
              <a:r>
                <a:rPr lang="en-US" b="1" dirty="0" smtClean="0">
                  <a:solidFill>
                    <a:schemeClr val="bg1">
                      <a:lumMod val="85000"/>
                    </a:schemeClr>
                  </a:solidFill>
                  <a:latin typeface="Times New Roman" panose="02020603050405020304" pitchFamily="18" charset="0"/>
                  <a:cs typeface="Times New Roman" panose="02020603050405020304" pitchFamily="18" charset="0"/>
                </a:rPr>
                <a:t>Elasticity</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Theory, Applications and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Numerics</a:t>
              </a:r>
              <a:r>
                <a:rPr lang="en-US" sz="1600" b="1" dirty="0" smtClean="0">
                  <a:solidFill>
                    <a:schemeClr val="bg1">
                      <a:lumMod val="85000"/>
                    </a:schemeClr>
                  </a:solidFill>
                  <a:latin typeface="Times New Roman" panose="02020603050405020304" pitchFamily="18" charset="0"/>
                  <a:cs typeface="Times New Roman" panose="02020603050405020304" pitchFamily="18" charset="0"/>
                </a:rPr>
                <a:t/>
              </a:r>
              <a:br>
                <a:rPr lang="en-US" sz="1600" b="1" dirty="0" smtClean="0">
                  <a:solidFill>
                    <a:schemeClr val="bg1">
                      <a:lumMod val="85000"/>
                    </a:schemeClr>
                  </a:solidFill>
                  <a:latin typeface="Times New Roman" panose="02020603050405020304" pitchFamily="18" charset="0"/>
                  <a:cs typeface="Times New Roman" panose="02020603050405020304" pitchFamily="18" charset="0"/>
                </a:rPr>
              </a:b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M.H. </a:t>
              </a:r>
              <a:r>
                <a:rPr lang="en-US" sz="1400" b="1" dirty="0" err="1" smtClean="0">
                  <a:solidFill>
                    <a:schemeClr val="bg1">
                      <a:lumMod val="85000"/>
                    </a:schemeClr>
                  </a:solidFill>
                  <a:latin typeface="Times New Roman" panose="02020603050405020304" pitchFamily="18" charset="0"/>
                  <a:cs typeface="Times New Roman" panose="02020603050405020304" pitchFamily="18" charset="0"/>
                </a:rPr>
                <a:t>Sadd</a:t>
              </a:r>
              <a:r>
                <a:rPr lang="en-US" sz="1400" b="1" dirty="0" smtClean="0">
                  <a:solidFill>
                    <a:schemeClr val="bg1">
                      <a:lumMod val="85000"/>
                    </a:schemeClr>
                  </a:solidFill>
                  <a:latin typeface="Times New Roman" panose="02020603050405020304" pitchFamily="18" charset="0"/>
                  <a:cs typeface="Times New Roman" panose="02020603050405020304" pitchFamily="18" charset="0"/>
                </a:rPr>
                <a:t> , </a:t>
              </a:r>
              <a:r>
                <a:rPr lang="en-US" sz="1400" b="1" dirty="0" smtClean="0">
                  <a:solidFill>
                    <a:schemeClr val="bg1"/>
                  </a:solidFill>
                  <a:latin typeface="Times New Roman" panose="02020603050405020304" pitchFamily="18" charset="0"/>
                  <a:cs typeface="Times New Roman" panose="02020603050405020304" pitchFamily="18" charset="0"/>
                </a:rPr>
                <a:t>University of Rhode Island</a:t>
              </a:r>
              <a:endParaRPr lang="en-US" sz="1400" b="1" dirty="0">
                <a:solidFill>
                  <a:schemeClr val="bg1"/>
                </a:solidFill>
                <a:latin typeface="Times New Roman" panose="02020603050405020304" pitchFamily="18" charset="0"/>
                <a:cs typeface="Times New Roman" panose="02020603050405020304" pitchFamily="18" charset="0"/>
              </a:endParaRPr>
            </a:p>
          </p:txBody>
        </p:sp>
        <p:pic>
          <p:nvPicPr>
            <p:cNvPr id="27" name="Picture 2" descr="C:\Users\sadd\Pictures\My Scans\scan0014.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5284" t="3970" r="3927" b="8156"/>
            <a:stretch/>
          </p:blipFill>
          <p:spPr bwMode="auto">
            <a:xfrm>
              <a:off x="8523223" y="6252039"/>
              <a:ext cx="551951" cy="576465"/>
            </a:xfrm>
            <a:prstGeom prst="rect">
              <a:avLst/>
            </a:prstGeom>
            <a:noFill/>
            <a:ln w="19050" cmpd="sng">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85496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604</TotalTime>
  <Words>1210</Words>
  <Application>Microsoft Office PowerPoint</Application>
  <PresentationFormat>On-screen Show (4:3)</PresentationFormat>
  <Paragraphs>174</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Equation</vt:lpstr>
      <vt:lpstr>Common Variable Types in Elasticity</vt:lpstr>
      <vt:lpstr>Index/Tensor Notation</vt:lpstr>
      <vt:lpstr>Notation Rules and Definitions</vt:lpstr>
      <vt:lpstr>PowerPoint Presentation</vt:lpstr>
      <vt:lpstr>Special Index Symbols</vt:lpstr>
      <vt:lpstr>Coordinate Transformations</vt:lpstr>
      <vt:lpstr>Cartesian Tensors General Transformation Laws</vt:lpstr>
      <vt:lpstr>PowerPoint Presentation</vt:lpstr>
      <vt:lpstr>Principal Values and Directions for Symmetric Second Order Tensors</vt:lpstr>
      <vt:lpstr>Principal Axes of Second Order Tensors</vt:lpstr>
      <vt:lpstr>PowerPoint Presentation</vt:lpstr>
      <vt:lpstr>Vector, Matrix and Tensor Algebra</vt:lpstr>
      <vt:lpstr>Calculus of Cartesian Tensors</vt:lpstr>
      <vt:lpstr>Vector Differential Operations</vt:lpstr>
      <vt:lpstr>Example 1-4: Scalar/Vector Field Example</vt:lpstr>
      <vt:lpstr>Vector/Tensor Integral Calculus</vt:lpstr>
      <vt:lpstr>Orthogonal Curvilinear Coordinate Systems</vt:lpstr>
      <vt:lpstr>General Curvilinear Coordinate Systems</vt:lpstr>
      <vt:lpstr>Example 1-5: Polar Coordinates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MCE 571 Theory of Elasticity</dc:title>
  <dc:creator>sadd</dc:creator>
  <cp:lastModifiedBy>taggart</cp:lastModifiedBy>
  <cp:revision>64</cp:revision>
  <dcterms:created xsi:type="dcterms:W3CDTF">2012-01-17T18:53:58Z</dcterms:created>
  <dcterms:modified xsi:type="dcterms:W3CDTF">2015-09-09T12:03:37Z</dcterms:modified>
</cp:coreProperties>
</file>