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70" r:id="rId10"/>
    <p:sldId id="263" r:id="rId11"/>
    <p:sldId id="267" r:id="rId12"/>
    <p:sldId id="264" r:id="rId13"/>
    <p:sldId id="262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4E872-ECC5-41CD-B7D6-284549847B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082CC-A77B-4426-A31A-DFF97D2D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jpe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.jpeg"/><Relationship Id="rId5" Type="http://schemas.openxmlformats.org/officeDocument/2006/relationships/image" Target="../media/image10.wmf"/><Relationship Id="rId10" Type="http://schemas.openxmlformats.org/officeDocument/2006/relationships/image" Target="../media/image14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10" Type="http://schemas.openxmlformats.org/officeDocument/2006/relationships/image" Target="../media/image2.jpe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.jpeg"/><Relationship Id="rId5" Type="http://schemas.openxmlformats.org/officeDocument/2006/relationships/image" Target="../media/image20.wmf"/><Relationship Id="rId10" Type="http://schemas.openxmlformats.org/officeDocument/2006/relationships/image" Target="../media/image23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.jpeg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image" Target="../media/image2.jpe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Chapter 2 </a:t>
            </a:r>
            <a:b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Deformation: Displacements &amp; Strain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09800" y="1828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90" name="Picture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69559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4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1219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Compatibility Concept</a:t>
            </a:r>
            <a:br>
              <a:rPr lang="en-US" sz="3600" b="1" dirty="0" smtClean="0"/>
            </a:br>
            <a:r>
              <a:rPr lang="en-US" sz="2400" b="1" dirty="0" smtClean="0"/>
              <a:t>Normally we want continuous single-valued displacements; </a:t>
            </a:r>
            <a:br>
              <a:rPr lang="en-US" sz="2400" b="1" dirty="0" smtClean="0"/>
            </a:br>
            <a:r>
              <a:rPr lang="en-US" sz="2400" b="1" dirty="0" smtClean="0"/>
              <a:t>i.e. a mesh that fits perfectly together after deformation</a:t>
            </a:r>
            <a:endParaRPr lang="en-US" sz="36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048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71800"/>
            <a:ext cx="50482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47105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Undeformed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571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eformed State</a:t>
            </a:r>
            <a:endParaRPr lang="en-US" dirty="0"/>
          </a:p>
        </p:txBody>
      </p:sp>
      <p:pic>
        <p:nvPicPr>
          <p:cNvPr id="9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8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5943600" cy="990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Mathematical Concepts Related to Deformation Compatibility</a:t>
            </a:r>
            <a:endParaRPr lang="en-US" sz="3600" b="1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990600" y="2209800"/>
          <a:ext cx="6861176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4" imgW="5244840" imgH="457200" progId="Equation.3">
                  <p:embed/>
                </p:oleObj>
              </mc:Choice>
              <mc:Fallback>
                <p:oleObj name="Equation" r:id="rId4" imgW="52448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6861176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1676400"/>
            <a:ext cx="3962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Strain-Displacement Relations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3200400"/>
            <a:ext cx="61722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Given the Three Displacements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We have six equations to easily determine the six strains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Given the Six Strains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We have six equations to determine three displacement components.  This is an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over-determined system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and in general will not yield continuous single-valued displacements unless the strain components satisfy some additional relations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9"/>
          <a:stretch/>
        </p:blipFill>
        <p:spPr bwMode="auto">
          <a:xfrm>
            <a:off x="1447800" y="838200"/>
            <a:ext cx="5949950" cy="529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Physical Interpretation of Strain Compatibility</a:t>
            </a:r>
            <a:endParaRPr lang="en-US" sz="3600" b="1" dirty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98373"/>
            <a:ext cx="15430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31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Compatibility Equations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dirty="0" smtClean="0"/>
              <a:t>Saint </a:t>
            </a:r>
            <a:r>
              <a:rPr lang="en-US" sz="2700" b="1" dirty="0" err="1"/>
              <a:t>Venant</a:t>
            </a:r>
            <a:r>
              <a:rPr lang="en-US" sz="2700" b="1" dirty="0"/>
              <a:t> Equations in Terms of </a:t>
            </a:r>
            <a:r>
              <a:rPr lang="en-US" sz="2700" b="1" dirty="0" smtClean="0"/>
              <a:t>Strain</a:t>
            </a:r>
            <a:br>
              <a:rPr lang="en-US" sz="2700" b="1" dirty="0" smtClean="0"/>
            </a:br>
            <a:r>
              <a:rPr lang="en-US" sz="2700" b="1" dirty="0" smtClean="0"/>
              <a:t>Guarantee Continuous Single-Valued Displacements </a:t>
            </a:r>
            <a:br>
              <a:rPr lang="en-US" sz="2700" b="1" dirty="0" smtClean="0"/>
            </a:br>
            <a:r>
              <a:rPr lang="en-US" sz="2700" b="1" dirty="0" smtClean="0"/>
              <a:t>in Simply-Connected Regions</a:t>
            </a:r>
            <a:endParaRPr lang="en-US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48126"/>
              </p:ext>
            </p:extLst>
          </p:nvPr>
        </p:nvGraphicFramePr>
        <p:xfrm>
          <a:off x="3124200" y="1981200"/>
          <a:ext cx="2590800" cy="35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4" imgW="1739900" imgH="241300" progId="Equation.3">
                  <p:embed/>
                </p:oleObj>
              </mc:Choice>
              <mc:Fallback>
                <p:oleObj name="Equation" r:id="rId4" imgW="17399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2590800" cy="3543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953221"/>
              </p:ext>
            </p:extLst>
          </p:nvPr>
        </p:nvGraphicFramePr>
        <p:xfrm>
          <a:off x="3276600" y="2438400"/>
          <a:ext cx="2675187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6" imgW="2082800" imgH="2844800" progId="Equation.3">
                  <p:embed/>
                </p:oleObj>
              </mc:Choice>
              <mc:Fallback>
                <p:oleObj name="Equation" r:id="rId6" imgW="2082800" imgH="2844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8400"/>
                        <a:ext cx="2675187" cy="3657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90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6200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Examples of Domain </a:t>
            </a:r>
            <a:r>
              <a:rPr lang="en-US" sz="3600" b="1" dirty="0" smtClean="0"/>
              <a:t>Connectivity</a:t>
            </a:r>
            <a:endParaRPr lang="en-US" sz="36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5949950" cy="491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38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Curvilinear Strain-Displacement </a:t>
            </a:r>
            <a:r>
              <a:rPr lang="en-US" sz="3600" b="1" dirty="0" smtClean="0"/>
              <a:t>Relations</a:t>
            </a:r>
            <a:br>
              <a:rPr lang="en-US" sz="3600" b="1" dirty="0" smtClean="0"/>
            </a:br>
            <a:r>
              <a:rPr lang="en-US" sz="3600" b="1" dirty="0" smtClean="0"/>
              <a:t>Cylindrical Coordinates</a:t>
            </a:r>
            <a:endParaRPr 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421729"/>
              </p:ext>
            </p:extLst>
          </p:nvPr>
        </p:nvGraphicFramePr>
        <p:xfrm>
          <a:off x="5029200" y="1981200"/>
          <a:ext cx="1957387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4" imgW="1244520" imgH="876240" progId="Equation.3">
                  <p:embed/>
                </p:oleObj>
              </mc:Choice>
              <mc:Fallback>
                <p:oleObj name="Equation" r:id="rId4" imgW="1244520" imgH="876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81200"/>
                        <a:ext cx="1957387" cy="1312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382413"/>
              </p:ext>
            </p:extLst>
          </p:nvPr>
        </p:nvGraphicFramePr>
        <p:xfrm>
          <a:off x="4038600" y="3581400"/>
          <a:ext cx="3435350" cy="24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6" imgW="2425700" imgH="1803400" progId="Equation.3">
                  <p:embed/>
                </p:oleObj>
              </mc:Choice>
              <mc:Fallback>
                <p:oleObj name="Equation" r:id="rId6" imgW="2425700" imgH="1803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81400"/>
                        <a:ext cx="3435350" cy="24458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t="8546" r="31558" b="2550"/>
          <a:stretch/>
        </p:blipFill>
        <p:spPr bwMode="auto">
          <a:xfrm>
            <a:off x="1447800" y="1371600"/>
            <a:ext cx="3011425" cy="273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27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09" y="609600"/>
            <a:ext cx="54102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Deformation Example</a:t>
            </a:r>
            <a:endParaRPr lang="en-US" sz="3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234093" cy="4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68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8438"/>
            <a:ext cx="54864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Small Deformation Theory</a:t>
            </a:r>
            <a:endParaRPr lang="en-US" sz="3600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408511"/>
              </p:ext>
            </p:extLst>
          </p:nvPr>
        </p:nvGraphicFramePr>
        <p:xfrm>
          <a:off x="1186292" y="3033405"/>
          <a:ext cx="2318908" cy="161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1" name="Equation" r:id="rId3" imgW="1879600" imgH="1308100" progId="Equation.3">
                  <p:embed/>
                </p:oleObj>
              </mc:Choice>
              <mc:Fallback>
                <p:oleObj name="Equation" r:id="rId3" imgW="1879600" imgH="1308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292" y="3033405"/>
                        <a:ext cx="2318908" cy="1612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88942"/>
              </p:ext>
            </p:extLst>
          </p:nvPr>
        </p:nvGraphicFramePr>
        <p:xfrm>
          <a:off x="3962400" y="3048000"/>
          <a:ext cx="2590800" cy="155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2" name="Equation" r:id="rId5" imgW="2171520" imgH="1307880" progId="Equation.3">
                  <p:embed/>
                </p:oleObj>
              </mc:Choice>
              <mc:Fallback>
                <p:oleObj name="Equation" r:id="rId5" imgW="2171520" imgH="1307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2590800" cy="1553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3505200" y="3734853"/>
            <a:ext cx="304800" cy="179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131290"/>
              </p:ext>
            </p:extLst>
          </p:nvPr>
        </p:nvGraphicFramePr>
        <p:xfrm>
          <a:off x="7010400" y="3672273"/>
          <a:ext cx="86563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" name="Equation" r:id="rId7" imgW="672808" imgH="241195" progId="Equation.3">
                  <p:embed/>
                </p:oleObj>
              </mc:Choice>
              <mc:Fallback>
                <p:oleObj name="Equation" r:id="rId7" imgW="672808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672273"/>
                        <a:ext cx="865632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454681"/>
              </p:ext>
            </p:extLst>
          </p:nvPr>
        </p:nvGraphicFramePr>
        <p:xfrm>
          <a:off x="1066800" y="4648200"/>
          <a:ext cx="4361819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4" name="Equation" r:id="rId9" imgW="3759120" imgH="1244520" progId="Equation.3">
                  <p:embed/>
                </p:oleObj>
              </mc:Choice>
              <mc:Fallback>
                <p:oleObj name="Equation" r:id="rId9" imgW="3759120" imgH="1244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4361819" cy="144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6553200" y="3734853"/>
            <a:ext cx="304800" cy="179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615255"/>
              </p:ext>
            </p:extLst>
          </p:nvPr>
        </p:nvGraphicFramePr>
        <p:xfrm>
          <a:off x="5791200" y="4876800"/>
          <a:ext cx="2552552" cy="96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Equation" r:id="rId11" imgW="2158920" imgH="812520" progId="Equation.3">
                  <p:embed/>
                </p:oleObj>
              </mc:Choice>
              <mc:Fallback>
                <p:oleObj name="Equation" r:id="rId11" imgW="2158920" imgH="8125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2552552" cy="961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145" name="Picture 65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4" r="38786" b="14062"/>
          <a:stretch/>
        </p:blipFill>
        <p:spPr bwMode="auto">
          <a:xfrm>
            <a:off x="2667000" y="914400"/>
            <a:ext cx="3167743" cy="209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51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Two Dimensional Geometric Deformation</a:t>
            </a:r>
            <a:endParaRPr lang="en-US" sz="36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55629"/>
              </p:ext>
            </p:extLst>
          </p:nvPr>
        </p:nvGraphicFramePr>
        <p:xfrm>
          <a:off x="1371600" y="1828800"/>
          <a:ext cx="1514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4" imgW="1129810" imgH="393529" progId="Equation.3">
                  <p:embed/>
                </p:oleObj>
              </mc:Choice>
              <mc:Fallback>
                <p:oleObj name="Equation" r:id="rId4" imgW="1129810" imgH="393529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1514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17702"/>
              </p:ext>
            </p:extLst>
          </p:nvPr>
        </p:nvGraphicFramePr>
        <p:xfrm>
          <a:off x="1371600" y="2371725"/>
          <a:ext cx="1600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6" imgW="1193800" imgH="393700" progId="Equation.3">
                  <p:embed/>
                </p:oleObj>
              </mc:Choice>
              <mc:Fallback>
                <p:oleObj name="Equation" r:id="rId6" imgW="1193800" imgH="3937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71725"/>
                        <a:ext cx="16002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540643"/>
              </p:ext>
            </p:extLst>
          </p:nvPr>
        </p:nvGraphicFramePr>
        <p:xfrm>
          <a:off x="1158875" y="3032125"/>
          <a:ext cx="2176463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8" imgW="1663560" imgH="1854000" progId="Equation.3">
                  <p:embed/>
                </p:oleObj>
              </mc:Choice>
              <mc:Fallback>
                <p:oleObj name="Equation" r:id="rId8" imgW="1663560" imgH="18540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032125"/>
                        <a:ext cx="2176463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433899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Strain-Displacement Relations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981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60" name="Picture 44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1" r="11450"/>
          <a:stretch/>
        </p:blipFill>
        <p:spPr bwMode="auto">
          <a:xfrm>
            <a:off x="3962400" y="1371600"/>
            <a:ext cx="4528458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114800" y="5181600"/>
            <a:ext cx="152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Strain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Tensor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7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527642"/>
              </p:ext>
            </p:extLst>
          </p:nvPr>
        </p:nvGraphicFramePr>
        <p:xfrm>
          <a:off x="5715000" y="4800600"/>
          <a:ext cx="1766354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12" imgW="1244520" imgH="736560" progId="Equation.3">
                  <p:embed/>
                </p:oleObj>
              </mc:Choice>
              <mc:Fallback>
                <p:oleObj name="Equation" r:id="rId12" imgW="1244520" imgH="73656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00600"/>
                        <a:ext cx="1766354" cy="1038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4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7" y="198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</a:t>
            </a:r>
            <a:r>
              <a:rPr lang="en-US" sz="3200" b="1" dirty="0"/>
              <a:t>2-1: Strain and Rotation Examples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1219200"/>
            <a:ext cx="844509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10310"/>
              </p:ext>
            </p:extLst>
          </p:nvPr>
        </p:nvGraphicFramePr>
        <p:xfrm>
          <a:off x="1981200" y="2362200"/>
          <a:ext cx="5084762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4216320" imgH="2971800" progId="Equation.3">
                  <p:embed/>
                </p:oleObj>
              </mc:Choice>
              <mc:Fallback>
                <p:oleObj name="Equation" r:id="rId5" imgW="4216320" imgH="297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5084762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17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1722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Strain </a:t>
            </a:r>
            <a:r>
              <a:rPr lang="en-US" sz="3600" b="1" dirty="0" smtClean="0"/>
              <a:t>Transformation</a:t>
            </a:r>
            <a:endParaRPr lang="en-US" sz="3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691276"/>
              </p:ext>
            </p:extLst>
          </p:nvPr>
        </p:nvGraphicFramePr>
        <p:xfrm>
          <a:off x="2209800" y="1752600"/>
          <a:ext cx="1905000" cy="50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4" imgW="901309" imgH="241195" progId="Equation.3">
                  <p:embed/>
                </p:oleObj>
              </mc:Choice>
              <mc:Fallback>
                <p:oleObj name="Equation" r:id="rId4" imgW="901309" imgH="241195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1905000" cy="5013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088859"/>
              </p:ext>
            </p:extLst>
          </p:nvPr>
        </p:nvGraphicFramePr>
        <p:xfrm>
          <a:off x="4602127" y="1295400"/>
          <a:ext cx="2408274" cy="14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6" imgW="1218671" imgH="710891" progId="Equation.3">
                  <p:embed/>
                </p:oleObj>
              </mc:Choice>
              <mc:Fallback>
                <p:oleObj name="Equation" r:id="rId6" imgW="1218671" imgH="710891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27" y="1295400"/>
                        <a:ext cx="2408274" cy="14110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49335"/>
              </p:ext>
            </p:extLst>
          </p:nvPr>
        </p:nvGraphicFramePr>
        <p:xfrm>
          <a:off x="457200" y="3048000"/>
          <a:ext cx="8293879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8" imgW="5219700" imgH="1549400" progId="Equation.3">
                  <p:embed/>
                </p:oleObj>
              </mc:Choice>
              <mc:Fallback>
                <p:oleObj name="Equation" r:id="rId8" imgW="5219700" imgH="1549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293879" cy="246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81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172200" cy="990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Two-Dimensional </a:t>
            </a:r>
            <a:br>
              <a:rPr lang="en-US" sz="3600" b="1" dirty="0" smtClean="0"/>
            </a:br>
            <a:r>
              <a:rPr lang="en-US" sz="3600" b="1" dirty="0" smtClean="0"/>
              <a:t>Strain Transformation</a:t>
            </a:r>
            <a:endParaRPr lang="en-US" sz="36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725050"/>
              </p:ext>
            </p:extLst>
          </p:nvPr>
        </p:nvGraphicFramePr>
        <p:xfrm>
          <a:off x="5026542" y="2105986"/>
          <a:ext cx="2514600" cy="114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4" imgW="1562100" imgH="711200" progId="Equation.3">
                  <p:embed/>
                </p:oleObj>
              </mc:Choice>
              <mc:Fallback>
                <p:oleObj name="Equation" r:id="rId4" imgW="1562100" imgH="711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542" y="2105986"/>
                        <a:ext cx="2514600" cy="1149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71910"/>
              </p:ext>
            </p:extLst>
          </p:nvPr>
        </p:nvGraphicFramePr>
        <p:xfrm>
          <a:off x="457200" y="4495800"/>
          <a:ext cx="429657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6" imgW="3327400" imgH="787400" progId="Equation.3">
                  <p:embed/>
                </p:oleObj>
              </mc:Choice>
              <mc:Fallback>
                <p:oleObj name="Equation" r:id="rId6" imgW="3327400" imgH="787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429657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06585"/>
              </p:ext>
            </p:extLst>
          </p:nvPr>
        </p:nvGraphicFramePr>
        <p:xfrm>
          <a:off x="5488998" y="4191000"/>
          <a:ext cx="30133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8" imgW="2374900" imgH="1257300" progId="Equation.3">
                  <p:embed/>
                </p:oleObj>
              </mc:Choice>
              <mc:Fallback>
                <p:oleObj name="Equation" r:id="rId8" imgW="2374900" imgH="12573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998" y="4191000"/>
                        <a:ext cx="301336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800600" y="4800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23" name="Picture 35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2" t="14470" r="33039"/>
          <a:stretch/>
        </p:blipFill>
        <p:spPr bwMode="auto">
          <a:xfrm>
            <a:off x="1371600" y="1676400"/>
            <a:ext cx="3160573" cy="2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14736" y="6247122"/>
            <a:ext cx="551951" cy="52179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04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010400" cy="75950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Principal Strains &amp; Directions</a:t>
            </a:r>
            <a:endParaRPr lang="en-US" sz="3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406691"/>
              </p:ext>
            </p:extLst>
          </p:nvPr>
        </p:nvGraphicFramePr>
        <p:xfrm>
          <a:off x="1752600" y="1143000"/>
          <a:ext cx="3627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Equation" r:id="rId3" imgW="2450880" imgH="253800" progId="Equation.3">
                  <p:embed/>
                </p:oleObj>
              </mc:Choice>
              <mc:Fallback>
                <p:oleObj name="Equation" r:id="rId3" imgW="245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3627437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97824"/>
              </p:ext>
            </p:extLst>
          </p:nvPr>
        </p:nvGraphicFramePr>
        <p:xfrm>
          <a:off x="6059487" y="1095375"/>
          <a:ext cx="8651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7" name="Equation" r:id="rId5" imgW="583920" imgH="228600" progId="Equation.3">
                  <p:embed/>
                </p:oleObj>
              </mc:Choice>
              <mc:Fallback>
                <p:oleObj name="Equation" r:id="rId5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7" y="1095375"/>
                        <a:ext cx="8651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5526087" y="1247775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19200" y="5181600"/>
            <a:ext cx="2985442" cy="46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(General Coordinate System)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876800" y="5181600"/>
            <a:ext cx="325817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(Principal Coordinate </a:t>
            </a:r>
            <a:r>
              <a:rPr lang="en-US" b="1" dirty="0">
                <a:latin typeface="Calibri" pitchFamily="34" charset="0"/>
                <a:cs typeface="Arial" pitchFamily="34" charset="0"/>
              </a:rPr>
              <a:t>System</a:t>
            </a:r>
            <a:r>
              <a:rPr lang="en-US" b="1" dirty="0" smtClean="0">
                <a:latin typeface="Calibri" pitchFamily="34" charset="0"/>
                <a:cs typeface="Arial" pitchFamily="34" charset="0"/>
              </a:rPr>
              <a:t>)</a:t>
            </a:r>
            <a:br>
              <a:rPr lang="en-US" b="1" dirty="0" smtClean="0">
                <a:latin typeface="Calibri" pitchFamily="34" charset="0"/>
                <a:cs typeface="Arial" pitchFamily="34" charset="0"/>
              </a:rPr>
            </a:br>
            <a:r>
              <a:rPr lang="en-US" b="1" dirty="0" smtClean="0">
                <a:latin typeface="Calibri" pitchFamily="34" charset="0"/>
                <a:cs typeface="Arial" pitchFamily="34" charset="0"/>
              </a:rPr>
              <a:t>            No </a:t>
            </a:r>
            <a:r>
              <a:rPr lang="en-US" b="1" dirty="0">
                <a:latin typeface="Calibri" pitchFamily="34" charset="0"/>
                <a:cs typeface="Arial" pitchFamily="34" charset="0"/>
              </a:rPr>
              <a:t>Shear Strains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828800" y="2667000"/>
            <a:ext cx="2587625" cy="2432050"/>
            <a:chOff x="2884" y="4413"/>
            <a:chExt cx="3645" cy="3377"/>
          </a:xfrm>
        </p:grpSpPr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2976" y="7310"/>
              <a:ext cx="4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z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2884" y="4413"/>
              <a:ext cx="3645" cy="3173"/>
              <a:chOff x="2884" y="4413"/>
              <a:chExt cx="3645" cy="3173"/>
            </a:xfrm>
          </p:grpSpPr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5686" y="6430"/>
                <a:ext cx="760" cy="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V="1">
                <a:off x="4384" y="4500"/>
                <a:ext cx="0" cy="7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 flipH="1">
                <a:off x="2884" y="7002"/>
                <a:ext cx="576" cy="5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6097" y="6002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x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3956" y="4413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9" name="Group 19"/>
              <p:cNvGrpSpPr>
                <a:grpSpLocks/>
              </p:cNvGrpSpPr>
              <p:nvPr/>
            </p:nvGrpSpPr>
            <p:grpSpPr bwMode="auto">
              <a:xfrm>
                <a:off x="3473" y="5040"/>
                <a:ext cx="2678" cy="1950"/>
                <a:chOff x="5565" y="1575"/>
                <a:chExt cx="2850" cy="2100"/>
              </a:xfrm>
            </p:grpSpPr>
            <p:sp>
              <p:nvSpPr>
                <p:cNvPr id="30" name="AutoShape 20"/>
                <p:cNvSpPr>
                  <a:spLocks noChangeArrowheads="1"/>
                </p:cNvSpPr>
                <p:nvPr/>
              </p:nvSpPr>
              <p:spPr bwMode="auto">
                <a:xfrm>
                  <a:off x="6375" y="1575"/>
                  <a:ext cx="2040" cy="1500"/>
                </a:xfrm>
                <a:prstGeom prst="parallelogram">
                  <a:avLst>
                    <a:gd name="adj" fmla="val 34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AutoShape 21"/>
                <p:cNvSpPr>
                  <a:spLocks noChangeArrowheads="1"/>
                </p:cNvSpPr>
                <p:nvPr/>
              </p:nvSpPr>
              <p:spPr bwMode="auto">
                <a:xfrm>
                  <a:off x="5565" y="2175"/>
                  <a:ext cx="2040" cy="1500"/>
                </a:xfrm>
                <a:prstGeom prst="parallelogram">
                  <a:avLst>
                    <a:gd name="adj" fmla="val 34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7126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7110" y="3075"/>
                  <a:ext cx="780" cy="6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127" name="AutoShape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605" y="1590"/>
                  <a:ext cx="780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128" name="AutoShape 2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075" y="1575"/>
                  <a:ext cx="810" cy="59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7104" name="Freeform 25"/>
                <p:cNvSpPr>
                  <a:spLocks/>
                </p:cNvSpPr>
                <p:nvPr/>
              </p:nvSpPr>
              <p:spPr bwMode="auto">
                <a:xfrm>
                  <a:off x="7118" y="1582"/>
                  <a:ext cx="1282" cy="2063"/>
                </a:xfrm>
                <a:custGeom>
                  <a:avLst/>
                  <a:gdLst>
                    <a:gd name="T0" fmla="*/ 502 w 1245"/>
                    <a:gd name="T1" fmla="*/ 578 h 2033"/>
                    <a:gd name="T2" fmla="*/ 1245 w 1245"/>
                    <a:gd name="T3" fmla="*/ 0 h 2033"/>
                    <a:gd name="T4" fmla="*/ 742 w 1245"/>
                    <a:gd name="T5" fmla="*/ 1463 h 2033"/>
                    <a:gd name="T6" fmla="*/ 0 w 1245"/>
                    <a:gd name="T7" fmla="*/ 2033 h 2033"/>
                    <a:gd name="T8" fmla="*/ 502 w 1245"/>
                    <a:gd name="T9" fmla="*/ 578 h 20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5" h="2033">
                      <a:moveTo>
                        <a:pt x="502" y="578"/>
                      </a:moveTo>
                      <a:lnTo>
                        <a:pt x="1245" y="0"/>
                      </a:lnTo>
                      <a:lnTo>
                        <a:pt x="742" y="1463"/>
                      </a:lnTo>
                      <a:lnTo>
                        <a:pt x="0" y="2033"/>
                      </a:lnTo>
                      <a:lnTo>
                        <a:pt x="502" y="57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105" name="Freeform 26"/>
                <p:cNvSpPr>
                  <a:spLocks/>
                </p:cNvSpPr>
                <p:nvPr/>
              </p:nvSpPr>
              <p:spPr bwMode="auto">
                <a:xfrm>
                  <a:off x="6540" y="1590"/>
                  <a:ext cx="458" cy="579"/>
                </a:xfrm>
                <a:custGeom>
                  <a:avLst/>
                  <a:gdLst>
                    <a:gd name="T0" fmla="*/ 0 w 458"/>
                    <a:gd name="T1" fmla="*/ 540 h 549"/>
                    <a:gd name="T2" fmla="*/ 323 w 458"/>
                    <a:gd name="T3" fmla="*/ 525 h 549"/>
                    <a:gd name="T4" fmla="*/ 330 w 458"/>
                    <a:gd name="T5" fmla="*/ 465 h 549"/>
                    <a:gd name="T6" fmla="*/ 383 w 458"/>
                    <a:gd name="T7" fmla="*/ 248 h 549"/>
                    <a:gd name="T8" fmla="*/ 420 w 458"/>
                    <a:gd name="T9" fmla="*/ 120 h 549"/>
                    <a:gd name="T10" fmla="*/ 443 w 458"/>
                    <a:gd name="T11" fmla="*/ 75 h 549"/>
                    <a:gd name="T12" fmla="*/ 458 w 458"/>
                    <a:gd name="T13" fmla="*/ 0 h 549"/>
                    <a:gd name="T14" fmla="*/ 323 w 458"/>
                    <a:gd name="T15" fmla="*/ 8 h 549"/>
                    <a:gd name="T16" fmla="*/ 0 w 458"/>
                    <a:gd name="T17" fmla="*/ 540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8" h="549">
                      <a:moveTo>
                        <a:pt x="0" y="540"/>
                      </a:moveTo>
                      <a:cubicBezTo>
                        <a:pt x="108" y="535"/>
                        <a:pt x="218" y="549"/>
                        <a:pt x="323" y="525"/>
                      </a:cubicBezTo>
                      <a:cubicBezTo>
                        <a:pt x="343" y="521"/>
                        <a:pt x="326" y="485"/>
                        <a:pt x="330" y="465"/>
                      </a:cubicBezTo>
                      <a:cubicBezTo>
                        <a:pt x="342" y="398"/>
                        <a:pt x="344" y="305"/>
                        <a:pt x="383" y="248"/>
                      </a:cubicBezTo>
                      <a:cubicBezTo>
                        <a:pt x="391" y="207"/>
                        <a:pt x="402" y="158"/>
                        <a:pt x="420" y="120"/>
                      </a:cubicBezTo>
                      <a:cubicBezTo>
                        <a:pt x="453" y="52"/>
                        <a:pt x="420" y="142"/>
                        <a:pt x="443" y="75"/>
                      </a:cubicBezTo>
                      <a:cubicBezTo>
                        <a:pt x="446" y="56"/>
                        <a:pt x="458" y="21"/>
                        <a:pt x="458" y="0"/>
                      </a:cubicBezTo>
                      <a:lnTo>
                        <a:pt x="323" y="8"/>
                      </a:lnTo>
                      <a:lnTo>
                        <a:pt x="0" y="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21" name="Group 42"/>
          <p:cNvGrpSpPr>
            <a:grpSpLocks/>
          </p:cNvGrpSpPr>
          <p:nvPr/>
        </p:nvGrpSpPr>
        <p:grpSpPr bwMode="auto">
          <a:xfrm>
            <a:off x="4953000" y="2819400"/>
            <a:ext cx="2374900" cy="2298700"/>
            <a:chOff x="7059" y="4487"/>
            <a:chExt cx="3472" cy="3332"/>
          </a:xfrm>
        </p:grpSpPr>
        <p:sp>
          <p:nvSpPr>
            <p:cNvPr id="47122" name="AutoShape 43"/>
            <p:cNvSpPr>
              <a:spLocks noChangeArrowheads="1"/>
            </p:cNvSpPr>
            <p:nvPr/>
          </p:nvSpPr>
          <p:spPr bwMode="auto">
            <a:xfrm rot="-1883067">
              <a:off x="7675" y="4807"/>
              <a:ext cx="1896" cy="184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3" name="Line 44"/>
            <p:cNvSpPr>
              <a:spLocks noChangeShapeType="1"/>
            </p:cNvSpPr>
            <p:nvPr/>
          </p:nvSpPr>
          <p:spPr bwMode="auto">
            <a:xfrm rot="-1889355">
              <a:off x="9659" y="5418"/>
              <a:ext cx="655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4" name="Line 45"/>
            <p:cNvSpPr>
              <a:spLocks noChangeShapeType="1"/>
            </p:cNvSpPr>
            <p:nvPr/>
          </p:nvSpPr>
          <p:spPr bwMode="auto">
            <a:xfrm rot="19715059" flipV="1">
              <a:off x="7544" y="4598"/>
              <a:ext cx="6" cy="5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5" name="Line 46"/>
            <p:cNvSpPr>
              <a:spLocks noChangeShapeType="1"/>
            </p:cNvSpPr>
            <p:nvPr/>
          </p:nvSpPr>
          <p:spPr bwMode="auto">
            <a:xfrm rot="19716428" flipH="1">
              <a:off x="8016" y="7135"/>
              <a:ext cx="404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9" name="Text Box 47"/>
            <p:cNvSpPr txBox="1">
              <a:spLocks noChangeArrowheads="1"/>
            </p:cNvSpPr>
            <p:nvPr/>
          </p:nvSpPr>
          <p:spPr bwMode="auto">
            <a:xfrm>
              <a:off x="10099" y="5231"/>
              <a:ext cx="4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130" name="Text Box 48"/>
            <p:cNvSpPr txBox="1">
              <a:spLocks noChangeArrowheads="1"/>
            </p:cNvSpPr>
            <p:nvPr/>
          </p:nvSpPr>
          <p:spPr bwMode="auto">
            <a:xfrm>
              <a:off x="8171" y="7339"/>
              <a:ext cx="4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131" name="Text Box 49"/>
          <p:cNvSpPr txBox="1">
            <a:spLocks noChangeArrowheads="1"/>
          </p:cNvSpPr>
          <p:nvPr/>
        </p:nvSpPr>
        <p:spPr bwMode="auto">
          <a:xfrm>
            <a:off x="4953000" y="2743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7132" name="Object 47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658453"/>
              </p:ext>
            </p:extLst>
          </p:nvPr>
        </p:nvGraphicFramePr>
        <p:xfrm>
          <a:off x="609600" y="2895600"/>
          <a:ext cx="17668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name="Equation" r:id="rId8" imgW="1244520" imgH="736560" progId="Equation.3">
                  <p:embed/>
                </p:oleObj>
              </mc:Choice>
              <mc:Fallback>
                <p:oleObj name="Equation" r:id="rId8" imgW="1244520" imgH="736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176688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3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34" name="Object 47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9126"/>
              </p:ext>
            </p:extLst>
          </p:nvPr>
        </p:nvGraphicFramePr>
        <p:xfrm>
          <a:off x="6858000" y="4038600"/>
          <a:ext cx="157175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10" imgW="1129810" imgH="710891" progId="Equation.3">
                  <p:embed/>
                </p:oleObj>
              </mc:Choice>
              <mc:Fallback>
                <p:oleObj name="Equation" r:id="rId10" imgW="1129810" imgH="710891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571752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36" name="Object 47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442632"/>
              </p:ext>
            </p:extLst>
          </p:nvPr>
        </p:nvGraphicFramePr>
        <p:xfrm>
          <a:off x="1150938" y="1574800"/>
          <a:ext cx="7243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Equation" r:id="rId12" imgW="4559040" imgH="685800" progId="Equation.3">
                  <p:embed/>
                </p:oleObj>
              </mc:Choice>
              <mc:Fallback>
                <p:oleObj name="Equation" r:id="rId12" imgW="4559040" imgH="6858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574800"/>
                        <a:ext cx="7243762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5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221794" cy="10723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Spherical and </a:t>
            </a:r>
            <a:r>
              <a:rPr lang="en-US" sz="3600" b="1" dirty="0" err="1" smtClean="0"/>
              <a:t>Deviatoric</a:t>
            </a:r>
            <a:r>
              <a:rPr lang="en-US" sz="3600" b="1" dirty="0" smtClean="0"/>
              <a:t> Strains</a:t>
            </a:r>
            <a:endParaRPr lang="en-US" sz="36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257916"/>
              </p:ext>
            </p:extLst>
          </p:nvPr>
        </p:nvGraphicFramePr>
        <p:xfrm>
          <a:off x="3348141" y="2091095"/>
          <a:ext cx="11128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141" y="2091095"/>
                        <a:ext cx="1112837" cy="58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53954"/>
              </p:ext>
            </p:extLst>
          </p:nvPr>
        </p:nvGraphicFramePr>
        <p:xfrm>
          <a:off x="3384653" y="2622908"/>
          <a:ext cx="14906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5" imgW="1002960" imgH="393480" progId="Equation.3">
                  <p:embed/>
                </p:oleObj>
              </mc:Choice>
              <mc:Fallback>
                <p:oleObj name="Equation" r:id="rId5" imgW="1002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653" y="2622908"/>
                        <a:ext cx="1490663" cy="579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872769"/>
              </p:ext>
            </p:extLst>
          </p:nvPr>
        </p:nvGraphicFramePr>
        <p:xfrm>
          <a:off x="1757466" y="2500670"/>
          <a:ext cx="1138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7" imgW="723600" imgH="241200" progId="Equation.3">
                  <p:embed/>
                </p:oleObj>
              </mc:Choice>
              <mc:Fallback>
                <p:oleObj name="Equation" r:id="rId7" imgW="723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466" y="2500670"/>
                        <a:ext cx="1138237" cy="37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93737"/>
              </p:ext>
            </p:extLst>
          </p:nvPr>
        </p:nvGraphicFramePr>
        <p:xfrm>
          <a:off x="2969341" y="2194231"/>
          <a:ext cx="498373" cy="107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9341" y="2194231"/>
                        <a:ext cx="498373" cy="1077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8200" y="2209800"/>
            <a:ext cx="26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 . . Spherical Strain Tensor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67748" y="2735826"/>
            <a:ext cx="279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 . . </a:t>
            </a:r>
            <a:r>
              <a:rPr lang="en-US" b="1" dirty="0" err="1" smtClean="0"/>
              <a:t>Deviatoric</a:t>
            </a:r>
            <a:r>
              <a:rPr lang="en-US" b="1" dirty="0" smtClean="0"/>
              <a:t> Strain Tensor</a:t>
            </a:r>
            <a:endParaRPr lang="en-US" b="1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460</TotalTime>
  <Words>243</Words>
  <Application>Microsoft Office PowerPoint</Application>
  <PresentationFormat>On-screen Show (4:3)</PresentationFormat>
  <Paragraphs>63</Paragraphs>
  <Slides>15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Chapter 2  Deformation: Displacements &amp; Strain</vt:lpstr>
      <vt:lpstr>Deformation Example</vt:lpstr>
      <vt:lpstr>Small Deformation Theory</vt:lpstr>
      <vt:lpstr>Two Dimensional Geometric Deformation</vt:lpstr>
      <vt:lpstr>Example 2-1: Strain and Rotation Examples</vt:lpstr>
      <vt:lpstr>Strain Transformation</vt:lpstr>
      <vt:lpstr>Two-Dimensional  Strain Transformation</vt:lpstr>
      <vt:lpstr>Principal Strains &amp; Directions</vt:lpstr>
      <vt:lpstr>Spherical and Deviatoric Strains</vt:lpstr>
      <vt:lpstr>Compatibility Concept Normally we want continuous single-valued displacements;  i.e. a mesh that fits perfectly together after deformation</vt:lpstr>
      <vt:lpstr>Mathematical Concepts Related to Deformation Compatibility</vt:lpstr>
      <vt:lpstr>Physical Interpretation of Strain Compatibility</vt:lpstr>
      <vt:lpstr>Compatibility Equations Saint Venant Equations in Terms of Strain Guarantee Continuous Single-Valued Displacements  in Simply-Connected Regions</vt:lpstr>
      <vt:lpstr>Examples of Domain Connectivity</vt:lpstr>
      <vt:lpstr>Curvilinear Strain-Displacement Relations Cylindrical Coordinates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MCE 571 Theory of Elasticity</dc:title>
  <dc:creator>sadd</dc:creator>
  <cp:lastModifiedBy>taggart</cp:lastModifiedBy>
  <cp:revision>43</cp:revision>
  <dcterms:created xsi:type="dcterms:W3CDTF">2012-01-17T18:53:58Z</dcterms:created>
  <dcterms:modified xsi:type="dcterms:W3CDTF">2015-09-09T12:04:50Z</dcterms:modified>
</cp:coreProperties>
</file>