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5" r:id="rId6"/>
    <p:sldId id="259" r:id="rId7"/>
    <p:sldId id="264" r:id="rId8"/>
    <p:sldId id="260" r:id="rId9"/>
    <p:sldId id="268" r:id="rId10"/>
    <p:sldId id="269" r:id="rId11"/>
    <p:sldId id="270" r:id="rId12"/>
    <p:sldId id="267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E872-ECC5-41CD-B7D6-284549847B3F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82CC-A77B-4426-A31A-DFF97D2D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082CC-A77B-4426-A31A-DFF97D2D204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51D9-8721-4D88-B6B2-63B36F721CD5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6A35-9E08-491E-BFFB-1ED059AD0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Relationship Id="rId9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wmf"/><Relationship Id="rId9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9.wmf"/><Relationship Id="rId9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.jpeg"/><Relationship Id="rId4" Type="http://schemas.openxmlformats.org/officeDocument/2006/relationships/image" Target="../media/image4.w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.jpeg"/><Relationship Id="rId5" Type="http://schemas.openxmlformats.org/officeDocument/2006/relationships/image" Target="../media/image11.wmf"/><Relationship Id="rId10" Type="http://schemas.openxmlformats.org/officeDocument/2006/relationships/image" Target="../media/image14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0.e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1.jpe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7.wmf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229600" cy="10668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Chapter 3  Stress and Equilibrium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04436" y="1406013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Body and Surface Forces</a:t>
            </a:r>
            <a:endParaRPr lang="en-US" sz="3200" b="1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351566" y="2327814"/>
            <a:ext cx="3801834" cy="3405516"/>
            <a:chOff x="3654" y="6473"/>
            <a:chExt cx="4896" cy="4445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654" y="6473"/>
              <a:ext cx="4676" cy="1512"/>
              <a:chOff x="3664" y="6295"/>
              <a:chExt cx="4676" cy="1512"/>
            </a:xfrm>
          </p:grpSpPr>
          <p:sp>
            <p:nvSpPr>
              <p:cNvPr id="35" name="AutoShape 4"/>
              <p:cNvSpPr>
                <a:spLocks noChangeArrowheads="1"/>
              </p:cNvSpPr>
              <p:nvPr/>
            </p:nvSpPr>
            <p:spPr bwMode="auto">
              <a:xfrm>
                <a:off x="4308" y="6295"/>
                <a:ext cx="3408" cy="1512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6" name="Line 5"/>
              <p:cNvCxnSpPr/>
              <p:nvPr/>
            </p:nvCxnSpPr>
            <p:spPr bwMode="auto">
              <a:xfrm>
                <a:off x="7548" y="7039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Line 6"/>
              <p:cNvCxnSpPr/>
              <p:nvPr/>
            </p:nvCxnSpPr>
            <p:spPr bwMode="auto">
              <a:xfrm flipH="1">
                <a:off x="3664" y="7039"/>
                <a:ext cx="6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7"/>
              <p:cNvCxnSpPr/>
              <p:nvPr/>
            </p:nvCxnSpPr>
            <p:spPr bwMode="auto">
              <a:xfrm flipH="1">
                <a:off x="4684" y="6315"/>
                <a:ext cx="8" cy="1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8"/>
              <p:cNvCxnSpPr/>
              <p:nvPr/>
            </p:nvCxnSpPr>
            <p:spPr bwMode="auto">
              <a:xfrm flipH="1" flipV="1">
                <a:off x="4684" y="7419"/>
                <a:ext cx="2992" cy="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9"/>
              <p:cNvCxnSpPr/>
              <p:nvPr/>
            </p:nvCxnSpPr>
            <p:spPr bwMode="auto">
              <a:xfrm flipV="1">
                <a:off x="4308" y="7419"/>
                <a:ext cx="368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59" y="10450"/>
              <a:ext cx="41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2860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(b) Sectioned Axially Loaded Beam </a:t>
              </a:r>
            </a:p>
            <a:p>
              <a:pPr marL="22860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      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676" y="8667"/>
              <a:ext cx="2536" cy="1520"/>
              <a:chOff x="3344" y="7520"/>
              <a:chExt cx="2536" cy="1520"/>
            </a:xfrm>
          </p:grpSpPr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3344" y="7520"/>
                <a:ext cx="2200" cy="1520"/>
                <a:chOff x="5208" y="7376"/>
                <a:chExt cx="2200" cy="1520"/>
              </a:xfrm>
            </p:grpSpPr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5208" y="7376"/>
                  <a:ext cx="2200" cy="1520"/>
                </a:xfrm>
                <a:custGeom>
                  <a:avLst/>
                  <a:gdLst>
                    <a:gd name="T0" fmla="*/ 8 w 2200"/>
                    <a:gd name="T1" fmla="*/ 384 h 1520"/>
                    <a:gd name="T2" fmla="*/ 400 w 2200"/>
                    <a:gd name="T3" fmla="*/ 0 h 1520"/>
                    <a:gd name="T4" fmla="*/ 1720 w 2200"/>
                    <a:gd name="T5" fmla="*/ 8 h 1520"/>
                    <a:gd name="T6" fmla="*/ 2200 w 2200"/>
                    <a:gd name="T7" fmla="*/ 1136 h 1520"/>
                    <a:gd name="T8" fmla="*/ 1832 w 2200"/>
                    <a:gd name="T9" fmla="*/ 1520 h 1520"/>
                    <a:gd name="T10" fmla="*/ 0 w 2200"/>
                    <a:gd name="T11" fmla="*/ 1520 h 1520"/>
                    <a:gd name="T12" fmla="*/ 8 w 2200"/>
                    <a:gd name="T13" fmla="*/ 384 h 1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00" h="1520">
                      <a:moveTo>
                        <a:pt x="8" y="384"/>
                      </a:moveTo>
                      <a:lnTo>
                        <a:pt x="400" y="0"/>
                      </a:lnTo>
                      <a:lnTo>
                        <a:pt x="1720" y="8"/>
                      </a:lnTo>
                      <a:lnTo>
                        <a:pt x="2200" y="1136"/>
                      </a:lnTo>
                      <a:lnTo>
                        <a:pt x="1832" y="1520"/>
                      </a:lnTo>
                      <a:lnTo>
                        <a:pt x="0" y="1520"/>
                      </a:lnTo>
                      <a:lnTo>
                        <a:pt x="8" y="3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32" name="Line 14"/>
                <p:cNvCxnSpPr/>
                <p:nvPr/>
              </p:nvCxnSpPr>
              <p:spPr bwMode="auto">
                <a:xfrm>
                  <a:off x="5224" y="7768"/>
                  <a:ext cx="13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Line 15"/>
                <p:cNvCxnSpPr/>
                <p:nvPr/>
              </p:nvCxnSpPr>
              <p:spPr bwMode="auto">
                <a:xfrm flipV="1">
                  <a:off x="6560" y="7384"/>
                  <a:ext cx="368" cy="3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Line 16"/>
                <p:cNvCxnSpPr/>
                <p:nvPr/>
              </p:nvCxnSpPr>
              <p:spPr bwMode="auto">
                <a:xfrm>
                  <a:off x="6560" y="7768"/>
                  <a:ext cx="488" cy="11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712" y="7544"/>
                <a:ext cx="816" cy="1472"/>
              </a:xfrm>
              <a:custGeom>
                <a:avLst/>
                <a:gdLst>
                  <a:gd name="T0" fmla="*/ 0 w 816"/>
                  <a:gd name="T1" fmla="*/ 376 h 1472"/>
                  <a:gd name="T2" fmla="*/ 352 w 816"/>
                  <a:gd name="T3" fmla="*/ 0 h 1472"/>
                  <a:gd name="T4" fmla="*/ 816 w 816"/>
                  <a:gd name="T5" fmla="*/ 1112 h 1472"/>
                  <a:gd name="T6" fmla="*/ 472 w 816"/>
                  <a:gd name="T7" fmla="*/ 1472 h 1472"/>
                  <a:gd name="T8" fmla="*/ 0 w 816"/>
                  <a:gd name="T9" fmla="*/ 376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1472">
                    <a:moveTo>
                      <a:pt x="0" y="376"/>
                    </a:moveTo>
                    <a:lnTo>
                      <a:pt x="352" y="0"/>
                    </a:lnTo>
                    <a:lnTo>
                      <a:pt x="816" y="1112"/>
                    </a:lnTo>
                    <a:lnTo>
                      <a:pt x="472" y="1472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2" name="Line 18"/>
              <p:cNvCxnSpPr/>
              <p:nvPr/>
            </p:nvCxnSpPr>
            <p:spPr bwMode="auto">
              <a:xfrm>
                <a:off x="5048" y="772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Line 19"/>
              <p:cNvCxnSpPr/>
              <p:nvPr/>
            </p:nvCxnSpPr>
            <p:spPr bwMode="auto">
              <a:xfrm>
                <a:off x="5160" y="800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20"/>
              <p:cNvCxnSpPr/>
              <p:nvPr/>
            </p:nvCxnSpPr>
            <p:spPr bwMode="auto">
              <a:xfrm>
                <a:off x="5296" y="829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21"/>
              <p:cNvCxnSpPr/>
              <p:nvPr/>
            </p:nvCxnSpPr>
            <p:spPr bwMode="auto">
              <a:xfrm>
                <a:off x="5400" y="858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22"/>
              <p:cNvCxnSpPr/>
              <p:nvPr/>
            </p:nvCxnSpPr>
            <p:spPr bwMode="auto">
              <a:xfrm>
                <a:off x="4808" y="792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3"/>
              <p:cNvCxnSpPr/>
              <p:nvPr/>
            </p:nvCxnSpPr>
            <p:spPr bwMode="auto">
              <a:xfrm>
                <a:off x="4920" y="8192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24"/>
              <p:cNvCxnSpPr/>
              <p:nvPr/>
            </p:nvCxnSpPr>
            <p:spPr bwMode="auto">
              <a:xfrm>
                <a:off x="5056" y="848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25"/>
              <p:cNvCxnSpPr/>
              <p:nvPr/>
            </p:nvCxnSpPr>
            <p:spPr bwMode="auto">
              <a:xfrm>
                <a:off x="5160" y="877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206" y="8098"/>
              <a:ext cx="234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Surface Forces: </a:t>
              </a:r>
              <a:r>
                <a:rPr kumimoji="0" lang="en-US" sz="11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T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(</a:t>
              </a:r>
              <a:r>
                <a:rPr kumimoji="0" lang="en-US" sz="11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x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)</a:t>
              </a:r>
            </a:p>
          </p:txBody>
        </p:sp>
        <p:cxnSp>
          <p:nvCxnSpPr>
            <p:cNvPr id="15" name="Line 27"/>
            <p:cNvCxnSpPr/>
            <p:nvPr/>
          </p:nvCxnSpPr>
          <p:spPr bwMode="auto">
            <a:xfrm flipV="1">
              <a:off x="6518" y="8455"/>
              <a:ext cx="522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28"/>
            <p:cNvCxnSpPr/>
            <p:nvPr/>
          </p:nvCxnSpPr>
          <p:spPr bwMode="auto">
            <a:xfrm flipH="1">
              <a:off x="4024" y="9487"/>
              <a:ext cx="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6788" y="10052"/>
              <a:ext cx="46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28600" algn="l"/>
                  <a:tab pos="457200" algn="l"/>
                </a:tabLst>
                <a:defRPr/>
              </a:pPr>
              <a:r>
                <a:rPr kumimoji="0" lang="en-US" sz="12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S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9" name="Line 30"/>
            <p:cNvCxnSpPr/>
            <p:nvPr/>
          </p:nvCxnSpPr>
          <p:spPr bwMode="auto">
            <a:xfrm>
              <a:off x="6536" y="10000"/>
              <a:ext cx="355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880660" y="2209800"/>
            <a:ext cx="3089062" cy="2599654"/>
            <a:chOff x="3668" y="2730"/>
            <a:chExt cx="4231" cy="3036"/>
          </a:xfrm>
        </p:grpSpPr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4008" y="3266"/>
              <a:ext cx="3600" cy="12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roup 111"/>
            <p:cNvGrpSpPr>
              <a:grpSpLocks/>
            </p:cNvGrpSpPr>
            <p:nvPr/>
          </p:nvGrpSpPr>
          <p:grpSpPr bwMode="auto">
            <a:xfrm>
              <a:off x="4140" y="3338"/>
              <a:ext cx="3288" cy="384"/>
              <a:chOff x="3600" y="2964"/>
              <a:chExt cx="3288" cy="384"/>
            </a:xfrm>
          </p:grpSpPr>
          <p:grpSp>
            <p:nvGrpSpPr>
              <p:cNvPr id="138" name="Group 137"/>
              <p:cNvGrpSpPr>
                <a:grpSpLocks/>
              </p:cNvGrpSpPr>
              <p:nvPr/>
            </p:nvGrpSpPr>
            <p:grpSpPr bwMode="auto">
              <a:xfrm>
                <a:off x="3600" y="2964"/>
                <a:ext cx="1416" cy="372"/>
                <a:chOff x="3600" y="2964"/>
                <a:chExt cx="1416" cy="372"/>
              </a:xfrm>
            </p:grpSpPr>
            <p:cxnSp>
              <p:nvCxnSpPr>
                <p:cNvPr id="144" name="Line 6"/>
                <p:cNvCxnSpPr/>
                <p:nvPr/>
              </p:nvCxnSpPr>
              <p:spPr bwMode="auto">
                <a:xfrm>
                  <a:off x="3600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5" name="Line 7"/>
                <p:cNvCxnSpPr/>
                <p:nvPr/>
              </p:nvCxnSpPr>
              <p:spPr bwMode="auto">
                <a:xfrm>
                  <a:off x="4044" y="2964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" name="Line 8"/>
                <p:cNvCxnSpPr/>
                <p:nvPr/>
              </p:nvCxnSpPr>
              <p:spPr bwMode="auto">
                <a:xfrm>
                  <a:off x="453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" name="Line 9"/>
                <p:cNvCxnSpPr/>
                <p:nvPr/>
              </p:nvCxnSpPr>
              <p:spPr bwMode="auto">
                <a:xfrm>
                  <a:off x="501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39" name="Group 138"/>
              <p:cNvGrpSpPr>
                <a:grpSpLocks/>
              </p:cNvGrpSpPr>
              <p:nvPr/>
            </p:nvGrpSpPr>
            <p:grpSpPr bwMode="auto">
              <a:xfrm>
                <a:off x="5472" y="2976"/>
                <a:ext cx="1416" cy="372"/>
                <a:chOff x="3600" y="2964"/>
                <a:chExt cx="1416" cy="372"/>
              </a:xfrm>
            </p:grpSpPr>
            <p:cxnSp>
              <p:nvCxnSpPr>
                <p:cNvPr id="140" name="Line 11"/>
                <p:cNvCxnSpPr/>
                <p:nvPr/>
              </p:nvCxnSpPr>
              <p:spPr bwMode="auto">
                <a:xfrm>
                  <a:off x="3600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1" name="Line 12"/>
                <p:cNvCxnSpPr/>
                <p:nvPr/>
              </p:nvCxnSpPr>
              <p:spPr bwMode="auto">
                <a:xfrm>
                  <a:off x="4044" y="2964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2" name="Line 13"/>
                <p:cNvCxnSpPr/>
                <p:nvPr/>
              </p:nvCxnSpPr>
              <p:spPr bwMode="auto">
                <a:xfrm>
                  <a:off x="453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" name="Line 14"/>
                <p:cNvCxnSpPr/>
                <p:nvPr/>
              </p:nvCxnSpPr>
              <p:spPr bwMode="auto">
                <a:xfrm>
                  <a:off x="501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4140" y="4058"/>
              <a:ext cx="3288" cy="384"/>
              <a:chOff x="3600" y="2964"/>
              <a:chExt cx="3288" cy="384"/>
            </a:xfrm>
          </p:grpSpPr>
          <p:grpSp>
            <p:nvGrpSpPr>
              <p:cNvPr id="128" name="Group 127"/>
              <p:cNvGrpSpPr>
                <a:grpSpLocks/>
              </p:cNvGrpSpPr>
              <p:nvPr/>
            </p:nvGrpSpPr>
            <p:grpSpPr bwMode="auto">
              <a:xfrm>
                <a:off x="3600" y="2964"/>
                <a:ext cx="1416" cy="372"/>
                <a:chOff x="3600" y="2964"/>
                <a:chExt cx="1416" cy="372"/>
              </a:xfrm>
            </p:grpSpPr>
            <p:cxnSp>
              <p:nvCxnSpPr>
                <p:cNvPr id="134" name="Line 17"/>
                <p:cNvCxnSpPr/>
                <p:nvPr/>
              </p:nvCxnSpPr>
              <p:spPr bwMode="auto">
                <a:xfrm>
                  <a:off x="3600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5" name="Line 18"/>
                <p:cNvCxnSpPr/>
                <p:nvPr/>
              </p:nvCxnSpPr>
              <p:spPr bwMode="auto">
                <a:xfrm>
                  <a:off x="4044" y="2964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6" name="Line 19"/>
                <p:cNvCxnSpPr/>
                <p:nvPr/>
              </p:nvCxnSpPr>
              <p:spPr bwMode="auto">
                <a:xfrm>
                  <a:off x="453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7" name="Line 20"/>
                <p:cNvCxnSpPr/>
                <p:nvPr/>
              </p:nvCxnSpPr>
              <p:spPr bwMode="auto">
                <a:xfrm>
                  <a:off x="501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29" name="Group 128"/>
              <p:cNvGrpSpPr>
                <a:grpSpLocks/>
              </p:cNvGrpSpPr>
              <p:nvPr/>
            </p:nvGrpSpPr>
            <p:grpSpPr bwMode="auto">
              <a:xfrm>
                <a:off x="5472" y="2976"/>
                <a:ext cx="1416" cy="372"/>
                <a:chOff x="3600" y="2964"/>
                <a:chExt cx="1416" cy="372"/>
              </a:xfrm>
            </p:grpSpPr>
            <p:cxnSp>
              <p:nvCxnSpPr>
                <p:cNvPr id="130" name="Line 22"/>
                <p:cNvCxnSpPr/>
                <p:nvPr/>
              </p:nvCxnSpPr>
              <p:spPr bwMode="auto">
                <a:xfrm>
                  <a:off x="3600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1" name="Line 23"/>
                <p:cNvCxnSpPr/>
                <p:nvPr/>
              </p:nvCxnSpPr>
              <p:spPr bwMode="auto">
                <a:xfrm>
                  <a:off x="4044" y="2964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2" name="Line 24"/>
                <p:cNvCxnSpPr/>
                <p:nvPr/>
              </p:nvCxnSpPr>
              <p:spPr bwMode="auto">
                <a:xfrm>
                  <a:off x="453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" name="Line 25"/>
                <p:cNvCxnSpPr/>
                <p:nvPr/>
              </p:nvCxnSpPr>
              <p:spPr bwMode="auto">
                <a:xfrm>
                  <a:off x="5016" y="2976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4356" y="3686"/>
              <a:ext cx="1416" cy="372"/>
              <a:chOff x="3600" y="2964"/>
              <a:chExt cx="1416" cy="372"/>
            </a:xfrm>
          </p:grpSpPr>
          <p:cxnSp>
            <p:nvCxnSpPr>
              <p:cNvPr id="124" name="Line 27"/>
              <p:cNvCxnSpPr/>
              <p:nvPr/>
            </p:nvCxnSpPr>
            <p:spPr bwMode="auto">
              <a:xfrm>
                <a:off x="3600" y="2976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Line 28"/>
              <p:cNvCxnSpPr/>
              <p:nvPr/>
            </p:nvCxnSpPr>
            <p:spPr bwMode="auto">
              <a:xfrm>
                <a:off x="4044" y="296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Line 29"/>
              <p:cNvCxnSpPr/>
              <p:nvPr/>
            </p:nvCxnSpPr>
            <p:spPr bwMode="auto">
              <a:xfrm>
                <a:off x="4536" y="2976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Line 30"/>
              <p:cNvCxnSpPr/>
              <p:nvPr/>
            </p:nvCxnSpPr>
            <p:spPr bwMode="auto">
              <a:xfrm>
                <a:off x="5016" y="2976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15" name="Line 31"/>
            <p:cNvCxnSpPr/>
            <p:nvPr/>
          </p:nvCxnSpPr>
          <p:spPr bwMode="auto">
            <a:xfrm>
              <a:off x="6228" y="37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Line 32"/>
            <p:cNvCxnSpPr/>
            <p:nvPr/>
          </p:nvCxnSpPr>
          <p:spPr bwMode="auto">
            <a:xfrm>
              <a:off x="6684" y="37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Line 33"/>
            <p:cNvCxnSpPr/>
            <p:nvPr/>
          </p:nvCxnSpPr>
          <p:spPr bwMode="auto">
            <a:xfrm>
              <a:off x="7164" y="37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3996" y="3278"/>
              <a:ext cx="3864" cy="1944"/>
            </a:xfrm>
            <a:custGeom>
              <a:avLst/>
              <a:gdLst>
                <a:gd name="T0" fmla="*/ 0 w 3864"/>
                <a:gd name="T1" fmla="*/ 1188 h 1944"/>
                <a:gd name="T2" fmla="*/ 0 w 3864"/>
                <a:gd name="T3" fmla="*/ 0 h 1944"/>
                <a:gd name="T4" fmla="*/ 420 w 3864"/>
                <a:gd name="T5" fmla="*/ 12 h 1944"/>
                <a:gd name="T6" fmla="*/ 1008 w 3864"/>
                <a:gd name="T7" fmla="*/ 60 h 1944"/>
                <a:gd name="T8" fmla="*/ 1548 w 3864"/>
                <a:gd name="T9" fmla="*/ 144 h 1944"/>
                <a:gd name="T10" fmla="*/ 2124 w 3864"/>
                <a:gd name="T11" fmla="*/ 252 h 1944"/>
                <a:gd name="T12" fmla="*/ 2664 w 3864"/>
                <a:gd name="T13" fmla="*/ 396 h 1944"/>
                <a:gd name="T14" fmla="*/ 3144 w 3864"/>
                <a:gd name="T15" fmla="*/ 564 h 1944"/>
                <a:gd name="T16" fmla="*/ 3516 w 3864"/>
                <a:gd name="T17" fmla="*/ 708 h 1944"/>
                <a:gd name="T18" fmla="*/ 3864 w 3864"/>
                <a:gd name="T19" fmla="*/ 876 h 1944"/>
                <a:gd name="T20" fmla="*/ 3432 w 3864"/>
                <a:gd name="T21" fmla="*/ 1944 h 1944"/>
                <a:gd name="T22" fmla="*/ 2892 w 3864"/>
                <a:gd name="T23" fmla="*/ 1716 h 1944"/>
                <a:gd name="T24" fmla="*/ 2364 w 3864"/>
                <a:gd name="T25" fmla="*/ 1524 h 1944"/>
                <a:gd name="T26" fmla="*/ 1836 w 3864"/>
                <a:gd name="T27" fmla="*/ 1380 h 1944"/>
                <a:gd name="T28" fmla="*/ 1248 w 3864"/>
                <a:gd name="T29" fmla="*/ 1272 h 1944"/>
                <a:gd name="T30" fmla="*/ 744 w 3864"/>
                <a:gd name="T31" fmla="*/ 1212 h 1944"/>
                <a:gd name="T32" fmla="*/ 336 w 3864"/>
                <a:gd name="T33" fmla="*/ 1188 h 1944"/>
                <a:gd name="T34" fmla="*/ 0 w 3864"/>
                <a:gd name="T35" fmla="*/ 1188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64" h="1944">
                  <a:moveTo>
                    <a:pt x="0" y="1188"/>
                  </a:moveTo>
                  <a:lnTo>
                    <a:pt x="0" y="0"/>
                  </a:lnTo>
                  <a:lnTo>
                    <a:pt x="420" y="12"/>
                  </a:lnTo>
                  <a:lnTo>
                    <a:pt x="1008" y="60"/>
                  </a:lnTo>
                  <a:lnTo>
                    <a:pt x="1548" y="144"/>
                  </a:lnTo>
                  <a:lnTo>
                    <a:pt x="2124" y="252"/>
                  </a:lnTo>
                  <a:lnTo>
                    <a:pt x="2664" y="396"/>
                  </a:lnTo>
                  <a:lnTo>
                    <a:pt x="3144" y="564"/>
                  </a:lnTo>
                  <a:lnTo>
                    <a:pt x="3516" y="708"/>
                  </a:lnTo>
                  <a:lnTo>
                    <a:pt x="3864" y="876"/>
                  </a:lnTo>
                  <a:lnTo>
                    <a:pt x="3432" y="1944"/>
                  </a:lnTo>
                  <a:lnTo>
                    <a:pt x="2892" y="1716"/>
                  </a:lnTo>
                  <a:lnTo>
                    <a:pt x="2364" y="1524"/>
                  </a:lnTo>
                  <a:lnTo>
                    <a:pt x="1836" y="1380"/>
                  </a:lnTo>
                  <a:lnTo>
                    <a:pt x="1248" y="1272"/>
                  </a:lnTo>
                  <a:lnTo>
                    <a:pt x="744" y="1212"/>
                  </a:lnTo>
                  <a:lnTo>
                    <a:pt x="336" y="1188"/>
                  </a:lnTo>
                  <a:lnTo>
                    <a:pt x="0" y="1188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Text Box 35"/>
            <p:cNvSpPr txBox="1">
              <a:spLocks noChangeArrowheads="1"/>
            </p:cNvSpPr>
            <p:nvPr/>
          </p:nvSpPr>
          <p:spPr bwMode="auto">
            <a:xfrm>
              <a:off x="3668" y="5310"/>
              <a:ext cx="423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R="0" lvl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>
                  <a:tab pos="45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(a) Cantilever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Beam Under Self-Weight Loading</a:t>
              </a:r>
            </a:p>
          </p:txBody>
        </p:sp>
        <p:sp>
          <p:nvSpPr>
            <p:cNvPr id="120" name="Text Box 36"/>
            <p:cNvSpPr txBox="1">
              <a:spLocks noChangeArrowheads="1"/>
            </p:cNvSpPr>
            <p:nvPr/>
          </p:nvSpPr>
          <p:spPr bwMode="auto">
            <a:xfrm>
              <a:off x="5584" y="2730"/>
              <a:ext cx="212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Body Forces: </a:t>
              </a:r>
              <a:r>
                <a:rPr kumimoji="0" lang="en-US" sz="11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F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(</a:t>
              </a:r>
              <a:r>
                <a:rPr kumimoji="0" lang="en-US" sz="11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x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)</a:t>
              </a:r>
            </a:p>
          </p:txBody>
        </p:sp>
        <p:cxnSp>
          <p:nvCxnSpPr>
            <p:cNvPr id="121" name="Line 37"/>
            <p:cNvCxnSpPr/>
            <p:nvPr/>
          </p:nvCxnSpPr>
          <p:spPr bwMode="auto">
            <a:xfrm flipV="1">
              <a:off x="5096" y="3018"/>
              <a:ext cx="54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Freeform 121" descr="Light upward diagonal"/>
            <p:cNvSpPr>
              <a:spLocks/>
            </p:cNvSpPr>
            <p:nvPr/>
          </p:nvSpPr>
          <p:spPr bwMode="auto">
            <a:xfrm rot="-5400000">
              <a:off x="2968" y="3726"/>
              <a:ext cx="1845" cy="210"/>
            </a:xfrm>
            <a:custGeom>
              <a:avLst/>
              <a:gdLst>
                <a:gd name="T0" fmla="*/ 0 w 1845"/>
                <a:gd name="T1" fmla="*/ 210 h 210"/>
                <a:gd name="T2" fmla="*/ 1845 w 1845"/>
                <a:gd name="T3" fmla="*/ 210 h 210"/>
                <a:gd name="T4" fmla="*/ 1732 w 1845"/>
                <a:gd name="T5" fmla="*/ 82 h 210"/>
                <a:gd name="T6" fmla="*/ 1522 w 1845"/>
                <a:gd name="T7" fmla="*/ 52 h 210"/>
                <a:gd name="T8" fmla="*/ 1222 w 1845"/>
                <a:gd name="T9" fmla="*/ 7 h 210"/>
                <a:gd name="T10" fmla="*/ 817 w 1845"/>
                <a:gd name="T11" fmla="*/ 0 h 210"/>
                <a:gd name="T12" fmla="*/ 525 w 1845"/>
                <a:gd name="T13" fmla="*/ 30 h 210"/>
                <a:gd name="T14" fmla="*/ 165 w 1845"/>
                <a:gd name="T15" fmla="*/ 75 h 210"/>
                <a:gd name="T16" fmla="*/ 45 w 1845"/>
                <a:gd name="T17" fmla="*/ 135 h 210"/>
                <a:gd name="T18" fmla="*/ 0 w 1845"/>
                <a:gd name="T1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5" h="210">
                  <a:moveTo>
                    <a:pt x="0" y="210"/>
                  </a:moveTo>
                  <a:lnTo>
                    <a:pt x="1845" y="210"/>
                  </a:lnTo>
                  <a:lnTo>
                    <a:pt x="1732" y="82"/>
                  </a:lnTo>
                  <a:lnTo>
                    <a:pt x="1522" y="52"/>
                  </a:lnTo>
                  <a:lnTo>
                    <a:pt x="1222" y="7"/>
                  </a:lnTo>
                  <a:lnTo>
                    <a:pt x="817" y="0"/>
                  </a:lnTo>
                  <a:lnTo>
                    <a:pt x="525" y="30"/>
                  </a:lnTo>
                  <a:lnTo>
                    <a:pt x="165" y="75"/>
                  </a:lnTo>
                  <a:lnTo>
                    <a:pt x="45" y="135"/>
                  </a:lnTo>
                  <a:lnTo>
                    <a:pt x="0" y="210"/>
                  </a:lnTo>
                  <a:close/>
                </a:path>
              </a:pathLst>
            </a:custGeom>
            <a:pattFill prst="ltUpDiag">
              <a:fgClr>
                <a:srgbClr val="80808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3" name="Line 39"/>
            <p:cNvCxnSpPr/>
            <p:nvPr/>
          </p:nvCxnSpPr>
          <p:spPr bwMode="auto">
            <a:xfrm rot="-5400000">
              <a:off x="3100" y="3833"/>
              <a:ext cx="1800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3" name="Rectangle 7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6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4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1" y="530277"/>
            <a:ext cx="7831394" cy="9445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Stress </a:t>
            </a:r>
            <a:r>
              <a:rPr lang="en-US" sz="3600" b="1" dirty="0" smtClean="0"/>
              <a:t>Distribution Visualization Using</a:t>
            </a:r>
            <a:br>
              <a:rPr lang="en-US" sz="3600" b="1" dirty="0" smtClean="0"/>
            </a:br>
            <a:r>
              <a:rPr lang="en-US" sz="3600" b="1" dirty="0" smtClean="0"/>
              <a:t>2-D or 3-D Plots of Particular Contour 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1" y="1629697"/>
            <a:ext cx="7167716" cy="4387645"/>
          </a:xfrm>
        </p:spPr>
        <p:txBody>
          <a:bodyPr>
            <a:normAutofit lnSpcReduction="10000"/>
          </a:bodyPr>
          <a:lstStyle/>
          <a:p>
            <a:r>
              <a:rPr lang="en-US" sz="2400" i="1" dirty="0" smtClean="0"/>
              <a:t>Particular Stress Components</a:t>
            </a:r>
          </a:p>
          <a:p>
            <a:r>
              <a:rPr lang="en-US" sz="2400" i="1" dirty="0" smtClean="0"/>
              <a:t>Principal Stress Components</a:t>
            </a:r>
          </a:p>
          <a:p>
            <a:r>
              <a:rPr lang="en-US" sz="2400" i="1" dirty="0" smtClean="0"/>
              <a:t>Maximum Shear Stress</a:t>
            </a:r>
          </a:p>
          <a:p>
            <a:r>
              <a:rPr lang="en-US" sz="2400" i="1" dirty="0" smtClean="0"/>
              <a:t>von </a:t>
            </a:r>
            <a:r>
              <a:rPr lang="en-US" sz="2400" i="1" dirty="0" err="1" smtClean="0"/>
              <a:t>Mises</a:t>
            </a:r>
            <a:r>
              <a:rPr lang="en-US" sz="2400" i="1" dirty="0" smtClean="0"/>
              <a:t> Stress</a:t>
            </a:r>
          </a:p>
          <a:p>
            <a:r>
              <a:rPr lang="en-US" sz="2400" i="1" dirty="0" err="1" smtClean="0"/>
              <a:t>Isochromatics</a:t>
            </a:r>
            <a:r>
              <a:rPr lang="en-US" sz="2400" i="1" dirty="0" smtClean="0"/>
              <a:t> (lines of principal stress difference = constant; same as max shear stress) </a:t>
            </a:r>
          </a:p>
          <a:p>
            <a:r>
              <a:rPr lang="en-US" sz="2400" i="1" dirty="0" err="1" smtClean="0"/>
              <a:t>Isoclinics</a:t>
            </a:r>
            <a:r>
              <a:rPr lang="en-US" sz="2400" i="1" dirty="0" smtClean="0"/>
              <a:t> (lines along which principal stresses have constant orientation)</a:t>
            </a:r>
          </a:p>
          <a:p>
            <a:r>
              <a:rPr lang="en-US" sz="2400" i="1" dirty="0" err="1" smtClean="0"/>
              <a:t>Isopachic</a:t>
            </a:r>
            <a:r>
              <a:rPr lang="en-US" sz="2400" i="1" dirty="0" smtClean="0"/>
              <a:t> lines (sum of principal stresses = constant)</a:t>
            </a:r>
          </a:p>
          <a:p>
            <a:r>
              <a:rPr lang="en-US" sz="2400" i="1" dirty="0" err="1" smtClean="0"/>
              <a:t>Isostatic</a:t>
            </a:r>
            <a:r>
              <a:rPr lang="en-US" sz="2400" i="1" dirty="0" smtClean="0"/>
              <a:t> lines (tangent oriented along a particular principal stress; sometimes called stress trajectories)</a:t>
            </a:r>
          </a:p>
          <a:p>
            <a:endParaRPr lang="en-US" sz="2400" b="1" i="1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9765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Example Stress Contour Distribution Plots </a:t>
            </a:r>
            <a:br>
              <a:rPr lang="en-US" sz="3200" b="1" dirty="0" smtClean="0"/>
            </a:br>
            <a:r>
              <a:rPr lang="en-US" sz="3200" b="1" dirty="0" smtClean="0"/>
              <a:t>Disk Under </a:t>
            </a:r>
            <a:r>
              <a:rPr lang="en-US" sz="3200" b="1" dirty="0"/>
              <a:t>Diametrical Compression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1309657" y="1088922"/>
            <a:ext cx="1706880" cy="2376488"/>
            <a:chOff x="1309657" y="1088922"/>
            <a:chExt cx="1706880" cy="2376488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309657" y="1460398"/>
              <a:ext cx="1706880" cy="1699260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66" name="Line 5"/>
            <p:cNvCxnSpPr/>
            <p:nvPr/>
          </p:nvCxnSpPr>
          <p:spPr bwMode="auto">
            <a:xfrm>
              <a:off x="2147857" y="1203223"/>
              <a:ext cx="0" cy="2673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6"/>
            <p:cNvCxnSpPr/>
            <p:nvPr/>
          </p:nvCxnSpPr>
          <p:spPr bwMode="auto">
            <a:xfrm flipV="1">
              <a:off x="2152619" y="3151086"/>
              <a:ext cx="1" cy="2666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2147857" y="3160610"/>
              <a:ext cx="3587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 dirty="0">
                  <a:effectLst/>
                  <a:latin typeface="Calibri"/>
                  <a:ea typeface="Calibri"/>
                </a:rPr>
                <a:t>P</a:t>
              </a:r>
              <a:endParaRPr lang="en-US" sz="12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2124044" y="1088922"/>
              <a:ext cx="3587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i="1">
                  <a:effectLst/>
                  <a:latin typeface="Calibri"/>
                  <a:ea typeface="Calibri"/>
                </a:rPr>
                <a:t>P</a:t>
              </a:r>
              <a:endParaRPr lang="en-US" sz="1200">
                <a:effectLst/>
                <a:latin typeface="Times New Roman"/>
                <a:ea typeface="Calibri"/>
              </a:endParaRPr>
            </a:p>
          </p:txBody>
        </p:sp>
      </p:grp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410047" y="3450425"/>
            <a:ext cx="1657616" cy="34482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</a:rPr>
              <a:t>(a) Disk Problem</a:t>
            </a:r>
            <a:endParaRPr lang="en-US" sz="1200" dirty="0">
              <a:effectLst/>
              <a:latin typeface="Times New Roman"/>
              <a:ea typeface="Calibri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6628" r="16457" b="9828"/>
          <a:stretch>
            <a:fillRect/>
          </a:stretch>
        </p:blipFill>
        <p:spPr bwMode="auto">
          <a:xfrm>
            <a:off x="3572602" y="1412454"/>
            <a:ext cx="1821815" cy="179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3247565" y="3216532"/>
            <a:ext cx="2553468" cy="54292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</a:rPr>
              <a:t>(b) Max Shear Stress Contours</a:t>
            </a:r>
            <a:br>
              <a:rPr lang="en-US" sz="1400" b="1" dirty="0">
                <a:effectLst/>
                <a:latin typeface="Calibri"/>
                <a:ea typeface="Calibri"/>
              </a:rPr>
            </a:br>
            <a:r>
              <a:rPr lang="en-US" sz="1400" b="1" dirty="0">
                <a:effectLst/>
                <a:latin typeface="Calibri"/>
                <a:ea typeface="Calibri"/>
              </a:rPr>
              <a:t>         (Isochromatic Lines)</a:t>
            </a:r>
            <a:endParaRPr lang="en-US" sz="1200" dirty="0">
              <a:effectLst/>
              <a:latin typeface="Times New Roman"/>
              <a:ea typeface="Calibri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t="5913" r="16800" b="9828"/>
          <a:stretch>
            <a:fillRect/>
          </a:stretch>
        </p:blipFill>
        <p:spPr bwMode="auto">
          <a:xfrm>
            <a:off x="6068724" y="1414657"/>
            <a:ext cx="1824355" cy="18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5970331" y="3236196"/>
            <a:ext cx="1962150" cy="54292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</a:rPr>
              <a:t>(c) Max Principal Stress</a:t>
            </a:r>
            <a:br>
              <a:rPr lang="en-US" sz="1400" b="1" dirty="0">
                <a:effectLst/>
                <a:latin typeface="Calibri"/>
                <a:ea typeface="Calibri"/>
              </a:rPr>
            </a:br>
            <a:r>
              <a:rPr lang="en-US" sz="1400" b="1" dirty="0">
                <a:effectLst/>
                <a:latin typeface="Calibri"/>
                <a:ea typeface="Calibri"/>
              </a:rPr>
              <a:t>              Contours</a:t>
            </a:r>
            <a:endParaRPr lang="en-US" sz="1200" dirty="0">
              <a:effectLst/>
              <a:latin typeface="Times New Roman"/>
              <a:ea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3" t="6493" r="16519" b="8881"/>
          <a:stretch>
            <a:fillRect/>
          </a:stretch>
        </p:blipFill>
        <p:spPr bwMode="auto">
          <a:xfrm>
            <a:off x="1294386" y="3828968"/>
            <a:ext cx="1796415" cy="17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775273" y="5571511"/>
            <a:ext cx="2834640" cy="5524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Calibri"/>
                <a:ea typeface="Calibri"/>
              </a:rPr>
              <a:t>(d) Sum of Principal Stress Contours</a:t>
            </a:r>
            <a:br>
              <a:rPr lang="en-US" sz="1400" b="1">
                <a:effectLst/>
                <a:latin typeface="Calibri"/>
                <a:ea typeface="Calibri"/>
              </a:rPr>
            </a:br>
            <a:r>
              <a:rPr lang="en-US" sz="1400" b="1">
                <a:effectLst/>
                <a:latin typeface="Calibri"/>
                <a:ea typeface="Calibri"/>
              </a:rPr>
              <a:t>                 (Isopachic Lines)</a:t>
            </a:r>
            <a:endParaRPr lang="en-US" sz="1200">
              <a:effectLst/>
              <a:latin typeface="Times New Roman"/>
              <a:ea typeface="Calibri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1" t="6345" r="16620" b="9604"/>
          <a:stretch>
            <a:fillRect/>
          </a:stretch>
        </p:blipFill>
        <p:spPr bwMode="auto">
          <a:xfrm>
            <a:off x="3600491" y="3808648"/>
            <a:ext cx="1864360" cy="183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3557279" y="5633187"/>
            <a:ext cx="2009775" cy="27178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</a:rPr>
              <a:t>(e) von </a:t>
            </a:r>
            <a:r>
              <a:rPr lang="en-US" sz="1400" b="1" dirty="0" err="1">
                <a:effectLst/>
                <a:latin typeface="Calibri"/>
                <a:ea typeface="Calibri"/>
              </a:rPr>
              <a:t>Mises</a:t>
            </a:r>
            <a:r>
              <a:rPr lang="en-US" sz="1400" b="1" dirty="0">
                <a:effectLst/>
                <a:latin typeface="Calibri"/>
                <a:ea typeface="Calibri"/>
              </a:rPr>
              <a:t> Stress Contours</a:t>
            </a:r>
            <a:endParaRPr lang="en-US" sz="1200" dirty="0">
              <a:effectLst/>
              <a:latin typeface="Times New Roman"/>
              <a:ea typeface="Calibri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9" t="6628" r="16115" b="9599"/>
          <a:stretch>
            <a:fillRect/>
          </a:stretch>
        </p:blipFill>
        <p:spPr bwMode="auto">
          <a:xfrm>
            <a:off x="6038267" y="3874627"/>
            <a:ext cx="184594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5451372" y="5682277"/>
            <a:ext cx="3314700" cy="4095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Calibri"/>
                <a:ea typeface="Calibri"/>
              </a:rPr>
              <a:t>(f) Stress Trajectories (Isostatic Lines)</a:t>
            </a:r>
            <a:endParaRPr lang="en-US" sz="120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29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507" y="256802"/>
            <a:ext cx="4306186" cy="69692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Equilibrium Equations</a:t>
            </a:r>
            <a:endParaRPr lang="en-US" sz="3600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31482"/>
              </p:ext>
            </p:extLst>
          </p:nvPr>
        </p:nvGraphicFramePr>
        <p:xfrm>
          <a:off x="1183406" y="3752407"/>
          <a:ext cx="38020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3" imgW="2476440" imgH="317160" progId="Equation.3">
                  <p:embed/>
                </p:oleObj>
              </mc:Choice>
              <mc:Fallback>
                <p:oleObj name="Equation" r:id="rId3" imgW="247644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06" y="3752407"/>
                        <a:ext cx="3802063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21092"/>
              </p:ext>
            </p:extLst>
          </p:nvPr>
        </p:nvGraphicFramePr>
        <p:xfrm>
          <a:off x="5210714" y="3050784"/>
          <a:ext cx="2413590" cy="191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5" imgW="1714500" imgH="1358900" progId="Equation.3">
                  <p:embed/>
                </p:oleObj>
              </mc:Choice>
              <mc:Fallback>
                <p:oleObj name="Equation" r:id="rId5" imgW="1714500" imgH="1358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714" y="3050784"/>
                        <a:ext cx="2413590" cy="1917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14944"/>
              </p:ext>
            </p:extLst>
          </p:nvPr>
        </p:nvGraphicFramePr>
        <p:xfrm>
          <a:off x="1581483" y="4975520"/>
          <a:ext cx="33575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7" imgW="2286000" imgH="685800" progId="Equation.3">
                  <p:embed/>
                </p:oleObj>
              </mc:Choice>
              <mc:Fallback>
                <p:oleObj name="Equation" r:id="rId7" imgW="22860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483" y="4975520"/>
                        <a:ext cx="3357562" cy="1011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65198" y="1019220"/>
            <a:ext cx="2416175" cy="2163445"/>
            <a:chOff x="4283" y="5160"/>
            <a:chExt cx="3805" cy="3407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 rot="1511411">
              <a:off x="4283" y="5893"/>
              <a:ext cx="3722" cy="2674"/>
            </a:xfrm>
            <a:custGeom>
              <a:avLst/>
              <a:gdLst>
                <a:gd name="T0" fmla="*/ 74 w 4134"/>
                <a:gd name="T1" fmla="*/ 1390 h 3094"/>
                <a:gd name="T2" fmla="*/ 494 w 4134"/>
                <a:gd name="T3" fmla="*/ 766 h 3094"/>
                <a:gd name="T4" fmla="*/ 1274 w 4134"/>
                <a:gd name="T5" fmla="*/ 238 h 3094"/>
                <a:gd name="T6" fmla="*/ 2222 w 4134"/>
                <a:gd name="T7" fmla="*/ 22 h 3094"/>
                <a:gd name="T8" fmla="*/ 3050 w 4134"/>
                <a:gd name="T9" fmla="*/ 106 h 3094"/>
                <a:gd name="T10" fmla="*/ 3506 w 4134"/>
                <a:gd name="T11" fmla="*/ 538 h 3094"/>
                <a:gd name="T12" fmla="*/ 3974 w 4134"/>
                <a:gd name="T13" fmla="*/ 874 h 3094"/>
                <a:gd name="T14" fmla="*/ 4130 w 4134"/>
                <a:gd name="T15" fmla="*/ 1246 h 3094"/>
                <a:gd name="T16" fmla="*/ 3950 w 4134"/>
                <a:gd name="T17" fmla="*/ 1798 h 3094"/>
                <a:gd name="T18" fmla="*/ 3290 w 4134"/>
                <a:gd name="T19" fmla="*/ 2110 h 3094"/>
                <a:gd name="T20" fmla="*/ 2762 w 4134"/>
                <a:gd name="T21" fmla="*/ 2326 h 3094"/>
                <a:gd name="T22" fmla="*/ 2126 w 4134"/>
                <a:gd name="T23" fmla="*/ 2854 h 3094"/>
                <a:gd name="T24" fmla="*/ 1454 w 4134"/>
                <a:gd name="T25" fmla="*/ 3070 h 3094"/>
                <a:gd name="T26" fmla="*/ 722 w 4134"/>
                <a:gd name="T27" fmla="*/ 2998 h 3094"/>
                <a:gd name="T28" fmla="*/ 302 w 4134"/>
                <a:gd name="T29" fmla="*/ 2710 h 3094"/>
                <a:gd name="T30" fmla="*/ 50 w 4134"/>
                <a:gd name="T31" fmla="*/ 2194 h 3094"/>
                <a:gd name="T32" fmla="*/ 74 w 4134"/>
                <a:gd name="T33" fmla="*/ 1390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34" h="3094">
                  <a:moveTo>
                    <a:pt x="74" y="1390"/>
                  </a:moveTo>
                  <a:cubicBezTo>
                    <a:pt x="148" y="1152"/>
                    <a:pt x="294" y="958"/>
                    <a:pt x="494" y="766"/>
                  </a:cubicBezTo>
                  <a:cubicBezTo>
                    <a:pt x="694" y="574"/>
                    <a:pt x="986" y="362"/>
                    <a:pt x="1274" y="238"/>
                  </a:cubicBezTo>
                  <a:cubicBezTo>
                    <a:pt x="1562" y="114"/>
                    <a:pt x="1926" y="44"/>
                    <a:pt x="2222" y="22"/>
                  </a:cubicBezTo>
                  <a:cubicBezTo>
                    <a:pt x="2518" y="0"/>
                    <a:pt x="2836" y="20"/>
                    <a:pt x="3050" y="106"/>
                  </a:cubicBezTo>
                  <a:cubicBezTo>
                    <a:pt x="3264" y="192"/>
                    <a:pt x="3352" y="410"/>
                    <a:pt x="3506" y="538"/>
                  </a:cubicBezTo>
                  <a:cubicBezTo>
                    <a:pt x="3660" y="666"/>
                    <a:pt x="3870" y="756"/>
                    <a:pt x="3974" y="874"/>
                  </a:cubicBezTo>
                  <a:cubicBezTo>
                    <a:pt x="4078" y="992"/>
                    <a:pt x="4134" y="1092"/>
                    <a:pt x="4130" y="1246"/>
                  </a:cubicBezTo>
                  <a:cubicBezTo>
                    <a:pt x="4126" y="1400"/>
                    <a:pt x="4090" y="1654"/>
                    <a:pt x="3950" y="1798"/>
                  </a:cubicBezTo>
                  <a:cubicBezTo>
                    <a:pt x="3810" y="1942"/>
                    <a:pt x="3488" y="2022"/>
                    <a:pt x="3290" y="2110"/>
                  </a:cubicBezTo>
                  <a:cubicBezTo>
                    <a:pt x="3092" y="2198"/>
                    <a:pt x="2956" y="2202"/>
                    <a:pt x="2762" y="2326"/>
                  </a:cubicBezTo>
                  <a:cubicBezTo>
                    <a:pt x="2568" y="2450"/>
                    <a:pt x="2344" y="2730"/>
                    <a:pt x="2126" y="2854"/>
                  </a:cubicBezTo>
                  <a:cubicBezTo>
                    <a:pt x="1908" y="2978"/>
                    <a:pt x="1688" y="3046"/>
                    <a:pt x="1454" y="3070"/>
                  </a:cubicBezTo>
                  <a:cubicBezTo>
                    <a:pt x="1220" y="3094"/>
                    <a:pt x="914" y="3058"/>
                    <a:pt x="722" y="2998"/>
                  </a:cubicBezTo>
                  <a:cubicBezTo>
                    <a:pt x="530" y="2938"/>
                    <a:pt x="414" y="2844"/>
                    <a:pt x="302" y="2710"/>
                  </a:cubicBezTo>
                  <a:cubicBezTo>
                    <a:pt x="190" y="2576"/>
                    <a:pt x="88" y="2414"/>
                    <a:pt x="50" y="2194"/>
                  </a:cubicBezTo>
                  <a:cubicBezTo>
                    <a:pt x="12" y="1974"/>
                    <a:pt x="0" y="1628"/>
                    <a:pt x="74" y="139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1373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5580" y="745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F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3" name="Line 5"/>
            <p:cNvCxnSpPr/>
            <p:nvPr/>
          </p:nvCxnSpPr>
          <p:spPr bwMode="auto">
            <a:xfrm flipV="1">
              <a:off x="5016" y="6708"/>
              <a:ext cx="5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6"/>
            <p:cNvCxnSpPr/>
            <p:nvPr/>
          </p:nvCxnSpPr>
          <p:spPr bwMode="auto">
            <a:xfrm flipV="1">
              <a:off x="5640" y="6612"/>
              <a:ext cx="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7"/>
            <p:cNvCxnSpPr/>
            <p:nvPr/>
          </p:nvCxnSpPr>
          <p:spPr bwMode="auto">
            <a:xfrm flipV="1">
              <a:off x="5052" y="6972"/>
              <a:ext cx="612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8"/>
            <p:cNvCxnSpPr/>
            <p:nvPr/>
          </p:nvCxnSpPr>
          <p:spPr bwMode="auto">
            <a:xfrm flipV="1">
              <a:off x="5700" y="6864"/>
              <a:ext cx="540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9"/>
            <p:cNvCxnSpPr/>
            <p:nvPr/>
          </p:nvCxnSpPr>
          <p:spPr bwMode="auto">
            <a:xfrm flipV="1">
              <a:off x="5160" y="7248"/>
              <a:ext cx="5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0"/>
            <p:cNvCxnSpPr/>
            <p:nvPr/>
          </p:nvCxnSpPr>
          <p:spPr bwMode="auto">
            <a:xfrm flipV="1">
              <a:off x="5688" y="712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1"/>
            <p:cNvCxnSpPr/>
            <p:nvPr/>
          </p:nvCxnSpPr>
          <p:spPr bwMode="auto">
            <a:xfrm>
              <a:off x="6216" y="6996"/>
              <a:ext cx="396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2"/>
            <p:cNvCxnSpPr/>
            <p:nvPr/>
          </p:nvCxnSpPr>
          <p:spPr bwMode="auto">
            <a:xfrm>
              <a:off x="6240" y="6708"/>
              <a:ext cx="396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3"/>
            <p:cNvCxnSpPr/>
            <p:nvPr/>
          </p:nvCxnSpPr>
          <p:spPr bwMode="auto">
            <a:xfrm flipV="1">
              <a:off x="5712" y="7416"/>
              <a:ext cx="552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14"/>
            <p:cNvCxnSpPr/>
            <p:nvPr/>
          </p:nvCxnSpPr>
          <p:spPr bwMode="auto">
            <a:xfrm>
              <a:off x="6204" y="7272"/>
              <a:ext cx="408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5"/>
            <p:cNvCxnSpPr/>
            <p:nvPr/>
          </p:nvCxnSpPr>
          <p:spPr bwMode="auto">
            <a:xfrm flipV="1">
              <a:off x="5244" y="5484"/>
              <a:ext cx="144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6"/>
            <p:cNvCxnSpPr/>
            <p:nvPr/>
          </p:nvCxnSpPr>
          <p:spPr bwMode="auto">
            <a:xfrm flipV="1">
              <a:off x="5592" y="5448"/>
              <a:ext cx="1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17"/>
            <p:cNvCxnSpPr/>
            <p:nvPr/>
          </p:nvCxnSpPr>
          <p:spPr bwMode="auto">
            <a:xfrm flipV="1">
              <a:off x="5916" y="5376"/>
              <a:ext cx="13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18"/>
            <p:cNvCxnSpPr/>
            <p:nvPr/>
          </p:nvCxnSpPr>
          <p:spPr bwMode="auto">
            <a:xfrm flipV="1">
              <a:off x="6252" y="5328"/>
              <a:ext cx="156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19"/>
            <p:cNvCxnSpPr/>
            <p:nvPr/>
          </p:nvCxnSpPr>
          <p:spPr bwMode="auto">
            <a:xfrm flipV="1">
              <a:off x="6576" y="5556"/>
              <a:ext cx="96" cy="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0"/>
            <p:cNvCxnSpPr/>
            <p:nvPr/>
          </p:nvCxnSpPr>
          <p:spPr bwMode="auto">
            <a:xfrm flipV="1">
              <a:off x="6876" y="5784"/>
              <a:ext cx="7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1"/>
            <p:cNvCxnSpPr/>
            <p:nvPr/>
          </p:nvCxnSpPr>
          <p:spPr bwMode="auto">
            <a:xfrm flipV="1">
              <a:off x="5364" y="5700"/>
              <a:ext cx="108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2"/>
            <p:cNvCxnSpPr/>
            <p:nvPr/>
          </p:nvCxnSpPr>
          <p:spPr bwMode="auto">
            <a:xfrm flipV="1">
              <a:off x="5712" y="5652"/>
              <a:ext cx="96" cy="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3"/>
            <p:cNvCxnSpPr/>
            <p:nvPr/>
          </p:nvCxnSpPr>
          <p:spPr bwMode="auto">
            <a:xfrm flipV="1">
              <a:off x="6048" y="5616"/>
              <a:ext cx="1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24"/>
            <p:cNvCxnSpPr/>
            <p:nvPr/>
          </p:nvCxnSpPr>
          <p:spPr bwMode="auto">
            <a:xfrm flipV="1">
              <a:off x="6360" y="5772"/>
              <a:ext cx="108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25"/>
            <p:cNvCxnSpPr/>
            <p:nvPr/>
          </p:nvCxnSpPr>
          <p:spPr bwMode="auto">
            <a:xfrm flipV="1">
              <a:off x="6696" y="5844"/>
              <a:ext cx="84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6420" y="5160"/>
              <a:ext cx="67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T</a:t>
              </a:r>
              <a:r>
                <a:rPr lang="en-US" sz="1200" b="1" i="1" baseline="30000">
                  <a:effectLst/>
                  <a:latin typeface="Calibri"/>
                  <a:ea typeface="Calibri"/>
                  <a:cs typeface="Times New Roman"/>
                </a:rPr>
                <a:t> n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6828" y="7284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V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7548" y="5936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S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32" y="6204"/>
              <a:ext cx="352" cy="384"/>
            </a:xfrm>
            <a:custGeom>
              <a:avLst/>
              <a:gdLst>
                <a:gd name="T0" fmla="*/ 0 w 352"/>
                <a:gd name="T1" fmla="*/ 384 h 384"/>
                <a:gd name="T2" fmla="*/ 104 w 352"/>
                <a:gd name="T3" fmla="*/ 216 h 384"/>
                <a:gd name="T4" fmla="*/ 216 w 352"/>
                <a:gd name="T5" fmla="*/ 96 h 384"/>
                <a:gd name="T6" fmla="*/ 352 w 352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84">
                  <a:moveTo>
                    <a:pt x="0" y="384"/>
                  </a:moveTo>
                  <a:cubicBezTo>
                    <a:pt x="17" y="356"/>
                    <a:pt x="68" y="264"/>
                    <a:pt x="104" y="216"/>
                  </a:cubicBezTo>
                  <a:cubicBezTo>
                    <a:pt x="140" y="168"/>
                    <a:pt x="175" y="132"/>
                    <a:pt x="216" y="96"/>
                  </a:cubicBezTo>
                  <a:cubicBezTo>
                    <a:pt x="257" y="60"/>
                    <a:pt x="329" y="16"/>
                    <a:pt x="35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2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68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1" y="370114"/>
            <a:ext cx="57476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/>
                <a:ea typeface="Times New Roman"/>
              </a:rPr>
              <a:t>Stress &amp; Traction </a:t>
            </a:r>
            <a:r>
              <a:rPr lang="en-US" sz="2800" b="1" dirty="0" smtClean="0">
                <a:latin typeface="Arial"/>
                <a:ea typeface="Times New Roman"/>
              </a:rPr>
              <a:t>Components </a:t>
            </a:r>
            <a:r>
              <a:rPr lang="en-US" sz="2800" b="1" dirty="0">
                <a:latin typeface="Arial"/>
                <a:ea typeface="Times New Roman"/>
              </a:rPr>
              <a:t>in Cylindrical Coordinates</a:t>
            </a:r>
            <a:endParaRPr lang="en-US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61089"/>
              </p:ext>
            </p:extLst>
          </p:nvPr>
        </p:nvGraphicFramePr>
        <p:xfrm>
          <a:off x="5410200" y="1857375"/>
          <a:ext cx="16192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3" imgW="1244600" imgH="711200" progId="Equation.3">
                  <p:embed/>
                </p:oleObj>
              </mc:Choice>
              <mc:Fallback>
                <p:oleObj name="Equation" r:id="rId3" imgW="12446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57375"/>
                        <a:ext cx="16192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39313"/>
              </p:ext>
            </p:extLst>
          </p:nvPr>
        </p:nvGraphicFramePr>
        <p:xfrm>
          <a:off x="5410200" y="28956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5" imgW="1562100" imgH="685800" progId="Equation.3">
                  <p:embed/>
                </p:oleObj>
              </mc:Choice>
              <mc:Fallback>
                <p:oleObj name="Equation" r:id="rId5" imgW="15621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1905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396005" y="4134465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/>
                <a:ea typeface="Times New Roman"/>
              </a:rPr>
              <a:t>Equilibrium Equations</a:t>
            </a:r>
            <a:endParaRPr lang="en-US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536040"/>
              </p:ext>
            </p:extLst>
          </p:nvPr>
        </p:nvGraphicFramePr>
        <p:xfrm>
          <a:off x="2942304" y="4510548"/>
          <a:ext cx="332422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7" imgW="2628900" imgH="1231900" progId="Equation.3">
                  <p:embed/>
                </p:oleObj>
              </mc:Choice>
              <mc:Fallback>
                <p:oleObj name="Equation" r:id="rId7" imgW="2628900" imgH="1231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304" y="4510548"/>
                        <a:ext cx="3324225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091782" y="1285779"/>
            <a:ext cx="3305060" cy="2836530"/>
            <a:chOff x="2096135" y="1482725"/>
            <a:chExt cx="2926080" cy="2499360"/>
          </a:xfrm>
        </p:grpSpPr>
        <p:cxnSp>
          <p:nvCxnSpPr>
            <p:cNvPr id="13" name="Line 3"/>
            <p:cNvCxnSpPr/>
            <p:nvPr/>
          </p:nvCxnSpPr>
          <p:spPr bwMode="auto">
            <a:xfrm>
              <a:off x="3061335" y="3293745"/>
              <a:ext cx="16687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4"/>
            <p:cNvCxnSpPr/>
            <p:nvPr/>
          </p:nvCxnSpPr>
          <p:spPr bwMode="auto">
            <a:xfrm flipH="1">
              <a:off x="2129155" y="3288665"/>
              <a:ext cx="932180" cy="629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5"/>
            <p:cNvCxnSpPr/>
            <p:nvPr/>
          </p:nvCxnSpPr>
          <p:spPr bwMode="auto">
            <a:xfrm flipV="1">
              <a:off x="3061335" y="1581785"/>
              <a:ext cx="0" cy="1706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6"/>
            <p:cNvCxnSpPr/>
            <p:nvPr/>
          </p:nvCxnSpPr>
          <p:spPr bwMode="auto">
            <a:xfrm flipH="1" flipV="1">
              <a:off x="3068955" y="1866265"/>
              <a:ext cx="2540" cy="1430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7"/>
            <p:cNvCxnSpPr/>
            <p:nvPr/>
          </p:nvCxnSpPr>
          <p:spPr bwMode="auto">
            <a:xfrm>
              <a:off x="3061335" y="3296285"/>
              <a:ext cx="805180" cy="624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8"/>
            <p:cNvCxnSpPr/>
            <p:nvPr/>
          </p:nvCxnSpPr>
          <p:spPr bwMode="auto">
            <a:xfrm rot="6200003" flipV="1">
              <a:off x="4112260" y="2809240"/>
              <a:ext cx="41910" cy="3314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9"/>
            <p:cNvCxnSpPr/>
            <p:nvPr/>
          </p:nvCxnSpPr>
          <p:spPr bwMode="auto">
            <a:xfrm rot="15081589" flipH="1" flipV="1">
              <a:off x="3810318" y="2832417"/>
              <a:ext cx="334010" cy="1035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0"/>
            <p:cNvCxnSpPr/>
            <p:nvPr/>
          </p:nvCxnSpPr>
          <p:spPr bwMode="auto">
            <a:xfrm rot="20699947" flipV="1">
              <a:off x="3852545" y="2847340"/>
              <a:ext cx="275590" cy="121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107055" y="2981325"/>
              <a:ext cx="34544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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051175" y="1482725"/>
              <a:ext cx="34036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3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096135" y="3550285"/>
              <a:ext cx="34036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</a:rPr>
                <a:t>1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681855" y="3138805"/>
              <a:ext cx="34036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</a:rPr>
                <a:t>2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3061335" y="3326765"/>
              <a:ext cx="254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2924175" y="3565525"/>
              <a:ext cx="254000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048635" y="1823085"/>
              <a:ext cx="259080" cy="29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z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715895" y="3519805"/>
              <a:ext cx="675640" cy="99695"/>
            </a:xfrm>
            <a:custGeom>
              <a:avLst/>
              <a:gdLst>
                <a:gd name="T0" fmla="*/ 0 w 1256"/>
                <a:gd name="T1" fmla="*/ 0 h 133"/>
                <a:gd name="T2" fmla="*/ 224 w 1256"/>
                <a:gd name="T3" fmla="*/ 72 h 133"/>
                <a:gd name="T4" fmla="*/ 552 w 1256"/>
                <a:gd name="T5" fmla="*/ 128 h 133"/>
                <a:gd name="T6" fmla="*/ 952 w 1256"/>
                <a:gd name="T7" fmla="*/ 104 h 133"/>
                <a:gd name="T8" fmla="*/ 1256 w 1256"/>
                <a:gd name="T9" fmla="*/ 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6" h="133">
                  <a:moveTo>
                    <a:pt x="0" y="0"/>
                  </a:moveTo>
                  <a:cubicBezTo>
                    <a:pt x="37" y="11"/>
                    <a:pt x="132" y="51"/>
                    <a:pt x="224" y="72"/>
                  </a:cubicBezTo>
                  <a:cubicBezTo>
                    <a:pt x="316" y="93"/>
                    <a:pt x="431" y="123"/>
                    <a:pt x="552" y="128"/>
                  </a:cubicBezTo>
                  <a:cubicBezTo>
                    <a:pt x="673" y="133"/>
                    <a:pt x="835" y="120"/>
                    <a:pt x="952" y="104"/>
                  </a:cubicBezTo>
                  <a:cubicBezTo>
                    <a:pt x="1069" y="88"/>
                    <a:pt x="1193" y="47"/>
                    <a:pt x="1256" y="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9" name="Line 19"/>
            <p:cNvCxnSpPr/>
            <p:nvPr/>
          </p:nvCxnSpPr>
          <p:spPr bwMode="auto">
            <a:xfrm>
              <a:off x="3488055" y="2539365"/>
              <a:ext cx="0" cy="10972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0"/>
            <p:cNvCxnSpPr/>
            <p:nvPr/>
          </p:nvCxnSpPr>
          <p:spPr bwMode="auto">
            <a:xfrm>
              <a:off x="3071495" y="3301365"/>
              <a:ext cx="1198880" cy="243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1"/>
            <p:cNvCxnSpPr/>
            <p:nvPr/>
          </p:nvCxnSpPr>
          <p:spPr bwMode="auto">
            <a:xfrm>
              <a:off x="3076575" y="2204085"/>
              <a:ext cx="670560" cy="132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22"/>
            <p:cNvCxnSpPr/>
            <p:nvPr/>
          </p:nvCxnSpPr>
          <p:spPr bwMode="auto">
            <a:xfrm>
              <a:off x="3076575" y="2214245"/>
              <a:ext cx="403860" cy="314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23"/>
            <p:cNvCxnSpPr/>
            <p:nvPr/>
          </p:nvCxnSpPr>
          <p:spPr bwMode="auto">
            <a:xfrm>
              <a:off x="3803015" y="2783205"/>
              <a:ext cx="0" cy="10972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24"/>
            <p:cNvCxnSpPr/>
            <p:nvPr/>
          </p:nvCxnSpPr>
          <p:spPr bwMode="auto">
            <a:xfrm>
              <a:off x="4128135" y="2427605"/>
              <a:ext cx="0" cy="10972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utoShape 25"/>
            <p:cNvSpPr>
              <a:spLocks noChangeArrowheads="1"/>
            </p:cNvSpPr>
            <p:nvPr/>
          </p:nvSpPr>
          <p:spPr bwMode="auto">
            <a:xfrm rot="5433825">
              <a:off x="3291205" y="2741295"/>
              <a:ext cx="709295" cy="315595"/>
            </a:xfrm>
            <a:prstGeom prst="parallelogram">
              <a:avLst>
                <a:gd name="adj" fmla="val 759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790315" y="2348865"/>
              <a:ext cx="336550" cy="68580"/>
            </a:xfrm>
            <a:custGeom>
              <a:avLst/>
              <a:gdLst>
                <a:gd name="T0" fmla="*/ 0 w 530"/>
                <a:gd name="T1" fmla="*/ 0 h 108"/>
                <a:gd name="T2" fmla="*/ 530 w 530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0" h="108">
                  <a:moveTo>
                    <a:pt x="0" y="0"/>
                  </a:moveTo>
                  <a:lnTo>
                    <a:pt x="530" y="10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27"/>
            <p:cNvCxnSpPr/>
            <p:nvPr/>
          </p:nvCxnSpPr>
          <p:spPr bwMode="auto">
            <a:xfrm>
              <a:off x="4128135" y="2422525"/>
              <a:ext cx="0" cy="472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498215" y="2346325"/>
              <a:ext cx="289560" cy="193040"/>
            </a:xfrm>
            <a:custGeom>
              <a:avLst/>
              <a:gdLst>
                <a:gd name="T0" fmla="*/ 0 w 456"/>
                <a:gd name="T1" fmla="*/ 304 h 304"/>
                <a:gd name="T2" fmla="*/ 184 w 456"/>
                <a:gd name="T3" fmla="*/ 216 h 304"/>
                <a:gd name="T4" fmla="*/ 320 w 456"/>
                <a:gd name="T5" fmla="*/ 120 h 304"/>
                <a:gd name="T6" fmla="*/ 456 w 456"/>
                <a:gd name="T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304">
                  <a:moveTo>
                    <a:pt x="0" y="304"/>
                  </a:moveTo>
                  <a:cubicBezTo>
                    <a:pt x="31" y="289"/>
                    <a:pt x="131" y="247"/>
                    <a:pt x="184" y="216"/>
                  </a:cubicBezTo>
                  <a:cubicBezTo>
                    <a:pt x="237" y="185"/>
                    <a:pt x="275" y="156"/>
                    <a:pt x="320" y="120"/>
                  </a:cubicBezTo>
                  <a:cubicBezTo>
                    <a:pt x="365" y="84"/>
                    <a:pt x="428" y="25"/>
                    <a:pt x="45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803015" y="2421255"/>
              <a:ext cx="323850" cy="367030"/>
            </a:xfrm>
            <a:custGeom>
              <a:avLst/>
              <a:gdLst>
                <a:gd name="T0" fmla="*/ 0 w 510"/>
                <a:gd name="T1" fmla="*/ 578 h 578"/>
                <a:gd name="T2" fmla="*/ 168 w 510"/>
                <a:gd name="T3" fmla="*/ 458 h 578"/>
                <a:gd name="T4" fmla="*/ 312 w 510"/>
                <a:gd name="T5" fmla="*/ 314 h 578"/>
                <a:gd name="T6" fmla="*/ 432 w 510"/>
                <a:gd name="T7" fmla="*/ 146 h 578"/>
                <a:gd name="T8" fmla="*/ 510 w 51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578">
                  <a:moveTo>
                    <a:pt x="0" y="578"/>
                  </a:moveTo>
                  <a:cubicBezTo>
                    <a:pt x="28" y="558"/>
                    <a:pt x="116" y="502"/>
                    <a:pt x="168" y="458"/>
                  </a:cubicBezTo>
                  <a:cubicBezTo>
                    <a:pt x="220" y="414"/>
                    <a:pt x="268" y="366"/>
                    <a:pt x="312" y="314"/>
                  </a:cubicBezTo>
                  <a:cubicBezTo>
                    <a:pt x="356" y="262"/>
                    <a:pt x="399" y="198"/>
                    <a:pt x="432" y="146"/>
                  </a:cubicBezTo>
                  <a:cubicBezTo>
                    <a:pt x="465" y="94"/>
                    <a:pt x="494" y="30"/>
                    <a:pt x="51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808095" y="2908935"/>
              <a:ext cx="318770" cy="346710"/>
            </a:xfrm>
            <a:custGeom>
              <a:avLst/>
              <a:gdLst>
                <a:gd name="T0" fmla="*/ 0 w 502"/>
                <a:gd name="T1" fmla="*/ 546 h 546"/>
                <a:gd name="T2" fmla="*/ 142 w 502"/>
                <a:gd name="T3" fmla="*/ 450 h 546"/>
                <a:gd name="T4" fmla="*/ 280 w 502"/>
                <a:gd name="T5" fmla="*/ 330 h 546"/>
                <a:gd name="T6" fmla="*/ 406 w 502"/>
                <a:gd name="T7" fmla="*/ 174 h 546"/>
                <a:gd name="T8" fmla="*/ 502 w 502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546">
                  <a:moveTo>
                    <a:pt x="0" y="546"/>
                  </a:moveTo>
                  <a:cubicBezTo>
                    <a:pt x="24" y="530"/>
                    <a:pt x="95" y="486"/>
                    <a:pt x="142" y="450"/>
                  </a:cubicBezTo>
                  <a:cubicBezTo>
                    <a:pt x="189" y="414"/>
                    <a:pt x="236" y="376"/>
                    <a:pt x="280" y="330"/>
                  </a:cubicBezTo>
                  <a:cubicBezTo>
                    <a:pt x="324" y="284"/>
                    <a:pt x="369" y="229"/>
                    <a:pt x="406" y="174"/>
                  </a:cubicBezTo>
                  <a:cubicBezTo>
                    <a:pt x="443" y="119"/>
                    <a:pt x="482" y="36"/>
                    <a:pt x="50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1" name="Line 31"/>
            <p:cNvCxnSpPr/>
            <p:nvPr/>
          </p:nvCxnSpPr>
          <p:spPr bwMode="auto">
            <a:xfrm rot="6200003" flipV="1">
              <a:off x="3584575" y="2771140"/>
              <a:ext cx="106680" cy="299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32"/>
            <p:cNvCxnSpPr/>
            <p:nvPr/>
          </p:nvCxnSpPr>
          <p:spPr bwMode="auto">
            <a:xfrm rot="15081589" flipH="1" flipV="1">
              <a:off x="3472815" y="2853690"/>
              <a:ext cx="356870" cy="132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33"/>
            <p:cNvCxnSpPr/>
            <p:nvPr/>
          </p:nvCxnSpPr>
          <p:spPr bwMode="auto">
            <a:xfrm rot="20699947" flipH="1">
              <a:off x="3341370" y="2971165"/>
              <a:ext cx="322580" cy="1073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34"/>
            <p:cNvCxnSpPr/>
            <p:nvPr/>
          </p:nvCxnSpPr>
          <p:spPr bwMode="auto">
            <a:xfrm rot="6200003" flipV="1">
              <a:off x="3822700" y="2402205"/>
              <a:ext cx="51435" cy="2914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35"/>
            <p:cNvCxnSpPr/>
            <p:nvPr/>
          </p:nvCxnSpPr>
          <p:spPr bwMode="auto">
            <a:xfrm rot="15081589" flipH="1" flipV="1">
              <a:off x="3651250" y="2315845"/>
              <a:ext cx="342265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36"/>
            <p:cNvCxnSpPr/>
            <p:nvPr/>
          </p:nvCxnSpPr>
          <p:spPr bwMode="auto">
            <a:xfrm rot="20699947" flipV="1">
              <a:off x="3700780" y="2432685"/>
              <a:ext cx="290830" cy="1593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808095" y="3528695"/>
              <a:ext cx="318770" cy="346710"/>
            </a:xfrm>
            <a:custGeom>
              <a:avLst/>
              <a:gdLst>
                <a:gd name="T0" fmla="*/ 0 w 502"/>
                <a:gd name="T1" fmla="*/ 546 h 546"/>
                <a:gd name="T2" fmla="*/ 142 w 502"/>
                <a:gd name="T3" fmla="*/ 450 h 546"/>
                <a:gd name="T4" fmla="*/ 280 w 502"/>
                <a:gd name="T5" fmla="*/ 330 h 546"/>
                <a:gd name="T6" fmla="*/ 406 w 502"/>
                <a:gd name="T7" fmla="*/ 174 h 546"/>
                <a:gd name="T8" fmla="*/ 502 w 502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546">
                  <a:moveTo>
                    <a:pt x="0" y="546"/>
                  </a:moveTo>
                  <a:cubicBezTo>
                    <a:pt x="24" y="530"/>
                    <a:pt x="95" y="486"/>
                    <a:pt x="142" y="450"/>
                  </a:cubicBezTo>
                  <a:cubicBezTo>
                    <a:pt x="189" y="414"/>
                    <a:pt x="236" y="376"/>
                    <a:pt x="280" y="330"/>
                  </a:cubicBezTo>
                  <a:cubicBezTo>
                    <a:pt x="324" y="284"/>
                    <a:pt x="369" y="229"/>
                    <a:pt x="406" y="174"/>
                  </a:cubicBezTo>
                  <a:cubicBezTo>
                    <a:pt x="443" y="119"/>
                    <a:pt x="482" y="36"/>
                    <a:pt x="502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488055" y="3438525"/>
              <a:ext cx="289560" cy="193040"/>
            </a:xfrm>
            <a:custGeom>
              <a:avLst/>
              <a:gdLst>
                <a:gd name="T0" fmla="*/ 0 w 456"/>
                <a:gd name="T1" fmla="*/ 304 h 304"/>
                <a:gd name="T2" fmla="*/ 184 w 456"/>
                <a:gd name="T3" fmla="*/ 216 h 304"/>
                <a:gd name="T4" fmla="*/ 320 w 456"/>
                <a:gd name="T5" fmla="*/ 120 h 304"/>
                <a:gd name="T6" fmla="*/ 456 w 456"/>
                <a:gd name="T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304">
                  <a:moveTo>
                    <a:pt x="0" y="304"/>
                  </a:moveTo>
                  <a:cubicBezTo>
                    <a:pt x="31" y="289"/>
                    <a:pt x="131" y="247"/>
                    <a:pt x="184" y="216"/>
                  </a:cubicBezTo>
                  <a:cubicBezTo>
                    <a:pt x="237" y="185"/>
                    <a:pt x="275" y="156"/>
                    <a:pt x="320" y="120"/>
                  </a:cubicBezTo>
                  <a:cubicBezTo>
                    <a:pt x="365" y="84"/>
                    <a:pt x="428" y="25"/>
                    <a:pt x="456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3391535" y="3677285"/>
              <a:ext cx="34544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dr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3665855" y="1955165"/>
              <a:ext cx="34544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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z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1" name="Text Box 41"/>
            <p:cNvSpPr txBox="1">
              <a:spLocks noChangeArrowheads="1"/>
            </p:cNvSpPr>
            <p:nvPr/>
          </p:nvSpPr>
          <p:spPr bwMode="auto">
            <a:xfrm>
              <a:off x="4219575" y="2900045"/>
              <a:ext cx="34544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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2" name="Text Box 42"/>
            <p:cNvSpPr txBox="1">
              <a:spLocks noChangeArrowheads="1"/>
            </p:cNvSpPr>
            <p:nvPr/>
          </p:nvSpPr>
          <p:spPr bwMode="auto">
            <a:xfrm>
              <a:off x="4067175" y="2620645"/>
              <a:ext cx="37084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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r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26815" y="2681605"/>
              <a:ext cx="37084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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rz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3411855" y="2564765"/>
              <a:ext cx="37084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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z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305175" y="3316605"/>
              <a:ext cx="345440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d</a:t>
              </a: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7" name="Rectangle 5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0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03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4169" y="386266"/>
            <a:ext cx="5958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/>
                <a:ea typeface="Times New Roman"/>
              </a:rPr>
              <a:t>Stress &amp; Traction Components in Spherical Coordinates</a:t>
            </a:r>
            <a:endParaRPr lang="en-US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32010"/>
              </p:ext>
            </p:extLst>
          </p:nvPr>
        </p:nvGraphicFramePr>
        <p:xfrm>
          <a:off x="5081978" y="1524000"/>
          <a:ext cx="16859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3" imgW="1308100" imgH="736600" progId="Equation.3">
                  <p:embed/>
                </p:oleObj>
              </mc:Choice>
              <mc:Fallback>
                <p:oleObj name="Equation" r:id="rId3" imgW="13081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978" y="1524000"/>
                        <a:ext cx="16859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12497"/>
              </p:ext>
            </p:extLst>
          </p:nvPr>
        </p:nvGraphicFramePr>
        <p:xfrm>
          <a:off x="5056868" y="2732767"/>
          <a:ext cx="1956346" cy="90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5" imgW="1485720" imgH="685800" progId="Equation.3">
                  <p:embed/>
                </p:oleObj>
              </mc:Choice>
              <mc:Fallback>
                <p:oleObj name="Equation" r:id="rId5" imgW="148572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868" y="2732767"/>
                        <a:ext cx="1956346" cy="9030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261390" y="4122174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/>
                <a:ea typeface="Times New Roman"/>
              </a:rPr>
              <a:t>Equilibrium Equations</a:t>
            </a:r>
            <a:endParaRPr lang="en-US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313630"/>
              </p:ext>
            </p:extLst>
          </p:nvPr>
        </p:nvGraphicFramePr>
        <p:xfrm>
          <a:off x="1962765" y="4481053"/>
          <a:ext cx="49530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Equation" r:id="rId7" imgW="4305300" imgH="1358900" progId="Equation.3">
                  <p:embed/>
                </p:oleObj>
              </mc:Choice>
              <mc:Fallback>
                <p:oleObj name="Equation" r:id="rId7" imgW="4305300" imgH="1358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765" y="4481053"/>
                        <a:ext cx="49530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526189" y="1235823"/>
            <a:ext cx="3398107" cy="2797504"/>
            <a:chOff x="931522" y="1499870"/>
            <a:chExt cx="2921000" cy="2542540"/>
          </a:xfrm>
        </p:grpSpPr>
        <p:cxnSp>
          <p:nvCxnSpPr>
            <p:cNvPr id="13" name="Line 3"/>
            <p:cNvCxnSpPr/>
            <p:nvPr/>
          </p:nvCxnSpPr>
          <p:spPr bwMode="auto">
            <a:xfrm>
              <a:off x="1891642" y="3310890"/>
              <a:ext cx="16687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4"/>
            <p:cNvCxnSpPr/>
            <p:nvPr/>
          </p:nvCxnSpPr>
          <p:spPr bwMode="auto">
            <a:xfrm flipH="1">
              <a:off x="977242" y="3305810"/>
              <a:ext cx="914400" cy="60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5"/>
            <p:cNvCxnSpPr/>
            <p:nvPr/>
          </p:nvCxnSpPr>
          <p:spPr bwMode="auto">
            <a:xfrm flipV="1">
              <a:off x="1891642" y="1598930"/>
              <a:ext cx="0" cy="1706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6"/>
            <p:cNvCxnSpPr/>
            <p:nvPr/>
          </p:nvCxnSpPr>
          <p:spPr bwMode="auto">
            <a:xfrm rot="6200003">
              <a:off x="2188505" y="2533332"/>
              <a:ext cx="148590" cy="2813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7"/>
            <p:cNvCxnSpPr/>
            <p:nvPr/>
          </p:nvCxnSpPr>
          <p:spPr bwMode="auto">
            <a:xfrm rot="15081589" flipH="1" flipV="1">
              <a:off x="2692377" y="2127885"/>
              <a:ext cx="186055" cy="3676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12367" y="2750185"/>
              <a:ext cx="133350" cy="269240"/>
            </a:xfrm>
            <a:custGeom>
              <a:avLst/>
              <a:gdLst>
                <a:gd name="T0" fmla="*/ 0 w 234"/>
                <a:gd name="T1" fmla="*/ 0 h 503"/>
                <a:gd name="T2" fmla="*/ 165 w 234"/>
                <a:gd name="T3" fmla="*/ 352 h 503"/>
                <a:gd name="T4" fmla="*/ 234 w 234"/>
                <a:gd name="T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503">
                  <a:moveTo>
                    <a:pt x="0" y="0"/>
                  </a:moveTo>
                  <a:lnTo>
                    <a:pt x="165" y="352"/>
                  </a:lnTo>
                  <a:lnTo>
                    <a:pt x="234" y="503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846047" y="1960880"/>
              <a:ext cx="386080" cy="34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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1881482" y="1499870"/>
              <a:ext cx="34036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3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931522" y="3547110"/>
              <a:ext cx="34036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</a:rPr>
                <a:t>1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512162" y="3155950"/>
              <a:ext cx="340360" cy="39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x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</a:rPr>
                <a:t>2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985622" y="2858770"/>
              <a:ext cx="28956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Calibri"/>
                  <a:ea typeface="Calibri"/>
                  <a:cs typeface="Times New Roman"/>
                </a:rPr>
                <a:t>R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1739242" y="3313430"/>
              <a:ext cx="254000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594462" y="3486150"/>
              <a:ext cx="523875" cy="63500"/>
            </a:xfrm>
            <a:custGeom>
              <a:avLst/>
              <a:gdLst>
                <a:gd name="T0" fmla="*/ 0 w 825"/>
                <a:gd name="T1" fmla="*/ 38 h 100"/>
                <a:gd name="T2" fmla="*/ 204 w 825"/>
                <a:gd name="T3" fmla="*/ 85 h 100"/>
                <a:gd name="T4" fmla="*/ 413 w 825"/>
                <a:gd name="T5" fmla="*/ 98 h 100"/>
                <a:gd name="T6" fmla="*/ 600 w 825"/>
                <a:gd name="T7" fmla="*/ 75 h 100"/>
                <a:gd name="T8" fmla="*/ 825 w 825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00">
                  <a:moveTo>
                    <a:pt x="0" y="38"/>
                  </a:moveTo>
                  <a:cubicBezTo>
                    <a:pt x="32" y="47"/>
                    <a:pt x="135" y="75"/>
                    <a:pt x="204" y="85"/>
                  </a:cubicBezTo>
                  <a:cubicBezTo>
                    <a:pt x="273" y="95"/>
                    <a:pt x="347" y="100"/>
                    <a:pt x="413" y="98"/>
                  </a:cubicBezTo>
                  <a:cubicBezTo>
                    <a:pt x="479" y="96"/>
                    <a:pt x="531" y="91"/>
                    <a:pt x="600" y="75"/>
                  </a:cubicBezTo>
                  <a:cubicBezTo>
                    <a:pt x="669" y="59"/>
                    <a:pt x="778" y="16"/>
                    <a:pt x="82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6" name="Line 16"/>
            <p:cNvCxnSpPr/>
            <p:nvPr/>
          </p:nvCxnSpPr>
          <p:spPr bwMode="auto">
            <a:xfrm flipV="1">
              <a:off x="1891642" y="2680970"/>
              <a:ext cx="327660" cy="6248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17"/>
            <p:cNvCxnSpPr/>
            <p:nvPr/>
          </p:nvCxnSpPr>
          <p:spPr bwMode="auto">
            <a:xfrm>
              <a:off x="1901802" y="3315970"/>
              <a:ext cx="934720" cy="7264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92277" y="2749550"/>
              <a:ext cx="214630" cy="144780"/>
            </a:xfrm>
            <a:custGeom>
              <a:avLst/>
              <a:gdLst>
                <a:gd name="T0" fmla="*/ 0 w 648"/>
                <a:gd name="T1" fmla="*/ 0 h 336"/>
                <a:gd name="T2" fmla="*/ 232 w 648"/>
                <a:gd name="T3" fmla="*/ 72 h 336"/>
                <a:gd name="T4" fmla="*/ 448 w 648"/>
                <a:gd name="T5" fmla="*/ 184 h 336"/>
                <a:gd name="T6" fmla="*/ 648 w 64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336">
                  <a:moveTo>
                    <a:pt x="0" y="0"/>
                  </a:moveTo>
                  <a:cubicBezTo>
                    <a:pt x="38" y="12"/>
                    <a:pt x="157" y="41"/>
                    <a:pt x="232" y="72"/>
                  </a:cubicBezTo>
                  <a:cubicBezTo>
                    <a:pt x="307" y="103"/>
                    <a:pt x="379" y="140"/>
                    <a:pt x="448" y="184"/>
                  </a:cubicBezTo>
                  <a:cubicBezTo>
                    <a:pt x="517" y="228"/>
                    <a:pt x="606" y="304"/>
                    <a:pt x="648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843382" y="2788285"/>
              <a:ext cx="254000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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0" name="Line 20"/>
            <p:cNvCxnSpPr/>
            <p:nvPr/>
          </p:nvCxnSpPr>
          <p:spPr bwMode="auto">
            <a:xfrm>
              <a:off x="1901802" y="3315970"/>
              <a:ext cx="1330960" cy="4978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21"/>
            <p:cNvCxnSpPr/>
            <p:nvPr/>
          </p:nvCxnSpPr>
          <p:spPr bwMode="auto">
            <a:xfrm flipV="1">
              <a:off x="1901802" y="2899410"/>
              <a:ext cx="443230" cy="3962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22"/>
            <p:cNvCxnSpPr/>
            <p:nvPr/>
          </p:nvCxnSpPr>
          <p:spPr bwMode="auto">
            <a:xfrm flipV="1">
              <a:off x="1911962" y="2865120"/>
              <a:ext cx="593725" cy="4254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896722" y="1944370"/>
              <a:ext cx="949960" cy="2098040"/>
            </a:xfrm>
            <a:custGeom>
              <a:avLst/>
              <a:gdLst>
                <a:gd name="T0" fmla="*/ 0 w 1496"/>
                <a:gd name="T1" fmla="*/ 0 h 3064"/>
                <a:gd name="T2" fmla="*/ 344 w 1496"/>
                <a:gd name="T3" fmla="*/ 160 h 3064"/>
                <a:gd name="T4" fmla="*/ 656 w 1496"/>
                <a:gd name="T5" fmla="*/ 416 h 3064"/>
                <a:gd name="T6" fmla="*/ 944 w 1496"/>
                <a:gd name="T7" fmla="*/ 736 h 3064"/>
                <a:gd name="T8" fmla="*/ 1200 w 1496"/>
                <a:gd name="T9" fmla="*/ 1160 h 3064"/>
                <a:gd name="T10" fmla="*/ 1360 w 1496"/>
                <a:gd name="T11" fmla="*/ 1600 h 3064"/>
                <a:gd name="T12" fmla="*/ 1456 w 1496"/>
                <a:gd name="T13" fmla="*/ 2136 h 3064"/>
                <a:gd name="T14" fmla="*/ 1488 w 1496"/>
                <a:gd name="T15" fmla="*/ 2536 h 3064"/>
                <a:gd name="T16" fmla="*/ 1496 w 1496"/>
                <a:gd name="T17" fmla="*/ 3064 h 3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6" h="3064">
                  <a:moveTo>
                    <a:pt x="0" y="0"/>
                  </a:moveTo>
                  <a:cubicBezTo>
                    <a:pt x="57" y="27"/>
                    <a:pt x="235" y="91"/>
                    <a:pt x="344" y="160"/>
                  </a:cubicBezTo>
                  <a:cubicBezTo>
                    <a:pt x="453" y="229"/>
                    <a:pt x="556" y="320"/>
                    <a:pt x="656" y="416"/>
                  </a:cubicBezTo>
                  <a:cubicBezTo>
                    <a:pt x="756" y="512"/>
                    <a:pt x="853" y="612"/>
                    <a:pt x="944" y="736"/>
                  </a:cubicBezTo>
                  <a:cubicBezTo>
                    <a:pt x="1035" y="860"/>
                    <a:pt x="1131" y="1016"/>
                    <a:pt x="1200" y="1160"/>
                  </a:cubicBezTo>
                  <a:cubicBezTo>
                    <a:pt x="1269" y="1304"/>
                    <a:pt x="1317" y="1437"/>
                    <a:pt x="1360" y="1600"/>
                  </a:cubicBezTo>
                  <a:cubicBezTo>
                    <a:pt x="1403" y="1763"/>
                    <a:pt x="1435" y="1980"/>
                    <a:pt x="1456" y="2136"/>
                  </a:cubicBezTo>
                  <a:cubicBezTo>
                    <a:pt x="1477" y="2292"/>
                    <a:pt x="1481" y="2381"/>
                    <a:pt x="1488" y="2536"/>
                  </a:cubicBezTo>
                  <a:cubicBezTo>
                    <a:pt x="1495" y="2691"/>
                    <a:pt x="1494" y="2954"/>
                    <a:pt x="1496" y="306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896722" y="1939290"/>
              <a:ext cx="1320800" cy="1874520"/>
            </a:xfrm>
            <a:custGeom>
              <a:avLst/>
              <a:gdLst>
                <a:gd name="T0" fmla="*/ 0 w 2080"/>
                <a:gd name="T1" fmla="*/ 0 h 2952"/>
                <a:gd name="T2" fmla="*/ 536 w 2080"/>
                <a:gd name="T3" fmla="*/ 152 h 2952"/>
                <a:gd name="T4" fmla="*/ 984 w 2080"/>
                <a:gd name="T5" fmla="*/ 416 h 2952"/>
                <a:gd name="T6" fmla="*/ 1360 w 2080"/>
                <a:gd name="T7" fmla="*/ 768 h 2952"/>
                <a:gd name="T8" fmla="*/ 1608 w 2080"/>
                <a:gd name="T9" fmla="*/ 1112 h 2952"/>
                <a:gd name="T10" fmla="*/ 1808 w 2080"/>
                <a:gd name="T11" fmla="*/ 1504 h 2952"/>
                <a:gd name="T12" fmla="*/ 1936 w 2080"/>
                <a:gd name="T13" fmla="*/ 1896 h 2952"/>
                <a:gd name="T14" fmla="*/ 2024 w 2080"/>
                <a:gd name="T15" fmla="*/ 2368 h 2952"/>
                <a:gd name="T16" fmla="*/ 2080 w 2080"/>
                <a:gd name="T17" fmla="*/ 2952 h 2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0" h="2952">
                  <a:moveTo>
                    <a:pt x="0" y="0"/>
                  </a:moveTo>
                  <a:cubicBezTo>
                    <a:pt x="89" y="25"/>
                    <a:pt x="372" y="83"/>
                    <a:pt x="536" y="152"/>
                  </a:cubicBezTo>
                  <a:cubicBezTo>
                    <a:pt x="700" y="221"/>
                    <a:pt x="847" y="313"/>
                    <a:pt x="984" y="416"/>
                  </a:cubicBezTo>
                  <a:cubicBezTo>
                    <a:pt x="1121" y="519"/>
                    <a:pt x="1256" y="652"/>
                    <a:pt x="1360" y="768"/>
                  </a:cubicBezTo>
                  <a:cubicBezTo>
                    <a:pt x="1464" y="884"/>
                    <a:pt x="1533" y="989"/>
                    <a:pt x="1608" y="1112"/>
                  </a:cubicBezTo>
                  <a:cubicBezTo>
                    <a:pt x="1683" y="1235"/>
                    <a:pt x="1753" y="1373"/>
                    <a:pt x="1808" y="1504"/>
                  </a:cubicBezTo>
                  <a:cubicBezTo>
                    <a:pt x="1863" y="1635"/>
                    <a:pt x="1900" y="1752"/>
                    <a:pt x="1936" y="1896"/>
                  </a:cubicBezTo>
                  <a:cubicBezTo>
                    <a:pt x="1972" y="2040"/>
                    <a:pt x="2000" y="2192"/>
                    <a:pt x="2024" y="2368"/>
                  </a:cubicBezTo>
                  <a:cubicBezTo>
                    <a:pt x="2048" y="2544"/>
                    <a:pt x="2068" y="2830"/>
                    <a:pt x="2080" y="2952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896722" y="2360930"/>
              <a:ext cx="556260" cy="1381760"/>
            </a:xfrm>
            <a:custGeom>
              <a:avLst/>
              <a:gdLst>
                <a:gd name="T0" fmla="*/ 0 w 876"/>
                <a:gd name="T1" fmla="*/ 0 h 2176"/>
                <a:gd name="T2" fmla="*/ 201 w 876"/>
                <a:gd name="T3" fmla="*/ 114 h 2176"/>
                <a:gd name="T4" fmla="*/ 382 w 876"/>
                <a:gd name="T5" fmla="*/ 295 h 2176"/>
                <a:gd name="T6" fmla="*/ 550 w 876"/>
                <a:gd name="T7" fmla="*/ 523 h 2176"/>
                <a:gd name="T8" fmla="*/ 699 w 876"/>
                <a:gd name="T9" fmla="*/ 824 h 2176"/>
                <a:gd name="T10" fmla="*/ 793 w 876"/>
                <a:gd name="T11" fmla="*/ 1136 h 2176"/>
                <a:gd name="T12" fmla="*/ 848 w 876"/>
                <a:gd name="T13" fmla="*/ 1424 h 2176"/>
                <a:gd name="T14" fmla="*/ 872 w 876"/>
                <a:gd name="T15" fmla="*/ 1800 h 2176"/>
                <a:gd name="T16" fmla="*/ 872 w 876"/>
                <a:gd name="T17" fmla="*/ 2176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6" h="2176">
                  <a:moveTo>
                    <a:pt x="0" y="0"/>
                  </a:moveTo>
                  <a:cubicBezTo>
                    <a:pt x="33" y="19"/>
                    <a:pt x="137" y="65"/>
                    <a:pt x="201" y="114"/>
                  </a:cubicBezTo>
                  <a:cubicBezTo>
                    <a:pt x="264" y="163"/>
                    <a:pt x="324" y="227"/>
                    <a:pt x="382" y="295"/>
                  </a:cubicBezTo>
                  <a:cubicBezTo>
                    <a:pt x="441" y="364"/>
                    <a:pt x="497" y="435"/>
                    <a:pt x="550" y="523"/>
                  </a:cubicBezTo>
                  <a:cubicBezTo>
                    <a:pt x="603" y="611"/>
                    <a:pt x="659" y="722"/>
                    <a:pt x="699" y="824"/>
                  </a:cubicBezTo>
                  <a:cubicBezTo>
                    <a:pt x="740" y="926"/>
                    <a:pt x="768" y="1036"/>
                    <a:pt x="793" y="1136"/>
                  </a:cubicBezTo>
                  <a:cubicBezTo>
                    <a:pt x="818" y="1236"/>
                    <a:pt x="835" y="1313"/>
                    <a:pt x="848" y="1424"/>
                  </a:cubicBezTo>
                  <a:cubicBezTo>
                    <a:pt x="861" y="1535"/>
                    <a:pt x="868" y="1675"/>
                    <a:pt x="872" y="1800"/>
                  </a:cubicBezTo>
                  <a:cubicBezTo>
                    <a:pt x="876" y="1925"/>
                    <a:pt x="872" y="2098"/>
                    <a:pt x="872" y="217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618717" y="2586355"/>
              <a:ext cx="257175" cy="71120"/>
            </a:xfrm>
            <a:custGeom>
              <a:avLst/>
              <a:gdLst>
                <a:gd name="T0" fmla="*/ 0 w 405"/>
                <a:gd name="T1" fmla="*/ 112 h 112"/>
                <a:gd name="T2" fmla="*/ 405 w 405"/>
                <a:gd name="T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5" h="112">
                  <a:moveTo>
                    <a:pt x="0" y="112"/>
                  </a:moveTo>
                  <a:lnTo>
                    <a:pt x="40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7" name="Line 27"/>
            <p:cNvCxnSpPr/>
            <p:nvPr/>
          </p:nvCxnSpPr>
          <p:spPr bwMode="auto">
            <a:xfrm flipV="1">
              <a:off x="2411072" y="2291080"/>
              <a:ext cx="228600" cy="35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28"/>
            <p:cNvCxnSpPr/>
            <p:nvPr/>
          </p:nvCxnSpPr>
          <p:spPr bwMode="auto">
            <a:xfrm flipV="1">
              <a:off x="2356462" y="2652395"/>
              <a:ext cx="262255" cy="243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29"/>
            <p:cNvCxnSpPr/>
            <p:nvPr/>
          </p:nvCxnSpPr>
          <p:spPr bwMode="auto">
            <a:xfrm flipV="1">
              <a:off x="2232002" y="2325370"/>
              <a:ext cx="172720" cy="335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357097" y="2843530"/>
              <a:ext cx="185420" cy="58420"/>
            </a:xfrm>
            <a:custGeom>
              <a:avLst/>
              <a:gdLst>
                <a:gd name="T0" fmla="*/ 0 w 292"/>
                <a:gd name="T1" fmla="*/ 92 h 92"/>
                <a:gd name="T2" fmla="*/ 292 w 292"/>
                <a:gd name="T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2" h="92">
                  <a:moveTo>
                    <a:pt x="0" y="92"/>
                  </a:moveTo>
                  <a:lnTo>
                    <a:pt x="29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546962" y="2590800"/>
              <a:ext cx="338455" cy="252730"/>
            </a:xfrm>
            <a:custGeom>
              <a:avLst/>
              <a:gdLst>
                <a:gd name="T0" fmla="*/ 0 w 533"/>
                <a:gd name="T1" fmla="*/ 398 h 398"/>
                <a:gd name="T2" fmla="*/ 533 w 533"/>
                <a:gd name="T3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3" h="398">
                  <a:moveTo>
                    <a:pt x="0" y="398"/>
                  </a:moveTo>
                  <a:lnTo>
                    <a:pt x="53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6922" y="2667000"/>
              <a:ext cx="125095" cy="235585"/>
            </a:xfrm>
            <a:custGeom>
              <a:avLst/>
              <a:gdLst>
                <a:gd name="T0" fmla="*/ 0 w 197"/>
                <a:gd name="T1" fmla="*/ 0 h 371"/>
                <a:gd name="T2" fmla="*/ 77 w 197"/>
                <a:gd name="T3" fmla="*/ 112 h 371"/>
                <a:gd name="T4" fmla="*/ 146 w 197"/>
                <a:gd name="T5" fmla="*/ 253 h 371"/>
                <a:gd name="T6" fmla="*/ 197 w 197"/>
                <a:gd name="T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371">
                  <a:moveTo>
                    <a:pt x="0" y="0"/>
                  </a:moveTo>
                  <a:cubicBezTo>
                    <a:pt x="13" y="19"/>
                    <a:pt x="53" y="70"/>
                    <a:pt x="77" y="112"/>
                  </a:cubicBezTo>
                  <a:cubicBezTo>
                    <a:pt x="101" y="154"/>
                    <a:pt x="126" y="210"/>
                    <a:pt x="146" y="253"/>
                  </a:cubicBezTo>
                  <a:cubicBezTo>
                    <a:pt x="166" y="296"/>
                    <a:pt x="189" y="351"/>
                    <a:pt x="197" y="37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405357" y="2329180"/>
              <a:ext cx="213360" cy="327660"/>
            </a:xfrm>
            <a:custGeom>
              <a:avLst/>
              <a:gdLst>
                <a:gd name="T0" fmla="*/ 0 w 336"/>
                <a:gd name="T1" fmla="*/ 0 h 516"/>
                <a:gd name="T2" fmla="*/ 127 w 336"/>
                <a:gd name="T3" fmla="*/ 160 h 516"/>
                <a:gd name="T4" fmla="*/ 259 w 336"/>
                <a:gd name="T5" fmla="*/ 365 h 516"/>
                <a:gd name="T6" fmla="*/ 336 w 336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516">
                  <a:moveTo>
                    <a:pt x="0" y="0"/>
                  </a:moveTo>
                  <a:cubicBezTo>
                    <a:pt x="21" y="26"/>
                    <a:pt x="84" y="99"/>
                    <a:pt x="127" y="160"/>
                  </a:cubicBezTo>
                  <a:cubicBezTo>
                    <a:pt x="170" y="221"/>
                    <a:pt x="224" y="306"/>
                    <a:pt x="259" y="365"/>
                  </a:cubicBezTo>
                  <a:cubicBezTo>
                    <a:pt x="294" y="424"/>
                    <a:pt x="323" y="491"/>
                    <a:pt x="336" y="5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30782" y="2293620"/>
              <a:ext cx="243840" cy="285750"/>
            </a:xfrm>
            <a:custGeom>
              <a:avLst/>
              <a:gdLst>
                <a:gd name="T0" fmla="*/ 0 w 384"/>
                <a:gd name="T1" fmla="*/ 0 h 450"/>
                <a:gd name="T2" fmla="*/ 120 w 384"/>
                <a:gd name="T3" fmla="*/ 114 h 450"/>
                <a:gd name="T4" fmla="*/ 270 w 384"/>
                <a:gd name="T5" fmla="*/ 294 h 450"/>
                <a:gd name="T6" fmla="*/ 384 w 384"/>
                <a:gd name="T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450">
                  <a:moveTo>
                    <a:pt x="0" y="0"/>
                  </a:moveTo>
                  <a:cubicBezTo>
                    <a:pt x="20" y="19"/>
                    <a:pt x="75" y="65"/>
                    <a:pt x="120" y="114"/>
                  </a:cubicBezTo>
                  <a:cubicBezTo>
                    <a:pt x="165" y="163"/>
                    <a:pt x="226" y="238"/>
                    <a:pt x="270" y="294"/>
                  </a:cubicBezTo>
                  <a:cubicBezTo>
                    <a:pt x="314" y="350"/>
                    <a:pt x="365" y="424"/>
                    <a:pt x="384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35"/>
            <p:cNvCxnSpPr/>
            <p:nvPr/>
          </p:nvCxnSpPr>
          <p:spPr bwMode="auto">
            <a:xfrm rot="20699947">
              <a:off x="2607922" y="2328545"/>
              <a:ext cx="83185" cy="2876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36"/>
            <p:cNvCxnSpPr/>
            <p:nvPr/>
          </p:nvCxnSpPr>
          <p:spPr bwMode="auto">
            <a:xfrm rot="20699947">
              <a:off x="2362812" y="2436495"/>
              <a:ext cx="89535" cy="332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486002" y="2638425"/>
              <a:ext cx="251460" cy="201930"/>
            </a:xfrm>
            <a:custGeom>
              <a:avLst/>
              <a:gdLst>
                <a:gd name="T0" fmla="*/ 351 w 351"/>
                <a:gd name="T1" fmla="*/ 0 h 258"/>
                <a:gd name="T2" fmla="*/ 0 w 351"/>
                <a:gd name="T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258">
                  <a:moveTo>
                    <a:pt x="351" y="0"/>
                  </a:moveTo>
                  <a:lnTo>
                    <a:pt x="0" y="2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8" name="Line 38"/>
            <p:cNvCxnSpPr/>
            <p:nvPr/>
          </p:nvCxnSpPr>
          <p:spPr bwMode="auto">
            <a:xfrm rot="15081589" flipH="1" flipV="1">
              <a:off x="2338047" y="2519680"/>
              <a:ext cx="156210" cy="265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39"/>
            <p:cNvCxnSpPr/>
            <p:nvPr/>
          </p:nvCxnSpPr>
          <p:spPr bwMode="auto">
            <a:xfrm rot="15081589" flipH="1">
              <a:off x="2676185" y="2305367"/>
              <a:ext cx="13970" cy="2838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40"/>
            <p:cNvCxnSpPr/>
            <p:nvPr/>
          </p:nvCxnSpPr>
          <p:spPr bwMode="auto">
            <a:xfrm rot="15081589" flipH="1">
              <a:off x="2670152" y="2541905"/>
              <a:ext cx="14605" cy="3689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 Box 41"/>
            <p:cNvSpPr txBox="1">
              <a:spLocks noChangeArrowheads="1"/>
            </p:cNvSpPr>
            <p:nvPr/>
          </p:nvSpPr>
          <p:spPr bwMode="auto">
            <a:xfrm>
              <a:off x="2287882" y="1880870"/>
              <a:ext cx="375920" cy="34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</a:t>
              </a:r>
              <a:r>
                <a:rPr lang="en-US" sz="1100" i="1" baseline="-25000">
                  <a:effectLst/>
                  <a:latin typeface="Calibri"/>
                  <a:ea typeface="Calibri"/>
                  <a:cs typeface="Times New Roman"/>
                </a:rPr>
                <a:t>R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2" name="Text Box 42"/>
            <p:cNvSpPr txBox="1">
              <a:spLocks noChangeArrowheads="1"/>
            </p:cNvSpPr>
            <p:nvPr/>
          </p:nvSpPr>
          <p:spPr bwMode="auto">
            <a:xfrm>
              <a:off x="2548232" y="2993390"/>
              <a:ext cx="386080" cy="34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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  <a:sym typeface="Symbol"/>
                </a:rPr>
                <a:t>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894182" y="2461260"/>
              <a:ext cx="375920" cy="34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  <a:sym typeface="Symbol"/>
                </a:rPr>
                <a:t></a:t>
              </a:r>
              <a:r>
                <a:rPr lang="en-US" sz="1100" baseline="-25000">
                  <a:effectLst/>
                  <a:latin typeface="Calibri"/>
                  <a:ea typeface="Calibri"/>
                  <a:cs typeface="Times New Roman"/>
                  <a:sym typeface="Symbol"/>
                </a:rPr>
                <a:t>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2994637" y="2244725"/>
              <a:ext cx="375920" cy="34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Times New Roman"/>
                  <a:sym typeface="Symbol"/>
                </a:rPr>
                <a:t></a:t>
              </a:r>
              <a:r>
                <a:rPr lang="en-US" sz="1100" i="1" baseline="-25000" dirty="0">
                  <a:effectLst/>
                  <a:latin typeface="Calibri"/>
                  <a:ea typeface="Calibri"/>
                  <a:cs typeface="Times New Roman"/>
                </a:rPr>
                <a:t>R</a:t>
              </a:r>
              <a:r>
                <a:rPr lang="en-US" sz="1100" baseline="-25000" dirty="0" smtClean="0">
                  <a:effectLst/>
                  <a:latin typeface="Calibri"/>
                  <a:ea typeface="Calibri"/>
                  <a:cs typeface="Times New Roman"/>
                  <a:sym typeface="Symbol"/>
                </a:rPr>
                <a:t>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55" name="Line 45"/>
            <p:cNvCxnSpPr/>
            <p:nvPr/>
          </p:nvCxnSpPr>
          <p:spPr bwMode="auto">
            <a:xfrm>
              <a:off x="2496797" y="2137410"/>
              <a:ext cx="87630" cy="3282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46"/>
            <p:cNvCxnSpPr/>
            <p:nvPr/>
          </p:nvCxnSpPr>
          <p:spPr bwMode="auto">
            <a:xfrm>
              <a:off x="2491717" y="2137410"/>
              <a:ext cx="3175" cy="4254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 useBgFill="1"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2287882" y="3072130"/>
              <a:ext cx="279400" cy="21844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>
              <a:off x="2174852" y="3051810"/>
              <a:ext cx="375920" cy="34544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Times New Roman"/>
                  <a:sym typeface="Symbol"/>
                </a:rPr>
                <a:t></a:t>
              </a:r>
              <a:r>
                <a:rPr lang="en-US" sz="1100" baseline="-25000" dirty="0">
                  <a:effectLst/>
                  <a:latin typeface="Calibri"/>
                  <a:ea typeface="Calibri"/>
                  <a:cs typeface="Times New Roman"/>
                  <a:sym typeface="Symbol"/>
                </a:rPr>
                <a:t>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59" name="Line 49"/>
            <p:cNvCxnSpPr/>
            <p:nvPr/>
          </p:nvCxnSpPr>
          <p:spPr bwMode="auto">
            <a:xfrm flipH="1">
              <a:off x="2404087" y="2705100"/>
              <a:ext cx="61595" cy="4083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50"/>
            <p:cNvCxnSpPr/>
            <p:nvPr/>
          </p:nvCxnSpPr>
          <p:spPr bwMode="auto">
            <a:xfrm flipV="1">
              <a:off x="2399007" y="2766695"/>
              <a:ext cx="132715" cy="3467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51"/>
            <p:cNvCxnSpPr/>
            <p:nvPr/>
          </p:nvCxnSpPr>
          <p:spPr bwMode="auto">
            <a:xfrm flipV="1">
              <a:off x="2713967" y="2428875"/>
              <a:ext cx="337820" cy="1047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Line 52"/>
            <p:cNvCxnSpPr/>
            <p:nvPr/>
          </p:nvCxnSpPr>
          <p:spPr bwMode="auto">
            <a:xfrm flipH="1">
              <a:off x="2699362" y="2429510"/>
              <a:ext cx="352425" cy="2374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4" name="Rectangle 6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7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88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4123291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Traction Vector</a:t>
            </a:r>
            <a:endParaRPr lang="en-US" sz="3600" b="1" dirty="0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60966"/>
              </p:ext>
            </p:extLst>
          </p:nvPr>
        </p:nvGraphicFramePr>
        <p:xfrm>
          <a:off x="1905000" y="4495800"/>
          <a:ext cx="1752600" cy="55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4" imgW="1231366" imgH="393529" progId="Equation.3">
                  <p:embed/>
                </p:oleObj>
              </mc:Choice>
              <mc:Fallback>
                <p:oleObj name="Equation" r:id="rId4" imgW="1231366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1752600" cy="557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533338"/>
              </p:ext>
            </p:extLst>
          </p:nvPr>
        </p:nvGraphicFramePr>
        <p:xfrm>
          <a:off x="4419600" y="4267200"/>
          <a:ext cx="302045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6" imgW="2235200" imgH="787400" progId="Equation.3">
                  <p:embed/>
                </p:oleObj>
              </mc:Choice>
              <mc:Fallback>
                <p:oleObj name="Equation" r:id="rId6" imgW="2235200" imgH="787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67200"/>
                        <a:ext cx="3020458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3886200" y="4724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22788" y="1350373"/>
            <a:ext cx="2785110" cy="2567940"/>
            <a:chOff x="1977" y="4668"/>
            <a:chExt cx="4386" cy="4044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 rot="1511411">
              <a:off x="2495" y="5269"/>
              <a:ext cx="3722" cy="2674"/>
            </a:xfrm>
            <a:custGeom>
              <a:avLst/>
              <a:gdLst>
                <a:gd name="T0" fmla="*/ 74 w 4134"/>
                <a:gd name="T1" fmla="*/ 1390 h 3094"/>
                <a:gd name="T2" fmla="*/ 494 w 4134"/>
                <a:gd name="T3" fmla="*/ 766 h 3094"/>
                <a:gd name="T4" fmla="*/ 1274 w 4134"/>
                <a:gd name="T5" fmla="*/ 238 h 3094"/>
                <a:gd name="T6" fmla="*/ 2222 w 4134"/>
                <a:gd name="T7" fmla="*/ 22 h 3094"/>
                <a:gd name="T8" fmla="*/ 3050 w 4134"/>
                <a:gd name="T9" fmla="*/ 106 h 3094"/>
                <a:gd name="T10" fmla="*/ 3506 w 4134"/>
                <a:gd name="T11" fmla="*/ 538 h 3094"/>
                <a:gd name="T12" fmla="*/ 3974 w 4134"/>
                <a:gd name="T13" fmla="*/ 874 h 3094"/>
                <a:gd name="T14" fmla="*/ 4130 w 4134"/>
                <a:gd name="T15" fmla="*/ 1246 h 3094"/>
                <a:gd name="T16" fmla="*/ 3950 w 4134"/>
                <a:gd name="T17" fmla="*/ 1798 h 3094"/>
                <a:gd name="T18" fmla="*/ 3290 w 4134"/>
                <a:gd name="T19" fmla="*/ 2110 h 3094"/>
                <a:gd name="T20" fmla="*/ 2762 w 4134"/>
                <a:gd name="T21" fmla="*/ 2326 h 3094"/>
                <a:gd name="T22" fmla="*/ 2126 w 4134"/>
                <a:gd name="T23" fmla="*/ 2854 h 3094"/>
                <a:gd name="T24" fmla="*/ 1454 w 4134"/>
                <a:gd name="T25" fmla="*/ 3070 h 3094"/>
                <a:gd name="T26" fmla="*/ 722 w 4134"/>
                <a:gd name="T27" fmla="*/ 2998 h 3094"/>
                <a:gd name="T28" fmla="*/ 302 w 4134"/>
                <a:gd name="T29" fmla="*/ 2710 h 3094"/>
                <a:gd name="T30" fmla="*/ 50 w 4134"/>
                <a:gd name="T31" fmla="*/ 2194 h 3094"/>
                <a:gd name="T32" fmla="*/ 74 w 4134"/>
                <a:gd name="T33" fmla="*/ 1390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34" h="3094">
                  <a:moveTo>
                    <a:pt x="74" y="1390"/>
                  </a:moveTo>
                  <a:cubicBezTo>
                    <a:pt x="148" y="1152"/>
                    <a:pt x="294" y="958"/>
                    <a:pt x="494" y="766"/>
                  </a:cubicBezTo>
                  <a:cubicBezTo>
                    <a:pt x="694" y="574"/>
                    <a:pt x="986" y="362"/>
                    <a:pt x="1274" y="238"/>
                  </a:cubicBezTo>
                  <a:cubicBezTo>
                    <a:pt x="1562" y="114"/>
                    <a:pt x="1926" y="44"/>
                    <a:pt x="2222" y="22"/>
                  </a:cubicBezTo>
                  <a:cubicBezTo>
                    <a:pt x="2518" y="0"/>
                    <a:pt x="2836" y="20"/>
                    <a:pt x="3050" y="106"/>
                  </a:cubicBezTo>
                  <a:cubicBezTo>
                    <a:pt x="3264" y="192"/>
                    <a:pt x="3352" y="410"/>
                    <a:pt x="3506" y="538"/>
                  </a:cubicBezTo>
                  <a:cubicBezTo>
                    <a:pt x="3660" y="666"/>
                    <a:pt x="3870" y="756"/>
                    <a:pt x="3974" y="874"/>
                  </a:cubicBezTo>
                  <a:cubicBezTo>
                    <a:pt x="4078" y="992"/>
                    <a:pt x="4134" y="1092"/>
                    <a:pt x="4130" y="1246"/>
                  </a:cubicBezTo>
                  <a:cubicBezTo>
                    <a:pt x="4126" y="1400"/>
                    <a:pt x="4090" y="1654"/>
                    <a:pt x="3950" y="1798"/>
                  </a:cubicBezTo>
                  <a:cubicBezTo>
                    <a:pt x="3810" y="1942"/>
                    <a:pt x="3488" y="2022"/>
                    <a:pt x="3290" y="2110"/>
                  </a:cubicBezTo>
                  <a:cubicBezTo>
                    <a:pt x="3092" y="2198"/>
                    <a:pt x="2956" y="2202"/>
                    <a:pt x="2762" y="2326"/>
                  </a:cubicBezTo>
                  <a:cubicBezTo>
                    <a:pt x="2568" y="2450"/>
                    <a:pt x="2344" y="2730"/>
                    <a:pt x="2126" y="2854"/>
                  </a:cubicBezTo>
                  <a:cubicBezTo>
                    <a:pt x="1908" y="2978"/>
                    <a:pt x="1688" y="3046"/>
                    <a:pt x="1454" y="3070"/>
                  </a:cubicBezTo>
                  <a:cubicBezTo>
                    <a:pt x="1220" y="3094"/>
                    <a:pt x="914" y="3058"/>
                    <a:pt x="722" y="2998"/>
                  </a:cubicBezTo>
                  <a:cubicBezTo>
                    <a:pt x="530" y="2938"/>
                    <a:pt x="414" y="2844"/>
                    <a:pt x="302" y="2710"/>
                  </a:cubicBezTo>
                  <a:cubicBezTo>
                    <a:pt x="190" y="2576"/>
                    <a:pt x="88" y="2414"/>
                    <a:pt x="50" y="2194"/>
                  </a:cubicBezTo>
                  <a:cubicBezTo>
                    <a:pt x="12" y="1974"/>
                    <a:pt x="0" y="1628"/>
                    <a:pt x="74" y="139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71373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2" name="Line 4"/>
            <p:cNvCxnSpPr/>
            <p:nvPr/>
          </p:nvCxnSpPr>
          <p:spPr bwMode="auto">
            <a:xfrm flipV="1">
              <a:off x="5076" y="5028"/>
              <a:ext cx="552" cy="7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5"/>
            <p:cNvCxnSpPr/>
            <p:nvPr/>
          </p:nvCxnSpPr>
          <p:spPr bwMode="auto">
            <a:xfrm>
              <a:off x="5460" y="7344"/>
              <a:ext cx="312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6"/>
            <p:cNvCxnSpPr/>
            <p:nvPr/>
          </p:nvCxnSpPr>
          <p:spPr bwMode="auto">
            <a:xfrm flipH="1">
              <a:off x="2046" y="6834"/>
              <a:ext cx="888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7"/>
            <p:cNvCxnSpPr/>
            <p:nvPr/>
          </p:nvCxnSpPr>
          <p:spPr bwMode="auto">
            <a:xfrm flipH="1" flipV="1">
              <a:off x="2916" y="4776"/>
              <a:ext cx="420" cy="8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5763" y="7926"/>
              <a:ext cx="60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P</a:t>
              </a:r>
              <a:r>
                <a:rPr lang="en-US" sz="1200" b="1" i="1" baseline="-25000">
                  <a:effectLst/>
                  <a:latin typeface="Calibri"/>
                  <a:ea typeface="Calibri"/>
                  <a:cs typeface="Times New Roman"/>
                </a:rPr>
                <a:t>1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5601" y="4923"/>
              <a:ext cx="60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P</a:t>
              </a:r>
              <a:r>
                <a:rPr lang="en-US" sz="1200" b="1" i="1" baseline="-25000">
                  <a:effectLst/>
                  <a:latin typeface="Calibri"/>
                  <a:ea typeface="Calibri"/>
                  <a:cs typeface="Times New Roman"/>
                </a:rPr>
                <a:t>2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60" y="4668"/>
              <a:ext cx="60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P</a:t>
              </a:r>
              <a:r>
                <a:rPr lang="en-US" sz="1200" b="1" i="1" baseline="-25000">
                  <a:effectLst/>
                  <a:latin typeface="Calibri"/>
                  <a:ea typeface="Calibri"/>
                  <a:cs typeface="Times New Roman"/>
                </a:rPr>
                <a:t>3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977" y="7338"/>
              <a:ext cx="60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 p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880" y="8232"/>
              <a:ext cx="28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Calibri"/>
                  <a:ea typeface="Calibri"/>
                  <a:cs typeface="Times New Roman"/>
                </a:rPr>
                <a:t>(Externally Loaded Body)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26" name="Line 13"/>
            <p:cNvCxnSpPr/>
            <p:nvPr/>
          </p:nvCxnSpPr>
          <p:spPr bwMode="auto">
            <a:xfrm flipH="1">
              <a:off x="2316" y="7074"/>
              <a:ext cx="768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14"/>
            <p:cNvCxnSpPr/>
            <p:nvPr/>
          </p:nvCxnSpPr>
          <p:spPr bwMode="auto">
            <a:xfrm flipH="1">
              <a:off x="2571" y="7284"/>
              <a:ext cx="693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15"/>
            <p:cNvCxnSpPr/>
            <p:nvPr/>
          </p:nvCxnSpPr>
          <p:spPr bwMode="auto">
            <a:xfrm flipH="1">
              <a:off x="2976" y="7449"/>
              <a:ext cx="483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16"/>
            <p:cNvCxnSpPr/>
            <p:nvPr/>
          </p:nvCxnSpPr>
          <p:spPr bwMode="auto">
            <a:xfrm flipH="1">
              <a:off x="2031" y="6624"/>
              <a:ext cx="723" cy="3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978853" y="1670095"/>
            <a:ext cx="2343150" cy="2233295"/>
            <a:chOff x="6936" y="5195"/>
            <a:chExt cx="3690" cy="3517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6936" y="5195"/>
              <a:ext cx="3690" cy="2846"/>
              <a:chOff x="7284" y="2051"/>
              <a:chExt cx="3690" cy="2846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 rot="1511411">
                <a:off x="7284" y="2221"/>
                <a:ext cx="3576" cy="2676"/>
              </a:xfrm>
              <a:custGeom>
                <a:avLst/>
                <a:gdLst>
                  <a:gd name="T0" fmla="*/ 74 w 4134"/>
                  <a:gd name="T1" fmla="*/ 1390 h 3094"/>
                  <a:gd name="T2" fmla="*/ 494 w 4134"/>
                  <a:gd name="T3" fmla="*/ 766 h 3094"/>
                  <a:gd name="T4" fmla="*/ 1274 w 4134"/>
                  <a:gd name="T5" fmla="*/ 238 h 3094"/>
                  <a:gd name="T6" fmla="*/ 2222 w 4134"/>
                  <a:gd name="T7" fmla="*/ 22 h 3094"/>
                  <a:gd name="T8" fmla="*/ 3050 w 4134"/>
                  <a:gd name="T9" fmla="*/ 106 h 3094"/>
                  <a:gd name="T10" fmla="*/ 3506 w 4134"/>
                  <a:gd name="T11" fmla="*/ 538 h 3094"/>
                  <a:gd name="T12" fmla="*/ 3974 w 4134"/>
                  <a:gd name="T13" fmla="*/ 874 h 3094"/>
                  <a:gd name="T14" fmla="*/ 4130 w 4134"/>
                  <a:gd name="T15" fmla="*/ 1246 h 3094"/>
                  <a:gd name="T16" fmla="*/ 3950 w 4134"/>
                  <a:gd name="T17" fmla="*/ 1798 h 3094"/>
                  <a:gd name="T18" fmla="*/ 3290 w 4134"/>
                  <a:gd name="T19" fmla="*/ 2110 h 3094"/>
                  <a:gd name="T20" fmla="*/ 2762 w 4134"/>
                  <a:gd name="T21" fmla="*/ 2326 h 3094"/>
                  <a:gd name="T22" fmla="*/ 2126 w 4134"/>
                  <a:gd name="T23" fmla="*/ 2854 h 3094"/>
                  <a:gd name="T24" fmla="*/ 1454 w 4134"/>
                  <a:gd name="T25" fmla="*/ 3070 h 3094"/>
                  <a:gd name="T26" fmla="*/ 722 w 4134"/>
                  <a:gd name="T27" fmla="*/ 2998 h 3094"/>
                  <a:gd name="T28" fmla="*/ 302 w 4134"/>
                  <a:gd name="T29" fmla="*/ 2710 h 3094"/>
                  <a:gd name="T30" fmla="*/ 50 w 4134"/>
                  <a:gd name="T31" fmla="*/ 2194 h 3094"/>
                  <a:gd name="T32" fmla="*/ 74 w 4134"/>
                  <a:gd name="T33" fmla="*/ 1390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34" h="3094">
                    <a:moveTo>
                      <a:pt x="74" y="1390"/>
                    </a:moveTo>
                    <a:cubicBezTo>
                      <a:pt x="148" y="1152"/>
                      <a:pt x="294" y="958"/>
                      <a:pt x="494" y="766"/>
                    </a:cubicBezTo>
                    <a:cubicBezTo>
                      <a:pt x="694" y="574"/>
                      <a:pt x="986" y="362"/>
                      <a:pt x="1274" y="238"/>
                    </a:cubicBezTo>
                    <a:cubicBezTo>
                      <a:pt x="1562" y="114"/>
                      <a:pt x="1926" y="44"/>
                      <a:pt x="2222" y="22"/>
                    </a:cubicBezTo>
                    <a:cubicBezTo>
                      <a:pt x="2518" y="0"/>
                      <a:pt x="2836" y="20"/>
                      <a:pt x="3050" y="106"/>
                    </a:cubicBezTo>
                    <a:cubicBezTo>
                      <a:pt x="3264" y="192"/>
                      <a:pt x="3352" y="410"/>
                      <a:pt x="3506" y="538"/>
                    </a:cubicBezTo>
                    <a:cubicBezTo>
                      <a:pt x="3660" y="666"/>
                      <a:pt x="3870" y="756"/>
                      <a:pt x="3974" y="874"/>
                    </a:cubicBezTo>
                    <a:cubicBezTo>
                      <a:pt x="4078" y="992"/>
                      <a:pt x="4134" y="1092"/>
                      <a:pt x="4130" y="1246"/>
                    </a:cubicBezTo>
                    <a:cubicBezTo>
                      <a:pt x="4126" y="1400"/>
                      <a:pt x="4090" y="1654"/>
                      <a:pt x="3950" y="1798"/>
                    </a:cubicBezTo>
                    <a:cubicBezTo>
                      <a:pt x="3810" y="1942"/>
                      <a:pt x="3488" y="2022"/>
                      <a:pt x="3290" y="2110"/>
                    </a:cubicBezTo>
                    <a:cubicBezTo>
                      <a:pt x="3092" y="2198"/>
                      <a:pt x="2956" y="2202"/>
                      <a:pt x="2762" y="2326"/>
                    </a:cubicBezTo>
                    <a:cubicBezTo>
                      <a:pt x="2568" y="2450"/>
                      <a:pt x="2344" y="2730"/>
                      <a:pt x="2126" y="2854"/>
                    </a:cubicBezTo>
                    <a:cubicBezTo>
                      <a:pt x="1908" y="2978"/>
                      <a:pt x="1688" y="3046"/>
                      <a:pt x="1454" y="3070"/>
                    </a:cubicBezTo>
                    <a:cubicBezTo>
                      <a:pt x="1220" y="3094"/>
                      <a:pt x="914" y="3058"/>
                      <a:pt x="722" y="2998"/>
                    </a:cubicBezTo>
                    <a:cubicBezTo>
                      <a:pt x="530" y="2938"/>
                      <a:pt x="414" y="2844"/>
                      <a:pt x="302" y="2710"/>
                    </a:cubicBezTo>
                    <a:cubicBezTo>
                      <a:pt x="190" y="2576"/>
                      <a:pt x="88" y="2414"/>
                      <a:pt x="50" y="2194"/>
                    </a:cubicBezTo>
                    <a:cubicBezTo>
                      <a:pt x="12" y="1974"/>
                      <a:pt x="0" y="1628"/>
                      <a:pt x="74" y="13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1373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 useBgFill="1"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700" y="2051"/>
                <a:ext cx="2274" cy="2623"/>
              </a:xfrm>
              <a:custGeom>
                <a:avLst/>
                <a:gdLst>
                  <a:gd name="T0" fmla="*/ 48 w 2274"/>
                  <a:gd name="T1" fmla="*/ 163 h 2623"/>
                  <a:gd name="T2" fmla="*/ 516 w 2274"/>
                  <a:gd name="T3" fmla="*/ 295 h 2623"/>
                  <a:gd name="T4" fmla="*/ 744 w 2274"/>
                  <a:gd name="T5" fmla="*/ 643 h 2623"/>
                  <a:gd name="T6" fmla="*/ 810 w 2274"/>
                  <a:gd name="T7" fmla="*/ 931 h 2623"/>
                  <a:gd name="T8" fmla="*/ 834 w 2274"/>
                  <a:gd name="T9" fmla="*/ 1327 h 2623"/>
                  <a:gd name="T10" fmla="*/ 792 w 2274"/>
                  <a:gd name="T11" fmla="*/ 1621 h 2623"/>
                  <a:gd name="T12" fmla="*/ 720 w 2274"/>
                  <a:gd name="T13" fmla="*/ 1945 h 2623"/>
                  <a:gd name="T14" fmla="*/ 606 w 2274"/>
                  <a:gd name="T15" fmla="*/ 2191 h 2623"/>
                  <a:gd name="T16" fmla="*/ 462 w 2274"/>
                  <a:gd name="T17" fmla="*/ 2413 h 2623"/>
                  <a:gd name="T18" fmla="*/ 1086 w 2274"/>
                  <a:gd name="T19" fmla="*/ 2581 h 2623"/>
                  <a:gd name="T20" fmla="*/ 2148 w 2274"/>
                  <a:gd name="T21" fmla="*/ 2161 h 2623"/>
                  <a:gd name="T22" fmla="*/ 1842 w 2274"/>
                  <a:gd name="T23" fmla="*/ 889 h 2623"/>
                  <a:gd name="T24" fmla="*/ 804 w 2274"/>
                  <a:gd name="T25" fmla="*/ 121 h 2623"/>
                  <a:gd name="T26" fmla="*/ 48 w 2274"/>
                  <a:gd name="T27" fmla="*/ 163 h 2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74" h="2623">
                    <a:moveTo>
                      <a:pt x="48" y="163"/>
                    </a:moveTo>
                    <a:cubicBezTo>
                      <a:pt x="0" y="192"/>
                      <a:pt x="400" y="215"/>
                      <a:pt x="516" y="295"/>
                    </a:cubicBezTo>
                    <a:cubicBezTo>
                      <a:pt x="632" y="375"/>
                      <a:pt x="695" y="537"/>
                      <a:pt x="744" y="643"/>
                    </a:cubicBezTo>
                    <a:cubicBezTo>
                      <a:pt x="793" y="749"/>
                      <a:pt x="795" y="817"/>
                      <a:pt x="810" y="931"/>
                    </a:cubicBezTo>
                    <a:cubicBezTo>
                      <a:pt x="825" y="1045"/>
                      <a:pt x="837" y="1212"/>
                      <a:pt x="834" y="1327"/>
                    </a:cubicBezTo>
                    <a:cubicBezTo>
                      <a:pt x="831" y="1442"/>
                      <a:pt x="811" y="1518"/>
                      <a:pt x="792" y="1621"/>
                    </a:cubicBezTo>
                    <a:cubicBezTo>
                      <a:pt x="773" y="1724"/>
                      <a:pt x="751" y="1850"/>
                      <a:pt x="720" y="1945"/>
                    </a:cubicBezTo>
                    <a:cubicBezTo>
                      <a:pt x="689" y="2040"/>
                      <a:pt x="649" y="2113"/>
                      <a:pt x="606" y="2191"/>
                    </a:cubicBezTo>
                    <a:cubicBezTo>
                      <a:pt x="563" y="2269"/>
                      <a:pt x="382" y="2348"/>
                      <a:pt x="462" y="2413"/>
                    </a:cubicBezTo>
                    <a:cubicBezTo>
                      <a:pt x="542" y="2478"/>
                      <a:pt x="805" y="2623"/>
                      <a:pt x="1086" y="2581"/>
                    </a:cubicBezTo>
                    <a:cubicBezTo>
                      <a:pt x="1367" y="2539"/>
                      <a:pt x="2022" y="2443"/>
                      <a:pt x="2148" y="2161"/>
                    </a:cubicBezTo>
                    <a:cubicBezTo>
                      <a:pt x="2274" y="1879"/>
                      <a:pt x="2066" y="1229"/>
                      <a:pt x="1842" y="889"/>
                    </a:cubicBezTo>
                    <a:cubicBezTo>
                      <a:pt x="1618" y="549"/>
                      <a:pt x="1103" y="242"/>
                      <a:pt x="804" y="121"/>
                    </a:cubicBezTo>
                    <a:cubicBezTo>
                      <a:pt x="505" y="0"/>
                      <a:pt x="96" y="139"/>
                      <a:pt x="48" y="163"/>
                    </a:cubicBezTo>
                    <a:close/>
                  </a:path>
                </a:pathLst>
              </a:cu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 rot="331572">
                <a:off x="7990" y="2255"/>
                <a:ext cx="1538" cy="2277"/>
              </a:xfrm>
              <a:custGeom>
                <a:avLst/>
                <a:gdLst>
                  <a:gd name="T0" fmla="*/ 830 w 1876"/>
                  <a:gd name="T1" fmla="*/ 0 h 2504"/>
                  <a:gd name="T2" fmla="*/ 374 w 1876"/>
                  <a:gd name="T3" fmla="*/ 180 h 2504"/>
                  <a:gd name="T4" fmla="*/ 62 w 1876"/>
                  <a:gd name="T5" fmla="*/ 612 h 2504"/>
                  <a:gd name="T6" fmla="*/ 2 w 1876"/>
                  <a:gd name="T7" fmla="*/ 984 h 2504"/>
                  <a:gd name="T8" fmla="*/ 50 w 1876"/>
                  <a:gd name="T9" fmla="*/ 1524 h 2504"/>
                  <a:gd name="T10" fmla="*/ 230 w 1876"/>
                  <a:gd name="T11" fmla="*/ 1932 h 2504"/>
                  <a:gd name="T12" fmla="*/ 542 w 1876"/>
                  <a:gd name="T13" fmla="*/ 2124 h 2504"/>
                  <a:gd name="T14" fmla="*/ 818 w 1876"/>
                  <a:gd name="T15" fmla="*/ 2376 h 2504"/>
                  <a:gd name="T16" fmla="*/ 1082 w 1876"/>
                  <a:gd name="T17" fmla="*/ 2484 h 2504"/>
                  <a:gd name="T18" fmla="*/ 1238 w 1876"/>
                  <a:gd name="T19" fmla="*/ 2496 h 2504"/>
                  <a:gd name="T20" fmla="*/ 1406 w 1876"/>
                  <a:gd name="T21" fmla="*/ 2448 h 2504"/>
                  <a:gd name="T22" fmla="*/ 1586 w 1876"/>
                  <a:gd name="T23" fmla="*/ 2340 h 2504"/>
                  <a:gd name="T24" fmla="*/ 1802 w 1876"/>
                  <a:gd name="T25" fmla="*/ 1860 h 2504"/>
                  <a:gd name="T26" fmla="*/ 1874 w 1876"/>
                  <a:gd name="T27" fmla="*/ 1212 h 2504"/>
                  <a:gd name="T28" fmla="*/ 1790 w 1876"/>
                  <a:gd name="T29" fmla="*/ 696 h 2504"/>
                  <a:gd name="T30" fmla="*/ 1634 w 1876"/>
                  <a:gd name="T31" fmla="*/ 324 h 2504"/>
                  <a:gd name="T32" fmla="*/ 1442 w 1876"/>
                  <a:gd name="T33" fmla="*/ 120 h 2504"/>
                  <a:gd name="T34" fmla="*/ 1190 w 1876"/>
                  <a:gd name="T35" fmla="*/ 24 h 2504"/>
                  <a:gd name="T36" fmla="*/ 830 w 1876"/>
                  <a:gd name="T37" fmla="*/ 0 h 2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6" h="2504">
                    <a:moveTo>
                      <a:pt x="830" y="0"/>
                    </a:moveTo>
                    <a:cubicBezTo>
                      <a:pt x="696" y="24"/>
                      <a:pt x="502" y="78"/>
                      <a:pt x="374" y="180"/>
                    </a:cubicBezTo>
                    <a:cubicBezTo>
                      <a:pt x="246" y="282"/>
                      <a:pt x="124" y="478"/>
                      <a:pt x="62" y="612"/>
                    </a:cubicBezTo>
                    <a:cubicBezTo>
                      <a:pt x="0" y="746"/>
                      <a:pt x="4" y="832"/>
                      <a:pt x="2" y="984"/>
                    </a:cubicBezTo>
                    <a:cubicBezTo>
                      <a:pt x="0" y="1136"/>
                      <a:pt x="12" y="1366"/>
                      <a:pt x="50" y="1524"/>
                    </a:cubicBezTo>
                    <a:cubicBezTo>
                      <a:pt x="88" y="1682"/>
                      <a:pt x="148" y="1832"/>
                      <a:pt x="230" y="1932"/>
                    </a:cubicBezTo>
                    <a:cubicBezTo>
                      <a:pt x="312" y="2032"/>
                      <a:pt x="444" y="2050"/>
                      <a:pt x="542" y="2124"/>
                    </a:cubicBezTo>
                    <a:cubicBezTo>
                      <a:pt x="640" y="2198"/>
                      <a:pt x="728" y="2316"/>
                      <a:pt x="818" y="2376"/>
                    </a:cubicBezTo>
                    <a:cubicBezTo>
                      <a:pt x="908" y="2436"/>
                      <a:pt x="1012" y="2464"/>
                      <a:pt x="1082" y="2484"/>
                    </a:cubicBezTo>
                    <a:cubicBezTo>
                      <a:pt x="1152" y="2504"/>
                      <a:pt x="1184" y="2502"/>
                      <a:pt x="1238" y="2496"/>
                    </a:cubicBezTo>
                    <a:cubicBezTo>
                      <a:pt x="1292" y="2490"/>
                      <a:pt x="1348" y="2474"/>
                      <a:pt x="1406" y="2448"/>
                    </a:cubicBezTo>
                    <a:cubicBezTo>
                      <a:pt x="1464" y="2422"/>
                      <a:pt x="1520" y="2438"/>
                      <a:pt x="1586" y="2340"/>
                    </a:cubicBezTo>
                    <a:cubicBezTo>
                      <a:pt x="1652" y="2242"/>
                      <a:pt x="1754" y="2048"/>
                      <a:pt x="1802" y="1860"/>
                    </a:cubicBezTo>
                    <a:cubicBezTo>
                      <a:pt x="1850" y="1672"/>
                      <a:pt x="1876" y="1406"/>
                      <a:pt x="1874" y="1212"/>
                    </a:cubicBezTo>
                    <a:cubicBezTo>
                      <a:pt x="1872" y="1018"/>
                      <a:pt x="1830" y="844"/>
                      <a:pt x="1790" y="696"/>
                    </a:cubicBezTo>
                    <a:cubicBezTo>
                      <a:pt x="1750" y="548"/>
                      <a:pt x="1692" y="420"/>
                      <a:pt x="1634" y="324"/>
                    </a:cubicBezTo>
                    <a:cubicBezTo>
                      <a:pt x="1576" y="228"/>
                      <a:pt x="1516" y="170"/>
                      <a:pt x="1442" y="120"/>
                    </a:cubicBezTo>
                    <a:cubicBezTo>
                      <a:pt x="1368" y="70"/>
                      <a:pt x="1292" y="44"/>
                      <a:pt x="1190" y="24"/>
                    </a:cubicBezTo>
                    <a:cubicBezTo>
                      <a:pt x="1088" y="4"/>
                      <a:pt x="905" y="5"/>
                      <a:pt x="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 rot="-1086847">
                <a:off x="8550" y="3092"/>
                <a:ext cx="621" cy="498"/>
              </a:xfrm>
              <a:prstGeom prst="parallelogram">
                <a:avLst>
                  <a:gd name="adj" fmla="val 31175"/>
                </a:avLst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7" name="Line 8"/>
              <p:cNvCxnSpPr/>
              <p:nvPr/>
            </p:nvCxnSpPr>
            <p:spPr bwMode="auto">
              <a:xfrm flipV="1">
                <a:off x="8868" y="2706"/>
                <a:ext cx="1116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9"/>
              <p:cNvCxnSpPr/>
              <p:nvPr/>
            </p:nvCxnSpPr>
            <p:spPr bwMode="auto">
              <a:xfrm>
                <a:off x="8892" y="3330"/>
                <a:ext cx="6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9540" y="2340"/>
                <a:ext cx="600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b="1">
                    <a:effectLst/>
                    <a:latin typeface="Calibri"/>
                    <a:ea typeface="Calibri"/>
                    <a:cs typeface="Times New Roman"/>
                    <a:sym typeface="Symbol"/>
                  </a:rPr>
                  <a:t></a:t>
                </a:r>
                <a:r>
                  <a:rPr lang="en-US" sz="1200" b="1" i="1">
                    <a:effectLst/>
                    <a:latin typeface="Calibri"/>
                    <a:ea typeface="Calibri"/>
                    <a:cs typeface="Times New Roman"/>
                  </a:rPr>
                  <a:t>F</a:t>
                </a:r>
                <a:endParaRPr lang="en-US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9126" y="3318"/>
                <a:ext cx="492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b="1" i="1">
                    <a:effectLst/>
                    <a:latin typeface="Calibri"/>
                    <a:ea typeface="Calibri"/>
                    <a:cs typeface="Times New Roman"/>
                  </a:rPr>
                  <a:t>n</a:t>
                </a:r>
                <a:endParaRPr lang="en-US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41" name="Text Box 12"/>
              <p:cNvSpPr txBox="1">
                <a:spLocks noChangeArrowheads="1"/>
              </p:cNvSpPr>
              <p:nvPr/>
            </p:nvSpPr>
            <p:spPr bwMode="auto">
              <a:xfrm>
                <a:off x="8766" y="3732"/>
                <a:ext cx="600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b="1">
                    <a:effectLst/>
                    <a:latin typeface="Calibri"/>
                    <a:ea typeface="Calibri"/>
                    <a:cs typeface="Times New Roman"/>
                    <a:sym typeface="Symbol"/>
                  </a:rPr>
                  <a:t></a:t>
                </a:r>
                <a:r>
                  <a:rPr lang="en-US" sz="1200" b="1" i="1">
                    <a:effectLst/>
                    <a:latin typeface="Calibri"/>
                    <a:ea typeface="Calibri"/>
                    <a:cs typeface="Times New Roman"/>
                  </a:rPr>
                  <a:t>A</a:t>
                </a:r>
                <a:endParaRPr lang="en-US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42" name="Line 13"/>
              <p:cNvCxnSpPr/>
              <p:nvPr/>
            </p:nvCxnSpPr>
            <p:spPr bwMode="auto">
              <a:xfrm>
                <a:off x="8724" y="3534"/>
                <a:ext cx="216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7200" y="8244"/>
              <a:ext cx="20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Calibri"/>
                  <a:ea typeface="Calibri"/>
                  <a:cs typeface="Times New Roman"/>
                </a:rPr>
                <a:t>(Sectioned Body)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4" name="Rectangle 4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7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68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42672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Stress Tensor</a:t>
            </a:r>
            <a:endParaRPr lang="en-US" sz="3600" b="1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98586"/>
              </p:ext>
            </p:extLst>
          </p:nvPr>
        </p:nvGraphicFramePr>
        <p:xfrm>
          <a:off x="4800600" y="1828800"/>
          <a:ext cx="239683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3" imgW="1651000" imgH="736600" progId="Equation.3">
                  <p:embed/>
                </p:oleObj>
              </mc:Choice>
              <mc:Fallback>
                <p:oleObj name="Equation" r:id="rId3" imgW="16510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8800"/>
                        <a:ext cx="2396836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4671"/>
              </p:ext>
            </p:extLst>
          </p:nvPr>
        </p:nvGraphicFramePr>
        <p:xfrm>
          <a:off x="3810000" y="4561115"/>
          <a:ext cx="2650160" cy="108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5" imgW="1866900" imgH="762000" progId="Equation.3">
                  <p:embed/>
                </p:oleObj>
              </mc:Choice>
              <mc:Fallback>
                <p:oleObj name="Equation" r:id="rId5" imgW="1866900" imgH="76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61115"/>
                        <a:ext cx="2650160" cy="1081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53577"/>
              </p:ext>
            </p:extLst>
          </p:nvPr>
        </p:nvGraphicFramePr>
        <p:xfrm>
          <a:off x="6988628" y="4919626"/>
          <a:ext cx="947057" cy="35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7" imgW="685800" imgH="254000" progId="Equation.3">
                  <p:embed/>
                </p:oleObj>
              </mc:Choice>
              <mc:Fallback>
                <p:oleObj name="Equation" r:id="rId7" imgW="6858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628" y="4919626"/>
                        <a:ext cx="947057" cy="355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0" y="3870022"/>
            <a:ext cx="3062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Traction on an Oblique Plane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564085" y="5016168"/>
            <a:ext cx="304800" cy="17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188" name="Picture 3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9" t="26847" r="36645"/>
          <a:stretch/>
        </p:blipFill>
        <p:spPr bwMode="auto">
          <a:xfrm>
            <a:off x="1665513" y="1057684"/>
            <a:ext cx="2786744" cy="277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54331" y="3739968"/>
            <a:ext cx="2316480" cy="2382520"/>
            <a:chOff x="4510" y="5089"/>
            <a:chExt cx="3648" cy="3752"/>
          </a:xfrm>
        </p:grpSpPr>
        <p:cxnSp>
          <p:nvCxnSpPr>
            <p:cNvPr id="15" name="Line 3"/>
            <p:cNvCxnSpPr/>
            <p:nvPr/>
          </p:nvCxnSpPr>
          <p:spPr bwMode="auto">
            <a:xfrm>
              <a:off x="5730" y="7385"/>
              <a:ext cx="2188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4"/>
            <p:cNvCxnSpPr/>
            <p:nvPr/>
          </p:nvCxnSpPr>
          <p:spPr bwMode="auto">
            <a:xfrm flipV="1">
              <a:off x="5730" y="5129"/>
              <a:ext cx="0" cy="2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5"/>
            <p:cNvCxnSpPr/>
            <p:nvPr/>
          </p:nvCxnSpPr>
          <p:spPr bwMode="auto">
            <a:xfrm flipH="1">
              <a:off x="4510" y="7393"/>
              <a:ext cx="1212" cy="1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7726" y="7417"/>
              <a:ext cx="4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Times New Roman"/>
                  <a:ea typeface="Calibri"/>
                  <a:cs typeface="Times New Roman"/>
                </a:rPr>
                <a:t>x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4614" y="8361"/>
              <a:ext cx="4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Times New Roman"/>
                  <a:ea typeface="Calibri"/>
                  <a:cs typeface="Times New Roman"/>
                </a:rPr>
                <a:t>z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786" y="5089"/>
              <a:ext cx="4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Times New Roman"/>
                  <a:ea typeface="Calibri"/>
                  <a:cs typeface="Times New Roman"/>
                </a:rPr>
                <a:t>y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854" y="5791"/>
              <a:ext cx="2460" cy="2436"/>
            </a:xfrm>
            <a:custGeom>
              <a:avLst/>
              <a:gdLst>
                <a:gd name="T0" fmla="*/ 0 w 2460"/>
                <a:gd name="T1" fmla="*/ 2436 h 2436"/>
                <a:gd name="T2" fmla="*/ 2460 w 2460"/>
                <a:gd name="T3" fmla="*/ 1596 h 2436"/>
                <a:gd name="T4" fmla="*/ 876 w 2460"/>
                <a:gd name="T5" fmla="*/ 0 h 2436"/>
                <a:gd name="T6" fmla="*/ 0 w 2460"/>
                <a:gd name="T7" fmla="*/ 2436 h 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0" h="2436">
                  <a:moveTo>
                    <a:pt x="0" y="2436"/>
                  </a:moveTo>
                  <a:lnTo>
                    <a:pt x="2460" y="1596"/>
                  </a:lnTo>
                  <a:lnTo>
                    <a:pt x="876" y="0"/>
                  </a:lnTo>
                  <a:lnTo>
                    <a:pt x="0" y="243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2" name="Line 10"/>
            <p:cNvCxnSpPr/>
            <p:nvPr/>
          </p:nvCxnSpPr>
          <p:spPr bwMode="auto">
            <a:xfrm>
              <a:off x="5742" y="5887"/>
              <a:ext cx="0" cy="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11"/>
            <p:cNvCxnSpPr/>
            <p:nvPr/>
          </p:nvCxnSpPr>
          <p:spPr bwMode="auto">
            <a:xfrm flipH="1">
              <a:off x="5742" y="7387"/>
              <a:ext cx="14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12"/>
            <p:cNvCxnSpPr/>
            <p:nvPr/>
          </p:nvCxnSpPr>
          <p:spPr bwMode="auto">
            <a:xfrm flipV="1">
              <a:off x="4882" y="7419"/>
              <a:ext cx="836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Line 13"/>
            <p:cNvCxnSpPr/>
            <p:nvPr/>
          </p:nvCxnSpPr>
          <p:spPr bwMode="auto">
            <a:xfrm flipV="1">
              <a:off x="5974" y="6679"/>
              <a:ext cx="1816" cy="3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14"/>
            <p:cNvCxnSpPr/>
            <p:nvPr/>
          </p:nvCxnSpPr>
          <p:spPr bwMode="auto">
            <a:xfrm flipV="1">
              <a:off x="5984" y="6525"/>
              <a:ext cx="358" cy="5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5888" y="6337"/>
              <a:ext cx="4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Times New Roman"/>
                  <a:ea typeface="Calibri"/>
                  <a:cs typeface="Times New Roman"/>
                </a:rPr>
                <a:t>n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7246" y="6257"/>
              <a:ext cx="60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Times New Roman"/>
                  <a:ea typeface="Calibri"/>
                  <a:cs typeface="Times New Roman"/>
                </a:rPr>
                <a:t>T</a:t>
              </a:r>
              <a:r>
                <a:rPr lang="en-US" sz="1200" b="1" i="1" baseline="30000">
                  <a:effectLst/>
                  <a:latin typeface="Times New Roman"/>
                  <a:ea typeface="Calibri"/>
                  <a:cs typeface="Times New Roman"/>
                </a:rPr>
                <a:t>n 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68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49826"/>
            <a:ext cx="61722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Stress Transformation</a:t>
            </a:r>
            <a:endParaRPr 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59547"/>
              </p:ext>
            </p:extLst>
          </p:nvPr>
        </p:nvGraphicFramePr>
        <p:xfrm>
          <a:off x="4714567" y="1393723"/>
          <a:ext cx="2484474" cy="145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4" imgW="1218671" imgH="710891" progId="Equation.3">
                  <p:embed/>
                </p:oleObj>
              </mc:Choice>
              <mc:Fallback>
                <p:oleObj name="Equation" r:id="rId4" imgW="1218671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567" y="1393723"/>
                        <a:ext cx="2484474" cy="14557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29060"/>
              </p:ext>
            </p:extLst>
          </p:nvPr>
        </p:nvGraphicFramePr>
        <p:xfrm>
          <a:off x="2123767" y="1850923"/>
          <a:ext cx="215493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6" imgW="965200" imgH="241300" progId="Equation.3">
                  <p:embed/>
                </p:oleObj>
              </mc:Choice>
              <mc:Fallback>
                <p:oleObj name="Equation" r:id="rId6" imgW="9652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67" y="1850923"/>
                        <a:ext cx="2154936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266078"/>
              </p:ext>
            </p:extLst>
          </p:nvPr>
        </p:nvGraphicFramePr>
        <p:xfrm>
          <a:off x="543233" y="3195484"/>
          <a:ext cx="786776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8" imgW="5346700" imgH="1549400" progId="Equation.3">
                  <p:embed/>
                </p:oleObj>
              </mc:Choice>
              <mc:Fallback>
                <p:oleObj name="Equation" r:id="rId8" imgW="53467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33" y="3195484"/>
                        <a:ext cx="7867767" cy="228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25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1722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Two-Dimensional </a:t>
            </a:r>
            <a:br>
              <a:rPr lang="en-US" sz="3600" b="1" dirty="0" smtClean="0"/>
            </a:br>
            <a:r>
              <a:rPr lang="en-US" sz="3600" b="1" dirty="0" smtClean="0"/>
              <a:t>Stress Transformation</a:t>
            </a:r>
            <a:endParaRPr lang="en-US" sz="3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3610"/>
              </p:ext>
            </p:extLst>
          </p:nvPr>
        </p:nvGraphicFramePr>
        <p:xfrm>
          <a:off x="5026542" y="2105986"/>
          <a:ext cx="2514600" cy="114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4" imgW="1562100" imgH="711200" progId="Equation.3">
                  <p:embed/>
                </p:oleObj>
              </mc:Choice>
              <mc:Fallback>
                <p:oleObj name="Equation" r:id="rId4" imgW="1562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542" y="2105986"/>
                        <a:ext cx="2514600" cy="1149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800600" y="4800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83662"/>
              </p:ext>
            </p:extLst>
          </p:nvPr>
        </p:nvGraphicFramePr>
        <p:xfrm>
          <a:off x="488061" y="4407084"/>
          <a:ext cx="4503039" cy="101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6" imgW="3505200" imgH="787400" progId="Equation.3">
                  <p:embed/>
                </p:oleObj>
              </mc:Choice>
              <mc:Fallback>
                <p:oleObj name="Equation" r:id="rId6" imgW="3505200" imgH="787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61" y="4407084"/>
                        <a:ext cx="4503039" cy="1015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44380"/>
              </p:ext>
            </p:extLst>
          </p:nvPr>
        </p:nvGraphicFramePr>
        <p:xfrm>
          <a:off x="5334000" y="4124325"/>
          <a:ext cx="3341976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8" imgW="2654300" imgH="1257300" progId="Equation.3">
                  <p:embed/>
                </p:oleObj>
              </mc:Choice>
              <mc:Fallback>
                <p:oleObj name="Equation" r:id="rId8" imgW="2654300" imgH="1257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24325"/>
                        <a:ext cx="3341976" cy="1581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5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2" t="14470" r="33039"/>
          <a:stretch/>
        </p:blipFill>
        <p:spPr bwMode="auto">
          <a:xfrm>
            <a:off x="1513114" y="1578428"/>
            <a:ext cx="3160573" cy="225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86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5" y="348343"/>
            <a:ext cx="70104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Principal Stresses &amp; Directions</a:t>
            </a:r>
            <a:endParaRPr lang="en-US" sz="3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95426"/>
              </p:ext>
            </p:extLst>
          </p:nvPr>
        </p:nvGraphicFramePr>
        <p:xfrm>
          <a:off x="1295400" y="1570960"/>
          <a:ext cx="3852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3" imgW="2603500" imgH="254000" progId="Equation.3">
                  <p:embed/>
                </p:oleObj>
              </mc:Choice>
              <mc:Fallback>
                <p:oleObj name="Equation" r:id="rId3" imgW="26035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70960"/>
                        <a:ext cx="3852333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29447"/>
              </p:ext>
            </p:extLst>
          </p:nvPr>
        </p:nvGraphicFramePr>
        <p:xfrm>
          <a:off x="5954232" y="1590010"/>
          <a:ext cx="10144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232" y="1590010"/>
                        <a:ext cx="10144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5358808" y="168526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74915" y="5177420"/>
            <a:ext cx="2756842" cy="46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(General Coordinate System)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712955" y="5176784"/>
            <a:ext cx="3258177" cy="39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(Principal Coordinate System)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3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9" t="26847" r="36645"/>
          <a:stretch/>
        </p:blipFill>
        <p:spPr bwMode="auto">
          <a:xfrm>
            <a:off x="1371599" y="2407512"/>
            <a:ext cx="2786744" cy="277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19" name="Picture 2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8" t="12218" r="34449"/>
          <a:stretch/>
        </p:blipFill>
        <p:spPr bwMode="auto">
          <a:xfrm>
            <a:off x="4702629" y="2296886"/>
            <a:ext cx="2514600" cy="265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57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52" name="Picture 3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t="8570" r="18067"/>
          <a:stretch/>
        </p:blipFill>
        <p:spPr bwMode="auto">
          <a:xfrm>
            <a:off x="3695876" y="2414169"/>
            <a:ext cx="4517571" cy="35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0085" y="289194"/>
            <a:ext cx="5791200" cy="78149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Traction Vector Components</a:t>
            </a:r>
            <a:endParaRPr lang="en-US" sz="3600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79364"/>
              </p:ext>
            </p:extLst>
          </p:nvPr>
        </p:nvGraphicFramePr>
        <p:xfrm>
          <a:off x="4450151" y="1292157"/>
          <a:ext cx="1717689" cy="72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4" imgW="1155700" imgH="482600" progId="Equation.3">
                  <p:embed/>
                </p:oleObj>
              </mc:Choice>
              <mc:Fallback>
                <p:oleObj name="Equation" r:id="rId4" imgW="1155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151" y="1292157"/>
                        <a:ext cx="1717689" cy="723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70039"/>
              </p:ext>
            </p:extLst>
          </p:nvPr>
        </p:nvGraphicFramePr>
        <p:xfrm>
          <a:off x="552480" y="3840199"/>
          <a:ext cx="2489847" cy="1089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6" imgW="1676400" imgH="736600" progId="Equation.3">
                  <p:embed/>
                </p:oleObj>
              </mc:Choice>
              <mc:Fallback>
                <p:oleObj name="Equation" r:id="rId6" imgW="16764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80" y="3840199"/>
                        <a:ext cx="2489847" cy="1089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5877" y="6220377"/>
            <a:ext cx="265540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Mohr’s Circles of Stress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96400" y="4266954"/>
            <a:ext cx="361507" cy="23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2350" y="2957255"/>
            <a:ext cx="2379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Admissible </a:t>
            </a:r>
            <a:r>
              <a:rPr lang="en-US" sz="1600" i="1" dirty="0"/>
              <a:t>N</a:t>
            </a:r>
            <a:r>
              <a:rPr lang="en-US" sz="1600" dirty="0"/>
              <a:t> and 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en-US" sz="1600" dirty="0" smtClean="0"/>
              <a:t>values </a:t>
            </a:r>
          </a:p>
          <a:p>
            <a:r>
              <a:rPr lang="en-US" sz="1600" dirty="0" smtClean="0"/>
              <a:t>lie </a:t>
            </a:r>
            <a:r>
              <a:rPr lang="en-US" sz="1600" dirty="0"/>
              <a:t>in the </a:t>
            </a:r>
            <a:r>
              <a:rPr lang="en-US" sz="1600" dirty="0" smtClean="0"/>
              <a:t>shaded area 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53581" y="3249642"/>
            <a:ext cx="648770" cy="97653"/>
          </a:xfrm>
          <a:prstGeom prst="straightConnector1">
            <a:avLst/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598093" y="1135146"/>
            <a:ext cx="2693263" cy="1885815"/>
            <a:chOff x="4655" y="5560"/>
            <a:chExt cx="3957" cy="2751"/>
          </a:xfrm>
        </p:grpSpPr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655" y="5726"/>
              <a:ext cx="2458" cy="2585"/>
              <a:chOff x="3203" y="4958"/>
              <a:chExt cx="2458" cy="2585"/>
            </a:xfrm>
          </p:grpSpPr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3203" y="5044"/>
                <a:ext cx="2304" cy="2499"/>
              </a:xfrm>
              <a:custGeom>
                <a:avLst/>
                <a:gdLst>
                  <a:gd name="T0" fmla="*/ 47 w 2304"/>
                  <a:gd name="T1" fmla="*/ 1108 h 2499"/>
                  <a:gd name="T2" fmla="*/ 366 w 2304"/>
                  <a:gd name="T3" fmla="*/ 542 h 2499"/>
                  <a:gd name="T4" fmla="*/ 1002 w 2304"/>
                  <a:gd name="T5" fmla="*/ 33 h 2499"/>
                  <a:gd name="T6" fmla="*/ 1297 w 2304"/>
                  <a:gd name="T7" fmla="*/ 344 h 2499"/>
                  <a:gd name="T8" fmla="*/ 1597 w 2304"/>
                  <a:gd name="T9" fmla="*/ 800 h 2499"/>
                  <a:gd name="T10" fmla="*/ 1849 w 2304"/>
                  <a:gd name="T11" fmla="*/ 1208 h 2499"/>
                  <a:gd name="T12" fmla="*/ 2293 w 2304"/>
                  <a:gd name="T13" fmla="*/ 1868 h 2499"/>
                  <a:gd name="T14" fmla="*/ 1917 w 2304"/>
                  <a:gd name="T15" fmla="*/ 2229 h 2499"/>
                  <a:gd name="T16" fmla="*/ 1353 w 2304"/>
                  <a:gd name="T17" fmla="*/ 2462 h 2499"/>
                  <a:gd name="T18" fmla="*/ 717 w 2304"/>
                  <a:gd name="T19" fmla="*/ 2450 h 2499"/>
                  <a:gd name="T20" fmla="*/ 335 w 2304"/>
                  <a:gd name="T21" fmla="*/ 2231 h 2499"/>
                  <a:gd name="T22" fmla="*/ 82 w 2304"/>
                  <a:gd name="T23" fmla="*/ 1804 h 2499"/>
                  <a:gd name="T24" fmla="*/ 47 w 2304"/>
                  <a:gd name="T25" fmla="*/ 1108 h 2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04" h="2499">
                    <a:moveTo>
                      <a:pt x="47" y="1108"/>
                    </a:moveTo>
                    <a:cubicBezTo>
                      <a:pt x="95" y="898"/>
                      <a:pt x="207" y="721"/>
                      <a:pt x="366" y="542"/>
                    </a:cubicBezTo>
                    <a:cubicBezTo>
                      <a:pt x="525" y="362"/>
                      <a:pt x="847" y="66"/>
                      <a:pt x="1002" y="33"/>
                    </a:cubicBezTo>
                    <a:cubicBezTo>
                      <a:pt x="1157" y="0"/>
                      <a:pt x="1198" y="216"/>
                      <a:pt x="1297" y="344"/>
                    </a:cubicBezTo>
                    <a:cubicBezTo>
                      <a:pt x="1396" y="472"/>
                      <a:pt x="1505" y="656"/>
                      <a:pt x="1597" y="800"/>
                    </a:cubicBezTo>
                    <a:cubicBezTo>
                      <a:pt x="1689" y="944"/>
                      <a:pt x="1733" y="1030"/>
                      <a:pt x="1849" y="1208"/>
                    </a:cubicBezTo>
                    <a:cubicBezTo>
                      <a:pt x="1965" y="1386"/>
                      <a:pt x="2282" y="1698"/>
                      <a:pt x="2293" y="1868"/>
                    </a:cubicBezTo>
                    <a:cubicBezTo>
                      <a:pt x="2304" y="2038"/>
                      <a:pt x="2074" y="2130"/>
                      <a:pt x="1917" y="2229"/>
                    </a:cubicBezTo>
                    <a:cubicBezTo>
                      <a:pt x="1760" y="2328"/>
                      <a:pt x="1553" y="2425"/>
                      <a:pt x="1353" y="2462"/>
                    </a:cubicBezTo>
                    <a:cubicBezTo>
                      <a:pt x="1152" y="2499"/>
                      <a:pt x="887" y="2489"/>
                      <a:pt x="717" y="2450"/>
                    </a:cubicBezTo>
                    <a:cubicBezTo>
                      <a:pt x="547" y="2412"/>
                      <a:pt x="440" y="2339"/>
                      <a:pt x="335" y="2231"/>
                    </a:cubicBezTo>
                    <a:cubicBezTo>
                      <a:pt x="229" y="2123"/>
                      <a:pt x="130" y="1991"/>
                      <a:pt x="82" y="1804"/>
                    </a:cubicBezTo>
                    <a:cubicBezTo>
                      <a:pt x="34" y="1616"/>
                      <a:pt x="0" y="1319"/>
                      <a:pt x="47" y="110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71373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841" y="4958"/>
                <a:ext cx="1820" cy="2129"/>
              </a:xfrm>
              <a:custGeom>
                <a:avLst/>
                <a:gdLst>
                  <a:gd name="T0" fmla="*/ 349 w 1820"/>
                  <a:gd name="T1" fmla="*/ 122 h 2129"/>
                  <a:gd name="T2" fmla="*/ 76 w 1820"/>
                  <a:gd name="T3" fmla="*/ 424 h 2129"/>
                  <a:gd name="T4" fmla="*/ 4 w 1820"/>
                  <a:gd name="T5" fmla="*/ 888 h 2129"/>
                  <a:gd name="T6" fmla="*/ 98 w 1820"/>
                  <a:gd name="T7" fmla="*/ 1216 h 2129"/>
                  <a:gd name="T8" fmla="*/ 335 w 1820"/>
                  <a:gd name="T9" fmla="*/ 1648 h 2129"/>
                  <a:gd name="T10" fmla="*/ 622 w 1820"/>
                  <a:gd name="T11" fmla="*/ 1925 h 2129"/>
                  <a:gd name="T12" fmla="*/ 926 w 1820"/>
                  <a:gd name="T13" fmla="*/ 1979 h 2129"/>
                  <a:gd name="T14" fmla="*/ 1228 w 1820"/>
                  <a:gd name="T15" fmla="*/ 2096 h 2129"/>
                  <a:gd name="T16" fmla="*/ 1433 w 1820"/>
                  <a:gd name="T17" fmla="*/ 2128 h 2129"/>
                  <a:gd name="T18" fmla="*/ 1589 w 1820"/>
                  <a:gd name="T19" fmla="*/ 2092 h 2129"/>
                  <a:gd name="T20" fmla="*/ 1715 w 1820"/>
                  <a:gd name="T21" fmla="*/ 1960 h 2129"/>
                  <a:gd name="T22" fmla="*/ 1805 w 1820"/>
                  <a:gd name="T23" fmla="*/ 1720 h 2129"/>
                  <a:gd name="T24" fmla="*/ 1787 w 1820"/>
                  <a:gd name="T25" fmla="*/ 1276 h 2129"/>
                  <a:gd name="T26" fmla="*/ 1607 w 1820"/>
                  <a:gd name="T27" fmla="*/ 742 h 2129"/>
                  <a:gd name="T28" fmla="*/ 1349 w 1820"/>
                  <a:gd name="T29" fmla="*/ 328 h 2129"/>
                  <a:gd name="T30" fmla="*/ 1091 w 1820"/>
                  <a:gd name="T31" fmla="*/ 112 h 2129"/>
                  <a:gd name="T32" fmla="*/ 851 w 1820"/>
                  <a:gd name="T33" fmla="*/ 15 h 2129"/>
                  <a:gd name="T34" fmla="*/ 628 w 1820"/>
                  <a:gd name="T35" fmla="*/ 20 h 2129"/>
                  <a:gd name="T36" fmla="*/ 349 w 1820"/>
                  <a:gd name="T37" fmla="*/ 122 h 2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0" h="2129">
                    <a:moveTo>
                      <a:pt x="349" y="122"/>
                    </a:moveTo>
                    <a:cubicBezTo>
                      <a:pt x="258" y="186"/>
                      <a:pt x="133" y="296"/>
                      <a:pt x="76" y="424"/>
                    </a:cubicBezTo>
                    <a:cubicBezTo>
                      <a:pt x="18" y="551"/>
                      <a:pt x="0" y="755"/>
                      <a:pt x="4" y="888"/>
                    </a:cubicBezTo>
                    <a:cubicBezTo>
                      <a:pt x="7" y="1019"/>
                      <a:pt x="42" y="1090"/>
                      <a:pt x="98" y="1216"/>
                    </a:cubicBezTo>
                    <a:cubicBezTo>
                      <a:pt x="153" y="1343"/>
                      <a:pt x="248" y="1529"/>
                      <a:pt x="335" y="1648"/>
                    </a:cubicBezTo>
                    <a:cubicBezTo>
                      <a:pt x="423" y="1766"/>
                      <a:pt x="523" y="1870"/>
                      <a:pt x="622" y="1925"/>
                    </a:cubicBezTo>
                    <a:cubicBezTo>
                      <a:pt x="721" y="1981"/>
                      <a:pt x="826" y="1951"/>
                      <a:pt x="926" y="1979"/>
                    </a:cubicBezTo>
                    <a:cubicBezTo>
                      <a:pt x="1028" y="2008"/>
                      <a:pt x="1144" y="2071"/>
                      <a:pt x="1228" y="2096"/>
                    </a:cubicBezTo>
                    <a:cubicBezTo>
                      <a:pt x="1312" y="2121"/>
                      <a:pt x="1373" y="2129"/>
                      <a:pt x="1433" y="2128"/>
                    </a:cubicBezTo>
                    <a:cubicBezTo>
                      <a:pt x="1493" y="2127"/>
                      <a:pt x="1542" y="2120"/>
                      <a:pt x="1589" y="2092"/>
                    </a:cubicBezTo>
                    <a:cubicBezTo>
                      <a:pt x="1636" y="2064"/>
                      <a:pt x="1679" y="2022"/>
                      <a:pt x="1715" y="1960"/>
                    </a:cubicBezTo>
                    <a:cubicBezTo>
                      <a:pt x="1751" y="1898"/>
                      <a:pt x="1793" y="1834"/>
                      <a:pt x="1805" y="1720"/>
                    </a:cubicBezTo>
                    <a:cubicBezTo>
                      <a:pt x="1817" y="1606"/>
                      <a:pt x="1820" y="1439"/>
                      <a:pt x="1787" y="1276"/>
                    </a:cubicBezTo>
                    <a:cubicBezTo>
                      <a:pt x="1754" y="1113"/>
                      <a:pt x="1680" y="900"/>
                      <a:pt x="1607" y="742"/>
                    </a:cubicBezTo>
                    <a:cubicBezTo>
                      <a:pt x="1534" y="584"/>
                      <a:pt x="1435" y="433"/>
                      <a:pt x="1349" y="328"/>
                    </a:cubicBezTo>
                    <a:cubicBezTo>
                      <a:pt x="1263" y="223"/>
                      <a:pt x="1174" y="164"/>
                      <a:pt x="1091" y="112"/>
                    </a:cubicBezTo>
                    <a:cubicBezTo>
                      <a:pt x="1008" y="60"/>
                      <a:pt x="928" y="30"/>
                      <a:pt x="851" y="15"/>
                    </a:cubicBezTo>
                    <a:cubicBezTo>
                      <a:pt x="774" y="0"/>
                      <a:pt x="711" y="2"/>
                      <a:pt x="628" y="20"/>
                    </a:cubicBezTo>
                    <a:cubicBezTo>
                      <a:pt x="544" y="38"/>
                      <a:pt x="407" y="101"/>
                      <a:pt x="349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-2306992">
              <a:off x="5966" y="6500"/>
              <a:ext cx="621" cy="498"/>
            </a:xfrm>
            <a:prstGeom prst="parallelogram">
              <a:avLst>
                <a:gd name="adj" fmla="val 31175"/>
              </a:avLst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5" name="Line 7"/>
            <p:cNvCxnSpPr/>
            <p:nvPr/>
          </p:nvCxnSpPr>
          <p:spPr bwMode="auto">
            <a:xfrm rot="-1788575">
              <a:off x="6340" y="6292"/>
              <a:ext cx="1690" cy="6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8"/>
            <p:cNvCxnSpPr/>
            <p:nvPr/>
          </p:nvCxnSpPr>
          <p:spPr bwMode="auto">
            <a:xfrm flipV="1">
              <a:off x="6300" y="6474"/>
              <a:ext cx="456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8012" y="6228"/>
              <a:ext cx="60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T</a:t>
              </a:r>
              <a:r>
                <a:rPr lang="en-US" sz="1200" b="1" baseline="30000">
                  <a:effectLst/>
                  <a:latin typeface="Calibri"/>
                  <a:ea typeface="Calibri"/>
                  <a:cs typeface="Times New Roman"/>
                </a:rPr>
                <a:t> </a:t>
              </a:r>
              <a:r>
                <a:rPr lang="en-US" sz="1200" b="1" i="1" baseline="30000">
                  <a:effectLst/>
                  <a:latin typeface="Calibri"/>
                  <a:ea typeface="Calibri"/>
                  <a:cs typeface="Times New Roman"/>
                </a:rPr>
                <a:t>n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6362" y="6098"/>
              <a:ext cx="49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n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5582" y="6048"/>
              <a:ext cx="60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>
                  <a:effectLst/>
                  <a:latin typeface="Calibri"/>
                  <a:ea typeface="Calibri"/>
                  <a:cs typeface="Times New Roman"/>
                  <a:sym typeface="Symbol"/>
                </a:rPr>
                <a:t></a:t>
              </a: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0" name="Line 12"/>
            <p:cNvCxnSpPr/>
            <p:nvPr/>
          </p:nvCxnSpPr>
          <p:spPr bwMode="auto">
            <a:xfrm rot="-1791502">
              <a:off x="6023" y="6383"/>
              <a:ext cx="71" cy="3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6096" y="6988"/>
              <a:ext cx="46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S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7276" y="5560"/>
              <a:ext cx="48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i="1">
                  <a:effectLst/>
                  <a:latin typeface="Calibri"/>
                  <a:ea typeface="Calibri"/>
                  <a:cs typeface="Times New Roman"/>
                </a:rPr>
                <a:t>N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3" name="Line 15"/>
            <p:cNvCxnSpPr/>
            <p:nvPr/>
          </p:nvCxnSpPr>
          <p:spPr bwMode="auto">
            <a:xfrm flipV="1">
              <a:off x="6292" y="5824"/>
              <a:ext cx="1536" cy="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16"/>
            <p:cNvCxnSpPr/>
            <p:nvPr/>
          </p:nvCxnSpPr>
          <p:spPr bwMode="auto">
            <a:xfrm>
              <a:off x="6292" y="6744"/>
              <a:ext cx="224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7"/>
            <p:cNvCxnSpPr/>
            <p:nvPr/>
          </p:nvCxnSpPr>
          <p:spPr bwMode="auto">
            <a:xfrm flipV="1">
              <a:off x="6524" y="6488"/>
              <a:ext cx="1440" cy="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18"/>
            <p:cNvCxnSpPr/>
            <p:nvPr/>
          </p:nvCxnSpPr>
          <p:spPr bwMode="auto">
            <a:xfrm>
              <a:off x="7836" y="5840"/>
              <a:ext cx="224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3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38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66" y="196645"/>
            <a:ext cx="70104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Example </a:t>
            </a:r>
            <a:r>
              <a:rPr lang="en-US" sz="3600" b="1" dirty="0" smtClean="0"/>
              <a:t>3-1 </a:t>
            </a:r>
            <a:r>
              <a:rPr lang="en-US" sz="3600" b="1" dirty="0"/>
              <a:t>Stress </a:t>
            </a:r>
            <a:r>
              <a:rPr lang="en-US" sz="3600" b="1" dirty="0" smtClean="0"/>
              <a:t>Transformation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70" y="752017"/>
            <a:ext cx="7261351" cy="543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59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057" y="500779"/>
            <a:ext cx="7221794" cy="107238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Spherical, </a:t>
            </a:r>
            <a:r>
              <a:rPr lang="en-US" sz="3200" b="1" dirty="0" err="1" smtClean="0"/>
              <a:t>Deviatoric</a:t>
            </a:r>
            <a:r>
              <a:rPr lang="en-US" sz="3200" b="1" dirty="0" smtClean="0"/>
              <a:t>, Octahedral </a:t>
            </a:r>
            <a:br>
              <a:rPr lang="en-US" sz="3200" b="1" dirty="0" smtClean="0"/>
            </a:br>
            <a:r>
              <a:rPr lang="en-US" sz="3200" b="1" dirty="0" smtClean="0"/>
              <a:t>and von </a:t>
            </a:r>
            <a:r>
              <a:rPr lang="en-US" sz="3200" b="1" dirty="0" err="1" smtClean="0"/>
              <a:t>Mises</a:t>
            </a:r>
            <a:r>
              <a:rPr lang="en-US" sz="3200" b="1" dirty="0" smtClean="0"/>
              <a:t> Stresses</a:t>
            </a:r>
            <a:endParaRPr lang="en-US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406"/>
              </p:ext>
            </p:extLst>
          </p:nvPr>
        </p:nvGraphicFramePr>
        <p:xfrm>
          <a:off x="3608437" y="1750143"/>
          <a:ext cx="1245946" cy="5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3" imgW="825500" imgH="393700" progId="Equation.3">
                  <p:embed/>
                </p:oleObj>
              </mc:Choice>
              <mc:Fallback>
                <p:oleObj name="Equation" r:id="rId3" imgW="8255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437" y="1750143"/>
                        <a:ext cx="1245946" cy="587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01367"/>
              </p:ext>
            </p:extLst>
          </p:nvPr>
        </p:nvGraphicFramePr>
        <p:xfrm>
          <a:off x="3608437" y="2281083"/>
          <a:ext cx="1697862" cy="580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5" imgW="1143000" imgH="393700" progId="Equation.3">
                  <p:embed/>
                </p:oleObj>
              </mc:Choice>
              <mc:Fallback>
                <p:oleObj name="Equation" r:id="rId5" imgW="1143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437" y="2281083"/>
                        <a:ext cx="1697862" cy="580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84185"/>
              </p:ext>
            </p:extLst>
          </p:nvPr>
        </p:nvGraphicFramePr>
        <p:xfrm>
          <a:off x="1986116" y="2158728"/>
          <a:ext cx="1337188" cy="37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7" imgW="850531" imgH="241195" progId="Equation.3">
                  <p:embed/>
                </p:oleObj>
              </mc:Choice>
              <mc:Fallback>
                <p:oleObj name="Equation" r:id="rId7" imgW="850531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116" y="2158728"/>
                        <a:ext cx="1337188" cy="375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28772"/>
              </p:ext>
            </p:extLst>
          </p:nvPr>
        </p:nvGraphicFramePr>
        <p:xfrm>
          <a:off x="3296263" y="1852561"/>
          <a:ext cx="498373" cy="107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6263" y="1852561"/>
                        <a:ext cx="498373" cy="1077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75122" y="1868130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Spherical Stress Tensor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4670" y="2394156"/>
            <a:ext cx="274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</a:t>
            </a:r>
            <a:r>
              <a:rPr lang="en-US" dirty="0" err="1" smtClean="0"/>
              <a:t>Deviatoric</a:t>
            </a:r>
            <a:r>
              <a:rPr lang="en-US" dirty="0" smtClean="0"/>
              <a:t> Stress Tensor</a:t>
            </a:r>
            <a:endParaRPr 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57814"/>
              </p:ext>
            </p:extLst>
          </p:nvPr>
        </p:nvGraphicFramePr>
        <p:xfrm>
          <a:off x="763024" y="3029361"/>
          <a:ext cx="57277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11" imgW="3657600" imgH="749160" progId="Equation.3">
                  <p:embed/>
                </p:oleObj>
              </mc:Choice>
              <mc:Fallback>
                <p:oleObj name="Equation" r:id="rId11" imgW="3657600" imgH="749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24" y="3029361"/>
                        <a:ext cx="5727700" cy="1173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218904"/>
            <a:ext cx="9144000" cy="6390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8659" y="6246082"/>
            <a:ext cx="3923959" cy="584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Applications and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</a:t>
            </a:r>
            <a:r>
              <a:rPr lang="en-US" sz="1400" b="1" dirty="0" err="1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Sadd</a:t>
            </a:r>
            <a:r>
              <a:rPr lang="en-US" sz="1400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Rhode Island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 descr="C:\Users\sadd\Pictures\My Scans\scan0014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3970" r="3927" b="8156"/>
          <a:stretch/>
        </p:blipFill>
        <p:spPr bwMode="auto">
          <a:xfrm>
            <a:off x="8523223" y="6252039"/>
            <a:ext cx="551951" cy="576465"/>
          </a:xfrm>
          <a:prstGeom prst="rect">
            <a:avLst/>
          </a:prstGeom>
          <a:noFill/>
          <a:ln w="19050" cmpd="sng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213986" y="3205319"/>
            <a:ext cx="235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Octahedral Normal </a:t>
            </a:r>
          </a:p>
          <a:p>
            <a:r>
              <a:rPr lang="en-US" dirty="0"/>
              <a:t> </a:t>
            </a:r>
            <a:r>
              <a:rPr lang="en-US" dirty="0" smtClean="0"/>
              <a:t>      and Shear Stresses</a:t>
            </a:r>
            <a:endParaRPr lang="en-US" dirty="0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55315"/>
              </p:ext>
            </p:extLst>
          </p:nvPr>
        </p:nvGraphicFramePr>
        <p:xfrm>
          <a:off x="796412" y="4365523"/>
          <a:ext cx="7218787" cy="117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14" imgW="5422900" imgH="889000" progId="Equation.3">
                  <p:embed/>
                </p:oleObj>
              </mc:Choice>
              <mc:Fallback>
                <p:oleObj name="Equation" r:id="rId14" imgW="5422900" imgH="889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12" y="4365523"/>
                        <a:ext cx="7218787" cy="1179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69974" y="5039033"/>
            <a:ext cx="20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von </a:t>
            </a:r>
            <a:r>
              <a:rPr lang="en-US" dirty="0" err="1" smtClean="0"/>
              <a:t>Mises</a:t>
            </a:r>
            <a:r>
              <a:rPr lang="en-US" dirty="0" smtClean="0"/>
              <a:t> Stress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641</TotalTime>
  <Words>415</Words>
  <Application>Microsoft Office PowerPoint</Application>
  <PresentationFormat>On-screen Show (4:3)</PresentationFormat>
  <Paragraphs>118</Paragraphs>
  <Slides>14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Chapter 3  Stress and Equilibrium</vt:lpstr>
      <vt:lpstr>Traction Vector</vt:lpstr>
      <vt:lpstr>Stress Tensor</vt:lpstr>
      <vt:lpstr>Stress Transformation</vt:lpstr>
      <vt:lpstr>Two-Dimensional  Stress Transformation</vt:lpstr>
      <vt:lpstr>Principal Stresses &amp; Directions</vt:lpstr>
      <vt:lpstr>Traction Vector Components</vt:lpstr>
      <vt:lpstr>Example 3-1 Stress Transformation</vt:lpstr>
      <vt:lpstr>Spherical, Deviatoric, Octahedral  and von Mises Stresses</vt:lpstr>
      <vt:lpstr>Stress Distribution Visualization Using 2-D or 3-D Plots of Particular Contour Lines</vt:lpstr>
      <vt:lpstr>Example Stress Contour Distribution Plots  Disk Under Diametrical Compression</vt:lpstr>
      <vt:lpstr>Equilibrium Equations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 571 Theory of Elasticity</dc:title>
  <dc:creator>sadd</dc:creator>
  <cp:lastModifiedBy>taggart</cp:lastModifiedBy>
  <cp:revision>61</cp:revision>
  <dcterms:created xsi:type="dcterms:W3CDTF">2012-01-17T18:53:58Z</dcterms:created>
  <dcterms:modified xsi:type="dcterms:W3CDTF">2015-09-09T12:05:11Z</dcterms:modified>
</cp:coreProperties>
</file>