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8" r:id="rId3"/>
    <p:sldId id="257" r:id="rId4"/>
    <p:sldId id="272" r:id="rId5"/>
    <p:sldId id="271" r:id="rId6"/>
    <p:sldId id="273" r:id="rId7"/>
    <p:sldId id="274" r:id="rId8"/>
    <p:sldId id="269" r:id="rId9"/>
    <p:sldId id="27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p:scale>
          <a:sx n="76" d="100"/>
          <a:sy n="76" d="100"/>
        </p:scale>
        <p:origin x="-122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4E872-ECC5-41CD-B7D6-284549847B3F}"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082CC-A77B-4426-A31A-DFF97D2D204A}" type="slidenum">
              <a:rPr lang="en-US" smtClean="0"/>
              <a:t>‹#›</a:t>
            </a:fld>
            <a:endParaRPr lang="en-US"/>
          </a:p>
        </p:txBody>
      </p:sp>
    </p:spTree>
    <p:extLst>
      <p:ext uri="{BB962C8B-B14F-4D97-AF65-F5344CB8AC3E}">
        <p14:creationId xmlns:p14="http://schemas.microsoft.com/office/powerpoint/2010/main" val="309363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4B082CC-A77B-4426-A31A-DFF97D2D204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4B082CC-A77B-4426-A31A-DFF97D2D204A}"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2272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14720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79885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9932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151D9-8721-4D88-B6B2-63B36F721CD5}" type="datetimeFigureOut">
              <a:rPr lang="en-US" smtClean="0"/>
              <a:pPr/>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412866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42368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151D9-8721-4D88-B6B2-63B36F721CD5}" type="datetimeFigureOut">
              <a:rPr lang="en-US" smtClean="0"/>
              <a:pPr/>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304769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151D9-8721-4D88-B6B2-63B36F721CD5}" type="datetimeFigureOut">
              <a:rPr lang="en-US" smtClean="0"/>
              <a:pPr/>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138701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151D9-8721-4D88-B6B2-63B36F721CD5}" type="datetimeFigureOut">
              <a:rPr lang="en-US" smtClean="0"/>
              <a:pPr/>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215332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139802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pPr/>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pPr/>
              <a:t>‹#›</a:t>
            </a:fld>
            <a:endParaRPr lang="en-US"/>
          </a:p>
        </p:txBody>
      </p:sp>
    </p:spTree>
    <p:extLst>
      <p:ext uri="{BB962C8B-B14F-4D97-AF65-F5344CB8AC3E}">
        <p14:creationId xmlns:p14="http://schemas.microsoft.com/office/powerpoint/2010/main" val="90958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151D9-8721-4D88-B6B2-63B36F721CD5}" type="datetimeFigureOut">
              <a:rPr lang="en-US" smtClean="0"/>
              <a:pPr/>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06A35-9E08-491E-BFFB-1ED059AD0FB9}" type="slidenum">
              <a:rPr lang="en-US" smtClean="0"/>
              <a:pPr/>
              <a:t>‹#›</a:t>
            </a:fld>
            <a:endParaRPr lang="en-US"/>
          </a:p>
        </p:txBody>
      </p:sp>
    </p:spTree>
    <p:extLst>
      <p:ext uri="{BB962C8B-B14F-4D97-AF65-F5344CB8AC3E}">
        <p14:creationId xmlns:p14="http://schemas.microsoft.com/office/powerpoint/2010/main" val="3245199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jpeg"/><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image" Target="../media/image1.jpeg"/><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1.jpeg"/><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844" y="779155"/>
            <a:ext cx="8229600" cy="10668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Chapter 4  Material Behavior – </a:t>
            </a:r>
            <a:b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Linear Elastic Solids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TextBox 23"/>
          <p:cNvSpPr txBox="1"/>
          <p:nvPr/>
        </p:nvSpPr>
        <p:spPr>
          <a:xfrm>
            <a:off x="793936" y="2166471"/>
            <a:ext cx="7517218" cy="3631763"/>
          </a:xfrm>
          <a:prstGeom prst="rect">
            <a:avLst/>
          </a:prstGeom>
          <a:noFill/>
        </p:spPr>
        <p:txBody>
          <a:bodyPr wrap="square" rtlCol="0">
            <a:spAutoFit/>
          </a:bodyPr>
          <a:lstStyle/>
          <a:p>
            <a:r>
              <a:rPr lang="en-US" sz="3200" b="1" dirty="0" smtClean="0"/>
              <a:t>   Linear Elastic Constitutive Solid Model</a:t>
            </a:r>
            <a:r>
              <a:rPr lang="en-US" sz="2000" b="1" dirty="0" smtClean="0"/>
              <a:t/>
            </a:r>
            <a:br>
              <a:rPr lang="en-US" sz="2000" b="1" dirty="0" smtClean="0"/>
            </a:br>
            <a:r>
              <a:rPr lang="en-US" sz="2000" b="1" dirty="0" smtClean="0"/>
              <a:t/>
            </a:r>
            <a:br>
              <a:rPr lang="en-US" sz="2000" b="1" dirty="0" smtClean="0"/>
            </a:br>
            <a:r>
              <a:rPr lang="en-US" sz="2400" b="1" dirty="0" smtClean="0"/>
              <a:t>Develop Force-Deformation Constitutive Equation in the Form of Stress-Strain Relations Under the Assumptions:</a:t>
            </a:r>
            <a:endParaRPr lang="en-US" sz="1000" b="1" dirty="0" smtClean="0"/>
          </a:p>
          <a:p>
            <a:r>
              <a:rPr lang="en-US" sz="1000" b="1" dirty="0"/>
              <a:t> </a:t>
            </a:r>
            <a:endParaRPr lang="en-US" sz="3200" b="1" dirty="0" smtClean="0"/>
          </a:p>
          <a:p>
            <a:pPr marL="457200" indent="-457200">
              <a:buFont typeface="Arial" pitchFamily="34" charset="0"/>
              <a:buChar char="•"/>
            </a:pPr>
            <a:r>
              <a:rPr lang="en-US" sz="2000" b="1" dirty="0" smtClean="0"/>
              <a:t>Solid Recovers Original Configuration When Loads Are Removed</a:t>
            </a:r>
          </a:p>
          <a:p>
            <a:pPr marL="457200" indent="-457200">
              <a:buFont typeface="Arial" pitchFamily="34" charset="0"/>
              <a:buChar char="•"/>
            </a:pPr>
            <a:r>
              <a:rPr lang="en-US" sz="2000" b="1" dirty="0" smtClean="0"/>
              <a:t>Linear </a:t>
            </a:r>
            <a:r>
              <a:rPr lang="en-US" sz="2000" b="1" dirty="0"/>
              <a:t>Relation Between Stress and </a:t>
            </a:r>
            <a:r>
              <a:rPr lang="en-US" sz="2000" b="1" dirty="0" smtClean="0"/>
              <a:t>Strain</a:t>
            </a:r>
          </a:p>
          <a:p>
            <a:pPr marL="457200" indent="-457200">
              <a:buFont typeface="Arial" pitchFamily="34" charset="0"/>
              <a:buChar char="•"/>
            </a:pPr>
            <a:r>
              <a:rPr lang="en-US" sz="2000" b="1" dirty="0" smtClean="0"/>
              <a:t>Neglect Rate and History Dependent Behavior</a:t>
            </a:r>
          </a:p>
          <a:p>
            <a:pPr marL="457200" indent="-457200">
              <a:buFont typeface="Arial" pitchFamily="34" charset="0"/>
              <a:buChar char="•"/>
            </a:pPr>
            <a:r>
              <a:rPr lang="en-US" sz="2000" b="1" dirty="0" smtClean="0"/>
              <a:t>Include Only Mechanical Loadings</a:t>
            </a:r>
          </a:p>
          <a:p>
            <a:pPr marL="457200" indent="-457200">
              <a:buFont typeface="Arial" pitchFamily="34" charset="0"/>
              <a:buChar char="•"/>
            </a:pPr>
            <a:r>
              <a:rPr lang="en-US" sz="2000" b="1" dirty="0" smtClean="0"/>
              <a:t>Thermal, Electrical, Pore-Pressure, and Other Loadings Can Also Be Included As Special Cases</a:t>
            </a:r>
          </a:p>
        </p:txBody>
      </p:sp>
      <p:grpSp>
        <p:nvGrpSpPr>
          <p:cNvPr id="5" name="Group 4"/>
          <p:cNvGrpSpPr/>
          <p:nvPr/>
        </p:nvGrpSpPr>
        <p:grpSpPr>
          <a:xfrm>
            <a:off x="0" y="0"/>
            <a:ext cx="9144000" cy="6858000"/>
            <a:chOff x="0" y="0"/>
            <a:chExt cx="9144000" cy="6858000"/>
          </a:xfrm>
        </p:grpSpPr>
        <p:sp>
          <p:nvSpPr>
            <p:cNvPr id="6" name="Rectangle 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9" name="Picture 2" descr="C:\Users\sadd\Pictures\My Scans\scan00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482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0587" y="741802"/>
            <a:ext cx="7237379" cy="523220"/>
          </a:xfrm>
          <a:prstGeom prst="rect">
            <a:avLst/>
          </a:prstGeom>
        </p:spPr>
        <p:txBody>
          <a:bodyPr wrap="square">
            <a:spAutoFit/>
          </a:bodyPr>
          <a:lstStyle/>
          <a:p>
            <a:pPr algn="ctr"/>
            <a:r>
              <a:rPr lang="en-US" sz="2800" b="1" dirty="0" smtClean="0">
                <a:latin typeface="Arial"/>
                <a:ea typeface="Times New Roman"/>
              </a:rPr>
              <a:t>Hooke’s Law in </a:t>
            </a:r>
            <a:r>
              <a:rPr lang="en-US" sz="2800" b="1" dirty="0">
                <a:latin typeface="Arial"/>
                <a:ea typeface="Times New Roman"/>
              </a:rPr>
              <a:t>Cylindrical Coordinates</a:t>
            </a:r>
            <a:endParaRPr lang="en-US" sz="2800" dirty="0">
              <a:effectLst/>
              <a:latin typeface="Times New Roman"/>
              <a:ea typeface="Times New Roman"/>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22248956"/>
              </p:ext>
            </p:extLst>
          </p:nvPr>
        </p:nvGraphicFramePr>
        <p:xfrm>
          <a:off x="4925457" y="1652531"/>
          <a:ext cx="1978257" cy="1128770"/>
        </p:xfrm>
        <a:graphic>
          <a:graphicData uri="http://schemas.openxmlformats.org/presentationml/2006/ole">
            <mc:AlternateContent xmlns:mc="http://schemas.openxmlformats.org/markup-compatibility/2006">
              <mc:Choice xmlns:v="urn:schemas-microsoft-com:vml" Requires="v">
                <p:oleObj spid="_x0000_s51330" name="Equation" r:id="rId3" imgW="1244600" imgH="711200" progId="Equation.3">
                  <p:embed/>
                </p:oleObj>
              </mc:Choice>
              <mc:Fallback>
                <p:oleObj name="Equation" r:id="rId3" imgW="12446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457" y="1652531"/>
                        <a:ext cx="1978257" cy="1128770"/>
                      </a:xfrm>
                      <a:prstGeom prst="rect">
                        <a:avLst/>
                      </a:prstGeom>
                      <a:noFill/>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79308626"/>
              </p:ext>
            </p:extLst>
          </p:nvPr>
        </p:nvGraphicFramePr>
        <p:xfrm>
          <a:off x="4929187" y="2992131"/>
          <a:ext cx="2688115" cy="2186941"/>
        </p:xfrm>
        <a:graphic>
          <a:graphicData uri="http://schemas.openxmlformats.org/presentationml/2006/ole">
            <mc:AlternateContent xmlns:mc="http://schemas.openxmlformats.org/markup-compatibility/2006">
              <mc:Choice xmlns:v="urn:schemas-microsoft-com:vml" Requires="v">
                <p:oleObj spid="_x0000_s51331" name="Equation" r:id="rId5" imgW="1689100" imgH="1371600" progId="Equation.3">
                  <p:embed/>
                </p:oleObj>
              </mc:Choice>
              <mc:Fallback>
                <p:oleObj name="Equation" r:id="rId5" imgW="1689100" imgH="13716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187" y="2992131"/>
                        <a:ext cx="2688115" cy="2186941"/>
                      </a:xfrm>
                      <a:prstGeom prst="rect">
                        <a:avLst/>
                      </a:prstGeom>
                      <a:noFill/>
                    </p:spPr>
                  </p:pic>
                </p:oleObj>
              </mc:Fallback>
            </mc:AlternateContent>
          </a:graphicData>
        </a:graphic>
      </p:graphicFrame>
      <p:grpSp>
        <p:nvGrpSpPr>
          <p:cNvPr id="14" name="Group 13"/>
          <p:cNvGrpSpPr/>
          <p:nvPr/>
        </p:nvGrpSpPr>
        <p:grpSpPr>
          <a:xfrm>
            <a:off x="1060315" y="1654757"/>
            <a:ext cx="3579851" cy="3121523"/>
            <a:chOff x="2096135" y="1482725"/>
            <a:chExt cx="2926080" cy="2499360"/>
          </a:xfrm>
        </p:grpSpPr>
        <p:cxnSp>
          <p:nvCxnSpPr>
            <p:cNvPr id="16" name="Line 3"/>
            <p:cNvCxnSpPr/>
            <p:nvPr/>
          </p:nvCxnSpPr>
          <p:spPr bwMode="auto">
            <a:xfrm>
              <a:off x="3061335" y="3293745"/>
              <a:ext cx="16687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4"/>
            <p:cNvCxnSpPr/>
            <p:nvPr/>
          </p:nvCxnSpPr>
          <p:spPr bwMode="auto">
            <a:xfrm flipH="1">
              <a:off x="2129155" y="3288665"/>
              <a:ext cx="932180" cy="6299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5"/>
            <p:cNvCxnSpPr/>
            <p:nvPr/>
          </p:nvCxnSpPr>
          <p:spPr bwMode="auto">
            <a:xfrm flipV="1">
              <a:off x="3061335" y="1581785"/>
              <a:ext cx="0" cy="1706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6"/>
            <p:cNvCxnSpPr/>
            <p:nvPr/>
          </p:nvCxnSpPr>
          <p:spPr bwMode="auto">
            <a:xfrm flipH="1" flipV="1">
              <a:off x="3068955" y="1866265"/>
              <a:ext cx="2540" cy="143002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20" name="Line 7"/>
            <p:cNvCxnSpPr/>
            <p:nvPr/>
          </p:nvCxnSpPr>
          <p:spPr bwMode="auto">
            <a:xfrm>
              <a:off x="3061335" y="3296285"/>
              <a:ext cx="805180" cy="6248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1" name="Line 8"/>
            <p:cNvCxnSpPr/>
            <p:nvPr/>
          </p:nvCxnSpPr>
          <p:spPr bwMode="auto">
            <a:xfrm rot="6200003" flipV="1">
              <a:off x="4112260" y="2809240"/>
              <a:ext cx="41910" cy="33147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9"/>
            <p:cNvCxnSpPr/>
            <p:nvPr/>
          </p:nvCxnSpPr>
          <p:spPr bwMode="auto">
            <a:xfrm rot="15081589" flipH="1" flipV="1">
              <a:off x="3810318" y="2832417"/>
              <a:ext cx="334010" cy="103505"/>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3" name="Line 10"/>
            <p:cNvCxnSpPr/>
            <p:nvPr/>
          </p:nvCxnSpPr>
          <p:spPr bwMode="auto">
            <a:xfrm rot="20699947" flipV="1">
              <a:off x="3852545" y="2847340"/>
              <a:ext cx="275590" cy="12192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Text Box 11"/>
            <p:cNvSpPr txBox="1">
              <a:spLocks noChangeArrowheads="1"/>
            </p:cNvSpPr>
            <p:nvPr/>
          </p:nvSpPr>
          <p:spPr bwMode="auto">
            <a:xfrm>
              <a:off x="3107055" y="2981325"/>
              <a:ext cx="3454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25" name="Text Box 12"/>
            <p:cNvSpPr txBox="1">
              <a:spLocks noChangeArrowheads="1"/>
            </p:cNvSpPr>
            <p:nvPr/>
          </p:nvSpPr>
          <p:spPr bwMode="auto">
            <a:xfrm>
              <a:off x="3051175" y="1482725"/>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sp>
          <p:nvSpPr>
            <p:cNvPr id="26" name="Text Box 13"/>
            <p:cNvSpPr txBox="1">
              <a:spLocks noChangeArrowheads="1"/>
            </p:cNvSpPr>
            <p:nvPr/>
          </p:nvSpPr>
          <p:spPr bwMode="auto">
            <a:xfrm>
              <a:off x="2096135" y="3550285"/>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27" name="Text Box 14"/>
            <p:cNvSpPr txBox="1">
              <a:spLocks noChangeArrowheads="1"/>
            </p:cNvSpPr>
            <p:nvPr/>
          </p:nvSpPr>
          <p:spPr bwMode="auto">
            <a:xfrm>
              <a:off x="4681855" y="3138805"/>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28" name="Text Box 15"/>
            <p:cNvSpPr txBox="1">
              <a:spLocks noChangeArrowheads="1"/>
            </p:cNvSpPr>
            <p:nvPr/>
          </p:nvSpPr>
          <p:spPr bwMode="auto">
            <a:xfrm>
              <a:off x="3061335" y="3326765"/>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r</a:t>
              </a:r>
              <a:endParaRPr lang="en-US" sz="1100">
                <a:effectLst/>
                <a:latin typeface="Calibri"/>
                <a:ea typeface="Calibri"/>
                <a:cs typeface="Times New Roman"/>
              </a:endParaRPr>
            </a:p>
          </p:txBody>
        </p:sp>
        <p:sp>
          <p:nvSpPr>
            <p:cNvPr id="29" name="Text Box 16"/>
            <p:cNvSpPr txBox="1">
              <a:spLocks noChangeArrowheads="1"/>
            </p:cNvSpPr>
            <p:nvPr/>
          </p:nvSpPr>
          <p:spPr bwMode="auto">
            <a:xfrm>
              <a:off x="2924175" y="3565525"/>
              <a:ext cx="2540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endParaRPr lang="en-US" sz="1100">
                <a:effectLst/>
                <a:latin typeface="Calibri"/>
                <a:ea typeface="Calibri"/>
                <a:cs typeface="Times New Roman"/>
              </a:endParaRPr>
            </a:p>
          </p:txBody>
        </p:sp>
        <p:sp>
          <p:nvSpPr>
            <p:cNvPr id="30" name="Text Box 17"/>
            <p:cNvSpPr txBox="1">
              <a:spLocks noChangeArrowheads="1"/>
            </p:cNvSpPr>
            <p:nvPr/>
          </p:nvSpPr>
          <p:spPr bwMode="auto">
            <a:xfrm>
              <a:off x="3048635" y="1823085"/>
              <a:ext cx="25908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z</a:t>
              </a:r>
              <a:endParaRPr lang="en-US" sz="1100">
                <a:effectLst/>
                <a:latin typeface="Calibri"/>
                <a:ea typeface="Calibri"/>
                <a:cs typeface="Times New Roman"/>
              </a:endParaRPr>
            </a:p>
          </p:txBody>
        </p:sp>
        <p:sp>
          <p:nvSpPr>
            <p:cNvPr id="31" name="Freeform 30"/>
            <p:cNvSpPr>
              <a:spLocks/>
            </p:cNvSpPr>
            <p:nvPr/>
          </p:nvSpPr>
          <p:spPr bwMode="auto">
            <a:xfrm>
              <a:off x="2715895" y="3519805"/>
              <a:ext cx="675640" cy="99695"/>
            </a:xfrm>
            <a:custGeom>
              <a:avLst/>
              <a:gdLst>
                <a:gd name="T0" fmla="*/ 0 w 1256"/>
                <a:gd name="T1" fmla="*/ 0 h 133"/>
                <a:gd name="T2" fmla="*/ 224 w 1256"/>
                <a:gd name="T3" fmla="*/ 72 h 133"/>
                <a:gd name="T4" fmla="*/ 552 w 1256"/>
                <a:gd name="T5" fmla="*/ 128 h 133"/>
                <a:gd name="T6" fmla="*/ 952 w 1256"/>
                <a:gd name="T7" fmla="*/ 104 h 133"/>
                <a:gd name="T8" fmla="*/ 1256 w 1256"/>
                <a:gd name="T9" fmla="*/ 32 h 133"/>
              </a:gdLst>
              <a:ahLst/>
              <a:cxnLst>
                <a:cxn ang="0">
                  <a:pos x="T0" y="T1"/>
                </a:cxn>
                <a:cxn ang="0">
                  <a:pos x="T2" y="T3"/>
                </a:cxn>
                <a:cxn ang="0">
                  <a:pos x="T4" y="T5"/>
                </a:cxn>
                <a:cxn ang="0">
                  <a:pos x="T6" y="T7"/>
                </a:cxn>
                <a:cxn ang="0">
                  <a:pos x="T8" y="T9"/>
                </a:cxn>
              </a:cxnLst>
              <a:rect l="0" t="0" r="r" b="b"/>
              <a:pathLst>
                <a:path w="1256" h="133">
                  <a:moveTo>
                    <a:pt x="0" y="0"/>
                  </a:moveTo>
                  <a:cubicBezTo>
                    <a:pt x="37" y="11"/>
                    <a:pt x="132" y="51"/>
                    <a:pt x="224" y="72"/>
                  </a:cubicBezTo>
                  <a:cubicBezTo>
                    <a:pt x="316" y="93"/>
                    <a:pt x="431" y="123"/>
                    <a:pt x="552" y="128"/>
                  </a:cubicBezTo>
                  <a:cubicBezTo>
                    <a:pt x="673" y="133"/>
                    <a:pt x="835" y="120"/>
                    <a:pt x="952" y="104"/>
                  </a:cubicBezTo>
                  <a:cubicBezTo>
                    <a:pt x="1069" y="88"/>
                    <a:pt x="1193" y="47"/>
                    <a:pt x="1256" y="32"/>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19"/>
            <p:cNvCxnSpPr/>
            <p:nvPr/>
          </p:nvCxnSpPr>
          <p:spPr bwMode="auto">
            <a:xfrm>
              <a:off x="3488055" y="2539365"/>
              <a:ext cx="0" cy="109728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3" name="Line 20"/>
            <p:cNvCxnSpPr/>
            <p:nvPr/>
          </p:nvCxnSpPr>
          <p:spPr bwMode="auto">
            <a:xfrm>
              <a:off x="3071495" y="3301365"/>
              <a:ext cx="1198880" cy="2438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 name="Line 21"/>
            <p:cNvCxnSpPr/>
            <p:nvPr/>
          </p:nvCxnSpPr>
          <p:spPr bwMode="auto">
            <a:xfrm>
              <a:off x="3076575" y="2204085"/>
              <a:ext cx="670560" cy="1320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5" name="Line 22"/>
            <p:cNvCxnSpPr/>
            <p:nvPr/>
          </p:nvCxnSpPr>
          <p:spPr bwMode="auto">
            <a:xfrm>
              <a:off x="3076575" y="2214245"/>
              <a:ext cx="403860" cy="3149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6" name="Line 23"/>
            <p:cNvCxnSpPr/>
            <p:nvPr/>
          </p:nvCxnSpPr>
          <p:spPr bwMode="auto">
            <a:xfrm>
              <a:off x="3803015" y="2783205"/>
              <a:ext cx="0" cy="109728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7" name="Line 24"/>
            <p:cNvCxnSpPr/>
            <p:nvPr/>
          </p:nvCxnSpPr>
          <p:spPr bwMode="auto">
            <a:xfrm>
              <a:off x="4128135" y="2427605"/>
              <a:ext cx="0" cy="109728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38" name="AutoShape 25"/>
            <p:cNvSpPr>
              <a:spLocks noChangeArrowheads="1"/>
            </p:cNvSpPr>
            <p:nvPr/>
          </p:nvSpPr>
          <p:spPr bwMode="auto">
            <a:xfrm rot="5433825">
              <a:off x="3291205" y="2741295"/>
              <a:ext cx="709295" cy="315595"/>
            </a:xfrm>
            <a:prstGeom prst="parallelogram">
              <a:avLst>
                <a:gd name="adj" fmla="val 7593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3790315" y="2348865"/>
              <a:ext cx="336550" cy="68580"/>
            </a:xfrm>
            <a:custGeom>
              <a:avLst/>
              <a:gdLst>
                <a:gd name="T0" fmla="*/ 0 w 530"/>
                <a:gd name="T1" fmla="*/ 0 h 108"/>
                <a:gd name="T2" fmla="*/ 530 w 530"/>
                <a:gd name="T3" fmla="*/ 108 h 108"/>
              </a:gdLst>
              <a:ahLst/>
              <a:cxnLst>
                <a:cxn ang="0">
                  <a:pos x="T0" y="T1"/>
                </a:cxn>
                <a:cxn ang="0">
                  <a:pos x="T2" y="T3"/>
                </a:cxn>
              </a:cxnLst>
              <a:rect l="0" t="0" r="r" b="b"/>
              <a:pathLst>
                <a:path w="530" h="108">
                  <a:moveTo>
                    <a:pt x="0" y="0"/>
                  </a:moveTo>
                  <a:lnTo>
                    <a:pt x="530" y="108"/>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40" name="Line 27"/>
            <p:cNvCxnSpPr/>
            <p:nvPr/>
          </p:nvCxnSpPr>
          <p:spPr bwMode="auto">
            <a:xfrm>
              <a:off x="4128135" y="2422525"/>
              <a:ext cx="0" cy="472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1" name="Freeform 40"/>
            <p:cNvSpPr>
              <a:spLocks/>
            </p:cNvSpPr>
            <p:nvPr/>
          </p:nvSpPr>
          <p:spPr bwMode="auto">
            <a:xfrm>
              <a:off x="3498215" y="2346325"/>
              <a:ext cx="289560" cy="193040"/>
            </a:xfrm>
            <a:custGeom>
              <a:avLst/>
              <a:gdLst>
                <a:gd name="T0" fmla="*/ 0 w 456"/>
                <a:gd name="T1" fmla="*/ 304 h 304"/>
                <a:gd name="T2" fmla="*/ 184 w 456"/>
                <a:gd name="T3" fmla="*/ 216 h 304"/>
                <a:gd name="T4" fmla="*/ 320 w 456"/>
                <a:gd name="T5" fmla="*/ 120 h 304"/>
                <a:gd name="T6" fmla="*/ 456 w 456"/>
                <a:gd name="T7" fmla="*/ 0 h 304"/>
              </a:gdLst>
              <a:ahLst/>
              <a:cxnLst>
                <a:cxn ang="0">
                  <a:pos x="T0" y="T1"/>
                </a:cxn>
                <a:cxn ang="0">
                  <a:pos x="T2" y="T3"/>
                </a:cxn>
                <a:cxn ang="0">
                  <a:pos x="T4" y="T5"/>
                </a:cxn>
                <a:cxn ang="0">
                  <a:pos x="T6" y="T7"/>
                </a:cxn>
              </a:cxnLst>
              <a:rect l="0" t="0" r="r" b="b"/>
              <a:pathLst>
                <a:path w="456" h="304">
                  <a:moveTo>
                    <a:pt x="0" y="304"/>
                  </a:moveTo>
                  <a:cubicBezTo>
                    <a:pt x="31" y="289"/>
                    <a:pt x="131" y="247"/>
                    <a:pt x="184" y="216"/>
                  </a:cubicBezTo>
                  <a:cubicBezTo>
                    <a:pt x="237" y="185"/>
                    <a:pt x="275" y="156"/>
                    <a:pt x="320" y="120"/>
                  </a:cubicBezTo>
                  <a:cubicBezTo>
                    <a:pt x="365" y="84"/>
                    <a:pt x="428" y="25"/>
                    <a:pt x="456"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Freeform 41"/>
            <p:cNvSpPr>
              <a:spLocks/>
            </p:cNvSpPr>
            <p:nvPr/>
          </p:nvSpPr>
          <p:spPr bwMode="auto">
            <a:xfrm>
              <a:off x="3803015" y="2421255"/>
              <a:ext cx="323850" cy="367030"/>
            </a:xfrm>
            <a:custGeom>
              <a:avLst/>
              <a:gdLst>
                <a:gd name="T0" fmla="*/ 0 w 510"/>
                <a:gd name="T1" fmla="*/ 578 h 578"/>
                <a:gd name="T2" fmla="*/ 168 w 510"/>
                <a:gd name="T3" fmla="*/ 458 h 578"/>
                <a:gd name="T4" fmla="*/ 312 w 510"/>
                <a:gd name="T5" fmla="*/ 314 h 578"/>
                <a:gd name="T6" fmla="*/ 432 w 510"/>
                <a:gd name="T7" fmla="*/ 146 h 578"/>
                <a:gd name="T8" fmla="*/ 510 w 510"/>
                <a:gd name="T9" fmla="*/ 0 h 578"/>
              </a:gdLst>
              <a:ahLst/>
              <a:cxnLst>
                <a:cxn ang="0">
                  <a:pos x="T0" y="T1"/>
                </a:cxn>
                <a:cxn ang="0">
                  <a:pos x="T2" y="T3"/>
                </a:cxn>
                <a:cxn ang="0">
                  <a:pos x="T4" y="T5"/>
                </a:cxn>
                <a:cxn ang="0">
                  <a:pos x="T6" y="T7"/>
                </a:cxn>
                <a:cxn ang="0">
                  <a:pos x="T8" y="T9"/>
                </a:cxn>
              </a:cxnLst>
              <a:rect l="0" t="0" r="r" b="b"/>
              <a:pathLst>
                <a:path w="510" h="578">
                  <a:moveTo>
                    <a:pt x="0" y="578"/>
                  </a:moveTo>
                  <a:cubicBezTo>
                    <a:pt x="28" y="558"/>
                    <a:pt x="116" y="502"/>
                    <a:pt x="168" y="458"/>
                  </a:cubicBezTo>
                  <a:cubicBezTo>
                    <a:pt x="220" y="414"/>
                    <a:pt x="268" y="366"/>
                    <a:pt x="312" y="314"/>
                  </a:cubicBezTo>
                  <a:cubicBezTo>
                    <a:pt x="356" y="262"/>
                    <a:pt x="399" y="198"/>
                    <a:pt x="432" y="146"/>
                  </a:cubicBezTo>
                  <a:cubicBezTo>
                    <a:pt x="465" y="94"/>
                    <a:pt x="494" y="30"/>
                    <a:pt x="51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3" name="Freeform 42"/>
            <p:cNvSpPr>
              <a:spLocks/>
            </p:cNvSpPr>
            <p:nvPr/>
          </p:nvSpPr>
          <p:spPr bwMode="auto">
            <a:xfrm>
              <a:off x="3808095" y="2908935"/>
              <a:ext cx="318770" cy="346710"/>
            </a:xfrm>
            <a:custGeom>
              <a:avLst/>
              <a:gdLst>
                <a:gd name="T0" fmla="*/ 0 w 502"/>
                <a:gd name="T1" fmla="*/ 546 h 546"/>
                <a:gd name="T2" fmla="*/ 142 w 502"/>
                <a:gd name="T3" fmla="*/ 450 h 546"/>
                <a:gd name="T4" fmla="*/ 280 w 502"/>
                <a:gd name="T5" fmla="*/ 330 h 546"/>
                <a:gd name="T6" fmla="*/ 406 w 502"/>
                <a:gd name="T7" fmla="*/ 174 h 546"/>
                <a:gd name="T8" fmla="*/ 502 w 502"/>
                <a:gd name="T9" fmla="*/ 0 h 546"/>
              </a:gdLst>
              <a:ahLst/>
              <a:cxnLst>
                <a:cxn ang="0">
                  <a:pos x="T0" y="T1"/>
                </a:cxn>
                <a:cxn ang="0">
                  <a:pos x="T2" y="T3"/>
                </a:cxn>
                <a:cxn ang="0">
                  <a:pos x="T4" y="T5"/>
                </a:cxn>
                <a:cxn ang="0">
                  <a:pos x="T6" y="T7"/>
                </a:cxn>
                <a:cxn ang="0">
                  <a:pos x="T8" y="T9"/>
                </a:cxn>
              </a:cxnLst>
              <a:rect l="0" t="0" r="r" b="b"/>
              <a:pathLst>
                <a:path w="502" h="546">
                  <a:moveTo>
                    <a:pt x="0" y="546"/>
                  </a:moveTo>
                  <a:cubicBezTo>
                    <a:pt x="24" y="530"/>
                    <a:pt x="95" y="486"/>
                    <a:pt x="142" y="450"/>
                  </a:cubicBezTo>
                  <a:cubicBezTo>
                    <a:pt x="189" y="414"/>
                    <a:pt x="236" y="376"/>
                    <a:pt x="280" y="330"/>
                  </a:cubicBezTo>
                  <a:cubicBezTo>
                    <a:pt x="324" y="284"/>
                    <a:pt x="369" y="229"/>
                    <a:pt x="406" y="174"/>
                  </a:cubicBezTo>
                  <a:cubicBezTo>
                    <a:pt x="443" y="119"/>
                    <a:pt x="482" y="36"/>
                    <a:pt x="502"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44" name="Line 31"/>
            <p:cNvCxnSpPr/>
            <p:nvPr/>
          </p:nvCxnSpPr>
          <p:spPr bwMode="auto">
            <a:xfrm rot="6200003" flipV="1">
              <a:off x="3584575" y="2771140"/>
              <a:ext cx="106680" cy="29972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45" name="Line 32"/>
            <p:cNvCxnSpPr/>
            <p:nvPr/>
          </p:nvCxnSpPr>
          <p:spPr bwMode="auto">
            <a:xfrm rot="15081589" flipH="1" flipV="1">
              <a:off x="3472815" y="2853690"/>
              <a:ext cx="356870" cy="13208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Line 33"/>
            <p:cNvCxnSpPr/>
            <p:nvPr/>
          </p:nvCxnSpPr>
          <p:spPr bwMode="auto">
            <a:xfrm rot="20699947" flipH="1">
              <a:off x="3341370" y="2971165"/>
              <a:ext cx="322580" cy="10731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Line 34"/>
            <p:cNvCxnSpPr/>
            <p:nvPr/>
          </p:nvCxnSpPr>
          <p:spPr bwMode="auto">
            <a:xfrm rot="6200003" flipV="1">
              <a:off x="3822700" y="2402205"/>
              <a:ext cx="51435" cy="29146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Line 35"/>
            <p:cNvCxnSpPr/>
            <p:nvPr/>
          </p:nvCxnSpPr>
          <p:spPr bwMode="auto">
            <a:xfrm rot="15081589" flipH="1" flipV="1">
              <a:off x="3651250" y="2315845"/>
              <a:ext cx="342265" cy="111125"/>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49" name="Line 36"/>
            <p:cNvCxnSpPr/>
            <p:nvPr/>
          </p:nvCxnSpPr>
          <p:spPr bwMode="auto">
            <a:xfrm rot="20699947" flipV="1">
              <a:off x="3700780" y="2432685"/>
              <a:ext cx="290830" cy="15938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Freeform 49"/>
            <p:cNvSpPr>
              <a:spLocks/>
            </p:cNvSpPr>
            <p:nvPr/>
          </p:nvSpPr>
          <p:spPr bwMode="auto">
            <a:xfrm>
              <a:off x="3808095" y="3528695"/>
              <a:ext cx="318770" cy="346710"/>
            </a:xfrm>
            <a:custGeom>
              <a:avLst/>
              <a:gdLst>
                <a:gd name="T0" fmla="*/ 0 w 502"/>
                <a:gd name="T1" fmla="*/ 546 h 546"/>
                <a:gd name="T2" fmla="*/ 142 w 502"/>
                <a:gd name="T3" fmla="*/ 450 h 546"/>
                <a:gd name="T4" fmla="*/ 280 w 502"/>
                <a:gd name="T5" fmla="*/ 330 h 546"/>
                <a:gd name="T6" fmla="*/ 406 w 502"/>
                <a:gd name="T7" fmla="*/ 174 h 546"/>
                <a:gd name="T8" fmla="*/ 502 w 502"/>
                <a:gd name="T9" fmla="*/ 0 h 546"/>
              </a:gdLst>
              <a:ahLst/>
              <a:cxnLst>
                <a:cxn ang="0">
                  <a:pos x="T0" y="T1"/>
                </a:cxn>
                <a:cxn ang="0">
                  <a:pos x="T2" y="T3"/>
                </a:cxn>
                <a:cxn ang="0">
                  <a:pos x="T4" y="T5"/>
                </a:cxn>
                <a:cxn ang="0">
                  <a:pos x="T6" y="T7"/>
                </a:cxn>
                <a:cxn ang="0">
                  <a:pos x="T8" y="T9"/>
                </a:cxn>
              </a:cxnLst>
              <a:rect l="0" t="0" r="r" b="b"/>
              <a:pathLst>
                <a:path w="502" h="546">
                  <a:moveTo>
                    <a:pt x="0" y="546"/>
                  </a:moveTo>
                  <a:cubicBezTo>
                    <a:pt x="24" y="530"/>
                    <a:pt x="95" y="486"/>
                    <a:pt x="142" y="450"/>
                  </a:cubicBezTo>
                  <a:cubicBezTo>
                    <a:pt x="189" y="414"/>
                    <a:pt x="236" y="376"/>
                    <a:pt x="280" y="330"/>
                  </a:cubicBezTo>
                  <a:cubicBezTo>
                    <a:pt x="324" y="284"/>
                    <a:pt x="369" y="229"/>
                    <a:pt x="406" y="174"/>
                  </a:cubicBezTo>
                  <a:cubicBezTo>
                    <a:pt x="443" y="119"/>
                    <a:pt x="482" y="36"/>
                    <a:pt x="502" y="0"/>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3488055" y="3438525"/>
              <a:ext cx="289560" cy="193040"/>
            </a:xfrm>
            <a:custGeom>
              <a:avLst/>
              <a:gdLst>
                <a:gd name="T0" fmla="*/ 0 w 456"/>
                <a:gd name="T1" fmla="*/ 304 h 304"/>
                <a:gd name="T2" fmla="*/ 184 w 456"/>
                <a:gd name="T3" fmla="*/ 216 h 304"/>
                <a:gd name="T4" fmla="*/ 320 w 456"/>
                <a:gd name="T5" fmla="*/ 120 h 304"/>
                <a:gd name="T6" fmla="*/ 456 w 456"/>
                <a:gd name="T7" fmla="*/ 0 h 304"/>
              </a:gdLst>
              <a:ahLst/>
              <a:cxnLst>
                <a:cxn ang="0">
                  <a:pos x="T0" y="T1"/>
                </a:cxn>
                <a:cxn ang="0">
                  <a:pos x="T2" y="T3"/>
                </a:cxn>
                <a:cxn ang="0">
                  <a:pos x="T4" y="T5"/>
                </a:cxn>
                <a:cxn ang="0">
                  <a:pos x="T6" y="T7"/>
                </a:cxn>
              </a:cxnLst>
              <a:rect l="0" t="0" r="r" b="b"/>
              <a:pathLst>
                <a:path w="456" h="304">
                  <a:moveTo>
                    <a:pt x="0" y="304"/>
                  </a:moveTo>
                  <a:cubicBezTo>
                    <a:pt x="31" y="289"/>
                    <a:pt x="131" y="247"/>
                    <a:pt x="184" y="216"/>
                  </a:cubicBezTo>
                  <a:cubicBezTo>
                    <a:pt x="237" y="185"/>
                    <a:pt x="275" y="156"/>
                    <a:pt x="320" y="120"/>
                  </a:cubicBezTo>
                  <a:cubicBezTo>
                    <a:pt x="365" y="84"/>
                    <a:pt x="428" y="25"/>
                    <a:pt x="456" y="0"/>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2" name="Text Box 39"/>
            <p:cNvSpPr txBox="1">
              <a:spLocks noChangeArrowheads="1"/>
            </p:cNvSpPr>
            <p:nvPr/>
          </p:nvSpPr>
          <p:spPr bwMode="auto">
            <a:xfrm>
              <a:off x="3391535" y="3677285"/>
              <a:ext cx="3454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dr</a:t>
              </a:r>
              <a:endParaRPr lang="en-US" sz="1100">
                <a:effectLst/>
                <a:latin typeface="Calibri"/>
                <a:ea typeface="Calibri"/>
                <a:cs typeface="Times New Roman"/>
              </a:endParaRPr>
            </a:p>
          </p:txBody>
        </p:sp>
        <p:sp>
          <p:nvSpPr>
            <p:cNvPr id="53" name="Text Box 40"/>
            <p:cNvSpPr txBox="1">
              <a:spLocks noChangeArrowheads="1"/>
            </p:cNvSpPr>
            <p:nvPr/>
          </p:nvSpPr>
          <p:spPr bwMode="auto">
            <a:xfrm>
              <a:off x="3665855" y="1955165"/>
              <a:ext cx="3454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z</a:t>
              </a:r>
              <a:endParaRPr lang="en-US" sz="1100">
                <a:effectLst/>
                <a:latin typeface="Calibri"/>
                <a:ea typeface="Calibri"/>
                <a:cs typeface="Times New Roman"/>
              </a:endParaRPr>
            </a:p>
          </p:txBody>
        </p:sp>
        <p:sp>
          <p:nvSpPr>
            <p:cNvPr id="54" name="Text Box 41"/>
            <p:cNvSpPr txBox="1">
              <a:spLocks noChangeArrowheads="1"/>
            </p:cNvSpPr>
            <p:nvPr/>
          </p:nvSpPr>
          <p:spPr bwMode="auto">
            <a:xfrm>
              <a:off x="4219575" y="2900045"/>
              <a:ext cx="3454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endParaRPr lang="en-US" sz="1100">
                <a:effectLst/>
                <a:latin typeface="Calibri"/>
                <a:ea typeface="Calibri"/>
                <a:cs typeface="Times New Roman"/>
              </a:endParaRPr>
            </a:p>
          </p:txBody>
        </p:sp>
        <p:sp>
          <p:nvSpPr>
            <p:cNvPr id="55" name="Text Box 42"/>
            <p:cNvSpPr txBox="1">
              <a:spLocks noChangeArrowheads="1"/>
            </p:cNvSpPr>
            <p:nvPr/>
          </p:nvSpPr>
          <p:spPr bwMode="auto">
            <a:xfrm>
              <a:off x="4067175" y="2620645"/>
              <a:ext cx="3708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r>
                <a:rPr lang="en-US" sz="1100" i="1"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56" name="Text Box 43"/>
            <p:cNvSpPr txBox="1">
              <a:spLocks noChangeArrowheads="1"/>
            </p:cNvSpPr>
            <p:nvPr/>
          </p:nvSpPr>
          <p:spPr bwMode="auto">
            <a:xfrm>
              <a:off x="3726815" y="2681605"/>
              <a:ext cx="3708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rz</a:t>
              </a:r>
              <a:endParaRPr lang="en-US" sz="1100">
                <a:effectLst/>
                <a:latin typeface="Calibri"/>
                <a:ea typeface="Calibri"/>
                <a:cs typeface="Times New Roman"/>
              </a:endParaRPr>
            </a:p>
          </p:txBody>
        </p:sp>
        <p:sp>
          <p:nvSpPr>
            <p:cNvPr id="57" name="Text Box 44"/>
            <p:cNvSpPr txBox="1">
              <a:spLocks noChangeArrowheads="1"/>
            </p:cNvSpPr>
            <p:nvPr/>
          </p:nvSpPr>
          <p:spPr bwMode="auto">
            <a:xfrm>
              <a:off x="3411855" y="2564765"/>
              <a:ext cx="37084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sym typeface="Symbol"/>
                </a:rPr>
                <a:t></a:t>
              </a:r>
              <a:r>
                <a:rPr lang="en-US" sz="1100" i="1" baseline="-25000">
                  <a:effectLst/>
                  <a:latin typeface="Calibri"/>
                  <a:ea typeface="Calibri"/>
                  <a:cs typeface="Times New Roman"/>
                </a:rPr>
                <a:t>z</a:t>
              </a:r>
              <a:endParaRPr lang="en-US" sz="1100">
                <a:effectLst/>
                <a:latin typeface="Calibri"/>
                <a:ea typeface="Calibri"/>
                <a:cs typeface="Times New Roman"/>
              </a:endParaRPr>
            </a:p>
          </p:txBody>
        </p:sp>
        <p:sp>
          <p:nvSpPr>
            <p:cNvPr id="58" name="Text Box 45"/>
            <p:cNvSpPr txBox="1">
              <a:spLocks noChangeArrowheads="1"/>
            </p:cNvSpPr>
            <p:nvPr/>
          </p:nvSpPr>
          <p:spPr bwMode="auto">
            <a:xfrm>
              <a:off x="3305175" y="3316605"/>
              <a:ext cx="3454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d</a:t>
              </a:r>
              <a:r>
                <a:rPr lang="en-US" sz="1100">
                  <a:effectLst/>
                  <a:latin typeface="Calibri"/>
                  <a:ea typeface="Calibri"/>
                  <a:cs typeface="Times New Roman"/>
                  <a:sym typeface="Symbol"/>
                </a:rPr>
                <a:t></a:t>
              </a:r>
              <a:endParaRPr lang="en-US" sz="1100">
                <a:effectLst/>
                <a:latin typeface="Calibri"/>
                <a:ea typeface="Calibri"/>
                <a:cs typeface="Times New Roman"/>
              </a:endParaRPr>
            </a:p>
          </p:txBody>
        </p:sp>
      </p:grpSp>
      <p:sp>
        <p:nvSpPr>
          <p:cNvPr id="12" name="Rectangle 8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9" name="Group 58"/>
          <p:cNvGrpSpPr/>
          <p:nvPr/>
        </p:nvGrpSpPr>
        <p:grpSpPr>
          <a:xfrm>
            <a:off x="0" y="0"/>
            <a:ext cx="9144000" cy="6858000"/>
            <a:chOff x="0" y="0"/>
            <a:chExt cx="9144000" cy="6858000"/>
          </a:xfrm>
        </p:grpSpPr>
        <p:sp>
          <p:nvSpPr>
            <p:cNvPr id="60" name="Rectangle 59"/>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63" name="Picture 2" descr="C:\Users\sadd\Pictures\My Scans\scan001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60395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6582" y="591766"/>
            <a:ext cx="6818738" cy="523220"/>
          </a:xfrm>
          <a:prstGeom prst="rect">
            <a:avLst/>
          </a:prstGeom>
        </p:spPr>
        <p:txBody>
          <a:bodyPr wrap="square">
            <a:spAutoFit/>
          </a:bodyPr>
          <a:lstStyle/>
          <a:p>
            <a:pPr algn="ctr"/>
            <a:r>
              <a:rPr lang="en-US" sz="2800" b="1" dirty="0">
                <a:latin typeface="Arial"/>
                <a:ea typeface="Times New Roman"/>
              </a:rPr>
              <a:t>Hooke’s Law in </a:t>
            </a:r>
            <a:r>
              <a:rPr lang="en-US" sz="2800" b="1" dirty="0" smtClean="0">
                <a:latin typeface="Arial"/>
                <a:ea typeface="Times New Roman"/>
              </a:rPr>
              <a:t>Spherical </a:t>
            </a:r>
            <a:r>
              <a:rPr lang="en-US" sz="2800" b="1" dirty="0">
                <a:latin typeface="Arial"/>
                <a:ea typeface="Times New Roman"/>
              </a:rPr>
              <a:t>Coordinates</a:t>
            </a:r>
            <a:endParaRPr lang="en-US" sz="2800" dirty="0">
              <a:latin typeface="Times New Roman"/>
              <a:ea typeface="Times New Roman"/>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610746107"/>
              </p:ext>
            </p:extLst>
          </p:nvPr>
        </p:nvGraphicFramePr>
        <p:xfrm>
          <a:off x="4652320" y="1443210"/>
          <a:ext cx="2106125" cy="1178002"/>
        </p:xfrm>
        <a:graphic>
          <a:graphicData uri="http://schemas.openxmlformats.org/presentationml/2006/ole">
            <mc:AlternateContent xmlns:mc="http://schemas.openxmlformats.org/markup-compatibility/2006">
              <mc:Choice xmlns:v="urn:schemas-microsoft-com:vml" Requires="v">
                <p:oleObj spid="_x0000_s52485" name="Equation" r:id="rId3" imgW="1308100" imgH="736600" progId="Equation.3">
                  <p:embed/>
                </p:oleObj>
              </mc:Choice>
              <mc:Fallback>
                <p:oleObj name="Equation" r:id="rId3" imgW="13081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320" y="1443210"/>
                        <a:ext cx="2106125" cy="1178002"/>
                      </a:xfrm>
                      <a:prstGeom prst="rect">
                        <a:avLst/>
                      </a:prstGeom>
                      <a:noFill/>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977093191"/>
              </p:ext>
            </p:extLst>
          </p:nvPr>
        </p:nvGraphicFramePr>
        <p:xfrm>
          <a:off x="4649118" y="2895537"/>
          <a:ext cx="2787267" cy="2386886"/>
        </p:xfrm>
        <a:graphic>
          <a:graphicData uri="http://schemas.openxmlformats.org/presentationml/2006/ole">
            <mc:AlternateContent xmlns:mc="http://schemas.openxmlformats.org/markup-compatibility/2006">
              <mc:Choice xmlns:v="urn:schemas-microsoft-com:vml" Requires="v">
                <p:oleObj spid="_x0000_s52486" name="Equation" r:id="rId5" imgW="1727200" imgH="1473200" progId="Equation.3">
                  <p:embed/>
                </p:oleObj>
              </mc:Choice>
              <mc:Fallback>
                <p:oleObj name="Equation" r:id="rId5" imgW="1727200" imgH="14732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118" y="2895537"/>
                        <a:ext cx="2787267" cy="2386886"/>
                      </a:xfrm>
                      <a:prstGeom prst="rect">
                        <a:avLst/>
                      </a:prstGeom>
                      <a:noFill/>
                    </p:spPr>
                  </p:pic>
                </p:oleObj>
              </mc:Fallback>
            </mc:AlternateContent>
          </a:graphicData>
        </a:graphic>
      </p:graphicFrame>
      <p:grpSp>
        <p:nvGrpSpPr>
          <p:cNvPr id="52227" name="Group 52226"/>
          <p:cNvGrpSpPr/>
          <p:nvPr/>
        </p:nvGrpSpPr>
        <p:grpSpPr>
          <a:xfrm>
            <a:off x="807397" y="1604025"/>
            <a:ext cx="3697308" cy="3045795"/>
            <a:chOff x="931522" y="1499870"/>
            <a:chExt cx="2921000" cy="2542540"/>
          </a:xfrm>
        </p:grpSpPr>
        <p:cxnSp>
          <p:nvCxnSpPr>
            <p:cNvPr id="114" name="Line 3"/>
            <p:cNvCxnSpPr/>
            <p:nvPr/>
          </p:nvCxnSpPr>
          <p:spPr bwMode="auto">
            <a:xfrm>
              <a:off x="1891642" y="3310890"/>
              <a:ext cx="16687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Line 4"/>
            <p:cNvCxnSpPr/>
            <p:nvPr/>
          </p:nvCxnSpPr>
          <p:spPr bwMode="auto">
            <a:xfrm flipH="1">
              <a:off x="977242" y="3305810"/>
              <a:ext cx="914400" cy="60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Line 5"/>
            <p:cNvCxnSpPr/>
            <p:nvPr/>
          </p:nvCxnSpPr>
          <p:spPr bwMode="auto">
            <a:xfrm flipV="1">
              <a:off x="1891642" y="1598930"/>
              <a:ext cx="0" cy="1706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Line 6"/>
            <p:cNvCxnSpPr/>
            <p:nvPr/>
          </p:nvCxnSpPr>
          <p:spPr bwMode="auto">
            <a:xfrm rot="6200003">
              <a:off x="2188505" y="2533332"/>
              <a:ext cx="148590" cy="28130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Line 7"/>
            <p:cNvCxnSpPr/>
            <p:nvPr/>
          </p:nvCxnSpPr>
          <p:spPr bwMode="auto">
            <a:xfrm rot="15081589" flipH="1" flipV="1">
              <a:off x="2692377" y="2127885"/>
              <a:ext cx="186055" cy="367665"/>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19" name="Freeform 118"/>
            <p:cNvSpPr>
              <a:spLocks/>
            </p:cNvSpPr>
            <p:nvPr/>
          </p:nvSpPr>
          <p:spPr bwMode="auto">
            <a:xfrm>
              <a:off x="2612367" y="2750185"/>
              <a:ext cx="133350" cy="269240"/>
            </a:xfrm>
            <a:custGeom>
              <a:avLst/>
              <a:gdLst>
                <a:gd name="T0" fmla="*/ 0 w 234"/>
                <a:gd name="T1" fmla="*/ 0 h 503"/>
                <a:gd name="T2" fmla="*/ 165 w 234"/>
                <a:gd name="T3" fmla="*/ 352 h 503"/>
                <a:gd name="T4" fmla="*/ 234 w 234"/>
                <a:gd name="T5" fmla="*/ 503 h 503"/>
              </a:gdLst>
              <a:ahLst/>
              <a:cxnLst>
                <a:cxn ang="0">
                  <a:pos x="T0" y="T1"/>
                </a:cxn>
                <a:cxn ang="0">
                  <a:pos x="T2" y="T3"/>
                </a:cxn>
                <a:cxn ang="0">
                  <a:pos x="T4" y="T5"/>
                </a:cxn>
              </a:cxnLst>
              <a:rect l="0" t="0" r="r" b="b"/>
              <a:pathLst>
                <a:path w="234" h="503">
                  <a:moveTo>
                    <a:pt x="0" y="0"/>
                  </a:moveTo>
                  <a:lnTo>
                    <a:pt x="165" y="352"/>
                  </a:lnTo>
                  <a:lnTo>
                    <a:pt x="234" y="503"/>
                  </a:lnTo>
                </a:path>
              </a:pathLst>
            </a:custGeom>
            <a:noFill/>
            <a:ln w="12700" cmpd="sng">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0" name="Text Box 9"/>
            <p:cNvSpPr txBox="1">
              <a:spLocks noChangeArrowheads="1"/>
            </p:cNvSpPr>
            <p:nvPr/>
          </p:nvSpPr>
          <p:spPr bwMode="auto">
            <a:xfrm>
              <a:off x="2846047" y="1960880"/>
              <a:ext cx="38608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endParaRPr lang="en-US" sz="1100">
                <a:effectLst/>
                <a:latin typeface="Calibri"/>
                <a:ea typeface="Calibri"/>
                <a:cs typeface="Times New Roman"/>
              </a:endParaRPr>
            </a:p>
          </p:txBody>
        </p:sp>
        <p:sp>
          <p:nvSpPr>
            <p:cNvPr id="121" name="Text Box 10"/>
            <p:cNvSpPr txBox="1">
              <a:spLocks noChangeArrowheads="1"/>
            </p:cNvSpPr>
            <p:nvPr/>
          </p:nvSpPr>
          <p:spPr bwMode="auto">
            <a:xfrm>
              <a:off x="1881482" y="1499870"/>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sp>
          <p:nvSpPr>
            <p:cNvPr id="122" name="Text Box 11"/>
            <p:cNvSpPr txBox="1">
              <a:spLocks noChangeArrowheads="1"/>
            </p:cNvSpPr>
            <p:nvPr/>
          </p:nvSpPr>
          <p:spPr bwMode="auto">
            <a:xfrm>
              <a:off x="931522" y="3547110"/>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123" name="Text Box 12"/>
            <p:cNvSpPr txBox="1">
              <a:spLocks noChangeArrowheads="1"/>
            </p:cNvSpPr>
            <p:nvPr/>
          </p:nvSpPr>
          <p:spPr bwMode="auto">
            <a:xfrm>
              <a:off x="3512162" y="3155950"/>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124" name="Text Box 13"/>
            <p:cNvSpPr txBox="1">
              <a:spLocks noChangeArrowheads="1"/>
            </p:cNvSpPr>
            <p:nvPr/>
          </p:nvSpPr>
          <p:spPr bwMode="auto">
            <a:xfrm>
              <a:off x="1985622" y="2858770"/>
              <a:ext cx="2895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R</a:t>
              </a:r>
              <a:endParaRPr lang="en-US" sz="1100">
                <a:effectLst/>
                <a:latin typeface="Calibri"/>
                <a:ea typeface="Calibri"/>
                <a:cs typeface="Times New Roman"/>
              </a:endParaRPr>
            </a:p>
          </p:txBody>
        </p:sp>
        <p:sp>
          <p:nvSpPr>
            <p:cNvPr id="125" name="Text Box 14"/>
            <p:cNvSpPr txBox="1">
              <a:spLocks noChangeArrowheads="1"/>
            </p:cNvSpPr>
            <p:nvPr/>
          </p:nvSpPr>
          <p:spPr bwMode="auto">
            <a:xfrm>
              <a:off x="1739242" y="3313430"/>
              <a:ext cx="2540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endParaRPr lang="en-US" sz="1100">
                <a:effectLst/>
                <a:latin typeface="Calibri"/>
                <a:ea typeface="Calibri"/>
                <a:cs typeface="Times New Roman"/>
              </a:endParaRPr>
            </a:p>
          </p:txBody>
        </p:sp>
        <p:sp>
          <p:nvSpPr>
            <p:cNvPr id="126" name="Freeform 125"/>
            <p:cNvSpPr>
              <a:spLocks/>
            </p:cNvSpPr>
            <p:nvPr/>
          </p:nvSpPr>
          <p:spPr bwMode="auto">
            <a:xfrm>
              <a:off x="1594462" y="3486150"/>
              <a:ext cx="523875" cy="63500"/>
            </a:xfrm>
            <a:custGeom>
              <a:avLst/>
              <a:gdLst>
                <a:gd name="T0" fmla="*/ 0 w 825"/>
                <a:gd name="T1" fmla="*/ 38 h 100"/>
                <a:gd name="T2" fmla="*/ 204 w 825"/>
                <a:gd name="T3" fmla="*/ 85 h 100"/>
                <a:gd name="T4" fmla="*/ 413 w 825"/>
                <a:gd name="T5" fmla="*/ 98 h 100"/>
                <a:gd name="T6" fmla="*/ 600 w 825"/>
                <a:gd name="T7" fmla="*/ 75 h 100"/>
                <a:gd name="T8" fmla="*/ 825 w 825"/>
                <a:gd name="T9" fmla="*/ 0 h 100"/>
              </a:gdLst>
              <a:ahLst/>
              <a:cxnLst>
                <a:cxn ang="0">
                  <a:pos x="T0" y="T1"/>
                </a:cxn>
                <a:cxn ang="0">
                  <a:pos x="T2" y="T3"/>
                </a:cxn>
                <a:cxn ang="0">
                  <a:pos x="T4" y="T5"/>
                </a:cxn>
                <a:cxn ang="0">
                  <a:pos x="T6" y="T7"/>
                </a:cxn>
                <a:cxn ang="0">
                  <a:pos x="T8" y="T9"/>
                </a:cxn>
              </a:cxnLst>
              <a:rect l="0" t="0" r="r" b="b"/>
              <a:pathLst>
                <a:path w="825" h="100">
                  <a:moveTo>
                    <a:pt x="0" y="38"/>
                  </a:moveTo>
                  <a:cubicBezTo>
                    <a:pt x="32" y="47"/>
                    <a:pt x="135" y="75"/>
                    <a:pt x="204" y="85"/>
                  </a:cubicBezTo>
                  <a:cubicBezTo>
                    <a:pt x="273" y="95"/>
                    <a:pt x="347" y="100"/>
                    <a:pt x="413" y="98"/>
                  </a:cubicBezTo>
                  <a:cubicBezTo>
                    <a:pt x="479" y="96"/>
                    <a:pt x="531" y="91"/>
                    <a:pt x="600" y="75"/>
                  </a:cubicBezTo>
                  <a:cubicBezTo>
                    <a:pt x="669" y="59"/>
                    <a:pt x="778" y="16"/>
                    <a:pt x="825"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7" name="Line 16"/>
            <p:cNvCxnSpPr/>
            <p:nvPr/>
          </p:nvCxnSpPr>
          <p:spPr bwMode="auto">
            <a:xfrm flipV="1">
              <a:off x="1891642" y="2680970"/>
              <a:ext cx="327660" cy="62484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28" name="Line 17"/>
            <p:cNvCxnSpPr/>
            <p:nvPr/>
          </p:nvCxnSpPr>
          <p:spPr bwMode="auto">
            <a:xfrm>
              <a:off x="1901802" y="3315970"/>
              <a:ext cx="934720" cy="72644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129" name="Freeform 128"/>
            <p:cNvSpPr>
              <a:spLocks/>
            </p:cNvSpPr>
            <p:nvPr/>
          </p:nvSpPr>
          <p:spPr bwMode="auto">
            <a:xfrm>
              <a:off x="1892277" y="2749550"/>
              <a:ext cx="214630" cy="144780"/>
            </a:xfrm>
            <a:custGeom>
              <a:avLst/>
              <a:gdLst>
                <a:gd name="T0" fmla="*/ 0 w 648"/>
                <a:gd name="T1" fmla="*/ 0 h 336"/>
                <a:gd name="T2" fmla="*/ 232 w 648"/>
                <a:gd name="T3" fmla="*/ 72 h 336"/>
                <a:gd name="T4" fmla="*/ 448 w 648"/>
                <a:gd name="T5" fmla="*/ 184 h 336"/>
                <a:gd name="T6" fmla="*/ 648 w 648"/>
                <a:gd name="T7" fmla="*/ 336 h 336"/>
              </a:gdLst>
              <a:ahLst/>
              <a:cxnLst>
                <a:cxn ang="0">
                  <a:pos x="T0" y="T1"/>
                </a:cxn>
                <a:cxn ang="0">
                  <a:pos x="T2" y="T3"/>
                </a:cxn>
                <a:cxn ang="0">
                  <a:pos x="T4" y="T5"/>
                </a:cxn>
                <a:cxn ang="0">
                  <a:pos x="T6" y="T7"/>
                </a:cxn>
              </a:cxnLst>
              <a:rect l="0" t="0" r="r" b="b"/>
              <a:pathLst>
                <a:path w="648" h="336">
                  <a:moveTo>
                    <a:pt x="0" y="0"/>
                  </a:moveTo>
                  <a:cubicBezTo>
                    <a:pt x="38" y="12"/>
                    <a:pt x="157" y="41"/>
                    <a:pt x="232" y="72"/>
                  </a:cubicBezTo>
                  <a:cubicBezTo>
                    <a:pt x="307" y="103"/>
                    <a:pt x="379" y="140"/>
                    <a:pt x="448" y="184"/>
                  </a:cubicBezTo>
                  <a:cubicBezTo>
                    <a:pt x="517" y="228"/>
                    <a:pt x="606" y="304"/>
                    <a:pt x="648" y="336"/>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0" name="Text Box 19"/>
            <p:cNvSpPr txBox="1">
              <a:spLocks noChangeArrowheads="1"/>
            </p:cNvSpPr>
            <p:nvPr/>
          </p:nvSpPr>
          <p:spPr bwMode="auto">
            <a:xfrm>
              <a:off x="1843382" y="2788285"/>
              <a:ext cx="2540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endParaRPr lang="en-US" sz="1100">
                <a:effectLst/>
                <a:latin typeface="Calibri"/>
                <a:ea typeface="Calibri"/>
                <a:cs typeface="Times New Roman"/>
              </a:endParaRPr>
            </a:p>
          </p:txBody>
        </p:sp>
        <p:cxnSp>
          <p:nvCxnSpPr>
            <p:cNvPr id="131" name="Line 20"/>
            <p:cNvCxnSpPr/>
            <p:nvPr/>
          </p:nvCxnSpPr>
          <p:spPr bwMode="auto">
            <a:xfrm>
              <a:off x="1901802" y="3315970"/>
              <a:ext cx="1330960" cy="49784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32" name="Line 21"/>
            <p:cNvCxnSpPr/>
            <p:nvPr/>
          </p:nvCxnSpPr>
          <p:spPr bwMode="auto">
            <a:xfrm flipV="1">
              <a:off x="1901802" y="2899410"/>
              <a:ext cx="443230" cy="39624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33" name="Line 22"/>
            <p:cNvCxnSpPr/>
            <p:nvPr/>
          </p:nvCxnSpPr>
          <p:spPr bwMode="auto">
            <a:xfrm flipV="1">
              <a:off x="1911962" y="2865120"/>
              <a:ext cx="593725" cy="42545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134" name="Freeform 133"/>
            <p:cNvSpPr>
              <a:spLocks/>
            </p:cNvSpPr>
            <p:nvPr/>
          </p:nvSpPr>
          <p:spPr bwMode="auto">
            <a:xfrm>
              <a:off x="1896722" y="1944370"/>
              <a:ext cx="949960" cy="2098040"/>
            </a:xfrm>
            <a:custGeom>
              <a:avLst/>
              <a:gdLst>
                <a:gd name="T0" fmla="*/ 0 w 1496"/>
                <a:gd name="T1" fmla="*/ 0 h 3064"/>
                <a:gd name="T2" fmla="*/ 344 w 1496"/>
                <a:gd name="T3" fmla="*/ 160 h 3064"/>
                <a:gd name="T4" fmla="*/ 656 w 1496"/>
                <a:gd name="T5" fmla="*/ 416 h 3064"/>
                <a:gd name="T6" fmla="*/ 944 w 1496"/>
                <a:gd name="T7" fmla="*/ 736 h 3064"/>
                <a:gd name="T8" fmla="*/ 1200 w 1496"/>
                <a:gd name="T9" fmla="*/ 1160 h 3064"/>
                <a:gd name="T10" fmla="*/ 1360 w 1496"/>
                <a:gd name="T11" fmla="*/ 1600 h 3064"/>
                <a:gd name="T12" fmla="*/ 1456 w 1496"/>
                <a:gd name="T13" fmla="*/ 2136 h 3064"/>
                <a:gd name="T14" fmla="*/ 1488 w 1496"/>
                <a:gd name="T15" fmla="*/ 2536 h 3064"/>
                <a:gd name="T16" fmla="*/ 1496 w 1496"/>
                <a:gd name="T17" fmla="*/ 3064 h 3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6" h="3064">
                  <a:moveTo>
                    <a:pt x="0" y="0"/>
                  </a:moveTo>
                  <a:cubicBezTo>
                    <a:pt x="57" y="27"/>
                    <a:pt x="235" y="91"/>
                    <a:pt x="344" y="160"/>
                  </a:cubicBezTo>
                  <a:cubicBezTo>
                    <a:pt x="453" y="229"/>
                    <a:pt x="556" y="320"/>
                    <a:pt x="656" y="416"/>
                  </a:cubicBezTo>
                  <a:cubicBezTo>
                    <a:pt x="756" y="512"/>
                    <a:pt x="853" y="612"/>
                    <a:pt x="944" y="736"/>
                  </a:cubicBezTo>
                  <a:cubicBezTo>
                    <a:pt x="1035" y="860"/>
                    <a:pt x="1131" y="1016"/>
                    <a:pt x="1200" y="1160"/>
                  </a:cubicBezTo>
                  <a:cubicBezTo>
                    <a:pt x="1269" y="1304"/>
                    <a:pt x="1317" y="1437"/>
                    <a:pt x="1360" y="1600"/>
                  </a:cubicBezTo>
                  <a:cubicBezTo>
                    <a:pt x="1403" y="1763"/>
                    <a:pt x="1435" y="1980"/>
                    <a:pt x="1456" y="2136"/>
                  </a:cubicBezTo>
                  <a:cubicBezTo>
                    <a:pt x="1477" y="2292"/>
                    <a:pt x="1481" y="2381"/>
                    <a:pt x="1488" y="2536"/>
                  </a:cubicBezTo>
                  <a:cubicBezTo>
                    <a:pt x="1495" y="2691"/>
                    <a:pt x="1494" y="2954"/>
                    <a:pt x="1496" y="3064"/>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5" name="Freeform 134"/>
            <p:cNvSpPr>
              <a:spLocks/>
            </p:cNvSpPr>
            <p:nvPr/>
          </p:nvSpPr>
          <p:spPr bwMode="auto">
            <a:xfrm>
              <a:off x="1896722" y="1939290"/>
              <a:ext cx="1320800" cy="1874520"/>
            </a:xfrm>
            <a:custGeom>
              <a:avLst/>
              <a:gdLst>
                <a:gd name="T0" fmla="*/ 0 w 2080"/>
                <a:gd name="T1" fmla="*/ 0 h 2952"/>
                <a:gd name="T2" fmla="*/ 536 w 2080"/>
                <a:gd name="T3" fmla="*/ 152 h 2952"/>
                <a:gd name="T4" fmla="*/ 984 w 2080"/>
                <a:gd name="T5" fmla="*/ 416 h 2952"/>
                <a:gd name="T6" fmla="*/ 1360 w 2080"/>
                <a:gd name="T7" fmla="*/ 768 h 2952"/>
                <a:gd name="T8" fmla="*/ 1608 w 2080"/>
                <a:gd name="T9" fmla="*/ 1112 h 2952"/>
                <a:gd name="T10" fmla="*/ 1808 w 2080"/>
                <a:gd name="T11" fmla="*/ 1504 h 2952"/>
                <a:gd name="T12" fmla="*/ 1936 w 2080"/>
                <a:gd name="T13" fmla="*/ 1896 h 2952"/>
                <a:gd name="T14" fmla="*/ 2024 w 2080"/>
                <a:gd name="T15" fmla="*/ 2368 h 2952"/>
                <a:gd name="T16" fmla="*/ 2080 w 2080"/>
                <a:gd name="T17" fmla="*/ 2952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0" h="2952">
                  <a:moveTo>
                    <a:pt x="0" y="0"/>
                  </a:moveTo>
                  <a:cubicBezTo>
                    <a:pt x="89" y="25"/>
                    <a:pt x="372" y="83"/>
                    <a:pt x="536" y="152"/>
                  </a:cubicBezTo>
                  <a:cubicBezTo>
                    <a:pt x="700" y="221"/>
                    <a:pt x="847" y="313"/>
                    <a:pt x="984" y="416"/>
                  </a:cubicBezTo>
                  <a:cubicBezTo>
                    <a:pt x="1121" y="519"/>
                    <a:pt x="1256" y="652"/>
                    <a:pt x="1360" y="768"/>
                  </a:cubicBezTo>
                  <a:cubicBezTo>
                    <a:pt x="1464" y="884"/>
                    <a:pt x="1533" y="989"/>
                    <a:pt x="1608" y="1112"/>
                  </a:cubicBezTo>
                  <a:cubicBezTo>
                    <a:pt x="1683" y="1235"/>
                    <a:pt x="1753" y="1373"/>
                    <a:pt x="1808" y="1504"/>
                  </a:cubicBezTo>
                  <a:cubicBezTo>
                    <a:pt x="1863" y="1635"/>
                    <a:pt x="1900" y="1752"/>
                    <a:pt x="1936" y="1896"/>
                  </a:cubicBezTo>
                  <a:cubicBezTo>
                    <a:pt x="1972" y="2040"/>
                    <a:pt x="2000" y="2192"/>
                    <a:pt x="2024" y="2368"/>
                  </a:cubicBezTo>
                  <a:cubicBezTo>
                    <a:pt x="2048" y="2544"/>
                    <a:pt x="2068" y="2830"/>
                    <a:pt x="2080" y="2952"/>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6" name="Freeform 135"/>
            <p:cNvSpPr>
              <a:spLocks/>
            </p:cNvSpPr>
            <p:nvPr/>
          </p:nvSpPr>
          <p:spPr bwMode="auto">
            <a:xfrm>
              <a:off x="1896722" y="2360930"/>
              <a:ext cx="556260" cy="1381760"/>
            </a:xfrm>
            <a:custGeom>
              <a:avLst/>
              <a:gdLst>
                <a:gd name="T0" fmla="*/ 0 w 876"/>
                <a:gd name="T1" fmla="*/ 0 h 2176"/>
                <a:gd name="T2" fmla="*/ 201 w 876"/>
                <a:gd name="T3" fmla="*/ 114 h 2176"/>
                <a:gd name="T4" fmla="*/ 382 w 876"/>
                <a:gd name="T5" fmla="*/ 295 h 2176"/>
                <a:gd name="T6" fmla="*/ 550 w 876"/>
                <a:gd name="T7" fmla="*/ 523 h 2176"/>
                <a:gd name="T8" fmla="*/ 699 w 876"/>
                <a:gd name="T9" fmla="*/ 824 h 2176"/>
                <a:gd name="T10" fmla="*/ 793 w 876"/>
                <a:gd name="T11" fmla="*/ 1136 h 2176"/>
                <a:gd name="T12" fmla="*/ 848 w 876"/>
                <a:gd name="T13" fmla="*/ 1424 h 2176"/>
                <a:gd name="T14" fmla="*/ 872 w 876"/>
                <a:gd name="T15" fmla="*/ 1800 h 2176"/>
                <a:gd name="T16" fmla="*/ 872 w 876"/>
                <a:gd name="T17" fmla="*/ 2176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6" h="2176">
                  <a:moveTo>
                    <a:pt x="0" y="0"/>
                  </a:moveTo>
                  <a:cubicBezTo>
                    <a:pt x="33" y="19"/>
                    <a:pt x="137" y="65"/>
                    <a:pt x="201" y="114"/>
                  </a:cubicBezTo>
                  <a:cubicBezTo>
                    <a:pt x="264" y="163"/>
                    <a:pt x="324" y="227"/>
                    <a:pt x="382" y="295"/>
                  </a:cubicBezTo>
                  <a:cubicBezTo>
                    <a:pt x="441" y="364"/>
                    <a:pt x="497" y="435"/>
                    <a:pt x="550" y="523"/>
                  </a:cubicBezTo>
                  <a:cubicBezTo>
                    <a:pt x="603" y="611"/>
                    <a:pt x="659" y="722"/>
                    <a:pt x="699" y="824"/>
                  </a:cubicBezTo>
                  <a:cubicBezTo>
                    <a:pt x="740" y="926"/>
                    <a:pt x="768" y="1036"/>
                    <a:pt x="793" y="1136"/>
                  </a:cubicBezTo>
                  <a:cubicBezTo>
                    <a:pt x="818" y="1236"/>
                    <a:pt x="835" y="1313"/>
                    <a:pt x="848" y="1424"/>
                  </a:cubicBezTo>
                  <a:cubicBezTo>
                    <a:pt x="861" y="1535"/>
                    <a:pt x="868" y="1675"/>
                    <a:pt x="872" y="1800"/>
                  </a:cubicBezTo>
                  <a:cubicBezTo>
                    <a:pt x="876" y="1925"/>
                    <a:pt x="872" y="2098"/>
                    <a:pt x="872" y="2176"/>
                  </a:cubicBezTo>
                </a:path>
              </a:pathLst>
            </a:custGeom>
            <a:noFill/>
            <a:ln w="9525"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7" name="Freeform 136"/>
            <p:cNvSpPr>
              <a:spLocks/>
            </p:cNvSpPr>
            <p:nvPr/>
          </p:nvSpPr>
          <p:spPr bwMode="auto">
            <a:xfrm>
              <a:off x="2618717" y="2586355"/>
              <a:ext cx="257175" cy="71120"/>
            </a:xfrm>
            <a:custGeom>
              <a:avLst/>
              <a:gdLst>
                <a:gd name="T0" fmla="*/ 0 w 405"/>
                <a:gd name="T1" fmla="*/ 112 h 112"/>
                <a:gd name="T2" fmla="*/ 405 w 405"/>
                <a:gd name="T3" fmla="*/ 0 h 112"/>
              </a:gdLst>
              <a:ahLst/>
              <a:cxnLst>
                <a:cxn ang="0">
                  <a:pos x="T0" y="T1"/>
                </a:cxn>
                <a:cxn ang="0">
                  <a:pos x="T2" y="T3"/>
                </a:cxn>
              </a:cxnLst>
              <a:rect l="0" t="0" r="r" b="b"/>
              <a:pathLst>
                <a:path w="405" h="112">
                  <a:moveTo>
                    <a:pt x="0" y="112"/>
                  </a:moveTo>
                  <a:lnTo>
                    <a:pt x="40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38" name="Line 27"/>
            <p:cNvCxnSpPr/>
            <p:nvPr/>
          </p:nvCxnSpPr>
          <p:spPr bwMode="auto">
            <a:xfrm flipV="1">
              <a:off x="2411072" y="2291080"/>
              <a:ext cx="228600" cy="35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9" name="Line 28"/>
            <p:cNvCxnSpPr/>
            <p:nvPr/>
          </p:nvCxnSpPr>
          <p:spPr bwMode="auto">
            <a:xfrm flipV="1">
              <a:off x="2356462" y="2652395"/>
              <a:ext cx="262255" cy="243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0" name="Line 29"/>
            <p:cNvCxnSpPr/>
            <p:nvPr/>
          </p:nvCxnSpPr>
          <p:spPr bwMode="auto">
            <a:xfrm flipV="1">
              <a:off x="2232002" y="2325370"/>
              <a:ext cx="172720" cy="335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1" name="Freeform 140"/>
            <p:cNvSpPr>
              <a:spLocks/>
            </p:cNvSpPr>
            <p:nvPr/>
          </p:nvSpPr>
          <p:spPr bwMode="auto">
            <a:xfrm>
              <a:off x="2357097" y="2843530"/>
              <a:ext cx="185420" cy="58420"/>
            </a:xfrm>
            <a:custGeom>
              <a:avLst/>
              <a:gdLst>
                <a:gd name="T0" fmla="*/ 0 w 292"/>
                <a:gd name="T1" fmla="*/ 92 h 92"/>
                <a:gd name="T2" fmla="*/ 292 w 292"/>
                <a:gd name="T3" fmla="*/ 0 h 92"/>
              </a:gdLst>
              <a:ahLst/>
              <a:cxnLst>
                <a:cxn ang="0">
                  <a:pos x="T0" y="T1"/>
                </a:cxn>
                <a:cxn ang="0">
                  <a:pos x="T2" y="T3"/>
                </a:cxn>
              </a:cxnLst>
              <a:rect l="0" t="0" r="r" b="b"/>
              <a:pathLst>
                <a:path w="292" h="92">
                  <a:moveTo>
                    <a:pt x="0" y="92"/>
                  </a:moveTo>
                  <a:lnTo>
                    <a:pt x="29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2" name="Freeform 141"/>
            <p:cNvSpPr>
              <a:spLocks/>
            </p:cNvSpPr>
            <p:nvPr/>
          </p:nvSpPr>
          <p:spPr bwMode="auto">
            <a:xfrm>
              <a:off x="2546962" y="2590800"/>
              <a:ext cx="338455" cy="252730"/>
            </a:xfrm>
            <a:custGeom>
              <a:avLst/>
              <a:gdLst>
                <a:gd name="T0" fmla="*/ 0 w 533"/>
                <a:gd name="T1" fmla="*/ 398 h 398"/>
                <a:gd name="T2" fmla="*/ 533 w 533"/>
                <a:gd name="T3" fmla="*/ 0 h 398"/>
              </a:gdLst>
              <a:ahLst/>
              <a:cxnLst>
                <a:cxn ang="0">
                  <a:pos x="T0" y="T1"/>
                </a:cxn>
                <a:cxn ang="0">
                  <a:pos x="T2" y="T3"/>
                </a:cxn>
              </a:cxnLst>
              <a:rect l="0" t="0" r="r" b="b"/>
              <a:pathLst>
                <a:path w="533" h="398">
                  <a:moveTo>
                    <a:pt x="0" y="398"/>
                  </a:moveTo>
                  <a:lnTo>
                    <a:pt x="53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3" name="Freeform 142"/>
            <p:cNvSpPr>
              <a:spLocks/>
            </p:cNvSpPr>
            <p:nvPr/>
          </p:nvSpPr>
          <p:spPr bwMode="auto">
            <a:xfrm>
              <a:off x="2226922" y="2667000"/>
              <a:ext cx="125095" cy="235585"/>
            </a:xfrm>
            <a:custGeom>
              <a:avLst/>
              <a:gdLst>
                <a:gd name="T0" fmla="*/ 0 w 197"/>
                <a:gd name="T1" fmla="*/ 0 h 371"/>
                <a:gd name="T2" fmla="*/ 77 w 197"/>
                <a:gd name="T3" fmla="*/ 112 h 371"/>
                <a:gd name="T4" fmla="*/ 146 w 197"/>
                <a:gd name="T5" fmla="*/ 253 h 371"/>
                <a:gd name="T6" fmla="*/ 197 w 197"/>
                <a:gd name="T7" fmla="*/ 371 h 371"/>
              </a:gdLst>
              <a:ahLst/>
              <a:cxnLst>
                <a:cxn ang="0">
                  <a:pos x="T0" y="T1"/>
                </a:cxn>
                <a:cxn ang="0">
                  <a:pos x="T2" y="T3"/>
                </a:cxn>
                <a:cxn ang="0">
                  <a:pos x="T4" y="T5"/>
                </a:cxn>
                <a:cxn ang="0">
                  <a:pos x="T6" y="T7"/>
                </a:cxn>
              </a:cxnLst>
              <a:rect l="0" t="0" r="r" b="b"/>
              <a:pathLst>
                <a:path w="197" h="371">
                  <a:moveTo>
                    <a:pt x="0" y="0"/>
                  </a:moveTo>
                  <a:cubicBezTo>
                    <a:pt x="13" y="19"/>
                    <a:pt x="53" y="70"/>
                    <a:pt x="77" y="112"/>
                  </a:cubicBezTo>
                  <a:cubicBezTo>
                    <a:pt x="101" y="154"/>
                    <a:pt x="126" y="210"/>
                    <a:pt x="146" y="253"/>
                  </a:cubicBezTo>
                  <a:cubicBezTo>
                    <a:pt x="166" y="296"/>
                    <a:pt x="189" y="351"/>
                    <a:pt x="197" y="37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4" name="Freeform 143"/>
            <p:cNvSpPr>
              <a:spLocks/>
            </p:cNvSpPr>
            <p:nvPr/>
          </p:nvSpPr>
          <p:spPr bwMode="auto">
            <a:xfrm>
              <a:off x="2405357" y="2329180"/>
              <a:ext cx="213360" cy="327660"/>
            </a:xfrm>
            <a:custGeom>
              <a:avLst/>
              <a:gdLst>
                <a:gd name="T0" fmla="*/ 0 w 336"/>
                <a:gd name="T1" fmla="*/ 0 h 516"/>
                <a:gd name="T2" fmla="*/ 127 w 336"/>
                <a:gd name="T3" fmla="*/ 160 h 516"/>
                <a:gd name="T4" fmla="*/ 259 w 336"/>
                <a:gd name="T5" fmla="*/ 365 h 516"/>
                <a:gd name="T6" fmla="*/ 336 w 336"/>
                <a:gd name="T7" fmla="*/ 516 h 516"/>
              </a:gdLst>
              <a:ahLst/>
              <a:cxnLst>
                <a:cxn ang="0">
                  <a:pos x="T0" y="T1"/>
                </a:cxn>
                <a:cxn ang="0">
                  <a:pos x="T2" y="T3"/>
                </a:cxn>
                <a:cxn ang="0">
                  <a:pos x="T4" y="T5"/>
                </a:cxn>
                <a:cxn ang="0">
                  <a:pos x="T6" y="T7"/>
                </a:cxn>
              </a:cxnLst>
              <a:rect l="0" t="0" r="r" b="b"/>
              <a:pathLst>
                <a:path w="336" h="516">
                  <a:moveTo>
                    <a:pt x="0" y="0"/>
                  </a:moveTo>
                  <a:cubicBezTo>
                    <a:pt x="21" y="26"/>
                    <a:pt x="84" y="99"/>
                    <a:pt x="127" y="160"/>
                  </a:cubicBezTo>
                  <a:cubicBezTo>
                    <a:pt x="170" y="221"/>
                    <a:pt x="224" y="306"/>
                    <a:pt x="259" y="365"/>
                  </a:cubicBezTo>
                  <a:cubicBezTo>
                    <a:pt x="294" y="424"/>
                    <a:pt x="323" y="491"/>
                    <a:pt x="336" y="51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5" name="Freeform 144"/>
            <p:cNvSpPr>
              <a:spLocks/>
            </p:cNvSpPr>
            <p:nvPr/>
          </p:nvSpPr>
          <p:spPr bwMode="auto">
            <a:xfrm>
              <a:off x="2630782" y="2293620"/>
              <a:ext cx="243840" cy="285750"/>
            </a:xfrm>
            <a:custGeom>
              <a:avLst/>
              <a:gdLst>
                <a:gd name="T0" fmla="*/ 0 w 384"/>
                <a:gd name="T1" fmla="*/ 0 h 450"/>
                <a:gd name="T2" fmla="*/ 120 w 384"/>
                <a:gd name="T3" fmla="*/ 114 h 450"/>
                <a:gd name="T4" fmla="*/ 270 w 384"/>
                <a:gd name="T5" fmla="*/ 294 h 450"/>
                <a:gd name="T6" fmla="*/ 384 w 384"/>
                <a:gd name="T7" fmla="*/ 450 h 450"/>
              </a:gdLst>
              <a:ahLst/>
              <a:cxnLst>
                <a:cxn ang="0">
                  <a:pos x="T0" y="T1"/>
                </a:cxn>
                <a:cxn ang="0">
                  <a:pos x="T2" y="T3"/>
                </a:cxn>
                <a:cxn ang="0">
                  <a:pos x="T4" y="T5"/>
                </a:cxn>
                <a:cxn ang="0">
                  <a:pos x="T6" y="T7"/>
                </a:cxn>
              </a:cxnLst>
              <a:rect l="0" t="0" r="r" b="b"/>
              <a:pathLst>
                <a:path w="384" h="450">
                  <a:moveTo>
                    <a:pt x="0" y="0"/>
                  </a:moveTo>
                  <a:cubicBezTo>
                    <a:pt x="20" y="19"/>
                    <a:pt x="75" y="65"/>
                    <a:pt x="120" y="114"/>
                  </a:cubicBezTo>
                  <a:cubicBezTo>
                    <a:pt x="165" y="163"/>
                    <a:pt x="226" y="238"/>
                    <a:pt x="270" y="294"/>
                  </a:cubicBezTo>
                  <a:cubicBezTo>
                    <a:pt x="314" y="350"/>
                    <a:pt x="365" y="424"/>
                    <a:pt x="384" y="45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46" name="Line 35"/>
            <p:cNvCxnSpPr/>
            <p:nvPr/>
          </p:nvCxnSpPr>
          <p:spPr bwMode="auto">
            <a:xfrm rot="20699947">
              <a:off x="2607922" y="2328545"/>
              <a:ext cx="83185" cy="28765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7" name="Line 36"/>
            <p:cNvCxnSpPr/>
            <p:nvPr/>
          </p:nvCxnSpPr>
          <p:spPr bwMode="auto">
            <a:xfrm rot="20699947">
              <a:off x="2362812" y="2436495"/>
              <a:ext cx="89535" cy="33274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48" name="Freeform 147"/>
            <p:cNvSpPr>
              <a:spLocks/>
            </p:cNvSpPr>
            <p:nvPr/>
          </p:nvSpPr>
          <p:spPr bwMode="auto">
            <a:xfrm>
              <a:off x="2486002" y="2638425"/>
              <a:ext cx="251460" cy="201930"/>
            </a:xfrm>
            <a:custGeom>
              <a:avLst/>
              <a:gdLst>
                <a:gd name="T0" fmla="*/ 351 w 351"/>
                <a:gd name="T1" fmla="*/ 0 h 258"/>
                <a:gd name="T2" fmla="*/ 0 w 351"/>
                <a:gd name="T3" fmla="*/ 258 h 258"/>
              </a:gdLst>
              <a:ahLst/>
              <a:cxnLst>
                <a:cxn ang="0">
                  <a:pos x="T0" y="T1"/>
                </a:cxn>
                <a:cxn ang="0">
                  <a:pos x="T2" y="T3"/>
                </a:cxn>
              </a:cxnLst>
              <a:rect l="0" t="0" r="r" b="b"/>
              <a:pathLst>
                <a:path w="351" h="258">
                  <a:moveTo>
                    <a:pt x="351" y="0"/>
                  </a:moveTo>
                  <a:lnTo>
                    <a:pt x="0" y="258"/>
                  </a:lnTo>
                </a:path>
              </a:pathLst>
            </a:custGeom>
            <a:noFill/>
            <a:ln w="127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49" name="Line 38"/>
            <p:cNvCxnSpPr/>
            <p:nvPr/>
          </p:nvCxnSpPr>
          <p:spPr bwMode="auto">
            <a:xfrm rot="15081589" flipH="1" flipV="1">
              <a:off x="2338047" y="2519680"/>
              <a:ext cx="156210" cy="26543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0" name="Line 39"/>
            <p:cNvCxnSpPr/>
            <p:nvPr/>
          </p:nvCxnSpPr>
          <p:spPr bwMode="auto">
            <a:xfrm rot="15081589" flipH="1">
              <a:off x="2676185" y="2305367"/>
              <a:ext cx="13970" cy="28384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1" name="Line 40"/>
            <p:cNvCxnSpPr/>
            <p:nvPr/>
          </p:nvCxnSpPr>
          <p:spPr bwMode="auto">
            <a:xfrm rot="15081589" flipH="1">
              <a:off x="2670152" y="2541905"/>
              <a:ext cx="14605" cy="36893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2" name="Text Box 41"/>
            <p:cNvSpPr txBox="1">
              <a:spLocks noChangeArrowheads="1"/>
            </p:cNvSpPr>
            <p:nvPr/>
          </p:nvSpPr>
          <p:spPr bwMode="auto">
            <a:xfrm>
              <a:off x="2287882" y="1880870"/>
              <a:ext cx="3759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i="1" baseline="-25000">
                  <a:effectLst/>
                  <a:latin typeface="Calibri"/>
                  <a:ea typeface="Calibri"/>
                  <a:cs typeface="Times New Roman"/>
                </a:rPr>
                <a:t>R</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153" name="Text Box 42"/>
            <p:cNvSpPr txBox="1">
              <a:spLocks noChangeArrowheads="1"/>
            </p:cNvSpPr>
            <p:nvPr/>
          </p:nvSpPr>
          <p:spPr bwMode="auto">
            <a:xfrm>
              <a:off x="2548232" y="2993390"/>
              <a:ext cx="38608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154" name="Text Box 43"/>
            <p:cNvSpPr txBox="1">
              <a:spLocks noChangeArrowheads="1"/>
            </p:cNvSpPr>
            <p:nvPr/>
          </p:nvSpPr>
          <p:spPr bwMode="auto">
            <a:xfrm>
              <a:off x="1894182" y="2461260"/>
              <a:ext cx="3759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sym typeface="Symbol"/>
                </a:rPr>
                <a:t></a:t>
              </a:r>
              <a:r>
                <a:rPr lang="en-US" sz="1100" baseline="-25000">
                  <a:effectLst/>
                  <a:latin typeface="Calibri"/>
                  <a:ea typeface="Calibri"/>
                  <a:cs typeface="Times New Roman"/>
                  <a:sym typeface="Symbol"/>
                </a:rPr>
                <a:t></a:t>
              </a:r>
              <a:endParaRPr lang="en-US" sz="1100">
                <a:effectLst/>
                <a:latin typeface="Calibri"/>
                <a:ea typeface="Calibri"/>
                <a:cs typeface="Times New Roman"/>
              </a:endParaRPr>
            </a:p>
          </p:txBody>
        </p:sp>
        <p:sp>
          <p:nvSpPr>
            <p:cNvPr id="155" name="Text Box 44"/>
            <p:cNvSpPr txBox="1">
              <a:spLocks noChangeArrowheads="1"/>
            </p:cNvSpPr>
            <p:nvPr/>
          </p:nvSpPr>
          <p:spPr bwMode="auto">
            <a:xfrm>
              <a:off x="2994637" y="2244725"/>
              <a:ext cx="3759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sym typeface="Symbol"/>
                </a:rPr>
                <a:t></a:t>
              </a:r>
              <a:r>
                <a:rPr lang="en-US" sz="1100" i="1" baseline="-25000" dirty="0">
                  <a:effectLst/>
                  <a:latin typeface="Calibri"/>
                  <a:ea typeface="Calibri"/>
                  <a:cs typeface="Times New Roman"/>
                </a:rPr>
                <a:t>R</a:t>
              </a:r>
              <a:r>
                <a:rPr lang="en-US" sz="1100" baseline="-25000" dirty="0" smtClean="0">
                  <a:effectLst/>
                  <a:latin typeface="Calibri"/>
                  <a:ea typeface="Calibri"/>
                  <a:cs typeface="Times New Roman"/>
                  <a:sym typeface="Symbol"/>
                </a:rPr>
                <a:t></a:t>
              </a:r>
              <a:endParaRPr lang="en-US" sz="1100" dirty="0">
                <a:effectLst/>
                <a:latin typeface="Calibri"/>
                <a:ea typeface="Calibri"/>
                <a:cs typeface="Times New Roman"/>
              </a:endParaRPr>
            </a:p>
          </p:txBody>
        </p:sp>
        <p:cxnSp>
          <p:nvCxnSpPr>
            <p:cNvPr id="156" name="Line 45"/>
            <p:cNvCxnSpPr/>
            <p:nvPr/>
          </p:nvCxnSpPr>
          <p:spPr bwMode="auto">
            <a:xfrm>
              <a:off x="2496797" y="2137410"/>
              <a:ext cx="87630" cy="32829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157" name="Line 46"/>
            <p:cNvCxnSpPr/>
            <p:nvPr/>
          </p:nvCxnSpPr>
          <p:spPr bwMode="auto">
            <a:xfrm>
              <a:off x="2491717" y="2137410"/>
              <a:ext cx="3175" cy="4254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sp useBgFill="1">
          <p:nvSpPr>
            <p:cNvPr id="158" name="Text Box 47"/>
            <p:cNvSpPr txBox="1">
              <a:spLocks noChangeArrowheads="1"/>
            </p:cNvSpPr>
            <p:nvPr/>
          </p:nvSpPr>
          <p:spPr bwMode="auto">
            <a:xfrm>
              <a:off x="2287882" y="3072130"/>
              <a:ext cx="279400" cy="21844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p:txBody>
        </p:sp>
        <p:sp>
          <p:nvSpPr>
            <p:cNvPr id="159" name="Text Box 48"/>
            <p:cNvSpPr txBox="1">
              <a:spLocks noChangeArrowheads="1"/>
            </p:cNvSpPr>
            <p:nvPr/>
          </p:nvSpPr>
          <p:spPr bwMode="auto">
            <a:xfrm>
              <a:off x="2174852" y="3051810"/>
              <a:ext cx="375920" cy="345440"/>
            </a:xfrm>
            <a:prstGeom prst="rect">
              <a:avLst/>
            </a:prstGeom>
            <a:noFill/>
            <a:ln>
              <a:noFill/>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sym typeface="Symbol"/>
                </a:rPr>
                <a:t></a:t>
              </a:r>
              <a:r>
                <a:rPr lang="en-US" sz="1100" baseline="-25000" dirty="0">
                  <a:effectLst/>
                  <a:latin typeface="Calibri"/>
                  <a:ea typeface="Calibri"/>
                  <a:cs typeface="Times New Roman"/>
                  <a:sym typeface="Symbol"/>
                </a:rPr>
                <a:t></a:t>
              </a:r>
              <a:endParaRPr lang="en-US" sz="1100" dirty="0">
                <a:effectLst/>
                <a:latin typeface="Calibri"/>
                <a:ea typeface="Calibri"/>
                <a:cs typeface="Times New Roman"/>
              </a:endParaRPr>
            </a:p>
          </p:txBody>
        </p:sp>
        <p:cxnSp>
          <p:nvCxnSpPr>
            <p:cNvPr id="160" name="Line 49"/>
            <p:cNvCxnSpPr/>
            <p:nvPr/>
          </p:nvCxnSpPr>
          <p:spPr bwMode="auto">
            <a:xfrm flipH="1">
              <a:off x="2404087" y="2705100"/>
              <a:ext cx="61595" cy="40830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161" name="Line 50"/>
            <p:cNvCxnSpPr/>
            <p:nvPr/>
          </p:nvCxnSpPr>
          <p:spPr bwMode="auto">
            <a:xfrm flipV="1">
              <a:off x="2399007" y="2766695"/>
              <a:ext cx="132715" cy="3467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162" name="Line 51"/>
            <p:cNvCxnSpPr/>
            <p:nvPr/>
          </p:nvCxnSpPr>
          <p:spPr bwMode="auto">
            <a:xfrm flipV="1">
              <a:off x="2713967" y="2428875"/>
              <a:ext cx="337820" cy="1047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163" name="Line 52"/>
            <p:cNvCxnSpPr/>
            <p:nvPr/>
          </p:nvCxnSpPr>
          <p:spPr bwMode="auto">
            <a:xfrm flipH="1">
              <a:off x="2699362" y="2429510"/>
              <a:ext cx="352425" cy="2374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grpSp>
      <p:sp>
        <p:nvSpPr>
          <p:cNvPr id="52225" name="Rectangle 2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1" name="Group 60"/>
          <p:cNvGrpSpPr/>
          <p:nvPr/>
        </p:nvGrpSpPr>
        <p:grpSpPr>
          <a:xfrm>
            <a:off x="0" y="0"/>
            <a:ext cx="9144000" cy="6858000"/>
            <a:chOff x="0" y="0"/>
            <a:chExt cx="9144000" cy="6858000"/>
          </a:xfrm>
        </p:grpSpPr>
        <p:sp>
          <p:nvSpPr>
            <p:cNvPr id="62" name="Rectangle 61"/>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65" name="Picture 2" descr="C:\Users\sadd\Pictures\My Scans\scan001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883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21" y="390782"/>
            <a:ext cx="8593157" cy="852413"/>
          </a:xfrm>
        </p:spPr>
        <p:txBody>
          <a:bodyPr>
            <a:normAutofit fontScale="90000"/>
          </a:bodyPr>
          <a:lstStyle/>
          <a:p>
            <a:r>
              <a:rPr lang="en-US" sz="3600" b="1" dirty="0" smtClean="0"/>
              <a:t>Typical One-Dimensional Stress-Strain Behavior</a:t>
            </a:r>
            <a:endParaRPr lang="en-US" sz="3600" b="1" dirty="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1464824"/>
            <a:ext cx="4505325" cy="3733800"/>
          </a:xfrm>
          <a:prstGeom prst="rect">
            <a:avLst/>
          </a:prstGeom>
          <a:solidFill>
            <a:schemeClr val="bg1"/>
          </a:solidFill>
        </p:spPr>
      </p:pic>
      <p:pic>
        <p:nvPicPr>
          <p:cNvPr id="583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073" y="2688565"/>
            <a:ext cx="561975"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6"/>
          <p:cNvSpPr txBox="1">
            <a:spLocks noChangeArrowheads="1"/>
          </p:cNvSpPr>
          <p:nvPr/>
        </p:nvSpPr>
        <p:spPr bwMode="auto">
          <a:xfrm>
            <a:off x="5329238" y="3573375"/>
            <a:ext cx="14954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Tensile Sample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7"/>
          <p:cNvSpPr txBox="1">
            <a:spLocks noChangeArrowheads="1"/>
          </p:cNvSpPr>
          <p:nvPr/>
        </p:nvSpPr>
        <p:spPr bwMode="auto">
          <a:xfrm>
            <a:off x="3316288" y="3220968"/>
            <a:ext cx="7350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Steel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 Box 8"/>
          <p:cNvSpPr txBox="1">
            <a:spLocks noChangeArrowheads="1"/>
          </p:cNvSpPr>
          <p:nvPr/>
        </p:nvSpPr>
        <p:spPr bwMode="auto">
          <a:xfrm>
            <a:off x="3135313" y="3736204"/>
            <a:ext cx="1096962"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Cast Iron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9"/>
          <p:cNvSpPr txBox="1">
            <a:spLocks noChangeArrowheads="1"/>
          </p:cNvSpPr>
          <p:nvPr/>
        </p:nvSpPr>
        <p:spPr bwMode="auto">
          <a:xfrm>
            <a:off x="3112978" y="4336760"/>
            <a:ext cx="1282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Aluminum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2159850" y="1110996"/>
            <a:ext cx="5032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Arial" pitchFamily="34" charset="0"/>
                <a:sym typeface="Symbol" pitchFamily="18" charset="2"/>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11"/>
          <p:cNvSpPr txBox="1">
            <a:spLocks noChangeArrowheads="1"/>
          </p:cNvSpPr>
          <p:nvPr/>
        </p:nvSpPr>
        <p:spPr bwMode="auto">
          <a:xfrm>
            <a:off x="6801959" y="4920018"/>
            <a:ext cx="5048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sym typeface="Symbol" pitchFamily="18" charset="2"/>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AutoShape 12"/>
          <p:cNvSpPr>
            <a:spLocks/>
          </p:cNvSpPr>
          <p:nvPr/>
        </p:nvSpPr>
        <p:spPr bwMode="auto">
          <a:xfrm rot="-5400000">
            <a:off x="2443367" y="5124805"/>
            <a:ext cx="157162" cy="304800"/>
          </a:xfrm>
          <a:prstGeom prst="leftBrace">
            <a:avLst>
              <a:gd name="adj1" fmla="val 16162"/>
              <a:gd name="adj2" fmla="val 5012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3"/>
          <p:cNvSpPr>
            <a:spLocks noChangeShapeType="1"/>
          </p:cNvSpPr>
          <p:nvPr/>
        </p:nvSpPr>
        <p:spPr bwMode="auto">
          <a:xfrm>
            <a:off x="2585983" y="5367766"/>
            <a:ext cx="643600" cy="3910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 Box 15"/>
          <p:cNvSpPr txBox="1">
            <a:spLocks noChangeArrowheads="1"/>
          </p:cNvSpPr>
          <p:nvPr/>
        </p:nvSpPr>
        <p:spPr bwMode="auto">
          <a:xfrm>
            <a:off x="3169642" y="5445014"/>
            <a:ext cx="2181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Applicable Region for Linear Elastic Behavior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ight Arrow 13"/>
          <p:cNvSpPr/>
          <p:nvPr/>
        </p:nvSpPr>
        <p:spPr>
          <a:xfrm>
            <a:off x="5400208" y="5594332"/>
            <a:ext cx="265814" cy="18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6"/>
          <p:cNvSpPr txBox="1">
            <a:spLocks noChangeArrowheads="1"/>
          </p:cNvSpPr>
          <p:nvPr/>
        </p:nvSpPr>
        <p:spPr bwMode="auto">
          <a:xfrm>
            <a:off x="5777406" y="5432185"/>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1" u="none" strike="noStrike" cap="none" normalizeH="0" baseline="0" dirty="0" smtClean="0">
                <a:ln>
                  <a:noFill/>
                </a:ln>
                <a:solidFill>
                  <a:schemeClr val="tx1"/>
                </a:solidFill>
                <a:effectLst/>
                <a:latin typeface="Arial" pitchFamily="34" charset="0"/>
                <a:cs typeface="Arial" pitchFamily="34" charset="0"/>
              </a:rPr>
              <a:t>E</a:t>
            </a:r>
            <a:r>
              <a:rPr kumimoji="0" lang="en-US" sz="2000" b="1" i="1" u="none" strike="noStrike" cap="none" normalizeH="0" baseline="0" dirty="0" smtClean="0">
                <a:ln>
                  <a:noFill/>
                </a:ln>
                <a:solidFill>
                  <a:schemeClr val="tx1"/>
                </a:solidFill>
                <a:effectLst/>
                <a:latin typeface="Arial" pitchFamily="34" charset="0"/>
                <a:cs typeface="Arial" pitchFamily="34" charset="0"/>
              </a:rPr>
              <a:t> </a:t>
            </a:r>
            <a:r>
              <a:rPr kumimoji="0" lang="en-US" sz="2000" b="1" i="0" u="none" strike="noStrike" cap="none" normalizeH="0" baseline="0" dirty="0" smtClean="0">
                <a:ln>
                  <a:noFill/>
                </a:ln>
                <a:solidFill>
                  <a:schemeClr val="tx1"/>
                </a:solidFill>
                <a:effectLst/>
                <a:latin typeface="Times New Roman" pitchFamily="18" charset="0"/>
                <a:cs typeface="Arial" pitchFamily="34" charset="0"/>
                <a:sym typeface="Symbol" pitchFamily="18" charset="2"/>
              </a:rPr>
              <a:t></a:t>
            </a:r>
            <a:endParaRPr kumimoji="0" lang="en-US" sz="2000" b="1"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 name="Group 15"/>
          <p:cNvGrpSpPr/>
          <p:nvPr/>
        </p:nvGrpSpPr>
        <p:grpSpPr>
          <a:xfrm>
            <a:off x="0" y="0"/>
            <a:ext cx="9144000" cy="6858000"/>
            <a:chOff x="0" y="0"/>
            <a:chExt cx="9144000" cy="6858000"/>
          </a:xfrm>
        </p:grpSpPr>
        <p:sp>
          <p:nvSpPr>
            <p:cNvPr id="17" name="Rectangle 16"/>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0" name="Picture 2" descr="C:\Users\sadd\Pictures\My Scans\scan00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57911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895" y="425302"/>
            <a:ext cx="5892209" cy="956930"/>
          </a:xfrm>
        </p:spPr>
        <p:txBody>
          <a:bodyPr>
            <a:normAutofit fontScale="90000"/>
          </a:bodyPr>
          <a:lstStyle/>
          <a:p>
            <a:r>
              <a:rPr lang="en-US" sz="3600" b="1" dirty="0" smtClean="0"/>
              <a:t>Linear Elastic Material Model</a:t>
            </a:r>
            <a:br>
              <a:rPr lang="en-US" sz="3600" b="1" dirty="0" smtClean="0"/>
            </a:br>
            <a:r>
              <a:rPr lang="en-US" sz="3600" b="1" dirty="0" smtClean="0"/>
              <a:t>Generalized Hooke’s Law</a:t>
            </a:r>
            <a:endParaRPr lang="en-US" sz="3600" b="1" dirty="0"/>
          </a:p>
        </p:txBody>
      </p:sp>
      <p:sp>
        <p:nvSpPr>
          <p:cNvPr id="16"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ight Arrow 19"/>
          <p:cNvSpPr/>
          <p:nvPr/>
        </p:nvSpPr>
        <p:spPr>
          <a:xfrm>
            <a:off x="6223590" y="2535866"/>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030136084"/>
              </p:ext>
            </p:extLst>
          </p:nvPr>
        </p:nvGraphicFramePr>
        <p:xfrm>
          <a:off x="973672" y="1630590"/>
          <a:ext cx="5082707" cy="2158410"/>
        </p:xfrm>
        <a:graphic>
          <a:graphicData uri="http://schemas.openxmlformats.org/presentationml/2006/ole">
            <mc:AlternateContent xmlns:mc="http://schemas.openxmlformats.org/markup-compatibility/2006">
              <mc:Choice xmlns:v="urn:schemas-microsoft-com:vml" Requires="v">
                <p:oleObj spid="_x0000_s48255" name="Equation" r:id="rId4" imgW="3479800" imgH="1473200" progId="Equation.3">
                  <p:embed/>
                </p:oleObj>
              </mc:Choice>
              <mc:Fallback>
                <p:oleObj name="Equation" r:id="rId4" imgW="3479800" imgH="14732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672" y="1630590"/>
                        <a:ext cx="5082707" cy="2158410"/>
                      </a:xfrm>
                      <a:prstGeom prst="rect">
                        <a:avLst/>
                      </a:prstGeom>
                      <a:noFill/>
                    </p:spPr>
                  </p:pic>
                </p:oleObj>
              </mc:Fallback>
            </mc:AlternateContent>
          </a:graphicData>
        </a:graphic>
      </p:graphicFrame>
      <p:sp>
        <p:nvSpPr>
          <p:cNvPr id="5"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49450943"/>
              </p:ext>
            </p:extLst>
          </p:nvPr>
        </p:nvGraphicFramePr>
        <p:xfrm>
          <a:off x="1892594" y="4039015"/>
          <a:ext cx="3763634" cy="2020186"/>
        </p:xfrm>
        <a:graphic>
          <a:graphicData uri="http://schemas.openxmlformats.org/presentationml/2006/ole">
            <mc:AlternateContent xmlns:mc="http://schemas.openxmlformats.org/markup-compatibility/2006">
              <mc:Choice xmlns:v="urn:schemas-microsoft-com:vml" Requires="v">
                <p:oleObj spid="_x0000_s48256" name="Equation" r:id="rId6" imgW="2476500" imgH="1397000" progId="Equation.3">
                  <p:embed/>
                </p:oleObj>
              </mc:Choice>
              <mc:Fallback>
                <p:oleObj name="Equation" r:id="rId6" imgW="2476500" imgH="139700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594" y="4039015"/>
                        <a:ext cx="3763634" cy="2020186"/>
                      </a:xfrm>
                      <a:prstGeom prst="rect">
                        <a:avLst/>
                      </a:prstGeom>
                      <a:noFill/>
                    </p:spPr>
                  </p:pic>
                </p:oleObj>
              </mc:Fallback>
            </mc:AlternateContent>
          </a:graphicData>
        </a:graphic>
      </p:graphicFrame>
      <p:sp>
        <p:nvSpPr>
          <p:cNvPr id="7"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926834784"/>
              </p:ext>
            </p:extLst>
          </p:nvPr>
        </p:nvGraphicFramePr>
        <p:xfrm>
          <a:off x="6707992" y="2410048"/>
          <a:ext cx="1243188" cy="404036"/>
        </p:xfrm>
        <a:graphic>
          <a:graphicData uri="http://schemas.openxmlformats.org/presentationml/2006/ole">
            <mc:AlternateContent xmlns:mc="http://schemas.openxmlformats.org/markup-compatibility/2006">
              <mc:Choice xmlns:v="urn:schemas-microsoft-com:vml" Requires="v">
                <p:oleObj spid="_x0000_s48257" name="Equation" r:id="rId8" imgW="736600" imgH="241300" progId="Equation.3">
                  <p:embed/>
                </p:oleObj>
              </mc:Choice>
              <mc:Fallback>
                <p:oleObj name="Equation" r:id="rId8" imgW="736600" imgH="24130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7992" y="2410048"/>
                        <a:ext cx="1243188" cy="404036"/>
                      </a:xfrm>
                      <a:prstGeom prst="rect">
                        <a:avLst/>
                      </a:prstGeom>
                      <a:noFill/>
                    </p:spPr>
                  </p:pic>
                </p:oleObj>
              </mc:Fallback>
            </mc:AlternateContent>
          </a:graphicData>
        </a:graphic>
      </p:graphicFrame>
      <p:sp>
        <p:nvSpPr>
          <p:cNvPr id="9" name="Rectangle 4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256183119"/>
              </p:ext>
            </p:extLst>
          </p:nvPr>
        </p:nvGraphicFramePr>
        <p:xfrm>
          <a:off x="6709142" y="3298591"/>
          <a:ext cx="1201479" cy="828046"/>
        </p:xfrm>
        <a:graphic>
          <a:graphicData uri="http://schemas.openxmlformats.org/presentationml/2006/ole">
            <mc:AlternateContent xmlns:mc="http://schemas.openxmlformats.org/markup-compatibility/2006">
              <mc:Choice xmlns:v="urn:schemas-microsoft-com:vml" Requires="v">
                <p:oleObj spid="_x0000_s48258" name="Equation" r:id="rId10" imgW="685800" imgH="482600" progId="Equation.3">
                  <p:embed/>
                </p:oleObj>
              </mc:Choice>
              <mc:Fallback>
                <p:oleObj name="Equation" r:id="rId10" imgW="685800" imgH="482600"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9142" y="3298591"/>
                        <a:ext cx="1201479" cy="828046"/>
                      </a:xfrm>
                      <a:prstGeom prst="rect">
                        <a:avLst/>
                      </a:prstGeom>
                      <a:noFill/>
                    </p:spPr>
                  </p:pic>
                </p:oleObj>
              </mc:Fallback>
            </mc:AlternateContent>
          </a:graphicData>
        </a:graphic>
      </p:graphicFrame>
      <p:sp>
        <p:nvSpPr>
          <p:cNvPr id="11" name="Rectangle 10"/>
          <p:cNvSpPr/>
          <p:nvPr/>
        </p:nvSpPr>
        <p:spPr>
          <a:xfrm>
            <a:off x="1185643" y="4763433"/>
            <a:ext cx="415498" cy="369332"/>
          </a:xfrm>
          <a:prstGeom prst="rect">
            <a:avLst/>
          </a:prstGeom>
        </p:spPr>
        <p:txBody>
          <a:bodyPr wrap="none">
            <a:spAutoFit/>
          </a:bodyPr>
          <a:lstStyle/>
          <a:p>
            <a:r>
              <a:rPr lang="en-US" b="1" dirty="0" smtClean="0">
                <a:latin typeface="Arial" pitchFamily="34" charset="0"/>
                <a:cs typeface="Arial" pitchFamily="34" charset="0"/>
              </a:rPr>
              <a:t>or</a:t>
            </a:r>
            <a:endParaRPr lang="en-US" b="1" dirty="0">
              <a:latin typeface="Arial" pitchFamily="34" charset="0"/>
              <a:cs typeface="Arial" pitchFamily="34" charset="0"/>
            </a:endParaRPr>
          </a:p>
        </p:txBody>
      </p:sp>
      <p:sp>
        <p:nvSpPr>
          <p:cNvPr id="21" name="Right Arrow 20"/>
          <p:cNvSpPr/>
          <p:nvPr/>
        </p:nvSpPr>
        <p:spPr>
          <a:xfrm>
            <a:off x="5886892" y="493746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375988" y="4712535"/>
            <a:ext cx="2108791" cy="646331"/>
          </a:xfrm>
          <a:prstGeom prst="rect">
            <a:avLst/>
          </a:prstGeom>
        </p:spPr>
        <p:txBody>
          <a:bodyPr wrap="square">
            <a:spAutoFit/>
          </a:bodyPr>
          <a:lstStyle/>
          <a:p>
            <a:r>
              <a:rPr lang="en-US" b="1" dirty="0" smtClean="0">
                <a:latin typeface="Arial" pitchFamily="34" charset="0"/>
                <a:cs typeface="Arial" pitchFamily="34" charset="0"/>
              </a:rPr>
              <a:t>36 Independent Elastic Constants</a:t>
            </a:r>
            <a:endParaRPr lang="en-US" b="1" dirty="0">
              <a:latin typeface="Arial" pitchFamily="34" charset="0"/>
              <a:cs typeface="Arial" pitchFamily="34" charset="0"/>
            </a:endParaRPr>
          </a:p>
        </p:txBody>
      </p:sp>
      <p:sp>
        <p:nvSpPr>
          <p:cNvPr id="17" name="Rectangle 16"/>
          <p:cNvSpPr/>
          <p:nvPr/>
        </p:nvSpPr>
        <p:spPr>
          <a:xfrm>
            <a:off x="6937767" y="2873139"/>
            <a:ext cx="663872" cy="369332"/>
          </a:xfrm>
          <a:prstGeom prst="rect">
            <a:avLst/>
          </a:prstGeom>
        </p:spPr>
        <p:txBody>
          <a:bodyPr wrap="square">
            <a:spAutoFit/>
          </a:bodyPr>
          <a:lstStyle/>
          <a:p>
            <a:r>
              <a:rPr lang="en-US" b="1" dirty="0" smtClean="0">
                <a:latin typeface="Arial" pitchFamily="34" charset="0"/>
                <a:cs typeface="Arial" pitchFamily="34" charset="0"/>
              </a:rPr>
              <a:t>with</a:t>
            </a:r>
            <a:endParaRPr lang="en-US" b="1" dirty="0">
              <a:latin typeface="Arial" pitchFamily="34" charset="0"/>
              <a:cs typeface="Arial" pitchFamily="34" charset="0"/>
            </a:endParaRPr>
          </a:p>
        </p:txBody>
      </p:sp>
      <p:grpSp>
        <p:nvGrpSpPr>
          <p:cNvPr id="19" name="Group 18"/>
          <p:cNvGrpSpPr/>
          <p:nvPr/>
        </p:nvGrpSpPr>
        <p:grpSpPr>
          <a:xfrm>
            <a:off x="0" y="0"/>
            <a:ext cx="9144000" cy="6858000"/>
            <a:chOff x="0" y="0"/>
            <a:chExt cx="9144000" cy="6858000"/>
          </a:xfrm>
        </p:grpSpPr>
        <p:sp>
          <p:nvSpPr>
            <p:cNvPr id="23" name="Rectangle 2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6" name="Picture 2" descr="C:\Users\sadd\Pictures\My Scans\scan001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6830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242" y="199531"/>
            <a:ext cx="6539023" cy="884311"/>
          </a:xfrm>
        </p:spPr>
        <p:txBody>
          <a:bodyPr>
            <a:normAutofit/>
          </a:bodyPr>
          <a:lstStyle/>
          <a:p>
            <a:r>
              <a:rPr lang="en-US" sz="3600" b="1" dirty="0" smtClean="0"/>
              <a:t>Anisotropy and </a:t>
            </a:r>
            <a:r>
              <a:rPr lang="en-US" sz="3600" b="1" dirty="0" err="1" smtClean="0"/>
              <a:t>Nonhomogeneity</a:t>
            </a:r>
            <a:endParaRPr lang="en-US" sz="3600" b="1" dirty="0"/>
          </a:p>
        </p:txBody>
      </p:sp>
      <p:sp>
        <p:nvSpPr>
          <p:cNvPr id="3" name="Content Placeholder 2"/>
          <p:cNvSpPr>
            <a:spLocks noGrp="1"/>
          </p:cNvSpPr>
          <p:nvPr>
            <p:ph idx="1"/>
          </p:nvPr>
        </p:nvSpPr>
        <p:spPr>
          <a:xfrm>
            <a:off x="434125" y="888774"/>
            <a:ext cx="8229600" cy="786809"/>
          </a:xfrm>
        </p:spPr>
        <p:txBody>
          <a:bodyPr>
            <a:normAutofit lnSpcReduction="10000"/>
          </a:bodyPr>
          <a:lstStyle/>
          <a:p>
            <a:pPr marL="0" indent="0">
              <a:buNone/>
            </a:pPr>
            <a:r>
              <a:rPr lang="en-US" sz="2400" b="1" dirty="0" smtClean="0"/>
              <a:t>Anisotropy</a:t>
            </a:r>
            <a:r>
              <a:rPr lang="en-US" b="1" dirty="0" smtClean="0"/>
              <a:t> - </a:t>
            </a:r>
            <a:r>
              <a:rPr lang="en-US" sz="1600" b="1" dirty="0" smtClean="0"/>
              <a:t>Differences in material properties under different directions.  Materials like wood, crystalline minerals, fiber-reinforced composites have such behavior.</a:t>
            </a:r>
          </a:p>
          <a:p>
            <a:pPr marL="0" indent="0">
              <a:buNone/>
            </a:pPr>
            <a:endParaRPr lang="en-US" sz="2400" b="1" dirty="0" smtClean="0"/>
          </a:p>
        </p:txBody>
      </p:sp>
      <p:sp>
        <p:nvSpPr>
          <p:cNvPr id="5" name="Content Placeholder 2"/>
          <p:cNvSpPr txBox="1">
            <a:spLocks/>
          </p:cNvSpPr>
          <p:nvPr/>
        </p:nvSpPr>
        <p:spPr>
          <a:xfrm>
            <a:off x="357367" y="4003397"/>
            <a:ext cx="8229600" cy="87895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smtClean="0"/>
              <a:t>Nonhomogeneity</a:t>
            </a:r>
            <a:r>
              <a:rPr lang="en-US" b="1" dirty="0" smtClean="0"/>
              <a:t> - </a:t>
            </a:r>
            <a:r>
              <a:rPr lang="en-US" sz="1900" b="1" dirty="0" smtClean="0"/>
              <a:t>Spatial differences in material properties.   Soil materials in the earth vary with depth, and new functionally graded materials (FGM’s) are now being developed with deliberate spatial variation in elastic properties to produce desirable behaviors.  </a:t>
            </a:r>
          </a:p>
        </p:txBody>
      </p:sp>
      <p:sp>
        <p:nvSpPr>
          <p:cNvPr id="6" name="Rounded Rectangle 5"/>
          <p:cNvSpPr/>
          <p:nvPr/>
        </p:nvSpPr>
        <p:spPr>
          <a:xfrm>
            <a:off x="2810793" y="4861697"/>
            <a:ext cx="2712934" cy="1123979"/>
          </a:xfrm>
          <a:prstGeom prst="roundRect">
            <a:avLst/>
          </a:prstGeom>
          <a:gradFill>
            <a:gsLst>
              <a:gs pos="0">
                <a:sysClr val="windowText" lastClr="000000">
                  <a:lumMod val="83000"/>
                  <a:lumOff val="17000"/>
                </a:sysClr>
              </a:gs>
              <a:gs pos="98000">
                <a:srgbClr val="4F81BD">
                  <a:tint val="44500"/>
                  <a:satMod val="160000"/>
                  <a:lumMod val="50000"/>
                  <a:lumOff val="50000"/>
                </a:srgbClr>
              </a:gs>
              <a:gs pos="100000">
                <a:srgbClr val="4F81BD">
                  <a:tint val="23500"/>
                  <a:satMod val="160000"/>
                </a:srgbClr>
              </a:gs>
            </a:gsLst>
            <a:lin ang="0" scaled="0"/>
          </a:gra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8" name="Group 7"/>
          <p:cNvGrpSpPr>
            <a:grpSpLocks/>
          </p:cNvGrpSpPr>
          <p:nvPr/>
        </p:nvGrpSpPr>
        <p:grpSpPr bwMode="auto">
          <a:xfrm>
            <a:off x="2675830" y="1617968"/>
            <a:ext cx="1781564" cy="2145315"/>
            <a:chOff x="2772" y="8095"/>
            <a:chExt cx="2104" cy="2645"/>
          </a:xfrm>
        </p:grpSpPr>
        <p:grpSp>
          <p:nvGrpSpPr>
            <p:cNvPr id="9" name="Group 8"/>
            <p:cNvGrpSpPr>
              <a:grpSpLocks/>
            </p:cNvGrpSpPr>
            <p:nvPr/>
          </p:nvGrpSpPr>
          <p:grpSpPr bwMode="auto">
            <a:xfrm>
              <a:off x="2772" y="8095"/>
              <a:ext cx="2104" cy="2184"/>
              <a:chOff x="2772" y="8095"/>
              <a:chExt cx="2104" cy="2184"/>
            </a:xfrm>
          </p:grpSpPr>
          <p:cxnSp>
            <p:nvCxnSpPr>
              <p:cNvPr id="11" name="Line 7"/>
              <p:cNvCxnSpPr/>
              <p:nvPr/>
            </p:nvCxnSpPr>
            <p:spPr bwMode="auto">
              <a:xfrm>
                <a:off x="2772" y="9215"/>
                <a:ext cx="21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2" name="Group 11"/>
              <p:cNvGrpSpPr>
                <a:grpSpLocks/>
              </p:cNvGrpSpPr>
              <p:nvPr/>
            </p:nvGrpSpPr>
            <p:grpSpPr bwMode="auto">
              <a:xfrm>
                <a:off x="3120" y="8491"/>
                <a:ext cx="1412" cy="1460"/>
                <a:chOff x="3612" y="7268"/>
                <a:chExt cx="1412" cy="1460"/>
              </a:xfrm>
            </p:grpSpPr>
            <p:grpSp>
              <p:nvGrpSpPr>
                <p:cNvPr id="14" name="Group 13"/>
                <p:cNvGrpSpPr>
                  <a:grpSpLocks/>
                </p:cNvGrpSpPr>
                <p:nvPr/>
              </p:nvGrpSpPr>
              <p:grpSpPr bwMode="auto">
                <a:xfrm>
                  <a:off x="3612" y="7268"/>
                  <a:ext cx="1404" cy="244"/>
                  <a:chOff x="3612" y="7268"/>
                  <a:chExt cx="1404" cy="244"/>
                </a:xfrm>
              </p:grpSpPr>
              <p:sp>
                <p:nvSpPr>
                  <p:cNvPr id="50" name="Oval 49"/>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51" name="Oval 50"/>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52" name="Oval 51"/>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54" name="Oval 53"/>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620" y="7508"/>
                  <a:ext cx="1404" cy="244"/>
                  <a:chOff x="3612" y="7268"/>
                  <a:chExt cx="1404" cy="244"/>
                </a:xfrm>
              </p:grpSpPr>
              <p:sp>
                <p:nvSpPr>
                  <p:cNvPr id="44" name="Oval 43"/>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Oval 44"/>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Oval 45"/>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7" name="Oval 46"/>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8" name="Oval 47"/>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9" name="Oval 48"/>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6" name="Group 15"/>
                <p:cNvGrpSpPr>
                  <a:grpSpLocks/>
                </p:cNvGrpSpPr>
                <p:nvPr/>
              </p:nvGrpSpPr>
              <p:grpSpPr bwMode="auto">
                <a:xfrm>
                  <a:off x="3612" y="7756"/>
                  <a:ext cx="1404" cy="244"/>
                  <a:chOff x="3612" y="7268"/>
                  <a:chExt cx="1404" cy="244"/>
                </a:xfrm>
              </p:grpSpPr>
              <p:sp>
                <p:nvSpPr>
                  <p:cNvPr id="38" name="Oval 37"/>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Oval 38"/>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Oval 41"/>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7" name="Group 16"/>
                <p:cNvGrpSpPr>
                  <a:grpSpLocks/>
                </p:cNvGrpSpPr>
                <p:nvPr/>
              </p:nvGrpSpPr>
              <p:grpSpPr bwMode="auto">
                <a:xfrm>
                  <a:off x="3620" y="7996"/>
                  <a:ext cx="1404" cy="244"/>
                  <a:chOff x="3612" y="7268"/>
                  <a:chExt cx="1404" cy="244"/>
                </a:xfrm>
              </p:grpSpPr>
              <p:sp>
                <p:nvSpPr>
                  <p:cNvPr id="32" name="Oval 31"/>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3" name="Oval 32"/>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4" name="Oval 33"/>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Oval 34"/>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Oval 35"/>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Oval 36"/>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8" name="Group 17"/>
                <p:cNvGrpSpPr>
                  <a:grpSpLocks/>
                </p:cNvGrpSpPr>
                <p:nvPr/>
              </p:nvGrpSpPr>
              <p:grpSpPr bwMode="auto">
                <a:xfrm>
                  <a:off x="3620" y="8236"/>
                  <a:ext cx="1404" cy="244"/>
                  <a:chOff x="3612" y="7268"/>
                  <a:chExt cx="1404" cy="244"/>
                </a:xfrm>
              </p:grpSpPr>
              <p:sp>
                <p:nvSpPr>
                  <p:cNvPr id="26" name="Oval 25"/>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7" name="Oval 26"/>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8" name="Oval 27"/>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Oval 28"/>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Oval 29"/>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9" name="Group 18"/>
                <p:cNvGrpSpPr>
                  <a:grpSpLocks/>
                </p:cNvGrpSpPr>
                <p:nvPr/>
              </p:nvGrpSpPr>
              <p:grpSpPr bwMode="auto">
                <a:xfrm>
                  <a:off x="3620" y="8484"/>
                  <a:ext cx="1404" cy="244"/>
                  <a:chOff x="3612" y="7268"/>
                  <a:chExt cx="1404" cy="244"/>
                </a:xfrm>
              </p:grpSpPr>
              <p:sp>
                <p:nvSpPr>
                  <p:cNvPr id="20" name="Oval 19"/>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Oval 20"/>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Oval 21"/>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Oval 22"/>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Oval 24"/>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cxnSp>
            <p:nvCxnSpPr>
              <p:cNvPr id="13" name="Line 51"/>
              <p:cNvCxnSpPr/>
              <p:nvPr/>
            </p:nvCxnSpPr>
            <p:spPr bwMode="auto">
              <a:xfrm flipV="1">
                <a:off x="3836" y="8095"/>
                <a:ext cx="8" cy="2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Text Box 52"/>
            <p:cNvSpPr txBox="1">
              <a:spLocks noChangeArrowheads="1"/>
            </p:cNvSpPr>
            <p:nvPr/>
          </p:nvSpPr>
          <p:spPr bwMode="auto">
            <a:xfrm>
              <a:off x="2906" y="10272"/>
              <a:ext cx="197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000" b="1" dirty="0">
                  <a:effectLst/>
                  <a:latin typeface="Calibri"/>
                  <a:ea typeface="Calibri"/>
                  <a:cs typeface="Times New Roman"/>
                </a:rPr>
                <a:t>(Body-Centered Crystal)</a:t>
              </a:r>
              <a:endParaRPr lang="en-US" sz="1100" dirty="0">
                <a:effectLst/>
                <a:latin typeface="Calibri"/>
                <a:ea typeface="Calibri"/>
                <a:cs typeface="Times New Roman"/>
              </a:endParaRPr>
            </a:p>
          </p:txBody>
        </p:sp>
      </p:grpSp>
      <p:grpSp>
        <p:nvGrpSpPr>
          <p:cNvPr id="56" name="Group 55"/>
          <p:cNvGrpSpPr>
            <a:grpSpLocks/>
          </p:cNvGrpSpPr>
          <p:nvPr/>
        </p:nvGrpSpPr>
        <p:grpSpPr bwMode="auto">
          <a:xfrm>
            <a:off x="6572533" y="1617968"/>
            <a:ext cx="2071999" cy="2150993"/>
            <a:chOff x="7164" y="10867"/>
            <a:chExt cx="2447" cy="2652"/>
          </a:xfrm>
        </p:grpSpPr>
        <p:sp>
          <p:nvSpPr>
            <p:cNvPr id="57" name="Text Box 54"/>
            <p:cNvSpPr txBox="1">
              <a:spLocks noChangeArrowheads="1"/>
            </p:cNvSpPr>
            <p:nvPr/>
          </p:nvSpPr>
          <p:spPr bwMode="auto">
            <a:xfrm>
              <a:off x="7291" y="13051"/>
              <a:ext cx="23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000" b="1" dirty="0">
                  <a:effectLst/>
                  <a:latin typeface="Calibri"/>
                  <a:ea typeface="Calibri"/>
                  <a:cs typeface="Times New Roman"/>
                </a:rPr>
                <a:t>(Fiber Reinforced Composite)</a:t>
              </a:r>
              <a:endParaRPr lang="en-US" sz="1100" dirty="0">
                <a:effectLst/>
                <a:latin typeface="Calibri"/>
                <a:ea typeface="Calibri"/>
                <a:cs typeface="Times New Roman"/>
              </a:endParaRPr>
            </a:p>
          </p:txBody>
        </p:sp>
        <p:grpSp>
          <p:nvGrpSpPr>
            <p:cNvPr id="58" name="Group 57"/>
            <p:cNvGrpSpPr>
              <a:grpSpLocks/>
            </p:cNvGrpSpPr>
            <p:nvPr/>
          </p:nvGrpSpPr>
          <p:grpSpPr bwMode="auto">
            <a:xfrm>
              <a:off x="7164" y="10867"/>
              <a:ext cx="2104" cy="2184"/>
              <a:chOff x="7164" y="10867"/>
              <a:chExt cx="2104" cy="2184"/>
            </a:xfrm>
          </p:grpSpPr>
          <p:sp>
            <p:nvSpPr>
              <p:cNvPr id="59" name="Freeform 58" descr="50%"/>
              <p:cNvSpPr>
                <a:spLocks/>
              </p:cNvSpPr>
              <p:nvPr/>
            </p:nvSpPr>
            <p:spPr bwMode="auto">
              <a:xfrm>
                <a:off x="7344" y="11100"/>
                <a:ext cx="1744" cy="1798"/>
              </a:xfrm>
              <a:custGeom>
                <a:avLst/>
                <a:gdLst>
                  <a:gd name="T0" fmla="*/ 156 w 1684"/>
                  <a:gd name="T1" fmla="*/ 36 h 1690"/>
                  <a:gd name="T2" fmla="*/ 540 w 1684"/>
                  <a:gd name="T3" fmla="*/ 12 h 1690"/>
                  <a:gd name="T4" fmla="*/ 780 w 1684"/>
                  <a:gd name="T5" fmla="*/ 24 h 1690"/>
                  <a:gd name="T6" fmla="*/ 984 w 1684"/>
                  <a:gd name="T7" fmla="*/ 72 h 1690"/>
                  <a:gd name="T8" fmla="*/ 1152 w 1684"/>
                  <a:gd name="T9" fmla="*/ 72 h 1690"/>
                  <a:gd name="T10" fmla="*/ 1284 w 1684"/>
                  <a:gd name="T11" fmla="*/ 48 h 1690"/>
                  <a:gd name="T12" fmla="*/ 1464 w 1684"/>
                  <a:gd name="T13" fmla="*/ 24 h 1690"/>
                  <a:gd name="T14" fmla="*/ 1620 w 1684"/>
                  <a:gd name="T15" fmla="*/ 192 h 1690"/>
                  <a:gd name="T16" fmla="*/ 1608 w 1684"/>
                  <a:gd name="T17" fmla="*/ 540 h 1690"/>
                  <a:gd name="T18" fmla="*/ 1632 w 1684"/>
                  <a:gd name="T19" fmla="*/ 828 h 1690"/>
                  <a:gd name="T20" fmla="*/ 1656 w 1684"/>
                  <a:gd name="T21" fmla="*/ 1116 h 1690"/>
                  <a:gd name="T22" fmla="*/ 1668 w 1684"/>
                  <a:gd name="T23" fmla="*/ 1392 h 1690"/>
                  <a:gd name="T24" fmla="*/ 1560 w 1684"/>
                  <a:gd name="T25" fmla="*/ 1620 h 1690"/>
                  <a:gd name="T26" fmla="*/ 1308 w 1684"/>
                  <a:gd name="T27" fmla="*/ 1680 h 1690"/>
                  <a:gd name="T28" fmla="*/ 1056 w 1684"/>
                  <a:gd name="T29" fmla="*/ 1680 h 1690"/>
                  <a:gd name="T30" fmla="*/ 876 w 1684"/>
                  <a:gd name="T31" fmla="*/ 1668 h 1690"/>
                  <a:gd name="T32" fmla="*/ 660 w 1684"/>
                  <a:gd name="T33" fmla="*/ 1620 h 1690"/>
                  <a:gd name="T34" fmla="*/ 504 w 1684"/>
                  <a:gd name="T35" fmla="*/ 1644 h 1690"/>
                  <a:gd name="T36" fmla="*/ 324 w 1684"/>
                  <a:gd name="T37" fmla="*/ 1668 h 1690"/>
                  <a:gd name="T38" fmla="*/ 96 w 1684"/>
                  <a:gd name="T39" fmla="*/ 1584 h 1690"/>
                  <a:gd name="T40" fmla="*/ 12 w 1684"/>
                  <a:gd name="T41" fmla="*/ 1368 h 1690"/>
                  <a:gd name="T42" fmla="*/ 24 w 1684"/>
                  <a:gd name="T43" fmla="*/ 1140 h 1690"/>
                  <a:gd name="T44" fmla="*/ 48 w 1684"/>
                  <a:gd name="T45" fmla="*/ 972 h 1690"/>
                  <a:gd name="T46" fmla="*/ 84 w 1684"/>
                  <a:gd name="T47" fmla="*/ 756 h 1690"/>
                  <a:gd name="T48" fmla="*/ 60 w 1684"/>
                  <a:gd name="T49" fmla="*/ 564 h 1690"/>
                  <a:gd name="T50" fmla="*/ 96 w 1684"/>
                  <a:gd name="T51" fmla="*/ 348 h 1690"/>
                  <a:gd name="T52" fmla="*/ 48 w 1684"/>
                  <a:gd name="T53" fmla="*/ 168 h 1690"/>
                  <a:gd name="T54" fmla="*/ 156 w 1684"/>
                  <a:gd name="T55" fmla="*/ 3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84" h="1690">
                    <a:moveTo>
                      <a:pt x="156" y="36"/>
                    </a:moveTo>
                    <a:cubicBezTo>
                      <a:pt x="238" y="10"/>
                      <a:pt x="436" y="14"/>
                      <a:pt x="540" y="12"/>
                    </a:cubicBezTo>
                    <a:cubicBezTo>
                      <a:pt x="644" y="10"/>
                      <a:pt x="706" y="14"/>
                      <a:pt x="780" y="24"/>
                    </a:cubicBezTo>
                    <a:cubicBezTo>
                      <a:pt x="854" y="34"/>
                      <a:pt x="922" y="64"/>
                      <a:pt x="984" y="72"/>
                    </a:cubicBezTo>
                    <a:cubicBezTo>
                      <a:pt x="1046" y="80"/>
                      <a:pt x="1102" y="76"/>
                      <a:pt x="1152" y="72"/>
                    </a:cubicBezTo>
                    <a:cubicBezTo>
                      <a:pt x="1202" y="68"/>
                      <a:pt x="1232" y="56"/>
                      <a:pt x="1284" y="48"/>
                    </a:cubicBezTo>
                    <a:cubicBezTo>
                      <a:pt x="1336" y="40"/>
                      <a:pt x="1408" y="0"/>
                      <a:pt x="1464" y="24"/>
                    </a:cubicBezTo>
                    <a:cubicBezTo>
                      <a:pt x="1520" y="48"/>
                      <a:pt x="1596" y="106"/>
                      <a:pt x="1620" y="192"/>
                    </a:cubicBezTo>
                    <a:cubicBezTo>
                      <a:pt x="1644" y="278"/>
                      <a:pt x="1606" y="434"/>
                      <a:pt x="1608" y="540"/>
                    </a:cubicBezTo>
                    <a:cubicBezTo>
                      <a:pt x="1610" y="646"/>
                      <a:pt x="1624" y="732"/>
                      <a:pt x="1632" y="828"/>
                    </a:cubicBezTo>
                    <a:cubicBezTo>
                      <a:pt x="1640" y="924"/>
                      <a:pt x="1650" y="1022"/>
                      <a:pt x="1656" y="1116"/>
                    </a:cubicBezTo>
                    <a:cubicBezTo>
                      <a:pt x="1662" y="1210"/>
                      <a:pt x="1684" y="1308"/>
                      <a:pt x="1668" y="1392"/>
                    </a:cubicBezTo>
                    <a:cubicBezTo>
                      <a:pt x="1652" y="1476"/>
                      <a:pt x="1620" y="1572"/>
                      <a:pt x="1560" y="1620"/>
                    </a:cubicBezTo>
                    <a:cubicBezTo>
                      <a:pt x="1500" y="1668"/>
                      <a:pt x="1392" y="1670"/>
                      <a:pt x="1308" y="1680"/>
                    </a:cubicBezTo>
                    <a:cubicBezTo>
                      <a:pt x="1224" y="1690"/>
                      <a:pt x="1128" y="1682"/>
                      <a:pt x="1056" y="1680"/>
                    </a:cubicBezTo>
                    <a:cubicBezTo>
                      <a:pt x="984" y="1678"/>
                      <a:pt x="942" y="1678"/>
                      <a:pt x="876" y="1668"/>
                    </a:cubicBezTo>
                    <a:cubicBezTo>
                      <a:pt x="810" y="1658"/>
                      <a:pt x="722" y="1624"/>
                      <a:pt x="660" y="1620"/>
                    </a:cubicBezTo>
                    <a:cubicBezTo>
                      <a:pt x="598" y="1616"/>
                      <a:pt x="560" y="1636"/>
                      <a:pt x="504" y="1644"/>
                    </a:cubicBezTo>
                    <a:cubicBezTo>
                      <a:pt x="448" y="1652"/>
                      <a:pt x="392" y="1678"/>
                      <a:pt x="324" y="1668"/>
                    </a:cubicBezTo>
                    <a:cubicBezTo>
                      <a:pt x="256" y="1658"/>
                      <a:pt x="148" y="1634"/>
                      <a:pt x="96" y="1584"/>
                    </a:cubicBezTo>
                    <a:cubicBezTo>
                      <a:pt x="44" y="1534"/>
                      <a:pt x="24" y="1442"/>
                      <a:pt x="12" y="1368"/>
                    </a:cubicBezTo>
                    <a:cubicBezTo>
                      <a:pt x="0" y="1294"/>
                      <a:pt x="18" y="1206"/>
                      <a:pt x="24" y="1140"/>
                    </a:cubicBezTo>
                    <a:cubicBezTo>
                      <a:pt x="30" y="1074"/>
                      <a:pt x="38" y="1036"/>
                      <a:pt x="48" y="972"/>
                    </a:cubicBezTo>
                    <a:cubicBezTo>
                      <a:pt x="58" y="908"/>
                      <a:pt x="82" y="824"/>
                      <a:pt x="84" y="756"/>
                    </a:cubicBezTo>
                    <a:cubicBezTo>
                      <a:pt x="86" y="688"/>
                      <a:pt x="58" y="632"/>
                      <a:pt x="60" y="564"/>
                    </a:cubicBezTo>
                    <a:cubicBezTo>
                      <a:pt x="62" y="496"/>
                      <a:pt x="98" y="414"/>
                      <a:pt x="96" y="348"/>
                    </a:cubicBezTo>
                    <a:cubicBezTo>
                      <a:pt x="94" y="282"/>
                      <a:pt x="38" y="220"/>
                      <a:pt x="48" y="168"/>
                    </a:cubicBezTo>
                    <a:cubicBezTo>
                      <a:pt x="58" y="116"/>
                      <a:pt x="74" y="62"/>
                      <a:pt x="156" y="36"/>
                    </a:cubicBezTo>
                    <a:close/>
                  </a:path>
                </a:pathLst>
              </a:custGeom>
              <a:pattFill prst="pct50">
                <a:fgClr>
                  <a:srgbClr val="C0C0C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nvGrpSpPr>
              <p:cNvPr id="60" name="Group 59"/>
              <p:cNvGrpSpPr>
                <a:grpSpLocks/>
              </p:cNvGrpSpPr>
              <p:nvPr/>
            </p:nvGrpSpPr>
            <p:grpSpPr bwMode="auto">
              <a:xfrm>
                <a:off x="7490" y="11225"/>
                <a:ext cx="1496" cy="1574"/>
                <a:chOff x="8136" y="6772"/>
                <a:chExt cx="1664" cy="1664"/>
              </a:xfrm>
            </p:grpSpPr>
            <p:grpSp>
              <p:nvGrpSpPr>
                <p:cNvPr id="63" name="Group 62"/>
                <p:cNvGrpSpPr>
                  <a:grpSpLocks/>
                </p:cNvGrpSpPr>
                <p:nvPr/>
              </p:nvGrpSpPr>
              <p:grpSpPr bwMode="auto">
                <a:xfrm>
                  <a:off x="8136" y="6972"/>
                  <a:ext cx="1664" cy="1248"/>
                  <a:chOff x="8136" y="6972"/>
                  <a:chExt cx="1664" cy="1248"/>
                </a:xfrm>
              </p:grpSpPr>
              <p:cxnSp>
                <p:nvCxnSpPr>
                  <p:cNvPr id="71" name="Line 59"/>
                  <p:cNvCxnSpPr/>
                  <p:nvPr/>
                </p:nvCxnSpPr>
                <p:spPr bwMode="auto">
                  <a:xfrm>
                    <a:off x="8136" y="6972"/>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2" name="Line 60"/>
                  <p:cNvCxnSpPr/>
                  <p:nvPr/>
                </p:nvCxnSpPr>
                <p:spPr bwMode="auto">
                  <a:xfrm>
                    <a:off x="8148" y="7224"/>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3" name="Line 61"/>
                  <p:cNvCxnSpPr/>
                  <p:nvPr/>
                </p:nvCxnSpPr>
                <p:spPr bwMode="auto">
                  <a:xfrm>
                    <a:off x="8152" y="7468"/>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4" name="Line 62"/>
                  <p:cNvCxnSpPr/>
                  <p:nvPr/>
                </p:nvCxnSpPr>
                <p:spPr bwMode="auto">
                  <a:xfrm>
                    <a:off x="8160" y="7716"/>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5" name="Line 63"/>
                  <p:cNvCxnSpPr/>
                  <p:nvPr/>
                </p:nvCxnSpPr>
                <p:spPr bwMode="auto">
                  <a:xfrm>
                    <a:off x="8168" y="7964"/>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6" name="Line 64"/>
                  <p:cNvCxnSpPr/>
                  <p:nvPr/>
                </p:nvCxnSpPr>
                <p:spPr bwMode="auto">
                  <a:xfrm>
                    <a:off x="8168" y="8220"/>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grpSp>
              <p:nvGrpSpPr>
                <p:cNvPr id="64" name="Group 63"/>
                <p:cNvGrpSpPr>
                  <a:grpSpLocks/>
                </p:cNvGrpSpPr>
                <p:nvPr/>
              </p:nvGrpSpPr>
              <p:grpSpPr bwMode="auto">
                <a:xfrm rot="-5400000">
                  <a:off x="8136" y="6980"/>
                  <a:ext cx="1664" cy="1248"/>
                  <a:chOff x="8136" y="6972"/>
                  <a:chExt cx="1664" cy="1248"/>
                </a:xfrm>
              </p:grpSpPr>
              <p:cxnSp>
                <p:nvCxnSpPr>
                  <p:cNvPr id="65" name="Line 66"/>
                  <p:cNvCxnSpPr/>
                  <p:nvPr/>
                </p:nvCxnSpPr>
                <p:spPr bwMode="auto">
                  <a:xfrm>
                    <a:off x="8136" y="6972"/>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6" name="Line 67"/>
                  <p:cNvCxnSpPr/>
                  <p:nvPr/>
                </p:nvCxnSpPr>
                <p:spPr bwMode="auto">
                  <a:xfrm>
                    <a:off x="8148" y="7224"/>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7" name="Line 68"/>
                  <p:cNvCxnSpPr/>
                  <p:nvPr/>
                </p:nvCxnSpPr>
                <p:spPr bwMode="auto">
                  <a:xfrm>
                    <a:off x="8152" y="7468"/>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Line 69"/>
                  <p:cNvCxnSpPr/>
                  <p:nvPr/>
                </p:nvCxnSpPr>
                <p:spPr bwMode="auto">
                  <a:xfrm>
                    <a:off x="8160" y="7716"/>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9" name="Line 70"/>
                  <p:cNvCxnSpPr/>
                  <p:nvPr/>
                </p:nvCxnSpPr>
                <p:spPr bwMode="auto">
                  <a:xfrm>
                    <a:off x="8168" y="7964"/>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0" name="Line 71"/>
                  <p:cNvCxnSpPr/>
                  <p:nvPr/>
                </p:nvCxnSpPr>
                <p:spPr bwMode="auto">
                  <a:xfrm>
                    <a:off x="8168" y="8220"/>
                    <a:ext cx="16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grpSp>
          <p:cxnSp>
            <p:nvCxnSpPr>
              <p:cNvPr id="61" name="Line 72"/>
              <p:cNvCxnSpPr/>
              <p:nvPr/>
            </p:nvCxnSpPr>
            <p:spPr bwMode="auto">
              <a:xfrm>
                <a:off x="7164" y="11987"/>
                <a:ext cx="21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Line 73"/>
              <p:cNvCxnSpPr/>
              <p:nvPr/>
            </p:nvCxnSpPr>
            <p:spPr bwMode="auto">
              <a:xfrm flipV="1">
                <a:off x="8216" y="10867"/>
                <a:ext cx="8" cy="2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nvGrpSpPr>
          <p:cNvPr id="77" name="Group 76"/>
          <p:cNvGrpSpPr>
            <a:grpSpLocks/>
          </p:cNvGrpSpPr>
          <p:nvPr/>
        </p:nvGrpSpPr>
        <p:grpSpPr bwMode="auto">
          <a:xfrm>
            <a:off x="4703260" y="1706782"/>
            <a:ext cx="1639310" cy="2014731"/>
            <a:chOff x="5008" y="10987"/>
            <a:chExt cx="1936" cy="2484"/>
          </a:xfrm>
        </p:grpSpPr>
        <p:sp>
          <p:nvSpPr>
            <p:cNvPr id="78" name="Text Box 75"/>
            <p:cNvSpPr txBox="1">
              <a:spLocks noChangeArrowheads="1"/>
            </p:cNvSpPr>
            <p:nvPr/>
          </p:nvSpPr>
          <p:spPr bwMode="auto">
            <a:xfrm>
              <a:off x="5168" y="13051"/>
              <a:ext cx="155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000" b="1" dirty="0">
                  <a:effectLst/>
                  <a:latin typeface="Calibri"/>
                  <a:ea typeface="Calibri"/>
                  <a:cs typeface="Times New Roman"/>
                </a:rPr>
                <a:t>(Hexagonal Crystal)</a:t>
              </a:r>
              <a:endParaRPr lang="en-US" sz="1100" dirty="0">
                <a:effectLst/>
                <a:latin typeface="Calibri"/>
                <a:ea typeface="Calibri"/>
                <a:cs typeface="Times New Roman"/>
              </a:endParaRPr>
            </a:p>
          </p:txBody>
        </p:sp>
        <p:grpSp>
          <p:nvGrpSpPr>
            <p:cNvPr id="79" name="Group 78"/>
            <p:cNvGrpSpPr>
              <a:grpSpLocks/>
            </p:cNvGrpSpPr>
            <p:nvPr/>
          </p:nvGrpSpPr>
          <p:grpSpPr bwMode="auto">
            <a:xfrm>
              <a:off x="5008" y="10987"/>
              <a:ext cx="1936" cy="1992"/>
              <a:chOff x="5008" y="10987"/>
              <a:chExt cx="1936" cy="1992"/>
            </a:xfrm>
          </p:grpSpPr>
          <p:grpSp>
            <p:nvGrpSpPr>
              <p:cNvPr id="80" name="Group 79"/>
              <p:cNvGrpSpPr>
                <a:grpSpLocks/>
              </p:cNvGrpSpPr>
              <p:nvPr/>
            </p:nvGrpSpPr>
            <p:grpSpPr bwMode="auto">
              <a:xfrm>
                <a:off x="5136" y="11239"/>
                <a:ext cx="1564" cy="1524"/>
                <a:chOff x="6148" y="7244"/>
                <a:chExt cx="1564" cy="1524"/>
              </a:xfrm>
            </p:grpSpPr>
            <p:grpSp>
              <p:nvGrpSpPr>
                <p:cNvPr id="84" name="Group 83"/>
                <p:cNvGrpSpPr>
                  <a:grpSpLocks/>
                </p:cNvGrpSpPr>
                <p:nvPr/>
              </p:nvGrpSpPr>
              <p:grpSpPr bwMode="auto">
                <a:xfrm>
                  <a:off x="6148" y="7244"/>
                  <a:ext cx="1404" cy="244"/>
                  <a:chOff x="3612" y="7268"/>
                  <a:chExt cx="1404" cy="244"/>
                </a:xfrm>
              </p:grpSpPr>
              <p:sp>
                <p:nvSpPr>
                  <p:cNvPr id="127" name="Oval 126"/>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8" name="Oval 127"/>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9" name="Oval 128"/>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0" name="Oval 129"/>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1" name="Oval 130"/>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2" name="Oval 131"/>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85" name="Group 84"/>
                <p:cNvGrpSpPr>
                  <a:grpSpLocks/>
                </p:cNvGrpSpPr>
                <p:nvPr/>
              </p:nvGrpSpPr>
              <p:grpSpPr bwMode="auto">
                <a:xfrm>
                  <a:off x="6268" y="7460"/>
                  <a:ext cx="1404" cy="244"/>
                  <a:chOff x="3612" y="7268"/>
                  <a:chExt cx="1404" cy="244"/>
                </a:xfrm>
              </p:grpSpPr>
              <p:sp>
                <p:nvSpPr>
                  <p:cNvPr id="121" name="Oval 120"/>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2" name="Oval 121"/>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3" name="Oval 122"/>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4" name="Oval 123"/>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5" name="Oval 124"/>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6" name="Oval 125"/>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86" name="Group 85"/>
                <p:cNvGrpSpPr>
                  <a:grpSpLocks/>
                </p:cNvGrpSpPr>
                <p:nvPr/>
              </p:nvGrpSpPr>
              <p:grpSpPr bwMode="auto">
                <a:xfrm>
                  <a:off x="6164" y="7676"/>
                  <a:ext cx="1404" cy="244"/>
                  <a:chOff x="3612" y="7268"/>
                  <a:chExt cx="1404" cy="244"/>
                </a:xfrm>
              </p:grpSpPr>
              <p:sp>
                <p:nvSpPr>
                  <p:cNvPr id="115" name="Oval 114"/>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6" name="Oval 115"/>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7" name="Oval 116"/>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8" name="Oval 117"/>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9" name="Oval 118"/>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0" name="Oval 119"/>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87" name="Group 86"/>
                <p:cNvGrpSpPr>
                  <a:grpSpLocks/>
                </p:cNvGrpSpPr>
                <p:nvPr/>
              </p:nvGrpSpPr>
              <p:grpSpPr bwMode="auto">
                <a:xfrm>
                  <a:off x="6284" y="7884"/>
                  <a:ext cx="1404" cy="244"/>
                  <a:chOff x="3612" y="7268"/>
                  <a:chExt cx="1404" cy="244"/>
                </a:xfrm>
              </p:grpSpPr>
              <p:sp>
                <p:nvSpPr>
                  <p:cNvPr id="109" name="Oval 108"/>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0" name="Oval 109"/>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1" name="Oval 110"/>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2" name="Oval 111"/>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3" name="Oval 112"/>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4" name="Oval 113"/>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88" name="Group 87"/>
                <p:cNvGrpSpPr>
                  <a:grpSpLocks/>
                </p:cNvGrpSpPr>
                <p:nvPr/>
              </p:nvGrpSpPr>
              <p:grpSpPr bwMode="auto">
                <a:xfrm>
                  <a:off x="6180" y="8092"/>
                  <a:ext cx="1404" cy="244"/>
                  <a:chOff x="3612" y="7268"/>
                  <a:chExt cx="1404" cy="244"/>
                </a:xfrm>
              </p:grpSpPr>
              <p:sp>
                <p:nvSpPr>
                  <p:cNvPr id="103" name="Oval 102"/>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4" name="Oval 103"/>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5" name="Oval 104"/>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6" name="Oval 105"/>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7" name="Oval 106"/>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8" name="Oval 107"/>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89" name="Group 88"/>
                <p:cNvGrpSpPr>
                  <a:grpSpLocks/>
                </p:cNvGrpSpPr>
                <p:nvPr/>
              </p:nvGrpSpPr>
              <p:grpSpPr bwMode="auto">
                <a:xfrm>
                  <a:off x="6308" y="8308"/>
                  <a:ext cx="1404" cy="244"/>
                  <a:chOff x="3612" y="7268"/>
                  <a:chExt cx="1404" cy="244"/>
                </a:xfrm>
              </p:grpSpPr>
              <p:sp>
                <p:nvSpPr>
                  <p:cNvPr id="97" name="Oval 96"/>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8" name="Oval 97"/>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9" name="Oval 98"/>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0" name="Oval 99"/>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1" name="Oval 100"/>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2" name="Oval 101"/>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90" name="Group 89"/>
                <p:cNvGrpSpPr>
                  <a:grpSpLocks/>
                </p:cNvGrpSpPr>
                <p:nvPr/>
              </p:nvGrpSpPr>
              <p:grpSpPr bwMode="auto">
                <a:xfrm>
                  <a:off x="6196" y="8524"/>
                  <a:ext cx="1404" cy="244"/>
                  <a:chOff x="3612" y="7268"/>
                  <a:chExt cx="1404" cy="244"/>
                </a:xfrm>
              </p:grpSpPr>
              <p:sp>
                <p:nvSpPr>
                  <p:cNvPr id="91" name="Oval 90"/>
                  <p:cNvSpPr>
                    <a:spLocks noChangeArrowheads="1"/>
                  </p:cNvSpPr>
                  <p:nvPr/>
                </p:nvSpPr>
                <p:spPr bwMode="auto">
                  <a:xfrm>
                    <a:off x="3612"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2" name="Oval 91"/>
                  <p:cNvSpPr>
                    <a:spLocks noChangeArrowheads="1"/>
                  </p:cNvSpPr>
                  <p:nvPr/>
                </p:nvSpPr>
                <p:spPr bwMode="auto">
                  <a:xfrm>
                    <a:off x="3852"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3" name="Oval 92"/>
                  <p:cNvSpPr>
                    <a:spLocks noChangeArrowheads="1"/>
                  </p:cNvSpPr>
                  <p:nvPr/>
                </p:nvSpPr>
                <p:spPr bwMode="auto">
                  <a:xfrm>
                    <a:off x="4084"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4" name="Oval 93"/>
                  <p:cNvSpPr>
                    <a:spLocks noChangeArrowheads="1"/>
                  </p:cNvSpPr>
                  <p:nvPr/>
                </p:nvSpPr>
                <p:spPr bwMode="auto">
                  <a:xfrm>
                    <a:off x="4316"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5" name="Oval 94"/>
                  <p:cNvSpPr>
                    <a:spLocks noChangeArrowheads="1"/>
                  </p:cNvSpPr>
                  <p:nvPr/>
                </p:nvSpPr>
                <p:spPr bwMode="auto">
                  <a:xfrm>
                    <a:off x="4556" y="7268"/>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6" name="Oval 95"/>
                  <p:cNvSpPr>
                    <a:spLocks noChangeArrowheads="1"/>
                  </p:cNvSpPr>
                  <p:nvPr/>
                </p:nvSpPr>
                <p:spPr bwMode="auto">
                  <a:xfrm>
                    <a:off x="4788" y="7272"/>
                    <a:ext cx="228" cy="240"/>
                  </a:xfrm>
                  <a:prstGeom prst="ellipse">
                    <a:avLst/>
                  </a:prstGeom>
                  <a:gradFill rotWithShape="0">
                    <a:gsLst>
                      <a:gs pos="0">
                        <a:srgbClr val="000000"/>
                      </a:gs>
                      <a:gs pos="100000">
                        <a:srgbClr val="000000">
                          <a:gamma/>
                          <a:tint val="0"/>
                          <a:invGamma/>
                        </a:srgbClr>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cxnSp>
            <p:nvCxnSpPr>
              <p:cNvPr id="81" name="Line 127"/>
              <p:cNvCxnSpPr/>
              <p:nvPr/>
            </p:nvCxnSpPr>
            <p:spPr bwMode="auto">
              <a:xfrm flipV="1">
                <a:off x="5348" y="10987"/>
                <a:ext cx="1032" cy="19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Line 128"/>
              <p:cNvCxnSpPr/>
              <p:nvPr/>
            </p:nvCxnSpPr>
            <p:spPr bwMode="auto">
              <a:xfrm flipH="1" flipV="1">
                <a:off x="5276" y="10987"/>
                <a:ext cx="1168" cy="19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3" name="Line 129"/>
              <p:cNvCxnSpPr/>
              <p:nvPr/>
            </p:nvCxnSpPr>
            <p:spPr bwMode="auto">
              <a:xfrm>
                <a:off x="5008" y="12000"/>
                <a:ext cx="19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
        <p:nvSpPr>
          <p:cNvPr id="4" name="Rectangle 1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3489" name="Straight Arrow Connector 63488"/>
          <p:cNvCxnSpPr/>
          <p:nvPr/>
        </p:nvCxnSpPr>
        <p:spPr>
          <a:xfrm>
            <a:off x="2810793" y="5423686"/>
            <a:ext cx="3091973" cy="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8" name="Text Box 15"/>
          <p:cNvSpPr txBox="1">
            <a:spLocks noChangeArrowheads="1"/>
          </p:cNvSpPr>
          <p:nvPr/>
        </p:nvSpPr>
        <p:spPr bwMode="auto">
          <a:xfrm>
            <a:off x="5902766" y="5239431"/>
            <a:ext cx="2181225" cy="36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Gradation Direction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55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728" y="1797720"/>
            <a:ext cx="1695340" cy="152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 name="Text Box 15"/>
          <p:cNvSpPr txBox="1">
            <a:spLocks noChangeArrowheads="1"/>
          </p:cNvSpPr>
          <p:nvPr/>
        </p:nvSpPr>
        <p:spPr bwMode="auto">
          <a:xfrm>
            <a:off x="805545" y="3380858"/>
            <a:ext cx="1715369" cy="25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000" b="1" dirty="0" smtClean="0">
                <a:cs typeface="Arial" pitchFamily="34" charset="0"/>
              </a:rPr>
              <a:t>Typical Wood Structure</a:t>
            </a:r>
            <a:endParaRPr kumimoji="0" lang="en-US" sz="1000" b="0" i="0" u="none" strike="noStrike" cap="none" normalizeH="0" baseline="0" dirty="0" smtClean="0">
              <a:ln>
                <a:noFill/>
              </a:ln>
              <a:solidFill>
                <a:schemeClr val="tx1"/>
              </a:solidFill>
              <a:effectLst/>
              <a:cs typeface="Arial" pitchFamily="34" charset="0"/>
            </a:endParaRPr>
          </a:p>
        </p:txBody>
      </p:sp>
      <p:sp>
        <p:nvSpPr>
          <p:cNvPr id="137" name="Text Box 15"/>
          <p:cNvSpPr txBox="1">
            <a:spLocks noChangeArrowheads="1"/>
          </p:cNvSpPr>
          <p:nvPr/>
        </p:nvSpPr>
        <p:spPr bwMode="auto">
          <a:xfrm>
            <a:off x="2195356" y="3634888"/>
            <a:ext cx="4792200" cy="36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200" b="1" dirty="0" smtClean="0">
                <a:latin typeface="Arial" pitchFamily="34" charset="0"/>
                <a:cs typeface="Arial" pitchFamily="34" charset="0"/>
              </a:rPr>
              <a:t>Note Particular Material Symmetries Indicated by the Arrows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9" name="Group 138"/>
          <p:cNvGrpSpPr/>
          <p:nvPr/>
        </p:nvGrpSpPr>
        <p:grpSpPr>
          <a:xfrm>
            <a:off x="0" y="0"/>
            <a:ext cx="9144000" cy="6858000"/>
            <a:chOff x="0" y="0"/>
            <a:chExt cx="9144000" cy="6858000"/>
          </a:xfrm>
        </p:grpSpPr>
        <p:sp>
          <p:nvSpPr>
            <p:cNvPr id="140" name="Rectangle 139"/>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43" name="Picture 2" descr="C:\Users\sadd\Pictures\My Scans\scan00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287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219890"/>
            <a:ext cx="8165805" cy="2023262"/>
          </a:xfrm>
        </p:spPr>
        <p:txBody>
          <a:bodyPr>
            <a:normAutofit fontScale="90000"/>
          </a:bodyPr>
          <a:lstStyle/>
          <a:p>
            <a:pPr algn="l"/>
            <a:r>
              <a:rPr lang="en-US" sz="3600" b="1" dirty="0" smtClean="0"/>
              <a:t>                          Isotropic Materials</a:t>
            </a:r>
            <a:br>
              <a:rPr lang="en-US" sz="3600" b="1" dirty="0" smtClean="0"/>
            </a:br>
            <a:r>
              <a:rPr lang="en-US" sz="2000" b="1" dirty="0" smtClean="0"/>
              <a:t/>
            </a:r>
            <a:br>
              <a:rPr lang="en-US" sz="2000" b="1" dirty="0" smtClean="0"/>
            </a:br>
            <a:r>
              <a:rPr lang="en-US" sz="2400" b="1" dirty="0" smtClean="0"/>
              <a:t>Although many materials exhibit non-homogeneous and anisotropic behavior, we will primarily restrict our study to isotropic solids.  For this case, material response is independent of coordinate rotation</a:t>
            </a:r>
            <a:endParaRPr lang="en-US" sz="36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02652278"/>
              </p:ext>
            </p:extLst>
          </p:nvPr>
        </p:nvGraphicFramePr>
        <p:xfrm>
          <a:off x="1223575" y="2400987"/>
          <a:ext cx="2559050" cy="404812"/>
        </p:xfrm>
        <a:graphic>
          <a:graphicData uri="http://schemas.openxmlformats.org/presentationml/2006/ole">
            <mc:AlternateContent xmlns:mc="http://schemas.openxmlformats.org/markup-compatibility/2006">
              <mc:Choice xmlns:v="urn:schemas-microsoft-com:vml" Requires="v">
                <p:oleObj spid="_x0000_s62580" name="Equation" r:id="rId3" imgW="1511280" imgH="241200" progId="Equation.3">
                  <p:embed/>
                </p:oleObj>
              </mc:Choice>
              <mc:Fallback>
                <p:oleObj name="Equation" r:id="rId3" imgW="1511280" imgH="241200" progId="Equation.3">
                  <p:embed/>
                  <p:pic>
                    <p:nvPicPr>
                      <p:cNvPr id="0" name="Object 1"/>
                      <p:cNvPicPr>
                        <a:picLocks noChangeAspect="1" noChangeArrowheads="1"/>
                      </p:cNvPicPr>
                      <p:nvPr/>
                    </p:nvPicPr>
                    <p:blipFill>
                      <a:blip r:embed="rId4"/>
                      <a:srcRect/>
                      <a:stretch>
                        <a:fillRect/>
                      </a:stretch>
                    </p:blipFill>
                    <p:spPr bwMode="auto">
                      <a:xfrm>
                        <a:off x="1223575" y="2400987"/>
                        <a:ext cx="2559050" cy="404812"/>
                      </a:xfrm>
                      <a:prstGeom prst="rect">
                        <a:avLst/>
                      </a:prstGeom>
                      <a:noFill/>
                    </p:spPr>
                  </p:pic>
                </p:oleObj>
              </mc:Fallback>
            </mc:AlternateContent>
          </a:graphicData>
        </a:graphic>
      </p:graphicFrame>
      <p:sp>
        <p:nvSpPr>
          <p:cNvPr id="6" name="Right Arrow 5"/>
          <p:cNvSpPr/>
          <p:nvPr/>
        </p:nvSpPr>
        <p:spPr>
          <a:xfrm>
            <a:off x="3929634" y="2502384"/>
            <a:ext cx="329610" cy="20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73398289"/>
              </p:ext>
            </p:extLst>
          </p:nvPr>
        </p:nvGraphicFramePr>
        <p:xfrm>
          <a:off x="4466580" y="2383874"/>
          <a:ext cx="3512296" cy="439037"/>
        </p:xfrm>
        <a:graphic>
          <a:graphicData uri="http://schemas.openxmlformats.org/presentationml/2006/ole">
            <mc:AlternateContent xmlns:mc="http://schemas.openxmlformats.org/markup-compatibility/2006">
              <mc:Choice xmlns:v="urn:schemas-microsoft-com:vml" Requires="v">
                <p:oleObj spid="_x0000_s62581" name="Equation" r:id="rId5" imgW="1917700" imgH="241300" progId="Equation.3">
                  <p:embed/>
                </p:oleObj>
              </mc:Choice>
              <mc:Fallback>
                <p:oleObj name="Equation" r:id="rId5" imgW="19177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6580" y="2383874"/>
                        <a:ext cx="3512296" cy="439037"/>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301934098"/>
              </p:ext>
            </p:extLst>
          </p:nvPr>
        </p:nvGraphicFramePr>
        <p:xfrm>
          <a:off x="1341513" y="2973082"/>
          <a:ext cx="1308622" cy="425302"/>
        </p:xfrm>
        <a:graphic>
          <a:graphicData uri="http://schemas.openxmlformats.org/presentationml/2006/ole">
            <mc:AlternateContent xmlns:mc="http://schemas.openxmlformats.org/markup-compatibility/2006">
              <mc:Choice xmlns:v="urn:schemas-microsoft-com:vml" Requires="v">
                <p:oleObj spid="_x0000_s62582" name="Equation" r:id="rId7" imgW="736600" imgH="241300" progId="Equation.3">
                  <p:embed/>
                </p:oleObj>
              </mc:Choice>
              <mc:Fallback>
                <p:oleObj name="Equation" r:id="rId7" imgW="7366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1513" y="2973082"/>
                        <a:ext cx="1308622" cy="425302"/>
                      </a:xfrm>
                      <a:prstGeom prst="rect">
                        <a:avLst/>
                      </a:prstGeom>
                      <a:noFill/>
                    </p:spPr>
                  </p:pic>
                </p:oleObj>
              </mc:Fallback>
            </mc:AlternateContent>
          </a:graphicData>
        </a:graphic>
      </p:graphicFrame>
      <p:sp>
        <p:nvSpPr>
          <p:cNvPr id="11" name="Right Arrow 10"/>
          <p:cNvSpPr/>
          <p:nvPr/>
        </p:nvSpPr>
        <p:spPr>
          <a:xfrm>
            <a:off x="2824753" y="3084724"/>
            <a:ext cx="329610" cy="20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067935696"/>
              </p:ext>
            </p:extLst>
          </p:nvPr>
        </p:nvGraphicFramePr>
        <p:xfrm>
          <a:off x="3329802" y="2972196"/>
          <a:ext cx="2169536" cy="427074"/>
        </p:xfrm>
        <a:graphic>
          <a:graphicData uri="http://schemas.openxmlformats.org/presentationml/2006/ole">
            <mc:AlternateContent xmlns:mc="http://schemas.openxmlformats.org/markup-compatibility/2006">
              <mc:Choice xmlns:v="urn:schemas-microsoft-com:vml" Requires="v">
                <p:oleObj spid="_x0000_s62583" name="Equation" r:id="rId9" imgW="1206500" imgH="241300" progId="Equation.3">
                  <p:embed/>
                </p:oleObj>
              </mc:Choice>
              <mc:Fallback>
                <p:oleObj name="Equation" r:id="rId9" imgW="12065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9802" y="2972196"/>
                        <a:ext cx="2169536" cy="427074"/>
                      </a:xfrm>
                      <a:prstGeom prst="rect">
                        <a:avLst/>
                      </a:prstGeom>
                      <a:noFill/>
                    </p:spPr>
                  </p:pic>
                </p:oleObj>
              </mc:Fallback>
            </mc:AlternateContent>
          </a:graphicData>
        </a:graphic>
      </p:graphicFrame>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897123141"/>
              </p:ext>
            </p:extLst>
          </p:nvPr>
        </p:nvGraphicFramePr>
        <p:xfrm>
          <a:off x="2220507" y="3505932"/>
          <a:ext cx="2916957" cy="2497947"/>
        </p:xfrm>
        <a:graphic>
          <a:graphicData uri="http://schemas.openxmlformats.org/presentationml/2006/ole">
            <mc:AlternateContent xmlns:mc="http://schemas.openxmlformats.org/markup-compatibility/2006">
              <mc:Choice xmlns:v="urn:schemas-microsoft-com:vml" Requires="v">
                <p:oleObj spid="_x0000_s62584" name="Equation" r:id="rId11" imgW="1727200" imgH="1473200" progId="Equation.3">
                  <p:embed/>
                </p:oleObj>
              </mc:Choice>
              <mc:Fallback>
                <p:oleObj name="Equation" r:id="rId11" imgW="1727200" imgH="1473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0507" y="3505932"/>
                        <a:ext cx="2916957" cy="2497947"/>
                      </a:xfrm>
                      <a:prstGeom prst="rect">
                        <a:avLst/>
                      </a:prstGeom>
                      <a:noFill/>
                    </p:spPr>
                  </p:pic>
                </p:oleObj>
              </mc:Fallback>
            </mc:AlternateContent>
          </a:graphicData>
        </a:graphic>
      </p:graphicFrame>
      <p:sp>
        <p:nvSpPr>
          <p:cNvPr id="16" name="Rectangle 15"/>
          <p:cNvSpPr/>
          <p:nvPr/>
        </p:nvSpPr>
        <p:spPr>
          <a:xfrm>
            <a:off x="5540794" y="3001067"/>
            <a:ext cx="2873544" cy="369332"/>
          </a:xfrm>
          <a:prstGeom prst="rect">
            <a:avLst/>
          </a:prstGeom>
        </p:spPr>
        <p:txBody>
          <a:bodyPr wrap="none">
            <a:spAutoFit/>
          </a:bodyPr>
          <a:lstStyle/>
          <a:p>
            <a:r>
              <a:rPr lang="en-US" dirty="0" smtClean="0">
                <a:latin typeface="Arial" pitchFamily="34" charset="0"/>
                <a:ea typeface="Times New Roman"/>
                <a:cs typeface="Arial" pitchFamily="34" charset="0"/>
              </a:rPr>
              <a:t>Generalized </a:t>
            </a:r>
            <a:r>
              <a:rPr lang="en-US" dirty="0">
                <a:latin typeface="Arial" pitchFamily="34" charset="0"/>
                <a:ea typeface="Times New Roman"/>
                <a:cs typeface="Arial" pitchFamily="34" charset="0"/>
              </a:rPr>
              <a:t>Hooke’s </a:t>
            </a:r>
            <a:r>
              <a:rPr lang="en-US" dirty="0" smtClean="0">
                <a:latin typeface="Arial" pitchFamily="34" charset="0"/>
                <a:ea typeface="Times New Roman"/>
                <a:cs typeface="Arial" pitchFamily="34" charset="0"/>
              </a:rPr>
              <a:t>Law </a:t>
            </a:r>
            <a:endParaRPr lang="en-US" dirty="0">
              <a:latin typeface="Arial" pitchFamily="34" charset="0"/>
              <a:cs typeface="Arial" pitchFamily="34" charset="0"/>
            </a:endParaRPr>
          </a:p>
        </p:txBody>
      </p:sp>
      <p:sp>
        <p:nvSpPr>
          <p:cNvPr id="17" name="Rectangle 16"/>
          <p:cNvSpPr/>
          <p:nvPr/>
        </p:nvSpPr>
        <p:spPr>
          <a:xfrm>
            <a:off x="4150319" y="5250669"/>
            <a:ext cx="4423145" cy="646331"/>
          </a:xfrm>
          <a:prstGeom prst="rect">
            <a:avLst/>
          </a:prstGeom>
        </p:spPr>
        <p:txBody>
          <a:bodyPr wrap="square">
            <a:spAutoFit/>
          </a:bodyPr>
          <a:lstStyle/>
          <a:p>
            <a:r>
              <a:rPr lang="en-US" dirty="0" smtClean="0">
                <a:latin typeface="Times New Roman"/>
                <a:ea typeface="Times New Roman"/>
                <a:cs typeface="Times New Roman"/>
                <a:sym typeface="Symbol"/>
              </a:rPr>
              <a:t></a:t>
            </a:r>
            <a:r>
              <a:rPr lang="en-US" dirty="0" smtClean="0">
                <a:latin typeface="Times New Roman"/>
                <a:ea typeface="Times New Roman"/>
              </a:rPr>
              <a:t> - </a:t>
            </a:r>
            <a:r>
              <a:rPr lang="en-US" i="1" dirty="0" err="1" smtClean="0">
                <a:latin typeface="Arial" pitchFamily="34" charset="0"/>
                <a:ea typeface="Times New Roman"/>
                <a:cs typeface="Arial" pitchFamily="34" charset="0"/>
              </a:rPr>
              <a:t>Lamé’s</a:t>
            </a:r>
            <a:r>
              <a:rPr lang="en-US" i="1" dirty="0" smtClean="0">
                <a:latin typeface="Arial" pitchFamily="34" charset="0"/>
                <a:ea typeface="Times New Roman"/>
                <a:cs typeface="Arial" pitchFamily="34" charset="0"/>
              </a:rPr>
              <a:t> </a:t>
            </a:r>
            <a:r>
              <a:rPr lang="en-US" i="1" dirty="0">
                <a:latin typeface="Arial" pitchFamily="34" charset="0"/>
                <a:ea typeface="Times New Roman"/>
                <a:cs typeface="Arial" pitchFamily="34" charset="0"/>
              </a:rPr>
              <a:t>constant</a:t>
            </a:r>
            <a:r>
              <a:rPr lang="en-US" dirty="0">
                <a:latin typeface="Arial" pitchFamily="34" charset="0"/>
                <a:ea typeface="Times New Roman"/>
                <a:cs typeface="Arial" pitchFamily="34" charset="0"/>
              </a:rPr>
              <a:t> </a:t>
            </a:r>
            <a:endParaRPr lang="en-US" dirty="0" smtClean="0">
              <a:latin typeface="Arial" pitchFamily="34" charset="0"/>
              <a:ea typeface="Times New Roman"/>
              <a:cs typeface="Arial" pitchFamily="34" charset="0"/>
            </a:endParaRPr>
          </a:p>
          <a:p>
            <a:r>
              <a:rPr lang="en-US" dirty="0" smtClean="0">
                <a:latin typeface="Times New Roman"/>
                <a:ea typeface="Times New Roman"/>
                <a:cs typeface="Times New Roman"/>
                <a:sym typeface="Symbol"/>
              </a:rPr>
              <a:t></a:t>
            </a:r>
            <a:r>
              <a:rPr lang="en-US" dirty="0" smtClean="0">
                <a:latin typeface="Times New Roman"/>
                <a:ea typeface="Times New Roman"/>
              </a:rPr>
              <a:t> - </a:t>
            </a:r>
            <a:r>
              <a:rPr lang="en-US" i="1" dirty="0" smtClean="0">
                <a:latin typeface="Arial" pitchFamily="34" charset="0"/>
                <a:ea typeface="Times New Roman"/>
                <a:cs typeface="Arial" pitchFamily="34" charset="0"/>
              </a:rPr>
              <a:t>shear </a:t>
            </a:r>
            <a:r>
              <a:rPr lang="en-US" i="1" dirty="0">
                <a:latin typeface="Arial" pitchFamily="34" charset="0"/>
                <a:ea typeface="Times New Roman"/>
                <a:cs typeface="Arial" pitchFamily="34" charset="0"/>
              </a:rPr>
              <a:t>modulus</a:t>
            </a:r>
            <a:r>
              <a:rPr lang="en-US" dirty="0">
                <a:latin typeface="Arial" pitchFamily="34" charset="0"/>
                <a:ea typeface="Times New Roman"/>
                <a:cs typeface="Arial" pitchFamily="34" charset="0"/>
              </a:rPr>
              <a:t> or </a:t>
            </a:r>
            <a:r>
              <a:rPr lang="en-US" i="1" dirty="0">
                <a:latin typeface="Arial" pitchFamily="34" charset="0"/>
                <a:ea typeface="Times New Roman"/>
                <a:cs typeface="Arial" pitchFamily="34" charset="0"/>
              </a:rPr>
              <a:t>modulus of rigidity</a:t>
            </a:r>
            <a:endParaRPr lang="en-US" dirty="0">
              <a:latin typeface="Arial" pitchFamily="34" charset="0"/>
              <a:cs typeface="Arial" pitchFamily="34" charset="0"/>
            </a:endParaRPr>
          </a:p>
        </p:txBody>
      </p:sp>
      <p:grpSp>
        <p:nvGrpSpPr>
          <p:cNvPr id="18" name="Group 17"/>
          <p:cNvGrpSpPr/>
          <p:nvPr/>
        </p:nvGrpSpPr>
        <p:grpSpPr>
          <a:xfrm>
            <a:off x="0" y="0"/>
            <a:ext cx="9144000" cy="6858000"/>
            <a:chOff x="0" y="0"/>
            <a:chExt cx="9144000" cy="6858000"/>
          </a:xfrm>
        </p:grpSpPr>
        <p:sp>
          <p:nvSpPr>
            <p:cNvPr id="19" name="Rectangle 18"/>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2" name="Picture 2" descr="C:\Users\sadd\Pictures\My Scans\scan0014.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11708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343" y="241587"/>
            <a:ext cx="5646145" cy="1047386"/>
          </a:xfrm>
        </p:spPr>
        <p:txBody>
          <a:bodyPr>
            <a:normAutofit fontScale="90000"/>
          </a:bodyPr>
          <a:lstStyle/>
          <a:p>
            <a:r>
              <a:rPr lang="en-US" sz="3600" b="1" dirty="0"/>
              <a:t>Isotropic </a:t>
            </a:r>
            <a:r>
              <a:rPr lang="en-US" sz="3600" b="1" dirty="0" smtClean="0"/>
              <a:t>Materials</a:t>
            </a:r>
            <a:br>
              <a:rPr lang="en-US" sz="3600" b="1" dirty="0" smtClean="0"/>
            </a:br>
            <a:r>
              <a:rPr lang="en-US" sz="2700" b="1" dirty="0" smtClean="0"/>
              <a:t>Inverted Form - Strain in Terms of Stress</a:t>
            </a:r>
            <a:endParaRPr lang="en-US" sz="27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44470862"/>
              </p:ext>
            </p:extLst>
          </p:nvPr>
        </p:nvGraphicFramePr>
        <p:xfrm>
          <a:off x="1594868" y="2544779"/>
          <a:ext cx="2280491" cy="603227"/>
        </p:xfrm>
        <a:graphic>
          <a:graphicData uri="http://schemas.openxmlformats.org/presentationml/2006/ole">
            <mc:AlternateContent xmlns:mc="http://schemas.openxmlformats.org/markup-compatibility/2006">
              <mc:Choice xmlns:v="urn:schemas-microsoft-com:vml" Requires="v">
                <p:oleObj spid="_x0000_s63569" name="Equation" r:id="rId3" imgW="1473200" imgH="393700" progId="Equation.3">
                  <p:embed/>
                </p:oleObj>
              </mc:Choice>
              <mc:Fallback>
                <p:oleObj name="Equation" r:id="rId3" imgW="14732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4868" y="2544779"/>
                        <a:ext cx="2280491" cy="603227"/>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6223849"/>
              </p:ext>
            </p:extLst>
          </p:nvPr>
        </p:nvGraphicFramePr>
        <p:xfrm>
          <a:off x="4807808" y="1394270"/>
          <a:ext cx="2203374" cy="3609208"/>
        </p:xfrm>
        <a:graphic>
          <a:graphicData uri="http://schemas.openxmlformats.org/presentationml/2006/ole">
            <mc:AlternateContent xmlns:mc="http://schemas.openxmlformats.org/markup-compatibility/2006">
              <mc:Choice xmlns:v="urn:schemas-microsoft-com:vml" Requires="v">
                <p:oleObj spid="_x0000_s63570" name="Equation" r:id="rId5" imgW="1549400" imgH="2540000" progId="Equation.3">
                  <p:embed/>
                </p:oleObj>
              </mc:Choice>
              <mc:Fallback>
                <p:oleObj name="Equation" r:id="rId5" imgW="1549400" imgH="2540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808" y="1394270"/>
                        <a:ext cx="2203374" cy="3609208"/>
                      </a:xfrm>
                      <a:prstGeom prst="rect">
                        <a:avLst/>
                      </a:prstGeom>
                      <a:noFill/>
                    </p:spPr>
                  </p:pic>
                </p:oleObj>
              </mc:Fallback>
            </mc:AlternateContent>
          </a:graphicData>
        </a:graphic>
      </p:graphicFrame>
      <p:sp>
        <p:nvSpPr>
          <p:cNvPr id="8" name="Right Arrow 7"/>
          <p:cNvSpPr/>
          <p:nvPr/>
        </p:nvSpPr>
        <p:spPr>
          <a:xfrm>
            <a:off x="4095696" y="2748591"/>
            <a:ext cx="352540" cy="253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552916626"/>
              </p:ext>
            </p:extLst>
          </p:nvPr>
        </p:nvGraphicFramePr>
        <p:xfrm>
          <a:off x="1685955" y="4943718"/>
          <a:ext cx="5340351" cy="595312"/>
        </p:xfrm>
        <a:graphic>
          <a:graphicData uri="http://schemas.openxmlformats.org/presentationml/2006/ole">
            <mc:AlternateContent xmlns:mc="http://schemas.openxmlformats.org/markup-compatibility/2006">
              <mc:Choice xmlns:v="urn:schemas-microsoft-com:vml" Requires="v">
                <p:oleObj spid="_x0000_s63571" name="Equation" r:id="rId7" imgW="3771720" imgH="419040" progId="Equation.3">
                  <p:embed/>
                </p:oleObj>
              </mc:Choice>
              <mc:Fallback>
                <p:oleObj name="Equation" r:id="rId7" imgW="3771720" imgH="419040" progId="Equation.3">
                  <p:embed/>
                  <p:pic>
                    <p:nvPicPr>
                      <p:cNvPr id="0" name="Object 5"/>
                      <p:cNvPicPr>
                        <a:picLocks noChangeAspect="1" noChangeArrowheads="1"/>
                      </p:cNvPicPr>
                      <p:nvPr/>
                    </p:nvPicPr>
                    <p:blipFill>
                      <a:blip r:embed="rId8"/>
                      <a:srcRect/>
                      <a:stretch>
                        <a:fillRect/>
                      </a:stretch>
                    </p:blipFill>
                    <p:spPr bwMode="auto">
                      <a:xfrm>
                        <a:off x="1685955" y="4943718"/>
                        <a:ext cx="5340351" cy="595312"/>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226651875"/>
              </p:ext>
            </p:extLst>
          </p:nvPr>
        </p:nvGraphicFramePr>
        <p:xfrm>
          <a:off x="1731523" y="5549295"/>
          <a:ext cx="2706986" cy="592387"/>
        </p:xfrm>
        <a:graphic>
          <a:graphicData uri="http://schemas.openxmlformats.org/presentationml/2006/ole">
            <mc:AlternateContent xmlns:mc="http://schemas.openxmlformats.org/markup-compatibility/2006">
              <mc:Choice xmlns:v="urn:schemas-microsoft-com:vml" Requires="v">
                <p:oleObj spid="_x0000_s63572" name="Equation" r:id="rId9" imgW="1904760" imgH="419040" progId="Equation.3">
                  <p:embed/>
                </p:oleObj>
              </mc:Choice>
              <mc:Fallback>
                <p:oleObj name="Equation" r:id="rId9" imgW="1904760" imgH="419040" progId="Equation.3">
                  <p:embed/>
                  <p:pic>
                    <p:nvPicPr>
                      <p:cNvPr id="0" name="Object 7"/>
                      <p:cNvPicPr>
                        <a:picLocks noChangeAspect="1" noChangeArrowheads="1"/>
                      </p:cNvPicPr>
                      <p:nvPr/>
                    </p:nvPicPr>
                    <p:blipFill>
                      <a:blip r:embed="rId10"/>
                      <a:srcRect/>
                      <a:stretch>
                        <a:fillRect/>
                      </a:stretch>
                    </p:blipFill>
                    <p:spPr bwMode="auto">
                      <a:xfrm>
                        <a:off x="1731523" y="5549295"/>
                        <a:ext cx="2706986" cy="592387"/>
                      </a:xfrm>
                      <a:prstGeom prst="rect">
                        <a:avLst/>
                      </a:prstGeom>
                      <a:noFill/>
                    </p:spPr>
                  </p:pic>
                </p:oleObj>
              </mc:Fallback>
            </mc:AlternateContent>
          </a:graphicData>
        </a:graphic>
      </p:graphicFrame>
      <p:grpSp>
        <p:nvGrpSpPr>
          <p:cNvPr id="13" name="Group 12"/>
          <p:cNvGrpSpPr/>
          <p:nvPr/>
        </p:nvGrpSpPr>
        <p:grpSpPr>
          <a:xfrm>
            <a:off x="0" y="0"/>
            <a:ext cx="9144000" cy="6858000"/>
            <a:chOff x="0" y="0"/>
            <a:chExt cx="9144000" cy="6858000"/>
          </a:xfrm>
        </p:grpSpPr>
        <p:sp>
          <p:nvSpPr>
            <p:cNvPr id="14" name="Rectangle 13"/>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7"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286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590" y="230570"/>
            <a:ext cx="6439359" cy="672813"/>
          </a:xfrm>
        </p:spPr>
        <p:txBody>
          <a:bodyPr>
            <a:normAutofit fontScale="90000"/>
          </a:bodyPr>
          <a:lstStyle/>
          <a:p>
            <a:r>
              <a:rPr lang="en-US" sz="3600" b="1" dirty="0"/>
              <a:t>Physical Meaning of Elastic Moduli</a:t>
            </a:r>
            <a:endParaRPr lang="en-US" sz="3600" dirty="0"/>
          </a:p>
        </p:txBody>
      </p:sp>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57297717"/>
              </p:ext>
            </p:extLst>
          </p:nvPr>
        </p:nvGraphicFramePr>
        <p:xfrm>
          <a:off x="1327837" y="4762003"/>
          <a:ext cx="1326350" cy="921077"/>
        </p:xfrm>
        <a:graphic>
          <a:graphicData uri="http://schemas.openxmlformats.org/presentationml/2006/ole">
            <mc:AlternateContent xmlns:mc="http://schemas.openxmlformats.org/markup-compatibility/2006">
              <mc:Choice xmlns:v="urn:schemas-microsoft-com:vml" Requires="v">
                <p:oleObj spid="_x0000_s64701" name="Equation" r:id="rId3" imgW="1028254" imgH="710891" progId="Equation.3">
                  <p:embed/>
                </p:oleObj>
              </mc:Choice>
              <mc:Fallback>
                <p:oleObj name="Equation" r:id="rId3" imgW="1028254" imgH="710891"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837" y="4762003"/>
                        <a:ext cx="1326350" cy="921077"/>
                      </a:xfrm>
                      <a:prstGeom prst="rect">
                        <a:avLst/>
                      </a:prstGeom>
                      <a:noFill/>
                    </p:spPr>
                  </p:pic>
                </p:oleObj>
              </mc:Fallback>
            </mc:AlternateContent>
          </a:graphicData>
        </a:graphic>
      </p:graphicFrame>
      <p:sp>
        <p:nvSpPr>
          <p:cNvPr id="1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88011869"/>
              </p:ext>
            </p:extLst>
          </p:nvPr>
        </p:nvGraphicFramePr>
        <p:xfrm>
          <a:off x="1830421" y="5803308"/>
          <a:ext cx="826496" cy="305168"/>
        </p:xfrm>
        <a:graphic>
          <a:graphicData uri="http://schemas.openxmlformats.org/presentationml/2006/ole">
            <mc:AlternateContent xmlns:mc="http://schemas.openxmlformats.org/markup-compatibility/2006">
              <mc:Choice xmlns:v="urn:schemas-microsoft-com:vml" Requires="v">
                <p:oleObj spid="_x0000_s64702" name="Equation" r:id="rId5" imgW="622030" imgH="228501" progId="Equation.3">
                  <p:embed/>
                </p:oleObj>
              </mc:Choice>
              <mc:Fallback>
                <p:oleObj name="Equation" r:id="rId5" imgW="622030" imgH="228501"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421" y="5803308"/>
                        <a:ext cx="826496" cy="305168"/>
                      </a:xfrm>
                      <a:prstGeom prst="rect">
                        <a:avLst/>
                      </a:prstGeom>
                      <a:noFill/>
                    </p:spPr>
                  </p:pic>
                </p:oleObj>
              </mc:Fallback>
            </mc:AlternateContent>
          </a:graphicData>
        </a:graphic>
      </p:graphicFrame>
      <p:sp>
        <p:nvSpPr>
          <p:cNvPr id="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602661286"/>
              </p:ext>
            </p:extLst>
          </p:nvPr>
        </p:nvGraphicFramePr>
        <p:xfrm>
          <a:off x="3543099" y="4547208"/>
          <a:ext cx="1228495" cy="861095"/>
        </p:xfrm>
        <a:graphic>
          <a:graphicData uri="http://schemas.openxmlformats.org/presentationml/2006/ole">
            <mc:AlternateContent xmlns:mc="http://schemas.openxmlformats.org/markup-compatibility/2006">
              <mc:Choice xmlns:v="urn:schemas-microsoft-com:vml" Requires="v">
                <p:oleObj spid="_x0000_s64703" name="Equation" r:id="rId7" imgW="1016000" imgH="711200" progId="Equation.3">
                  <p:embed/>
                </p:oleObj>
              </mc:Choice>
              <mc:Fallback>
                <p:oleObj name="Equation" r:id="rId7" imgW="1016000" imgH="711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3099" y="4547208"/>
                        <a:ext cx="1228495" cy="861095"/>
                      </a:xfrm>
                      <a:prstGeom prst="rect">
                        <a:avLst/>
                      </a:prstGeom>
                      <a:noFill/>
                    </p:spPr>
                  </p:pic>
                </p:oleObj>
              </mc:Fallback>
            </mc:AlternateContent>
          </a:graphicData>
        </a:graphic>
      </p:graphicFrame>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779599496"/>
              </p:ext>
            </p:extLst>
          </p:nvPr>
        </p:nvGraphicFramePr>
        <p:xfrm>
          <a:off x="3959251" y="5477647"/>
          <a:ext cx="825500" cy="600075"/>
        </p:xfrm>
        <a:graphic>
          <a:graphicData uri="http://schemas.openxmlformats.org/presentationml/2006/ole">
            <mc:AlternateContent xmlns:mc="http://schemas.openxmlformats.org/markup-compatibility/2006">
              <mc:Choice xmlns:v="urn:schemas-microsoft-com:vml" Requires="v">
                <p:oleObj spid="_x0000_s64704" name="Equation" r:id="rId9" imgW="622080" imgH="457200" progId="Equation.3">
                  <p:embed/>
                </p:oleObj>
              </mc:Choice>
              <mc:Fallback>
                <p:oleObj name="Equation" r:id="rId9" imgW="622080" imgH="457200" progId="Equation.3">
                  <p:embed/>
                  <p:pic>
                    <p:nvPicPr>
                      <p:cNvPr id="0" name="Object 16"/>
                      <p:cNvPicPr>
                        <a:picLocks noChangeAspect="1" noChangeArrowheads="1"/>
                      </p:cNvPicPr>
                      <p:nvPr/>
                    </p:nvPicPr>
                    <p:blipFill>
                      <a:blip r:embed="rId10"/>
                      <a:srcRect/>
                      <a:stretch>
                        <a:fillRect/>
                      </a:stretch>
                    </p:blipFill>
                    <p:spPr bwMode="auto">
                      <a:xfrm>
                        <a:off x="3959251" y="5477647"/>
                        <a:ext cx="825500" cy="600075"/>
                      </a:xfrm>
                      <a:prstGeom prst="rect">
                        <a:avLst/>
                      </a:prstGeom>
                      <a:noFill/>
                    </p:spPr>
                  </p:pic>
                </p:oleObj>
              </mc:Fallback>
            </mc:AlternateContent>
          </a:graphicData>
        </a:graphic>
      </p:graphicFrame>
      <p:sp>
        <p:nvSpPr>
          <p:cNvPr id="1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973554401"/>
              </p:ext>
            </p:extLst>
          </p:nvPr>
        </p:nvGraphicFramePr>
        <p:xfrm>
          <a:off x="5461153" y="3928361"/>
          <a:ext cx="2327168" cy="859791"/>
        </p:xfrm>
        <a:graphic>
          <a:graphicData uri="http://schemas.openxmlformats.org/presentationml/2006/ole">
            <mc:AlternateContent xmlns:mc="http://schemas.openxmlformats.org/markup-compatibility/2006">
              <mc:Choice xmlns:v="urn:schemas-microsoft-com:vml" Requires="v">
                <p:oleObj spid="_x0000_s64705" name="Equation" r:id="rId11" imgW="1930400" imgH="711200" progId="Equation.3">
                  <p:embed/>
                </p:oleObj>
              </mc:Choice>
              <mc:Fallback>
                <p:oleObj name="Equation" r:id="rId11" imgW="1930400" imgH="7112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1153" y="3928361"/>
                        <a:ext cx="2327168" cy="859791"/>
                      </a:xfrm>
                      <a:prstGeom prst="rect">
                        <a:avLst/>
                      </a:prstGeom>
                      <a:noFill/>
                    </p:spPr>
                  </p:pic>
                </p:oleObj>
              </mc:Fallback>
            </mc:AlternateContent>
          </a:graphicData>
        </a:graphic>
      </p:graphicFrame>
      <p:sp>
        <p:nvSpPr>
          <p:cNvPr id="19"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1878421853"/>
              </p:ext>
            </p:extLst>
          </p:nvPr>
        </p:nvGraphicFramePr>
        <p:xfrm>
          <a:off x="5782309" y="5017005"/>
          <a:ext cx="2611437" cy="869950"/>
        </p:xfrm>
        <a:graphic>
          <a:graphicData uri="http://schemas.openxmlformats.org/presentationml/2006/ole">
            <mc:AlternateContent xmlns:mc="http://schemas.openxmlformats.org/markup-compatibility/2006">
              <mc:Choice xmlns:v="urn:schemas-microsoft-com:vml" Requires="v">
                <p:oleObj spid="_x0000_s64706" name="Equation" r:id="rId13" imgW="1942920" imgH="660240" progId="Equation.3">
                  <p:embed/>
                </p:oleObj>
              </mc:Choice>
              <mc:Fallback>
                <p:oleObj name="Equation" r:id="rId13" imgW="1942920" imgH="660240" progId="Equation.3">
                  <p:embed/>
                  <p:pic>
                    <p:nvPicPr>
                      <p:cNvPr id="0" name="Object 24"/>
                      <p:cNvPicPr>
                        <a:picLocks noChangeAspect="1" noChangeArrowheads="1"/>
                      </p:cNvPicPr>
                      <p:nvPr/>
                    </p:nvPicPr>
                    <p:blipFill>
                      <a:blip r:embed="rId14"/>
                      <a:srcRect/>
                      <a:stretch>
                        <a:fillRect/>
                      </a:stretch>
                    </p:blipFill>
                    <p:spPr bwMode="auto">
                      <a:xfrm>
                        <a:off x="5782309" y="5017005"/>
                        <a:ext cx="2611437" cy="869950"/>
                      </a:xfrm>
                      <a:prstGeom prst="rect">
                        <a:avLst/>
                      </a:prstGeom>
                      <a:noFill/>
                    </p:spPr>
                  </p:pic>
                </p:oleObj>
              </mc:Fallback>
            </mc:AlternateContent>
          </a:graphicData>
        </a:graphic>
      </p:graphicFrame>
      <p:sp>
        <p:nvSpPr>
          <p:cNvPr id="21"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ight Arrow 22"/>
          <p:cNvSpPr/>
          <p:nvPr/>
        </p:nvSpPr>
        <p:spPr>
          <a:xfrm>
            <a:off x="1453671" y="5856728"/>
            <a:ext cx="282935" cy="176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5355151" y="5275710"/>
            <a:ext cx="282935" cy="176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3565501" y="5666952"/>
            <a:ext cx="282935" cy="176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99191" y="831682"/>
            <a:ext cx="2023131" cy="369332"/>
          </a:xfrm>
          <a:prstGeom prst="rect">
            <a:avLst/>
          </a:prstGeom>
        </p:spPr>
        <p:txBody>
          <a:bodyPr wrap="square">
            <a:spAutoFit/>
          </a:bodyPr>
          <a:lstStyle/>
          <a:p>
            <a:r>
              <a:rPr lang="en-US" b="1" dirty="0" smtClean="0">
                <a:latin typeface="Arial" pitchFamily="34" charset="0"/>
                <a:cs typeface="Arial" pitchFamily="34" charset="0"/>
              </a:rPr>
              <a:t>Simple Tension</a:t>
            </a:r>
            <a:endParaRPr lang="en-US" b="1" dirty="0">
              <a:latin typeface="Arial" pitchFamily="34" charset="0"/>
              <a:cs typeface="Arial" pitchFamily="34" charset="0"/>
            </a:endParaRPr>
          </a:p>
        </p:txBody>
      </p:sp>
      <p:sp>
        <p:nvSpPr>
          <p:cNvPr id="35" name="Rectangle 34"/>
          <p:cNvSpPr/>
          <p:nvPr/>
        </p:nvSpPr>
        <p:spPr>
          <a:xfrm>
            <a:off x="5454376" y="765501"/>
            <a:ext cx="1731354" cy="646331"/>
          </a:xfrm>
          <a:prstGeom prst="rect">
            <a:avLst/>
          </a:prstGeom>
        </p:spPr>
        <p:txBody>
          <a:bodyPr wrap="square">
            <a:spAutoFit/>
          </a:bodyPr>
          <a:lstStyle/>
          <a:p>
            <a:pPr algn="ctr"/>
            <a:r>
              <a:rPr lang="en-US" b="1" dirty="0" smtClean="0">
                <a:latin typeface="Arial" pitchFamily="34" charset="0"/>
                <a:cs typeface="Arial" pitchFamily="34" charset="0"/>
              </a:rPr>
              <a:t>Hydrostatic </a:t>
            </a:r>
          </a:p>
          <a:p>
            <a:pPr algn="ctr"/>
            <a:r>
              <a:rPr lang="en-US" b="1" dirty="0" smtClean="0">
                <a:latin typeface="Arial" pitchFamily="34" charset="0"/>
                <a:cs typeface="Arial" pitchFamily="34" charset="0"/>
              </a:rPr>
              <a:t>Compression</a:t>
            </a:r>
            <a:endParaRPr lang="en-US" b="1" dirty="0">
              <a:latin typeface="Arial" pitchFamily="34" charset="0"/>
              <a:cs typeface="Arial" pitchFamily="34" charset="0"/>
            </a:endParaRPr>
          </a:p>
        </p:txBody>
      </p:sp>
      <p:sp>
        <p:nvSpPr>
          <p:cNvPr id="36" name="Rectangle 35"/>
          <p:cNvSpPr/>
          <p:nvPr/>
        </p:nvSpPr>
        <p:spPr>
          <a:xfrm>
            <a:off x="3574580" y="820796"/>
            <a:ext cx="1593926" cy="369332"/>
          </a:xfrm>
          <a:prstGeom prst="rect">
            <a:avLst/>
          </a:prstGeom>
        </p:spPr>
        <p:txBody>
          <a:bodyPr wrap="square">
            <a:spAutoFit/>
          </a:bodyPr>
          <a:lstStyle/>
          <a:p>
            <a:pPr algn="ctr"/>
            <a:r>
              <a:rPr lang="en-US" b="1" dirty="0" smtClean="0">
                <a:latin typeface="Arial" pitchFamily="34" charset="0"/>
                <a:cs typeface="Arial" pitchFamily="34" charset="0"/>
              </a:rPr>
              <a:t>Pure Shear</a:t>
            </a:r>
            <a:endParaRPr lang="en-US" b="1" dirty="0">
              <a:latin typeface="Arial" pitchFamily="34" charset="0"/>
              <a:cs typeface="Arial" pitchFamily="34" charset="0"/>
            </a:endParaRPr>
          </a:p>
        </p:txBody>
      </p:sp>
      <p:grpSp>
        <p:nvGrpSpPr>
          <p:cNvPr id="30" name="Group 29"/>
          <p:cNvGrpSpPr>
            <a:grpSpLocks/>
          </p:cNvGrpSpPr>
          <p:nvPr/>
        </p:nvGrpSpPr>
        <p:grpSpPr bwMode="auto">
          <a:xfrm>
            <a:off x="1438073" y="1202610"/>
            <a:ext cx="1394460" cy="3502660"/>
            <a:chOff x="2560" y="3564"/>
            <a:chExt cx="2196" cy="5516"/>
          </a:xfrm>
        </p:grpSpPr>
        <p:sp>
          <p:nvSpPr>
            <p:cNvPr id="31" name="Rectangle 30"/>
            <p:cNvSpPr>
              <a:spLocks noChangeArrowheads="1"/>
            </p:cNvSpPr>
            <p:nvPr/>
          </p:nvSpPr>
          <p:spPr bwMode="auto">
            <a:xfrm>
              <a:off x="3076" y="4308"/>
              <a:ext cx="1176" cy="404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useBgFill="1">
          <p:nvSpPr>
            <p:cNvPr id="37" name="AutoShape 5"/>
            <p:cNvSpPr>
              <a:spLocks noChangeArrowheads="1"/>
            </p:cNvSpPr>
            <p:nvPr/>
          </p:nvSpPr>
          <p:spPr bwMode="auto">
            <a:xfrm>
              <a:off x="3916" y="5296"/>
              <a:ext cx="840" cy="2100"/>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useBgFill="1">
          <p:nvSpPr>
            <p:cNvPr id="38" name="AutoShape 6"/>
            <p:cNvSpPr>
              <a:spLocks noChangeArrowheads="1"/>
            </p:cNvSpPr>
            <p:nvPr/>
          </p:nvSpPr>
          <p:spPr bwMode="auto">
            <a:xfrm>
              <a:off x="2560" y="5284"/>
              <a:ext cx="840" cy="2100"/>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39" name="Line 7"/>
            <p:cNvCxnSpPr/>
            <p:nvPr/>
          </p:nvCxnSpPr>
          <p:spPr bwMode="auto">
            <a:xfrm>
              <a:off x="3656" y="8180"/>
              <a:ext cx="0" cy="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8"/>
            <p:cNvCxnSpPr/>
            <p:nvPr/>
          </p:nvCxnSpPr>
          <p:spPr bwMode="auto">
            <a:xfrm>
              <a:off x="3636" y="3564"/>
              <a:ext cx="0" cy="9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1" name="Rectangle 40"/>
            <p:cNvSpPr>
              <a:spLocks noChangeArrowheads="1"/>
            </p:cNvSpPr>
            <p:nvPr/>
          </p:nvSpPr>
          <p:spPr bwMode="auto">
            <a:xfrm>
              <a:off x="3484" y="6100"/>
              <a:ext cx="324" cy="356"/>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EAEAEA"/>
                  </a:solidFill>
                </a14:hiddenFill>
              </a:ext>
            </a:extLst>
          </p:spPr>
          <p:txBody>
            <a:bodyPr rot="0" vert="horz" wrap="square" lIns="91440" tIns="45720" rIns="91440" bIns="45720" anchor="t" anchorCtr="0" upright="1">
              <a:noAutofit/>
            </a:bodyPr>
            <a:lstStyle/>
            <a:p>
              <a:endParaRPr lang="en-US"/>
            </a:p>
          </p:txBody>
        </p:sp>
        <p:cxnSp>
          <p:nvCxnSpPr>
            <p:cNvPr id="42" name="Line 10"/>
            <p:cNvCxnSpPr/>
            <p:nvPr/>
          </p:nvCxnSpPr>
          <p:spPr bwMode="auto">
            <a:xfrm flipV="1">
              <a:off x="3636" y="566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1"/>
            <p:cNvCxnSpPr/>
            <p:nvPr/>
          </p:nvCxnSpPr>
          <p:spPr bwMode="auto">
            <a:xfrm>
              <a:off x="3644" y="6456"/>
              <a:ext cx="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4" name="Text Box 12"/>
            <p:cNvSpPr txBox="1">
              <a:spLocks noChangeArrowheads="1"/>
            </p:cNvSpPr>
            <p:nvPr/>
          </p:nvSpPr>
          <p:spPr bwMode="auto">
            <a:xfrm>
              <a:off x="3448" y="6776"/>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sp>
          <p:nvSpPr>
            <p:cNvPr id="45" name="Text Box 13"/>
            <p:cNvSpPr txBox="1">
              <a:spLocks noChangeArrowheads="1"/>
            </p:cNvSpPr>
            <p:nvPr/>
          </p:nvSpPr>
          <p:spPr bwMode="auto">
            <a:xfrm>
              <a:off x="3440" y="5288"/>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grpSp>
      <p:grpSp>
        <p:nvGrpSpPr>
          <p:cNvPr id="46" name="Group 45"/>
          <p:cNvGrpSpPr>
            <a:grpSpLocks/>
          </p:cNvGrpSpPr>
          <p:nvPr/>
        </p:nvGrpSpPr>
        <p:grpSpPr bwMode="auto">
          <a:xfrm>
            <a:off x="3879195" y="1160791"/>
            <a:ext cx="787400" cy="3341370"/>
            <a:chOff x="5888" y="2082"/>
            <a:chExt cx="1240" cy="5262"/>
          </a:xfrm>
        </p:grpSpPr>
        <p:grpSp>
          <p:nvGrpSpPr>
            <p:cNvPr id="47" name="Group 46"/>
            <p:cNvGrpSpPr>
              <a:grpSpLocks/>
            </p:cNvGrpSpPr>
            <p:nvPr/>
          </p:nvGrpSpPr>
          <p:grpSpPr bwMode="auto">
            <a:xfrm>
              <a:off x="6480" y="6444"/>
              <a:ext cx="0" cy="900"/>
              <a:chOff x="6450" y="6792"/>
              <a:chExt cx="0" cy="900"/>
            </a:xfrm>
          </p:grpSpPr>
          <p:cxnSp>
            <p:nvCxnSpPr>
              <p:cNvPr id="65" name="Line 16"/>
              <p:cNvCxnSpPr/>
              <p:nvPr/>
            </p:nvCxnSpPr>
            <p:spPr bwMode="auto">
              <a:xfrm>
                <a:off x="6450" y="6840"/>
                <a:ext cx="0" cy="64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Line 17"/>
              <p:cNvCxnSpPr/>
              <p:nvPr/>
            </p:nvCxnSpPr>
            <p:spPr bwMode="auto">
              <a:xfrm>
                <a:off x="6450" y="6792"/>
                <a:ext cx="0" cy="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8" name="AutoShape 18"/>
            <p:cNvSpPr>
              <a:spLocks noChangeArrowheads="1"/>
            </p:cNvSpPr>
            <p:nvPr/>
          </p:nvSpPr>
          <p:spPr bwMode="auto">
            <a:xfrm>
              <a:off x="5892" y="2784"/>
              <a:ext cx="1164" cy="3768"/>
            </a:xfrm>
            <a:prstGeom prst="can">
              <a:avLst>
                <a:gd name="adj" fmla="val 35204"/>
              </a:avLst>
            </a:prstGeom>
            <a:gradFill rotWithShape="0">
              <a:gsLst>
                <a:gs pos="0">
                  <a:srgbClr val="FFFFFF">
                    <a:gamma/>
                    <a:shade val="54902"/>
                    <a:invGamma/>
                  </a:srgbClr>
                </a:gs>
                <a:gs pos="50000">
                  <a:srgbClr val="FFFFFF"/>
                </a:gs>
                <a:gs pos="100000">
                  <a:srgbClr val="FFFFFF">
                    <a:gamma/>
                    <a:shade val="54902"/>
                    <a:invGamma/>
                  </a:srgbClr>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grpSp>
          <p:nvGrpSpPr>
            <p:cNvPr id="49" name="Group 48"/>
            <p:cNvGrpSpPr>
              <a:grpSpLocks/>
            </p:cNvGrpSpPr>
            <p:nvPr/>
          </p:nvGrpSpPr>
          <p:grpSpPr bwMode="auto">
            <a:xfrm flipV="1">
              <a:off x="6462" y="2082"/>
              <a:ext cx="0" cy="900"/>
              <a:chOff x="6690" y="7032"/>
              <a:chExt cx="0" cy="900"/>
            </a:xfrm>
          </p:grpSpPr>
          <p:cxnSp>
            <p:nvCxnSpPr>
              <p:cNvPr id="63" name="Line 20"/>
              <p:cNvCxnSpPr/>
              <p:nvPr/>
            </p:nvCxnSpPr>
            <p:spPr bwMode="auto">
              <a:xfrm>
                <a:off x="6690" y="7080"/>
                <a:ext cx="0" cy="64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Line 21"/>
              <p:cNvCxnSpPr/>
              <p:nvPr/>
            </p:nvCxnSpPr>
            <p:spPr bwMode="auto">
              <a:xfrm>
                <a:off x="6690" y="7032"/>
                <a:ext cx="0" cy="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50" name="Group 49"/>
            <p:cNvGrpSpPr>
              <a:grpSpLocks/>
            </p:cNvGrpSpPr>
            <p:nvPr/>
          </p:nvGrpSpPr>
          <p:grpSpPr bwMode="auto">
            <a:xfrm>
              <a:off x="6268" y="4515"/>
              <a:ext cx="418" cy="486"/>
              <a:chOff x="6216" y="4533"/>
              <a:chExt cx="474" cy="550"/>
            </a:xfrm>
          </p:grpSpPr>
          <p:sp>
            <p:nvSpPr>
              <p:cNvPr id="59" name="Freeform 58"/>
              <p:cNvSpPr>
                <a:spLocks/>
              </p:cNvSpPr>
              <p:nvPr/>
            </p:nvSpPr>
            <p:spPr bwMode="auto">
              <a:xfrm>
                <a:off x="6224" y="4533"/>
                <a:ext cx="464" cy="49"/>
              </a:xfrm>
              <a:custGeom>
                <a:avLst/>
                <a:gdLst>
                  <a:gd name="T0" fmla="*/ 0 w 464"/>
                  <a:gd name="T1" fmla="*/ 0 h 49"/>
                  <a:gd name="T2" fmla="*/ 160 w 464"/>
                  <a:gd name="T3" fmla="*/ 39 h 49"/>
                  <a:gd name="T4" fmla="*/ 310 w 464"/>
                  <a:gd name="T5" fmla="*/ 45 h 49"/>
                  <a:gd name="T6" fmla="*/ 464 w 464"/>
                  <a:gd name="T7" fmla="*/ 13 h 49"/>
                </a:gdLst>
                <a:ahLst/>
                <a:cxnLst>
                  <a:cxn ang="0">
                    <a:pos x="T0" y="T1"/>
                  </a:cxn>
                  <a:cxn ang="0">
                    <a:pos x="T2" y="T3"/>
                  </a:cxn>
                  <a:cxn ang="0">
                    <a:pos x="T4" y="T5"/>
                  </a:cxn>
                  <a:cxn ang="0">
                    <a:pos x="T6" y="T7"/>
                  </a:cxn>
                </a:cxnLst>
                <a:rect l="0" t="0" r="r" b="b"/>
                <a:pathLst>
                  <a:path w="464" h="49">
                    <a:moveTo>
                      <a:pt x="0" y="0"/>
                    </a:moveTo>
                    <a:cubicBezTo>
                      <a:pt x="27" y="6"/>
                      <a:pt x="108" y="32"/>
                      <a:pt x="160" y="39"/>
                    </a:cubicBezTo>
                    <a:cubicBezTo>
                      <a:pt x="212" y="46"/>
                      <a:pt x="259" y="49"/>
                      <a:pt x="310" y="45"/>
                    </a:cubicBezTo>
                    <a:cubicBezTo>
                      <a:pt x="361" y="41"/>
                      <a:pt x="432" y="20"/>
                      <a:pt x="464" y="13"/>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0" name="Freeform 59"/>
              <p:cNvSpPr>
                <a:spLocks/>
              </p:cNvSpPr>
              <p:nvPr/>
            </p:nvSpPr>
            <p:spPr bwMode="auto">
              <a:xfrm>
                <a:off x="6222" y="5015"/>
                <a:ext cx="456" cy="68"/>
              </a:xfrm>
              <a:custGeom>
                <a:avLst/>
                <a:gdLst>
                  <a:gd name="T0" fmla="*/ 0 w 456"/>
                  <a:gd name="T1" fmla="*/ 0 h 68"/>
                  <a:gd name="T2" fmla="*/ 144 w 456"/>
                  <a:gd name="T3" fmla="*/ 55 h 68"/>
                  <a:gd name="T4" fmla="*/ 324 w 456"/>
                  <a:gd name="T5" fmla="*/ 61 h 68"/>
                  <a:gd name="T6" fmla="*/ 456 w 456"/>
                  <a:gd name="T7" fmla="*/ 13 h 68"/>
                </a:gdLst>
                <a:ahLst/>
                <a:cxnLst>
                  <a:cxn ang="0">
                    <a:pos x="T0" y="T1"/>
                  </a:cxn>
                  <a:cxn ang="0">
                    <a:pos x="T2" y="T3"/>
                  </a:cxn>
                  <a:cxn ang="0">
                    <a:pos x="T4" y="T5"/>
                  </a:cxn>
                  <a:cxn ang="0">
                    <a:pos x="T6" y="T7"/>
                  </a:cxn>
                </a:cxnLst>
                <a:rect l="0" t="0" r="r" b="b"/>
                <a:pathLst>
                  <a:path w="456" h="68">
                    <a:moveTo>
                      <a:pt x="0" y="0"/>
                    </a:moveTo>
                    <a:cubicBezTo>
                      <a:pt x="24" y="9"/>
                      <a:pt x="90" y="45"/>
                      <a:pt x="144" y="55"/>
                    </a:cubicBezTo>
                    <a:cubicBezTo>
                      <a:pt x="198" y="65"/>
                      <a:pt x="272" y="68"/>
                      <a:pt x="324" y="61"/>
                    </a:cubicBezTo>
                    <a:cubicBezTo>
                      <a:pt x="376" y="54"/>
                      <a:pt x="428" y="23"/>
                      <a:pt x="456" y="13"/>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1" name="Line 25"/>
              <p:cNvCxnSpPr/>
              <p:nvPr/>
            </p:nvCxnSpPr>
            <p:spPr bwMode="auto">
              <a:xfrm>
                <a:off x="6216" y="4544"/>
                <a:ext cx="0" cy="4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2" name="Line 26"/>
              <p:cNvCxnSpPr/>
              <p:nvPr/>
            </p:nvCxnSpPr>
            <p:spPr bwMode="auto">
              <a:xfrm>
                <a:off x="6690" y="4562"/>
                <a:ext cx="0" cy="4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cxnSp>
          <p:nvCxnSpPr>
            <p:cNvPr id="51" name="Line 27"/>
            <p:cNvCxnSpPr/>
            <p:nvPr/>
          </p:nvCxnSpPr>
          <p:spPr bwMode="auto">
            <a:xfrm>
              <a:off x="6300" y="4452"/>
              <a:ext cx="3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28"/>
            <p:cNvCxnSpPr/>
            <p:nvPr/>
          </p:nvCxnSpPr>
          <p:spPr bwMode="auto">
            <a:xfrm flipV="1">
              <a:off x="6756" y="4536"/>
              <a:ext cx="0"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29"/>
            <p:cNvCxnSpPr/>
            <p:nvPr/>
          </p:nvCxnSpPr>
          <p:spPr bwMode="auto">
            <a:xfrm flipV="1">
              <a:off x="6200" y="4556"/>
              <a:ext cx="0" cy="42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4" name="Line 30"/>
            <p:cNvCxnSpPr/>
            <p:nvPr/>
          </p:nvCxnSpPr>
          <p:spPr bwMode="auto">
            <a:xfrm>
              <a:off x="6284" y="5080"/>
              <a:ext cx="37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5" name="Text Box 31"/>
            <p:cNvSpPr txBox="1">
              <a:spLocks noChangeArrowheads="1"/>
            </p:cNvSpPr>
            <p:nvPr/>
          </p:nvSpPr>
          <p:spPr bwMode="auto">
            <a:xfrm>
              <a:off x="6224" y="4064"/>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sp>
          <p:nvSpPr>
            <p:cNvPr id="56" name="Text Box 32"/>
            <p:cNvSpPr txBox="1">
              <a:spLocks noChangeArrowheads="1"/>
            </p:cNvSpPr>
            <p:nvPr/>
          </p:nvSpPr>
          <p:spPr bwMode="auto">
            <a:xfrm>
              <a:off x="6680" y="4560"/>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sp>
          <p:nvSpPr>
            <p:cNvPr id="57" name="Text Box 33"/>
            <p:cNvSpPr txBox="1">
              <a:spLocks noChangeArrowheads="1"/>
            </p:cNvSpPr>
            <p:nvPr/>
          </p:nvSpPr>
          <p:spPr bwMode="auto">
            <a:xfrm>
              <a:off x="6328" y="4960"/>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sp>
          <p:nvSpPr>
            <p:cNvPr id="58" name="Text Box 34"/>
            <p:cNvSpPr txBox="1">
              <a:spLocks noChangeArrowheads="1"/>
            </p:cNvSpPr>
            <p:nvPr/>
          </p:nvSpPr>
          <p:spPr bwMode="auto">
            <a:xfrm>
              <a:off x="5888" y="4408"/>
              <a:ext cx="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a:effectLst/>
                  <a:latin typeface="Calibri"/>
                  <a:ea typeface="Calibri"/>
                  <a:cs typeface="Times New Roman"/>
                  <a:sym typeface="Symbol"/>
                </a:rPr>
                <a:t></a:t>
              </a:r>
              <a:endParaRPr lang="en-US" sz="1100">
                <a:effectLst/>
                <a:latin typeface="Calibri"/>
                <a:ea typeface="Calibri"/>
                <a:cs typeface="Times New Roman"/>
              </a:endParaRPr>
            </a:p>
          </p:txBody>
        </p:sp>
      </p:grpSp>
      <p:grpSp>
        <p:nvGrpSpPr>
          <p:cNvPr id="67" name="Group 66"/>
          <p:cNvGrpSpPr>
            <a:grpSpLocks/>
          </p:cNvGrpSpPr>
          <p:nvPr/>
        </p:nvGrpSpPr>
        <p:grpSpPr bwMode="auto">
          <a:xfrm>
            <a:off x="5919177" y="1820464"/>
            <a:ext cx="1356360" cy="1518920"/>
            <a:chOff x="8020" y="5002"/>
            <a:chExt cx="2136" cy="2392"/>
          </a:xfrm>
        </p:grpSpPr>
        <p:sp>
          <p:nvSpPr>
            <p:cNvPr id="68" name="AutoShape 36"/>
            <p:cNvSpPr>
              <a:spLocks noChangeArrowheads="1"/>
            </p:cNvSpPr>
            <p:nvPr/>
          </p:nvSpPr>
          <p:spPr bwMode="auto">
            <a:xfrm>
              <a:off x="8020" y="5984"/>
              <a:ext cx="1272" cy="1344"/>
            </a:xfrm>
            <a:prstGeom prst="cube">
              <a:avLst>
                <a:gd name="adj" fmla="val 25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69" name="Line 37"/>
            <p:cNvCxnSpPr/>
            <p:nvPr/>
          </p:nvCxnSpPr>
          <p:spPr bwMode="auto">
            <a:xfrm>
              <a:off x="9136" y="6692"/>
              <a:ext cx="612"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70" name="Line 38"/>
            <p:cNvCxnSpPr/>
            <p:nvPr/>
          </p:nvCxnSpPr>
          <p:spPr bwMode="auto">
            <a:xfrm flipV="1">
              <a:off x="8632" y="5408"/>
              <a:ext cx="0" cy="72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71" name="Line 39"/>
            <p:cNvCxnSpPr/>
            <p:nvPr/>
          </p:nvCxnSpPr>
          <p:spPr bwMode="auto">
            <a:xfrm flipH="1">
              <a:off x="8080" y="6824"/>
              <a:ext cx="384" cy="40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72" name="Text Box 40"/>
            <p:cNvSpPr txBox="1">
              <a:spLocks noChangeArrowheads="1"/>
            </p:cNvSpPr>
            <p:nvPr/>
          </p:nvSpPr>
          <p:spPr bwMode="auto">
            <a:xfrm>
              <a:off x="9650" y="6460"/>
              <a:ext cx="50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i="1">
                  <a:effectLst/>
                  <a:latin typeface="Calibri"/>
                  <a:ea typeface="Calibri"/>
                  <a:cs typeface="Times New Roman"/>
                </a:rPr>
                <a:t>p</a:t>
              </a:r>
              <a:endParaRPr lang="en-US" sz="1100">
                <a:effectLst/>
                <a:latin typeface="Calibri"/>
                <a:ea typeface="Calibri"/>
                <a:cs typeface="Times New Roman"/>
              </a:endParaRPr>
            </a:p>
          </p:txBody>
        </p:sp>
        <p:sp>
          <p:nvSpPr>
            <p:cNvPr id="73" name="Text Box 41"/>
            <p:cNvSpPr txBox="1">
              <a:spLocks noChangeArrowheads="1"/>
            </p:cNvSpPr>
            <p:nvPr/>
          </p:nvSpPr>
          <p:spPr bwMode="auto">
            <a:xfrm>
              <a:off x="8420" y="5002"/>
              <a:ext cx="48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i="1">
                  <a:effectLst/>
                  <a:latin typeface="Calibri"/>
                  <a:ea typeface="Calibri"/>
                  <a:cs typeface="Times New Roman"/>
                </a:rPr>
                <a:t>p</a:t>
              </a:r>
              <a:endParaRPr lang="en-US" sz="1100">
                <a:effectLst/>
                <a:latin typeface="Calibri"/>
                <a:ea typeface="Calibri"/>
                <a:cs typeface="Times New Roman"/>
              </a:endParaRPr>
            </a:p>
          </p:txBody>
        </p:sp>
        <p:sp>
          <p:nvSpPr>
            <p:cNvPr id="74" name="Text Box 42"/>
            <p:cNvSpPr txBox="1">
              <a:spLocks noChangeArrowheads="1"/>
            </p:cNvSpPr>
            <p:nvPr/>
          </p:nvSpPr>
          <p:spPr bwMode="auto">
            <a:xfrm>
              <a:off x="8146" y="6898"/>
              <a:ext cx="46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200" b="1" i="1">
                  <a:effectLst/>
                  <a:latin typeface="Calibri"/>
                  <a:ea typeface="Calibri"/>
                  <a:cs typeface="Times New Roman"/>
                </a:rPr>
                <a:t>p</a:t>
              </a:r>
              <a:endParaRPr lang="en-US" sz="1100">
                <a:effectLst/>
                <a:latin typeface="Calibri"/>
                <a:ea typeface="Calibri"/>
                <a:cs typeface="Times New Roman"/>
              </a:endParaRPr>
            </a:p>
          </p:txBody>
        </p:sp>
      </p:grpSp>
      <p:sp>
        <p:nvSpPr>
          <p:cNvPr id="3" name="Rectangle 1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4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0" name="Group 79"/>
          <p:cNvGrpSpPr/>
          <p:nvPr/>
        </p:nvGrpSpPr>
        <p:grpSpPr>
          <a:xfrm>
            <a:off x="0" y="0"/>
            <a:ext cx="9144000" cy="6858000"/>
            <a:chOff x="0" y="0"/>
            <a:chExt cx="9144000" cy="6858000"/>
          </a:xfrm>
        </p:grpSpPr>
        <p:sp>
          <p:nvSpPr>
            <p:cNvPr id="81" name="Rectangle 8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84" name="Picture 2" descr="C:\Users\sadd\Pictures\My Scans\scan0014.jp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7256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460" y="264005"/>
            <a:ext cx="6645349" cy="831148"/>
          </a:xfrm>
        </p:spPr>
        <p:txBody>
          <a:bodyPr>
            <a:normAutofit fontScale="90000"/>
          </a:bodyPr>
          <a:lstStyle/>
          <a:p>
            <a:r>
              <a:rPr lang="en-US" sz="3600" b="1" dirty="0"/>
              <a:t>Relations Among Elastic Constants</a:t>
            </a:r>
          </a:p>
        </p:txBody>
      </p:sp>
      <p:pic>
        <p:nvPicPr>
          <p:cNvPr id="59424"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757" y="1207243"/>
            <a:ext cx="6724609" cy="4609214"/>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 name="Object 36"/>
          <p:cNvGraphicFramePr>
            <a:graphicFrameLocks noChangeAspect="1"/>
          </p:cNvGraphicFramePr>
          <p:nvPr>
            <p:extLst>
              <p:ext uri="{D42A27DB-BD31-4B8C-83A1-F6EECF244321}">
                <p14:modId xmlns:p14="http://schemas.microsoft.com/office/powerpoint/2010/main" val="684938809"/>
              </p:ext>
            </p:extLst>
          </p:nvPr>
        </p:nvGraphicFramePr>
        <p:xfrm>
          <a:off x="3263433" y="5727619"/>
          <a:ext cx="1488560" cy="297712"/>
        </p:xfrm>
        <a:graphic>
          <a:graphicData uri="http://schemas.openxmlformats.org/presentationml/2006/ole">
            <mc:AlternateContent xmlns:mc="http://schemas.openxmlformats.org/markup-compatibility/2006">
              <mc:Choice xmlns:v="urn:schemas-microsoft-com:vml" Requires="v">
                <p:oleObj spid="_x0000_s59449" name="Equation" r:id="rId4" imgW="1193800" imgH="241300" progId="Equation.3">
                  <p:embed/>
                </p:oleObj>
              </mc:Choice>
              <mc:Fallback>
                <p:oleObj name="Equation" r:id="rId4" imgW="1193800" imgH="2413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433" y="5727619"/>
                        <a:ext cx="1488560" cy="297712"/>
                      </a:xfrm>
                      <a:prstGeom prst="rect">
                        <a:avLst/>
                      </a:prstGeom>
                      <a:noFill/>
                    </p:spPr>
                  </p:pic>
                </p:oleObj>
              </mc:Fallback>
            </mc:AlternateContent>
          </a:graphicData>
        </a:graphic>
      </p:graphicFrame>
      <p:grpSp>
        <p:nvGrpSpPr>
          <p:cNvPr id="6" name="Group 5"/>
          <p:cNvGrpSpPr/>
          <p:nvPr/>
        </p:nvGrpSpPr>
        <p:grpSpPr>
          <a:xfrm>
            <a:off x="0" y="0"/>
            <a:ext cx="9144000" cy="6858000"/>
            <a:chOff x="0" y="0"/>
            <a:chExt cx="9144000" cy="6858000"/>
          </a:xfrm>
        </p:grpSpPr>
        <p:sp>
          <p:nvSpPr>
            <p:cNvPr id="7" name="Rectangle 6"/>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0" name="Picture 2" descr="C:\Users\sadd\Pictures\My Scans\scan001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4415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39" y="546872"/>
            <a:ext cx="8229600" cy="1446028"/>
          </a:xfrm>
        </p:spPr>
        <p:txBody>
          <a:bodyPr>
            <a:normAutofit/>
          </a:bodyPr>
          <a:lstStyle/>
          <a:p>
            <a:r>
              <a:rPr lang="en-US" sz="3200" b="1" dirty="0"/>
              <a:t>Typical Values of Elastic Moduli for Common Engineering </a:t>
            </a:r>
            <a:r>
              <a:rPr lang="en-US" sz="3200" b="1" dirty="0" smtClean="0"/>
              <a:t>Materials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053815910"/>
              </p:ext>
            </p:extLst>
          </p:nvPr>
        </p:nvGraphicFramePr>
        <p:xfrm>
          <a:off x="881597" y="2318578"/>
          <a:ext cx="6953693" cy="2806992"/>
        </p:xfrm>
        <a:graphic>
          <a:graphicData uri="http://schemas.openxmlformats.org/drawingml/2006/table">
            <a:tbl>
              <a:tblPr/>
              <a:tblGrid>
                <a:gridCol w="1049551"/>
                <a:gridCol w="974583"/>
                <a:gridCol w="824648"/>
                <a:gridCol w="1049551"/>
                <a:gridCol w="1049551"/>
                <a:gridCol w="974583"/>
                <a:gridCol w="1031226"/>
              </a:tblGrid>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i="1" dirty="0">
                          <a:effectLst/>
                          <a:latin typeface="Times New Roman"/>
                          <a:ea typeface="Times New Roman"/>
                        </a:rPr>
                        <a:t>E</a:t>
                      </a:r>
                      <a:r>
                        <a:rPr lang="en-US" sz="1600" dirty="0">
                          <a:effectLst/>
                          <a:latin typeface="Times New Roman"/>
                          <a:ea typeface="Times New Roman"/>
                        </a:rPr>
                        <a:t> (</a:t>
                      </a:r>
                      <a:r>
                        <a:rPr lang="en-US" sz="1600" i="1" dirty="0" err="1">
                          <a:effectLst/>
                          <a:latin typeface="Times New Roman"/>
                          <a:ea typeface="Times New Roman"/>
                        </a:rPr>
                        <a:t>GPa</a:t>
                      </a:r>
                      <a:r>
                        <a:rPr lang="en-US" sz="1600" dirty="0">
                          <a:effectLst/>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sym typeface="Symbol"/>
                        </a:rPr>
                        <a:t></a:t>
                      </a:r>
                      <a:endParaRPr lang="en-US" sz="16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sym typeface="Symbol"/>
                        </a:rPr>
                        <a:t></a:t>
                      </a:r>
                      <a:r>
                        <a:rPr lang="en-US" sz="1600" dirty="0">
                          <a:effectLst/>
                          <a:latin typeface="Times New Roman"/>
                          <a:ea typeface="Times New Roman"/>
                        </a:rPr>
                        <a:t>(</a:t>
                      </a:r>
                      <a:r>
                        <a:rPr lang="en-US" sz="1600" i="1" dirty="0" err="1">
                          <a:effectLst/>
                          <a:latin typeface="Times New Roman"/>
                          <a:ea typeface="Times New Roman"/>
                        </a:rPr>
                        <a:t>GPa</a:t>
                      </a:r>
                      <a:r>
                        <a:rPr lang="en-US" sz="1600" dirty="0">
                          <a:effectLst/>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sym typeface="Symbol"/>
                        </a:rPr>
                        <a:t></a:t>
                      </a:r>
                      <a:r>
                        <a:rPr lang="en-US" sz="1600" dirty="0">
                          <a:effectLst/>
                          <a:latin typeface="Times New Roman"/>
                          <a:ea typeface="Times New Roman"/>
                        </a:rPr>
                        <a:t>(</a:t>
                      </a:r>
                      <a:r>
                        <a:rPr lang="en-US" sz="1600" i="1" dirty="0" err="1">
                          <a:effectLst/>
                          <a:latin typeface="Times New Roman"/>
                          <a:ea typeface="Times New Roman"/>
                        </a:rPr>
                        <a:t>GPa</a:t>
                      </a:r>
                      <a:r>
                        <a:rPr lang="en-US" sz="1600" dirty="0">
                          <a:effectLst/>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i="1">
                          <a:effectLst/>
                          <a:latin typeface="Times New Roman"/>
                          <a:ea typeface="Times New Roman"/>
                        </a:rPr>
                        <a:t>k</a:t>
                      </a:r>
                      <a:r>
                        <a:rPr lang="en-US" sz="1600">
                          <a:effectLst/>
                          <a:latin typeface="Times New Roman"/>
                          <a:ea typeface="Times New Roman"/>
                        </a:rPr>
                        <a:t>(</a:t>
                      </a:r>
                      <a:r>
                        <a:rPr lang="en-US" sz="1600" i="1">
                          <a:effectLst/>
                          <a:latin typeface="Times New Roman"/>
                          <a:ea typeface="Times New Roman"/>
                        </a:rPr>
                        <a:t>GPa</a:t>
                      </a:r>
                      <a:r>
                        <a:rPr lang="en-US" sz="1600">
                          <a:effectLst/>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sym typeface="Symbol"/>
                        </a:rPr>
                        <a:t></a:t>
                      </a:r>
                      <a:r>
                        <a:rPr lang="en-US" sz="1600">
                          <a:effectLst/>
                          <a:latin typeface="Times New Roman"/>
                          <a:ea typeface="Times New Roman"/>
                        </a:rPr>
                        <a:t>(10</a:t>
                      </a:r>
                      <a:r>
                        <a:rPr lang="en-US" sz="1600" baseline="30000">
                          <a:effectLst/>
                          <a:latin typeface="Times New Roman"/>
                          <a:ea typeface="Times New Roman"/>
                        </a:rPr>
                        <a:t>-6</a:t>
                      </a:r>
                      <a:r>
                        <a:rPr lang="en-US" sz="1600">
                          <a:effectLst/>
                          <a:latin typeface="Times New Roman"/>
                          <a:ea typeface="Times New Roman"/>
                        </a:rPr>
                        <a:t>/</a:t>
                      </a:r>
                      <a:r>
                        <a:rPr lang="en-US" sz="1600" baseline="30000">
                          <a:effectLst/>
                          <a:latin typeface="Times New Roman"/>
                          <a:ea typeface="Times New Roman"/>
                        </a:rPr>
                        <a:t>o</a:t>
                      </a:r>
                      <a:r>
                        <a:rPr lang="en-US" sz="1600" i="1">
                          <a:effectLst/>
                          <a:latin typeface="Times New Roman"/>
                          <a:ea typeface="Times New Roman"/>
                        </a:rPr>
                        <a:t>C</a:t>
                      </a:r>
                      <a:r>
                        <a:rPr lang="en-US" sz="1600">
                          <a:effectLst/>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Aluminum</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68.9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0.34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25.7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54.6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71.8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25.5</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Concrete</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0.20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11.5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15.3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11</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Cooper</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89.6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0.34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33.4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71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93.3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18</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Glass</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68.9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45.9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8.8</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Nylon</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28.3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10.1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4.04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47.2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102</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Rubber</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0.0019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0.499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0.654x10</a:t>
                      </a:r>
                      <a:r>
                        <a:rPr lang="en-US" sz="1600" baseline="30000">
                          <a:effectLst/>
                          <a:latin typeface="Times New Roman"/>
                          <a:ea typeface="Times New Roman"/>
                        </a:rPr>
                        <a:t>-3</a:t>
                      </a:r>
                      <a:endParaRPr lang="en-US" sz="16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0.326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0.326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200</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874">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Steel</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207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0.29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80.2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111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a:effectLst/>
                          <a:latin typeface="Times New Roman"/>
                          <a:ea typeface="Times New Roman"/>
                        </a:rPr>
                        <a:t>164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tabLst>
                          <a:tab pos="2743200" algn="ctr"/>
                          <a:tab pos="5486400" algn="r"/>
                          <a:tab pos="457200" algn="l"/>
                        </a:tabLst>
                      </a:pPr>
                      <a:r>
                        <a:rPr lang="en-US" sz="1600" dirty="0">
                          <a:effectLst/>
                          <a:latin typeface="Times New Roman"/>
                          <a:ea typeface="Times New Roman"/>
                        </a:rPr>
                        <a:t>13.5</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pSp>
        <p:nvGrpSpPr>
          <p:cNvPr id="5" name="Group 4"/>
          <p:cNvGrpSpPr/>
          <p:nvPr/>
        </p:nvGrpSpPr>
        <p:grpSpPr>
          <a:xfrm>
            <a:off x="0" y="0"/>
            <a:ext cx="9144000" cy="6858000"/>
            <a:chOff x="0" y="0"/>
            <a:chExt cx="9144000" cy="6858000"/>
          </a:xfrm>
        </p:grpSpPr>
        <p:sp>
          <p:nvSpPr>
            <p:cNvPr id="6" name="Rectangle 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9" name="Picture 2" descr="C:\Users\sadd\Pictures\My Scans\scan001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91089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969</TotalTime>
  <Words>373</Words>
  <Application>Microsoft Office PowerPoint</Application>
  <PresentationFormat>On-screen Show (4:3)</PresentationFormat>
  <Paragraphs>153</Paragraphs>
  <Slides>11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Chapter 4  Material Behavior –  Linear Elastic Solids</vt:lpstr>
      <vt:lpstr>Typical One-Dimensional Stress-Strain Behavior</vt:lpstr>
      <vt:lpstr>Linear Elastic Material Model Generalized Hooke’s Law</vt:lpstr>
      <vt:lpstr>Anisotropy and Nonhomogeneity</vt:lpstr>
      <vt:lpstr>                          Isotropic Materials  Although many materials exhibit non-homogeneous and anisotropic behavior, we will primarily restrict our study to isotropic solids.  For this case, material response is independent of coordinate rotation</vt:lpstr>
      <vt:lpstr>Isotropic Materials Inverted Form - Strain in Terms of Stress</vt:lpstr>
      <vt:lpstr>Physical Meaning of Elastic Moduli</vt:lpstr>
      <vt:lpstr>Relations Among Elastic Constants</vt:lpstr>
      <vt:lpstr>Typical Values of Elastic Moduli for Common Engineering Materials</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MCE 571 Theory of Elasticity</dc:title>
  <dc:creator>sadd</dc:creator>
  <cp:lastModifiedBy>taggart</cp:lastModifiedBy>
  <cp:revision>78</cp:revision>
  <dcterms:created xsi:type="dcterms:W3CDTF">2012-01-17T18:53:58Z</dcterms:created>
  <dcterms:modified xsi:type="dcterms:W3CDTF">2015-09-09T12:06:09Z</dcterms:modified>
</cp:coreProperties>
</file>