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2" r:id="rId3"/>
    <p:sldId id="271" r:id="rId4"/>
    <p:sldId id="275" r:id="rId5"/>
    <p:sldId id="276" r:id="rId6"/>
    <p:sldId id="277" r:id="rId7"/>
    <p:sldId id="273" r:id="rId8"/>
    <p:sldId id="278" r:id="rId9"/>
    <p:sldId id="279" r:id="rId10"/>
    <p:sldId id="280" r:id="rId11"/>
    <p:sldId id="281" r:id="rId12"/>
    <p:sldId id="282" r:id="rId13"/>
    <p:sldId id="283" r:id="rId14"/>
    <p:sldId id="28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p:scale>
          <a:sx n="76" d="100"/>
          <a:sy n="76" d="100"/>
        </p:scale>
        <p:origin x="-122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4E872-ECC5-41CD-B7D6-284549847B3F}"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082CC-A77B-4426-A31A-DFF97D2D204A}" type="slidenum">
              <a:rPr lang="en-US" smtClean="0"/>
              <a:t>‹#›</a:t>
            </a:fld>
            <a:endParaRPr lang="en-US"/>
          </a:p>
        </p:txBody>
      </p:sp>
    </p:spTree>
    <p:extLst>
      <p:ext uri="{BB962C8B-B14F-4D97-AF65-F5344CB8AC3E}">
        <p14:creationId xmlns:p14="http://schemas.microsoft.com/office/powerpoint/2010/main" val="309363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4B082CC-A77B-4426-A31A-DFF97D2D204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322726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214720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79885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29932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412866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B151D9-8721-4D88-B6B2-63B36F721CD5}" type="datetimeFigureOut">
              <a:rPr lang="en-US" smtClean="0"/>
              <a:pPr/>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342368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151D9-8721-4D88-B6B2-63B36F721CD5}" type="datetimeFigureOut">
              <a:rPr lang="en-US" smtClean="0"/>
              <a:pPr/>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304769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151D9-8721-4D88-B6B2-63B36F721CD5}" type="datetimeFigureOut">
              <a:rPr lang="en-US" smtClean="0"/>
              <a:pPr/>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138701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151D9-8721-4D88-B6B2-63B36F721CD5}" type="datetimeFigureOut">
              <a:rPr lang="en-US" smtClean="0"/>
              <a:pPr/>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215332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51D9-8721-4D88-B6B2-63B36F721CD5}" type="datetimeFigureOut">
              <a:rPr lang="en-US" smtClean="0"/>
              <a:pPr/>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139802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51D9-8721-4D88-B6B2-63B36F721CD5}" type="datetimeFigureOut">
              <a:rPr lang="en-US" smtClean="0"/>
              <a:pPr/>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90958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151D9-8721-4D88-B6B2-63B36F721CD5}" type="datetimeFigureOut">
              <a:rPr lang="en-US" smtClean="0"/>
              <a:pPr/>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06A35-9E08-491E-BFFB-1ED059AD0FB9}" type="slidenum">
              <a:rPr lang="en-US" smtClean="0"/>
              <a:pPr/>
              <a:t>‹#›</a:t>
            </a:fld>
            <a:endParaRPr lang="en-US"/>
          </a:p>
        </p:txBody>
      </p:sp>
    </p:spTree>
    <p:extLst>
      <p:ext uri="{BB962C8B-B14F-4D97-AF65-F5344CB8AC3E}">
        <p14:creationId xmlns:p14="http://schemas.microsoft.com/office/powerpoint/2010/main" val="3245199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12"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jpeg"/><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image" Target="../media/image8.emf"/><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jpeg"/><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514868"/>
            <a:ext cx="8229600" cy="10668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Chapter 5  </a:t>
            </a:r>
            <a:b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Formulation and Solution Strategies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TextBox 23"/>
          <p:cNvSpPr txBox="1"/>
          <p:nvPr/>
        </p:nvSpPr>
        <p:spPr>
          <a:xfrm>
            <a:off x="2114309" y="1795790"/>
            <a:ext cx="4915381" cy="523220"/>
          </a:xfrm>
          <a:prstGeom prst="rect">
            <a:avLst/>
          </a:prstGeom>
          <a:noFill/>
        </p:spPr>
        <p:txBody>
          <a:bodyPr wrap="square" rtlCol="0">
            <a:spAutoFit/>
          </a:bodyPr>
          <a:lstStyle/>
          <a:p>
            <a:r>
              <a:rPr lang="en-US" sz="2800" b="1" u="sng" dirty="0" smtClean="0"/>
              <a:t>Review of Basic Field Equations</a:t>
            </a:r>
          </a:p>
        </p:txBody>
      </p:sp>
      <p:sp>
        <p:nvSpPr>
          <p:cNvPr id="11" name="Rectangle 9"/>
          <p:cNvSpPr>
            <a:spLocks noChangeArrowheads="1"/>
          </p:cNvSpPr>
          <p:nvPr/>
        </p:nvSpPr>
        <p:spPr bwMode="auto">
          <a:xfrm>
            <a:off x="0" y="182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051307398"/>
              </p:ext>
            </p:extLst>
          </p:nvPr>
        </p:nvGraphicFramePr>
        <p:xfrm>
          <a:off x="2837780" y="2533880"/>
          <a:ext cx="1762035" cy="605927"/>
        </p:xfrm>
        <a:graphic>
          <a:graphicData uri="http://schemas.openxmlformats.org/presentationml/2006/ole">
            <mc:AlternateContent xmlns:mc="http://schemas.openxmlformats.org/markup-compatibility/2006">
              <mc:Choice xmlns:v="urn:schemas-microsoft-com:vml" Requires="v">
                <p:oleObj spid="_x0000_s65643" name="Equation" r:id="rId4" imgW="1079280" imgH="393480" progId="Equation.3">
                  <p:embed/>
                </p:oleObj>
              </mc:Choice>
              <mc:Fallback>
                <p:oleObj name="Equation" r:id="rId4" imgW="1079280" imgH="393480" progId="Equation.3">
                  <p:embed/>
                  <p:pic>
                    <p:nvPicPr>
                      <p:cNvPr id="0" name="Object 10"/>
                      <p:cNvPicPr>
                        <a:picLocks noChangeAspect="1" noChangeArrowheads="1"/>
                      </p:cNvPicPr>
                      <p:nvPr/>
                    </p:nvPicPr>
                    <p:blipFill>
                      <a:blip r:embed="rId5"/>
                      <a:srcRect/>
                      <a:stretch>
                        <a:fillRect/>
                      </a:stretch>
                    </p:blipFill>
                    <p:spPr bwMode="auto">
                      <a:xfrm>
                        <a:off x="2837780" y="2533880"/>
                        <a:ext cx="1762035" cy="605927"/>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02995286"/>
              </p:ext>
            </p:extLst>
          </p:nvPr>
        </p:nvGraphicFramePr>
        <p:xfrm>
          <a:off x="2382059" y="3285781"/>
          <a:ext cx="2701583" cy="375357"/>
        </p:xfrm>
        <a:graphic>
          <a:graphicData uri="http://schemas.openxmlformats.org/presentationml/2006/ole">
            <mc:AlternateContent xmlns:mc="http://schemas.openxmlformats.org/markup-compatibility/2006">
              <mc:Choice xmlns:v="urn:schemas-microsoft-com:vml" Requires="v">
                <p:oleObj spid="_x0000_s65644" name="Equation" r:id="rId6" imgW="1638000" imgH="241200" progId="Equation.3">
                  <p:embed/>
                </p:oleObj>
              </mc:Choice>
              <mc:Fallback>
                <p:oleObj name="Equation" r:id="rId6" imgW="1638000" imgH="241200" progId="Equation.3">
                  <p:embed/>
                  <p:pic>
                    <p:nvPicPr>
                      <p:cNvPr id="0" name="Object 11"/>
                      <p:cNvPicPr>
                        <a:picLocks noChangeAspect="1" noChangeArrowheads="1"/>
                      </p:cNvPicPr>
                      <p:nvPr/>
                    </p:nvPicPr>
                    <p:blipFill>
                      <a:blip r:embed="rId7"/>
                      <a:srcRect/>
                      <a:stretch>
                        <a:fillRect/>
                      </a:stretch>
                    </p:blipFill>
                    <p:spPr bwMode="auto">
                      <a:xfrm>
                        <a:off x="2382059" y="3285781"/>
                        <a:ext cx="2701583" cy="375357"/>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997167286"/>
              </p:ext>
            </p:extLst>
          </p:nvPr>
        </p:nvGraphicFramePr>
        <p:xfrm>
          <a:off x="3100124" y="3959501"/>
          <a:ext cx="1262556" cy="367641"/>
        </p:xfrm>
        <a:graphic>
          <a:graphicData uri="http://schemas.openxmlformats.org/presentationml/2006/ole">
            <mc:AlternateContent xmlns:mc="http://schemas.openxmlformats.org/markup-compatibility/2006">
              <mc:Choice xmlns:v="urn:schemas-microsoft-com:vml" Requires="v">
                <p:oleObj spid="_x0000_s65645" name="Equation" r:id="rId8" imgW="774360" imgH="241200" progId="Equation.3">
                  <p:embed/>
                </p:oleObj>
              </mc:Choice>
              <mc:Fallback>
                <p:oleObj name="Equation" r:id="rId8" imgW="774360" imgH="241200" progId="Equation.3">
                  <p:embed/>
                  <p:pic>
                    <p:nvPicPr>
                      <p:cNvPr id="0" name="Object 13"/>
                      <p:cNvPicPr>
                        <a:picLocks noChangeAspect="1" noChangeArrowheads="1"/>
                      </p:cNvPicPr>
                      <p:nvPr/>
                    </p:nvPicPr>
                    <p:blipFill>
                      <a:blip r:embed="rId9"/>
                      <a:srcRect/>
                      <a:stretch>
                        <a:fillRect/>
                      </a:stretch>
                    </p:blipFill>
                    <p:spPr bwMode="auto">
                      <a:xfrm>
                        <a:off x="3100124" y="3959501"/>
                        <a:ext cx="1262556" cy="367641"/>
                      </a:xfrm>
                      <a:prstGeom prst="rect">
                        <a:avLst/>
                      </a:prstGeom>
                      <a:noFill/>
                      <a:ln>
                        <a:noFill/>
                      </a:ln>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740721426"/>
              </p:ext>
            </p:extLst>
          </p:nvPr>
        </p:nvGraphicFramePr>
        <p:xfrm>
          <a:off x="2693988" y="4518025"/>
          <a:ext cx="2368550" cy="914400"/>
        </p:xfrm>
        <a:graphic>
          <a:graphicData uri="http://schemas.openxmlformats.org/presentationml/2006/ole">
            <mc:AlternateContent xmlns:mc="http://schemas.openxmlformats.org/markup-compatibility/2006">
              <mc:Choice xmlns:v="urn:schemas-microsoft-com:vml" Requires="v">
                <p:oleObj spid="_x0000_s65646" name="Equation" r:id="rId10" imgW="1434960" imgH="583920" progId="Equation.3">
                  <p:embed/>
                </p:oleObj>
              </mc:Choice>
              <mc:Fallback>
                <p:oleObj name="Equation" r:id="rId10" imgW="1434960" imgH="583920" progId="Equation.3">
                  <p:embed/>
                  <p:pic>
                    <p:nvPicPr>
                      <p:cNvPr id="0" name="Object 14"/>
                      <p:cNvPicPr>
                        <a:picLocks noChangeAspect="1" noChangeArrowheads="1"/>
                      </p:cNvPicPr>
                      <p:nvPr/>
                    </p:nvPicPr>
                    <p:blipFill>
                      <a:blip r:embed="rId11"/>
                      <a:srcRect/>
                      <a:stretch>
                        <a:fillRect/>
                      </a:stretch>
                    </p:blipFill>
                    <p:spPr bwMode="auto">
                      <a:xfrm>
                        <a:off x="2693988" y="4518025"/>
                        <a:ext cx="2368550" cy="914400"/>
                      </a:xfrm>
                      <a:prstGeom prst="rect">
                        <a:avLst/>
                      </a:prstGeom>
                      <a:noFill/>
                      <a:ln>
                        <a:noFill/>
                      </a:ln>
                    </p:spPr>
                  </p:pic>
                </p:oleObj>
              </mc:Fallback>
            </mc:AlternateContent>
          </a:graphicData>
        </a:graphic>
      </p:graphicFrame>
      <p:sp>
        <p:nvSpPr>
          <p:cNvPr id="19" name="Rectangle 18"/>
          <p:cNvSpPr/>
          <p:nvPr/>
        </p:nvSpPr>
        <p:spPr>
          <a:xfrm>
            <a:off x="5148897" y="3285781"/>
            <a:ext cx="2406813" cy="369332"/>
          </a:xfrm>
          <a:prstGeom prst="rect">
            <a:avLst/>
          </a:prstGeom>
        </p:spPr>
        <p:txBody>
          <a:bodyPr wrap="none">
            <a:spAutoFit/>
          </a:bodyPr>
          <a:lstStyle/>
          <a:p>
            <a:r>
              <a:rPr lang="en-US" b="1" dirty="0"/>
              <a:t>Compatibility </a:t>
            </a:r>
            <a:r>
              <a:rPr lang="en-US" b="1" dirty="0" smtClean="0"/>
              <a:t>Relations</a:t>
            </a:r>
            <a:endParaRPr lang="en-US" b="1" dirty="0"/>
          </a:p>
        </p:txBody>
      </p:sp>
      <p:sp>
        <p:nvSpPr>
          <p:cNvPr id="20" name="Rectangle 19"/>
          <p:cNvSpPr/>
          <p:nvPr/>
        </p:nvSpPr>
        <p:spPr>
          <a:xfrm>
            <a:off x="5148897" y="2687581"/>
            <a:ext cx="3054169" cy="369332"/>
          </a:xfrm>
          <a:prstGeom prst="rect">
            <a:avLst/>
          </a:prstGeom>
        </p:spPr>
        <p:txBody>
          <a:bodyPr wrap="none">
            <a:spAutoFit/>
          </a:bodyPr>
          <a:lstStyle/>
          <a:p>
            <a:r>
              <a:rPr lang="en-US" b="1" dirty="0" smtClean="0"/>
              <a:t>Strain-Displacement Relations</a:t>
            </a:r>
            <a:endParaRPr lang="en-US" b="1" dirty="0"/>
          </a:p>
        </p:txBody>
      </p:sp>
      <p:sp>
        <p:nvSpPr>
          <p:cNvPr id="21" name="Rectangle 20"/>
          <p:cNvSpPr/>
          <p:nvPr/>
        </p:nvSpPr>
        <p:spPr>
          <a:xfrm>
            <a:off x="5211159" y="3957810"/>
            <a:ext cx="2282291" cy="369332"/>
          </a:xfrm>
          <a:prstGeom prst="rect">
            <a:avLst/>
          </a:prstGeom>
        </p:spPr>
        <p:txBody>
          <a:bodyPr wrap="none">
            <a:spAutoFit/>
          </a:bodyPr>
          <a:lstStyle/>
          <a:p>
            <a:r>
              <a:rPr lang="en-US" b="1" dirty="0"/>
              <a:t>Equilibrium </a:t>
            </a:r>
            <a:r>
              <a:rPr lang="en-US" b="1" dirty="0" smtClean="0"/>
              <a:t>Equations</a:t>
            </a:r>
            <a:endParaRPr lang="en-US" b="1" dirty="0"/>
          </a:p>
        </p:txBody>
      </p:sp>
      <p:sp>
        <p:nvSpPr>
          <p:cNvPr id="3" name="Rectangle 2"/>
          <p:cNvSpPr/>
          <p:nvPr/>
        </p:nvSpPr>
        <p:spPr>
          <a:xfrm>
            <a:off x="5250069" y="4714206"/>
            <a:ext cx="1391535" cy="369332"/>
          </a:xfrm>
          <a:prstGeom prst="rect">
            <a:avLst/>
          </a:prstGeom>
        </p:spPr>
        <p:txBody>
          <a:bodyPr wrap="none">
            <a:spAutoFit/>
          </a:bodyPr>
          <a:lstStyle/>
          <a:p>
            <a:r>
              <a:rPr lang="en-US" b="1" dirty="0"/>
              <a:t>Hooke’s </a:t>
            </a:r>
            <a:r>
              <a:rPr lang="en-US" b="1" dirty="0" smtClean="0"/>
              <a:t>L	aw</a:t>
            </a:r>
            <a:endParaRPr lang="en-US" b="1" dirty="0"/>
          </a:p>
        </p:txBody>
      </p:sp>
      <p:sp>
        <p:nvSpPr>
          <p:cNvPr id="4" name="Rectangle 3"/>
          <p:cNvSpPr/>
          <p:nvPr/>
        </p:nvSpPr>
        <p:spPr>
          <a:xfrm>
            <a:off x="2216687" y="5546040"/>
            <a:ext cx="4670496" cy="400110"/>
          </a:xfrm>
          <a:prstGeom prst="rect">
            <a:avLst/>
          </a:prstGeom>
        </p:spPr>
        <p:txBody>
          <a:bodyPr wrap="square">
            <a:spAutoFit/>
          </a:bodyPr>
          <a:lstStyle/>
          <a:p>
            <a:r>
              <a:rPr lang="en-US" sz="2000" b="1" dirty="0" smtClean="0"/>
              <a:t>15 Equations for 15 Unknowns </a:t>
            </a:r>
            <a:r>
              <a:rPr lang="en-US" sz="2000" b="1" dirty="0" smtClean="0">
                <a:sym typeface="Symbol"/>
              </a:rPr>
              <a:t></a:t>
            </a:r>
            <a:r>
              <a:rPr lang="en-US" sz="2000" b="1" baseline="-25000" dirty="0" err="1" smtClean="0">
                <a:sym typeface="Symbol"/>
              </a:rPr>
              <a:t>ij</a:t>
            </a:r>
            <a:r>
              <a:rPr lang="en-US" sz="2000" b="1" dirty="0" smtClean="0"/>
              <a:t> , </a:t>
            </a:r>
            <a:r>
              <a:rPr lang="en-US" sz="2000" b="1" dirty="0" err="1" smtClean="0">
                <a:sym typeface="Symbol"/>
              </a:rPr>
              <a:t>e</a:t>
            </a:r>
            <a:r>
              <a:rPr lang="en-US" sz="2000" b="1" baseline="-25000" dirty="0" err="1" smtClean="0">
                <a:sym typeface="Symbol"/>
              </a:rPr>
              <a:t>ij</a:t>
            </a:r>
            <a:r>
              <a:rPr lang="en-US" sz="2000" b="1" dirty="0" smtClean="0"/>
              <a:t> , </a:t>
            </a:r>
            <a:r>
              <a:rPr lang="en-US" sz="2000" b="1" dirty="0" err="1" smtClean="0">
                <a:sym typeface="Symbol"/>
              </a:rPr>
              <a:t>u</a:t>
            </a:r>
            <a:r>
              <a:rPr lang="en-US" sz="2000" b="1" baseline="-25000" dirty="0" err="1" smtClean="0">
                <a:sym typeface="Symbol"/>
              </a:rPr>
              <a:t>i</a:t>
            </a:r>
            <a:r>
              <a:rPr lang="en-US" sz="2000" b="1" dirty="0" smtClean="0"/>
              <a:t> </a:t>
            </a:r>
            <a:endParaRPr lang="en-US" sz="2000" b="1" dirty="0"/>
          </a:p>
        </p:txBody>
      </p:sp>
      <p:sp>
        <p:nvSpPr>
          <p:cNvPr id="22" name="Rectangle 21"/>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6" name="Picture 2" descr="C:\Users\sadd\Pictures\My Scans\scan001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2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625" y="239595"/>
            <a:ext cx="6947962" cy="1143000"/>
          </a:xfrm>
        </p:spPr>
        <p:txBody>
          <a:bodyPr>
            <a:normAutofit fontScale="90000"/>
          </a:bodyPr>
          <a:lstStyle/>
          <a:p>
            <a:r>
              <a:rPr lang="en-US" sz="3600" b="1" dirty="0" smtClean="0"/>
              <a:t>Summary of Reduction of Fundamental </a:t>
            </a:r>
            <a:br>
              <a:rPr lang="en-US" sz="3600" b="1" dirty="0" smtClean="0"/>
            </a:br>
            <a:r>
              <a:rPr lang="en-US" sz="3600" b="1" dirty="0" smtClean="0"/>
              <a:t>Elasticity Field Equation Set</a:t>
            </a:r>
            <a:endParaRPr lang="en-US" sz="3600" b="1" dirty="0"/>
          </a:p>
        </p:txBody>
      </p:sp>
      <p:sp>
        <p:nvSpPr>
          <p:cNvPr id="5" name="Text Box 4"/>
          <p:cNvSpPr txBox="1">
            <a:spLocks noChangeArrowheads="1"/>
          </p:cNvSpPr>
          <p:nvPr/>
        </p:nvSpPr>
        <p:spPr bwMode="auto">
          <a:xfrm>
            <a:off x="2815897" y="1434653"/>
            <a:ext cx="3258366" cy="2271225"/>
          </a:xfrm>
          <a:prstGeom prst="rect">
            <a:avLst/>
          </a:prstGeom>
          <a:solidFill>
            <a:schemeClr val="bg2">
              <a:lumMod val="90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Arial" pitchFamily="34" charset="0"/>
                <a:cs typeface="Arial" pitchFamily="34" charset="0"/>
              </a:rPr>
              <a:t>General Field Equation System</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(15 Equations, 15 Unknowns:)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793214" y="4246748"/>
            <a:ext cx="3587793" cy="1716308"/>
          </a:xfrm>
          <a:prstGeom prst="rect">
            <a:avLst/>
          </a:prstGeom>
          <a:solidFill>
            <a:schemeClr val="bg2">
              <a:lumMod val="90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Arial" pitchFamily="34" charset="0"/>
                <a:cs typeface="Arial" pitchFamily="34" charset="0"/>
              </a:rPr>
              <a:t>Stress Formulation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(6 Equations, 6 Unknowns:)</a:t>
            </a:r>
          </a:p>
        </p:txBody>
      </p:sp>
      <p:sp>
        <p:nvSpPr>
          <p:cNvPr id="7" name="Rectangle 6"/>
          <p:cNvSpPr>
            <a:spLocks noChangeArrowheads="1"/>
          </p:cNvSpPr>
          <p:nvPr/>
        </p:nvSpPr>
        <p:spPr bwMode="auto">
          <a:xfrm>
            <a:off x="4597785" y="4246745"/>
            <a:ext cx="2988266" cy="1410900"/>
          </a:xfrm>
          <a:prstGeom prst="rect">
            <a:avLst/>
          </a:prstGeom>
          <a:solidFill>
            <a:schemeClr val="bg2">
              <a:lumMod val="90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Arial" pitchFamily="34" charset="0"/>
                <a:cs typeface="Arial" pitchFamily="34" charset="0"/>
              </a:rPr>
              <a:t>Displacement Formulation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(3 Equations, 3 Unknowns: </a:t>
            </a:r>
            <a:r>
              <a:rPr kumimoji="0" lang="en-US" sz="1100" b="0" i="1" u="none" strike="noStrike" cap="none" normalizeH="0" baseline="0" dirty="0" err="1" smtClean="0">
                <a:ln>
                  <a:noFill/>
                </a:ln>
                <a:solidFill>
                  <a:schemeClr val="tx1"/>
                </a:solidFill>
                <a:effectLst/>
                <a:latin typeface="Calibri" pitchFamily="34" charset="0"/>
                <a:cs typeface="Arial" pitchFamily="34" charset="0"/>
              </a:rPr>
              <a:t>u</a:t>
            </a:r>
            <a:r>
              <a:rPr kumimoji="0" lang="en-US" sz="1100" b="0" i="1" u="none" strike="noStrike" cap="none" normalizeH="0" baseline="-25000" dirty="0" err="1" smtClean="0">
                <a:ln>
                  <a:noFill/>
                </a:ln>
                <a:solidFill>
                  <a:schemeClr val="tx1"/>
                </a:solidFill>
                <a:effectLst/>
                <a:latin typeface="Calibri" pitchFamily="34" charset="0"/>
                <a:cs typeface="Arial" pitchFamily="34" charset="0"/>
              </a:rPr>
              <a:t>i</a:t>
            </a:r>
            <a:r>
              <a:rPr kumimoji="0" lang="en-US" sz="1100" b="0" i="0" u="none" strike="noStrike" cap="none" normalizeH="0" baseline="0" dirty="0" smtClean="0">
                <a:ln>
                  <a:noFill/>
                </a:ln>
                <a:solidFill>
                  <a:schemeClr val="tx1"/>
                </a:solidFill>
                <a:effectLst/>
                <a:latin typeface="Calibri"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Line 7"/>
          <p:cNvSpPr>
            <a:spLocks noChangeShapeType="1"/>
          </p:cNvSpPr>
          <p:nvPr/>
        </p:nvSpPr>
        <p:spPr bwMode="auto">
          <a:xfrm flipH="1">
            <a:off x="2607012" y="3711554"/>
            <a:ext cx="742837" cy="5199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5551237" y="3711554"/>
            <a:ext cx="586915" cy="53943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3716749" y="6386588"/>
            <a:ext cx="1133480" cy="379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476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2812" y="1961293"/>
            <a:ext cx="2227881" cy="164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127" y="4727643"/>
            <a:ext cx="3501474" cy="1167158"/>
          </a:xfrm>
          <a:prstGeom prst="rect">
            <a:avLst/>
          </a:prstGeom>
          <a:solidFill>
            <a:schemeClr val="bg2">
              <a:lumMod val="90000"/>
            </a:schemeClr>
          </a:solidFill>
          <a:ln>
            <a:noFill/>
          </a:ln>
          <a:extLst/>
        </p:spPr>
      </p:pic>
      <p:pic>
        <p:nvPicPr>
          <p:cNvPr id="74764"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4578" y="4772724"/>
            <a:ext cx="2293046" cy="8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6" name="Picture 2" descr="C:\Users\sadd\Pictures\My Scans\scan001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465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937" y="252605"/>
            <a:ext cx="6031735" cy="904167"/>
          </a:xfrm>
        </p:spPr>
        <p:txBody>
          <a:bodyPr>
            <a:normAutofit/>
          </a:bodyPr>
          <a:lstStyle/>
          <a:p>
            <a:r>
              <a:rPr lang="en-US" sz="3600" b="1" dirty="0" smtClean="0"/>
              <a:t>Principle of Superposition</a:t>
            </a:r>
            <a:endParaRPr lang="en-US" sz="3600" b="1" dirty="0"/>
          </a:p>
        </p:txBody>
      </p:sp>
      <p:pic>
        <p:nvPicPr>
          <p:cNvPr id="7577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528" y="1157193"/>
            <a:ext cx="6838222" cy="1850412"/>
          </a:xfrm>
          <a:prstGeom prst="rect">
            <a:avLst/>
          </a:prstGeom>
          <a:noFill/>
          <a:extLst>
            <a:ext uri="{909E8E84-426E-40DD-AFC4-6F175D3DCCD1}">
              <a14:hiddenFill xmlns:a14="http://schemas.microsoft.com/office/drawing/2010/main">
                <a:solidFill>
                  <a:srgbClr val="FFFFFF"/>
                </a:solidFill>
              </a14:hiddenFill>
            </a:ext>
          </a:extLst>
        </p:spPr>
      </p:pic>
      <p:sp>
        <p:nvSpPr>
          <p:cNvPr id="75829" name="Rectangle 8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5866" name="Picture 9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782" r="7674"/>
          <a:stretch/>
        </p:blipFill>
        <p:spPr bwMode="auto">
          <a:xfrm>
            <a:off x="1216712" y="2910329"/>
            <a:ext cx="6355737" cy="29965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9" name="Picture 2" descr="C:\Users\sadd\Pictures\My Scans\scan001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32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316" y="457200"/>
            <a:ext cx="5546993" cy="893150"/>
          </a:xfrm>
        </p:spPr>
        <p:txBody>
          <a:bodyPr>
            <a:normAutofit/>
          </a:bodyPr>
          <a:lstStyle/>
          <a:p>
            <a:r>
              <a:rPr lang="en-US" sz="3600" b="1" dirty="0" smtClean="0"/>
              <a:t>Saint-</a:t>
            </a:r>
            <a:r>
              <a:rPr lang="en-US" sz="3600" b="1" dirty="0" err="1" smtClean="0"/>
              <a:t>Venant’s</a:t>
            </a:r>
            <a:r>
              <a:rPr lang="en-US" sz="3600" b="1" dirty="0" smtClean="0"/>
              <a:t> Principle</a:t>
            </a:r>
            <a:endParaRPr lang="en-US" sz="3600" b="1" dirty="0"/>
          </a:p>
        </p:txBody>
      </p:sp>
      <p:sp>
        <p:nvSpPr>
          <p:cNvPr id="4" name="Rectangle 3"/>
          <p:cNvSpPr/>
          <p:nvPr/>
        </p:nvSpPr>
        <p:spPr>
          <a:xfrm>
            <a:off x="1052110" y="1221156"/>
            <a:ext cx="6797407" cy="1015663"/>
          </a:xfrm>
          <a:prstGeom prst="rect">
            <a:avLst/>
          </a:prstGeom>
        </p:spPr>
        <p:txBody>
          <a:bodyPr wrap="square">
            <a:spAutoFit/>
          </a:bodyPr>
          <a:lstStyle/>
          <a:p>
            <a:r>
              <a:rPr lang="en-US" sz="2000" b="1" i="1" dirty="0"/>
              <a:t>The stress, strain and displacement fields due to two different statically equivalent force distributions on parts of the body far away from the loading points are approximately the same</a:t>
            </a:r>
            <a:endParaRPr lang="en-US" sz="2000" b="1" dirty="0"/>
          </a:p>
        </p:txBody>
      </p:sp>
      <p:sp>
        <p:nvSpPr>
          <p:cNvPr id="26"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6827" name="Picture 2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930" t="18008" r="37039"/>
          <a:stretch/>
        </p:blipFill>
        <p:spPr bwMode="auto">
          <a:xfrm>
            <a:off x="1052110" y="2585029"/>
            <a:ext cx="2500829" cy="249782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1503802" y="4755352"/>
            <a:ext cx="798722" cy="991518"/>
          </a:xfrm>
          <a:prstGeom prst="line">
            <a:avLst/>
          </a:prstGeom>
          <a:ln w="127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302524" y="4755352"/>
            <a:ext cx="798724" cy="991518"/>
          </a:xfrm>
          <a:prstGeom prst="line">
            <a:avLst/>
          </a:prstGeom>
          <a:ln w="127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76801" name="Straight Connector 76800"/>
          <p:cNvCxnSpPr/>
          <p:nvPr/>
        </p:nvCxnSpPr>
        <p:spPr>
          <a:xfrm>
            <a:off x="2302524" y="4755352"/>
            <a:ext cx="0" cy="991518"/>
          </a:xfrm>
          <a:prstGeom prst="line">
            <a:avLst/>
          </a:prstGeom>
          <a:ln w="127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5" name="Text Box 4"/>
          <p:cNvSpPr txBox="1">
            <a:spLocks noChangeArrowheads="1"/>
          </p:cNvSpPr>
          <p:nvPr/>
        </p:nvSpPr>
        <p:spPr bwMode="auto">
          <a:xfrm>
            <a:off x="729344" y="5768536"/>
            <a:ext cx="3129228"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Stresses approximately the same</a:t>
            </a:r>
          </a:p>
        </p:txBody>
      </p:sp>
      <p:sp>
        <p:nvSpPr>
          <p:cNvPr id="37" name="Text Box 4"/>
          <p:cNvSpPr txBox="1">
            <a:spLocks noChangeArrowheads="1"/>
          </p:cNvSpPr>
          <p:nvPr/>
        </p:nvSpPr>
        <p:spPr bwMode="auto">
          <a:xfrm>
            <a:off x="4246649" y="4917486"/>
            <a:ext cx="3998469" cy="1252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fontAlgn="base">
              <a:spcBef>
                <a:spcPct val="0"/>
              </a:spcBef>
              <a:spcAft>
                <a:spcPts val="1000"/>
              </a:spcAft>
            </a:pPr>
            <a:r>
              <a:rPr lang="en-US" sz="1400" b="1" dirty="0">
                <a:latin typeface="Arial" pitchFamily="34" charset="0"/>
                <a:cs typeface="Arial" pitchFamily="34" charset="0"/>
              </a:rPr>
              <a:t>B</a:t>
            </a:r>
            <a:r>
              <a:rPr lang="en-US" sz="1400" b="1" dirty="0" smtClean="0">
                <a:latin typeface="Arial" pitchFamily="34" charset="0"/>
                <a:cs typeface="Arial" pitchFamily="34" charset="0"/>
              </a:rPr>
              <a:t>oundary </a:t>
            </a:r>
            <a:r>
              <a:rPr lang="en-US" sz="1400" b="1" dirty="0">
                <a:latin typeface="Arial" pitchFamily="34" charset="0"/>
                <a:cs typeface="Arial" pitchFamily="34" charset="0"/>
              </a:rPr>
              <a:t>loading </a:t>
            </a:r>
            <a:r>
              <a:rPr lang="en-US" sz="1400" b="1" i="1" dirty="0" smtClean="0">
                <a:latin typeface="Arial" pitchFamily="34" charset="0"/>
                <a:cs typeface="Arial" pitchFamily="34" charset="0"/>
              </a:rPr>
              <a:t>T</a:t>
            </a:r>
            <a:r>
              <a:rPr lang="en-US" sz="1400" b="1" i="1" baseline="30000" dirty="0" smtClean="0">
                <a:latin typeface="Arial" pitchFamily="34" charset="0"/>
                <a:cs typeface="Arial" pitchFamily="34" charset="0"/>
              </a:rPr>
              <a:t>(n)</a:t>
            </a:r>
            <a:r>
              <a:rPr lang="en-US" sz="1400" b="1" i="1" dirty="0" smtClean="0">
                <a:latin typeface="Arial" pitchFamily="34" charset="0"/>
                <a:cs typeface="Arial" pitchFamily="34" charset="0"/>
              </a:rPr>
              <a:t> </a:t>
            </a:r>
            <a:r>
              <a:rPr lang="en-US" sz="1400" b="1" dirty="0" smtClean="0">
                <a:latin typeface="Arial" pitchFamily="34" charset="0"/>
                <a:cs typeface="Arial" pitchFamily="34" charset="0"/>
              </a:rPr>
              <a:t>would </a:t>
            </a:r>
            <a:r>
              <a:rPr lang="en-US" sz="1400" b="1" dirty="0">
                <a:latin typeface="Arial" pitchFamily="34" charset="0"/>
                <a:cs typeface="Arial" pitchFamily="34" charset="0"/>
              </a:rPr>
              <a:t>produce detailed and characteristic effects only in </a:t>
            </a:r>
            <a:r>
              <a:rPr lang="en-US" sz="1400" b="1" dirty="0" smtClean="0">
                <a:latin typeface="Arial" pitchFamily="34" charset="0"/>
                <a:cs typeface="Arial" pitchFamily="34" charset="0"/>
              </a:rPr>
              <a:t>vicinity </a:t>
            </a:r>
            <a:r>
              <a:rPr lang="en-US" sz="1400" b="1" dirty="0">
                <a:latin typeface="Arial" pitchFamily="34" charset="0"/>
                <a:cs typeface="Arial" pitchFamily="34" charset="0"/>
              </a:rPr>
              <a:t>of </a:t>
            </a:r>
            <a:r>
              <a:rPr lang="en-US" sz="1400" b="1" i="1" dirty="0">
                <a:latin typeface="Arial" pitchFamily="34" charset="0"/>
                <a:cs typeface="Arial" pitchFamily="34" charset="0"/>
              </a:rPr>
              <a:t>S*</a:t>
            </a:r>
            <a:r>
              <a:rPr lang="en-US" sz="1400" b="1" dirty="0">
                <a:latin typeface="Arial" pitchFamily="34" charset="0"/>
                <a:cs typeface="Arial" pitchFamily="34" charset="0"/>
              </a:rPr>
              <a:t>.  </a:t>
            </a:r>
            <a:r>
              <a:rPr lang="en-US" sz="1400" b="1" dirty="0" smtClean="0">
                <a:latin typeface="Arial" pitchFamily="34" charset="0"/>
                <a:cs typeface="Arial" pitchFamily="34" charset="0"/>
              </a:rPr>
              <a:t>Away </a:t>
            </a:r>
            <a:r>
              <a:rPr lang="en-US" sz="1400" b="1" dirty="0">
                <a:latin typeface="Arial" pitchFamily="34" charset="0"/>
                <a:cs typeface="Arial" pitchFamily="34" charset="0"/>
              </a:rPr>
              <a:t>from </a:t>
            </a:r>
            <a:r>
              <a:rPr lang="en-US" sz="1400" b="1" i="1" dirty="0">
                <a:latin typeface="Arial" pitchFamily="34" charset="0"/>
                <a:cs typeface="Arial" pitchFamily="34" charset="0"/>
              </a:rPr>
              <a:t>S*</a:t>
            </a:r>
            <a:r>
              <a:rPr lang="en-US" sz="1400" b="1" dirty="0">
                <a:latin typeface="Arial" pitchFamily="34" charset="0"/>
                <a:cs typeface="Arial" pitchFamily="34" charset="0"/>
              </a:rPr>
              <a:t> </a:t>
            </a:r>
            <a:r>
              <a:rPr lang="en-US" sz="1400" b="1" dirty="0" smtClean="0">
                <a:latin typeface="Arial" pitchFamily="34" charset="0"/>
                <a:cs typeface="Arial" pitchFamily="34" charset="0"/>
              </a:rPr>
              <a:t>stresses </a:t>
            </a:r>
            <a:r>
              <a:rPr lang="en-US" sz="1400" b="1" dirty="0">
                <a:latin typeface="Arial" pitchFamily="34" charset="0"/>
                <a:cs typeface="Arial" pitchFamily="34" charset="0"/>
              </a:rPr>
              <a:t>would generally depend more on </a:t>
            </a:r>
            <a:r>
              <a:rPr lang="en-US" sz="1400" b="1" i="1" dirty="0" smtClean="0">
                <a:latin typeface="Arial" pitchFamily="34" charset="0"/>
                <a:cs typeface="Arial" pitchFamily="34" charset="0"/>
              </a:rPr>
              <a:t>resultant</a:t>
            </a:r>
            <a:r>
              <a:rPr lang="en-US" sz="1400" b="1" dirty="0" smtClean="0">
                <a:latin typeface="Arial" pitchFamily="34" charset="0"/>
                <a:cs typeface="Arial" pitchFamily="34" charset="0"/>
              </a:rPr>
              <a:t> </a:t>
            </a:r>
            <a:r>
              <a:rPr lang="en-US" sz="1400" b="1" i="1" dirty="0">
                <a:latin typeface="Arial" pitchFamily="34" charset="0"/>
                <a:cs typeface="Arial" pitchFamily="34" charset="0"/>
              </a:rPr>
              <a:t>F</a:t>
            </a:r>
            <a:r>
              <a:rPr lang="en-US" sz="1400" b="1" i="1" baseline="-25000" dirty="0">
                <a:latin typeface="Arial" pitchFamily="34" charset="0"/>
                <a:cs typeface="Arial" pitchFamily="34" charset="0"/>
              </a:rPr>
              <a:t>R</a:t>
            </a:r>
            <a:r>
              <a:rPr lang="en-US" sz="1400" b="1" dirty="0">
                <a:latin typeface="Arial" pitchFamily="34" charset="0"/>
                <a:cs typeface="Arial" pitchFamily="34" charset="0"/>
              </a:rPr>
              <a:t> of </a:t>
            </a:r>
            <a:r>
              <a:rPr lang="en-US" sz="1400" b="1" dirty="0" smtClean="0">
                <a:latin typeface="Arial" pitchFamily="34" charset="0"/>
                <a:cs typeface="Arial" pitchFamily="34" charset="0"/>
              </a:rPr>
              <a:t>tractions </a:t>
            </a:r>
            <a:r>
              <a:rPr lang="en-US" sz="1400" b="1" dirty="0">
                <a:latin typeface="Arial" pitchFamily="34" charset="0"/>
                <a:cs typeface="Arial" pitchFamily="34" charset="0"/>
              </a:rPr>
              <a:t>rather than on </a:t>
            </a:r>
            <a:r>
              <a:rPr lang="en-US" sz="1400" b="1" dirty="0" smtClean="0">
                <a:latin typeface="Arial" pitchFamily="34" charset="0"/>
                <a:cs typeface="Arial" pitchFamily="34" charset="0"/>
              </a:rPr>
              <a:t>exact </a:t>
            </a:r>
            <a:r>
              <a:rPr lang="en-US" sz="1400" b="1" dirty="0">
                <a:latin typeface="Arial" pitchFamily="34" charset="0"/>
                <a:cs typeface="Arial" pitchFamily="34" charset="0"/>
              </a:rPr>
              <a:t>distribution</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6829" name="Picture 2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702" t="9978" r="34447"/>
          <a:stretch/>
        </p:blipFill>
        <p:spPr bwMode="auto">
          <a:xfrm>
            <a:off x="4358459" y="2341781"/>
            <a:ext cx="3085144" cy="253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5" name="Picture 2" descr="C:\Users\sadd\Pictures\My Scans\scan001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06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207" y="396021"/>
            <a:ext cx="8229600" cy="1322024"/>
          </a:xfrm>
        </p:spPr>
        <p:txBody>
          <a:bodyPr>
            <a:normAutofit/>
          </a:bodyPr>
          <a:lstStyle/>
          <a:p>
            <a:r>
              <a:rPr lang="en-US" sz="3600" b="1" dirty="0"/>
              <a:t>General Solution Strategies Used to </a:t>
            </a:r>
            <a:br>
              <a:rPr lang="en-US" sz="3600" b="1" dirty="0"/>
            </a:br>
            <a:r>
              <a:rPr lang="en-US" sz="3600" b="1" dirty="0"/>
              <a:t>Solve Elasticity Field </a:t>
            </a:r>
            <a:r>
              <a:rPr lang="en-US" sz="3600" b="1" dirty="0" smtClean="0"/>
              <a:t>Equations</a:t>
            </a:r>
            <a:endParaRPr lang="en-US" sz="3600" dirty="0"/>
          </a:p>
        </p:txBody>
      </p:sp>
      <p:sp>
        <p:nvSpPr>
          <p:cNvPr id="4" name="Rectangle 3"/>
          <p:cNvSpPr/>
          <p:nvPr/>
        </p:nvSpPr>
        <p:spPr>
          <a:xfrm>
            <a:off x="455561" y="1715810"/>
            <a:ext cx="8064346" cy="4278094"/>
          </a:xfrm>
          <a:prstGeom prst="rect">
            <a:avLst/>
          </a:prstGeom>
        </p:spPr>
        <p:txBody>
          <a:bodyPr wrap="square">
            <a:spAutoFit/>
          </a:bodyPr>
          <a:lstStyle/>
          <a:p>
            <a:r>
              <a:rPr lang="en-US" sz="1700" b="1" i="1" u="sng" dirty="0"/>
              <a:t>Direct Method</a:t>
            </a:r>
            <a:r>
              <a:rPr lang="en-US" sz="1700" u="sng" dirty="0"/>
              <a:t> </a:t>
            </a:r>
            <a:r>
              <a:rPr lang="en-US" sz="1700" dirty="0"/>
              <a:t> - Solution of </a:t>
            </a:r>
            <a:r>
              <a:rPr lang="en-US" sz="1700" dirty="0" smtClean="0"/>
              <a:t>field equations by </a:t>
            </a:r>
            <a:r>
              <a:rPr lang="en-US" sz="1700" dirty="0"/>
              <a:t>direct </a:t>
            </a:r>
            <a:r>
              <a:rPr lang="en-US" sz="1700" dirty="0" smtClean="0"/>
              <a:t>integration.  </a:t>
            </a:r>
            <a:r>
              <a:rPr lang="en-US" sz="1700" dirty="0"/>
              <a:t>Boundary conditions are </a:t>
            </a:r>
            <a:r>
              <a:rPr lang="en-US" sz="1700" dirty="0" smtClean="0"/>
              <a:t>satisfied </a:t>
            </a:r>
            <a:r>
              <a:rPr lang="en-US" sz="1700" dirty="0"/>
              <a:t>exactly.  Method normally encounters significant mathematical difficulties thus limiting its application to problems with simple geometry.</a:t>
            </a:r>
          </a:p>
          <a:p>
            <a:r>
              <a:rPr lang="en-US" sz="1700" b="1" i="1" u="sng" dirty="0" smtClean="0"/>
              <a:t>Inverse </a:t>
            </a:r>
            <a:r>
              <a:rPr lang="en-US" sz="1700" b="1" i="1" u="sng" dirty="0"/>
              <a:t>Method</a:t>
            </a:r>
            <a:r>
              <a:rPr lang="en-US" sz="1700" b="1" dirty="0"/>
              <a:t> </a:t>
            </a:r>
            <a:r>
              <a:rPr lang="en-US" sz="1700" dirty="0"/>
              <a:t> - Displacements or stresses are selected that satisfy field equations.  A search is then conducted to identify a specific problem that would be solved by this solution field.  This amounts to determine appropriate problem geometry, boundary conditions and body forces that would enable the solution to satisfy all conditions on the problem.  It is sometimes difficult to construct solutions to a specific problem of practical interest.  </a:t>
            </a:r>
          </a:p>
          <a:p>
            <a:r>
              <a:rPr lang="en-US" sz="1700" b="1" i="1" u="sng" dirty="0" smtClean="0"/>
              <a:t>Semi-Inverse </a:t>
            </a:r>
            <a:r>
              <a:rPr lang="en-US" sz="1700" b="1" i="1" u="sng" dirty="0"/>
              <a:t>Method</a:t>
            </a:r>
            <a:r>
              <a:rPr lang="en-US" sz="1700" dirty="0"/>
              <a:t> -  Part of displacement and/or stress field is specified, while the other remaining portion is determined by the fundamental field equations (normally using direct integration) and </a:t>
            </a:r>
            <a:r>
              <a:rPr lang="en-US" sz="1700" dirty="0" smtClean="0"/>
              <a:t>boundary </a:t>
            </a:r>
            <a:r>
              <a:rPr lang="en-US" sz="1700" dirty="0"/>
              <a:t>conditions.  </a:t>
            </a:r>
            <a:r>
              <a:rPr lang="en-US" sz="1700" dirty="0" smtClean="0"/>
              <a:t>Constructing </a:t>
            </a:r>
            <a:r>
              <a:rPr lang="en-US" sz="1700" dirty="0"/>
              <a:t>appropriate displacement and/or stress solution fields can </a:t>
            </a:r>
            <a:r>
              <a:rPr lang="en-US" sz="1700" dirty="0" smtClean="0"/>
              <a:t>often be </a:t>
            </a:r>
            <a:r>
              <a:rPr lang="en-US" sz="1700" dirty="0"/>
              <a:t>guided by approximate strength of materials theory.  </a:t>
            </a:r>
            <a:r>
              <a:rPr lang="en-US" sz="1700" dirty="0" smtClean="0"/>
              <a:t>Usefulness </a:t>
            </a:r>
            <a:r>
              <a:rPr lang="en-US" sz="1700" dirty="0"/>
              <a:t>of this approach is greatly enhanced by employing Saint-</a:t>
            </a:r>
            <a:r>
              <a:rPr lang="en-US" sz="1700" dirty="0" err="1"/>
              <a:t>Venant’s</a:t>
            </a:r>
            <a:r>
              <a:rPr lang="en-US" sz="1700" dirty="0"/>
              <a:t> principle, whereby a complicated boundary condition can be replaced by a simpler statically equivalent distribution.</a:t>
            </a:r>
          </a:p>
        </p:txBody>
      </p:sp>
      <p:sp>
        <p:nvSpPr>
          <p:cNvPr id="5" name="Rectangle 4"/>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8" name="Picture 2" descr="C:\Users\sadd\Pictures\My Scans\scan001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5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992"/>
            <a:ext cx="8229600" cy="1143000"/>
          </a:xfrm>
        </p:spPr>
        <p:txBody>
          <a:bodyPr>
            <a:noAutofit/>
          </a:bodyPr>
          <a:lstStyle/>
          <a:p>
            <a:r>
              <a:rPr lang="en-US" sz="3600" b="1" dirty="0"/>
              <a:t>Mathematical Techniques Used to </a:t>
            </a:r>
            <a:r>
              <a:rPr lang="en-US" sz="3600" dirty="0"/>
              <a:t/>
            </a:r>
            <a:br>
              <a:rPr lang="en-US" sz="3600" dirty="0"/>
            </a:br>
            <a:r>
              <a:rPr lang="en-US" sz="3600" b="1" dirty="0"/>
              <a:t>Solve Elasticity Field </a:t>
            </a:r>
            <a:r>
              <a:rPr lang="en-US" sz="3600" b="1" dirty="0" smtClean="0"/>
              <a:t>Equations</a:t>
            </a:r>
            <a:endParaRPr lang="en-US" sz="3600" dirty="0"/>
          </a:p>
        </p:txBody>
      </p:sp>
      <p:sp>
        <p:nvSpPr>
          <p:cNvPr id="4" name="Rectangle 3"/>
          <p:cNvSpPr/>
          <p:nvPr/>
        </p:nvSpPr>
        <p:spPr>
          <a:xfrm>
            <a:off x="2286000" y="1879797"/>
            <a:ext cx="4572000" cy="3970318"/>
          </a:xfrm>
          <a:prstGeom prst="rect">
            <a:avLst/>
          </a:prstGeom>
        </p:spPr>
        <p:txBody>
          <a:bodyPr>
            <a:spAutoFit/>
          </a:bodyPr>
          <a:lstStyle/>
          <a:p>
            <a:r>
              <a:rPr lang="en-US" sz="2400" b="1" i="1" u="sng" dirty="0"/>
              <a:t>Analytical Solution Procedures </a:t>
            </a:r>
            <a:endParaRPr lang="en-US" sz="2400" dirty="0"/>
          </a:p>
          <a:p>
            <a:r>
              <a:rPr lang="en-US" b="1" i="1" dirty="0"/>
              <a:t>- Power Series Method</a:t>
            </a:r>
            <a:r>
              <a:rPr lang="en-US" b="1" dirty="0"/>
              <a:t> </a:t>
            </a:r>
            <a:r>
              <a:rPr lang="en-US" dirty="0"/>
              <a:t> </a:t>
            </a:r>
          </a:p>
          <a:p>
            <a:r>
              <a:rPr lang="en-US" b="1" i="1" dirty="0"/>
              <a:t>- Fourier Method</a:t>
            </a:r>
            <a:r>
              <a:rPr lang="en-US" b="1" dirty="0"/>
              <a:t> </a:t>
            </a:r>
            <a:endParaRPr lang="en-US" dirty="0"/>
          </a:p>
          <a:p>
            <a:r>
              <a:rPr lang="en-US" b="1" i="1" dirty="0"/>
              <a:t>- Integral Transform Method</a:t>
            </a:r>
            <a:r>
              <a:rPr lang="en-US" dirty="0"/>
              <a:t>  </a:t>
            </a:r>
          </a:p>
          <a:p>
            <a:r>
              <a:rPr lang="en-US" b="1" i="1" dirty="0"/>
              <a:t>- Complex Variable Method</a:t>
            </a:r>
            <a:r>
              <a:rPr lang="en-US" b="1" dirty="0"/>
              <a:t> </a:t>
            </a:r>
            <a:r>
              <a:rPr lang="en-US" dirty="0"/>
              <a:t> </a:t>
            </a:r>
          </a:p>
          <a:p>
            <a:r>
              <a:rPr lang="en-US" b="1" i="1" dirty="0"/>
              <a:t> </a:t>
            </a:r>
            <a:endParaRPr lang="en-US" dirty="0"/>
          </a:p>
          <a:p>
            <a:r>
              <a:rPr lang="en-US" sz="2400" b="1" i="1" u="sng" dirty="0"/>
              <a:t>Approximate Solution Procedures</a:t>
            </a:r>
            <a:r>
              <a:rPr lang="en-US" sz="2400" b="1" u="sng" dirty="0"/>
              <a:t> </a:t>
            </a:r>
            <a:r>
              <a:rPr lang="en-US" sz="2400" u="sng" dirty="0"/>
              <a:t> </a:t>
            </a:r>
            <a:endParaRPr lang="en-US" sz="2400" dirty="0"/>
          </a:p>
          <a:p>
            <a:r>
              <a:rPr lang="en-US" b="1" i="1" dirty="0"/>
              <a:t>- Ritz Method</a:t>
            </a:r>
            <a:r>
              <a:rPr lang="en-US" b="1" dirty="0"/>
              <a:t> </a:t>
            </a:r>
            <a:r>
              <a:rPr lang="en-US" dirty="0"/>
              <a:t> </a:t>
            </a:r>
          </a:p>
          <a:p>
            <a:r>
              <a:rPr lang="en-US" dirty="0"/>
              <a:t> </a:t>
            </a:r>
          </a:p>
          <a:p>
            <a:r>
              <a:rPr lang="en-US" sz="2400" b="1" i="1" u="sng" dirty="0"/>
              <a:t>Numerical Solution Procedures</a:t>
            </a:r>
            <a:r>
              <a:rPr lang="en-US" sz="2400" b="1" u="sng" dirty="0"/>
              <a:t>  </a:t>
            </a:r>
            <a:endParaRPr lang="en-US" sz="2400" dirty="0"/>
          </a:p>
          <a:p>
            <a:r>
              <a:rPr lang="en-US" b="1" i="1" dirty="0"/>
              <a:t>- Finite Difference Method (FDM)</a:t>
            </a:r>
            <a:r>
              <a:rPr lang="en-US" b="1" dirty="0"/>
              <a:t> </a:t>
            </a:r>
            <a:r>
              <a:rPr lang="en-US" dirty="0"/>
              <a:t> </a:t>
            </a:r>
          </a:p>
          <a:p>
            <a:r>
              <a:rPr lang="en-US" b="1" i="1" dirty="0"/>
              <a:t>- Finite Element Method (FEM)</a:t>
            </a:r>
            <a:r>
              <a:rPr lang="en-US" dirty="0"/>
              <a:t>  </a:t>
            </a:r>
          </a:p>
          <a:p>
            <a:r>
              <a:rPr lang="en-US" b="1" i="1" dirty="0"/>
              <a:t>- Boundary Element Method (BEM)</a:t>
            </a:r>
            <a:r>
              <a:rPr lang="en-US" dirty="0"/>
              <a:t>  </a:t>
            </a:r>
          </a:p>
        </p:txBody>
      </p:sp>
      <p:sp>
        <p:nvSpPr>
          <p:cNvPr id="5" name="Rectangle 4"/>
          <p:cNvSpPr/>
          <p:nvPr/>
        </p:nvSpPr>
        <p:spPr>
          <a:xfrm>
            <a:off x="0" y="19456"/>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38360"/>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659" y="6265538"/>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8" name="Picture 2" descr="C:\Users\sadd\Pictures\My Scans\scan001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84" t="3970" r="3927" b="8156"/>
          <a:stretch/>
        </p:blipFill>
        <p:spPr bwMode="auto">
          <a:xfrm>
            <a:off x="8523223" y="6271495"/>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276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739" y="221565"/>
            <a:ext cx="5614330" cy="718034"/>
          </a:xfrm>
        </p:spPr>
        <p:txBody>
          <a:bodyPr>
            <a:normAutofit/>
          </a:bodyPr>
          <a:lstStyle/>
          <a:p>
            <a:r>
              <a:rPr lang="en-US" sz="3600" b="1" dirty="0" smtClean="0"/>
              <a:t>Boundary Conditions</a:t>
            </a:r>
            <a:endParaRPr lang="en-US" sz="3600" b="1" dirty="0"/>
          </a:p>
        </p:txBody>
      </p:sp>
      <p:sp>
        <p:nvSpPr>
          <p:cNvPr id="9" name="Text Box 6"/>
          <p:cNvSpPr txBox="1">
            <a:spLocks noChangeArrowheads="1"/>
          </p:cNvSpPr>
          <p:nvPr/>
        </p:nvSpPr>
        <p:spPr bwMode="auto">
          <a:xfrm>
            <a:off x="5654071" y="2912915"/>
            <a:ext cx="1518778"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Mixed Conditions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 name="Text Box 4"/>
          <p:cNvSpPr txBox="1">
            <a:spLocks noChangeArrowheads="1"/>
          </p:cNvSpPr>
          <p:nvPr/>
        </p:nvSpPr>
        <p:spPr bwMode="auto">
          <a:xfrm>
            <a:off x="1185794" y="3447302"/>
            <a:ext cx="1321852"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Symmetry Line</a:t>
            </a:r>
          </a:p>
        </p:txBody>
      </p:sp>
      <p:sp>
        <p:nvSpPr>
          <p:cNvPr id="18" name="Text Box 4"/>
          <p:cNvSpPr txBox="1">
            <a:spLocks noChangeArrowheads="1"/>
          </p:cNvSpPr>
          <p:nvPr/>
        </p:nvSpPr>
        <p:spPr bwMode="auto">
          <a:xfrm>
            <a:off x="4228083" y="3250232"/>
            <a:ext cx="3914877" cy="61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Rigid-Smooth Boundary Condition </a:t>
            </a:r>
            <a:r>
              <a:rPr lang="en-US" sz="1200" b="1" dirty="0" smtClean="0">
                <a:latin typeface="Arial" pitchFamily="34" charset="0"/>
                <a:cs typeface="Arial" pitchFamily="34" charset="0"/>
              </a:rPr>
              <a:t>Allows Specification of Both Traction and Displacement But Only in Orthogonal Directions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5" name="Group 4"/>
          <p:cNvGrpSpPr/>
          <p:nvPr/>
        </p:nvGrpSpPr>
        <p:grpSpPr>
          <a:xfrm>
            <a:off x="1478604" y="817123"/>
            <a:ext cx="5609224" cy="2137099"/>
            <a:chOff x="1259840" y="1302385"/>
            <a:chExt cx="5280660" cy="1931670"/>
          </a:xfrm>
        </p:grpSpPr>
        <p:grpSp>
          <p:nvGrpSpPr>
            <p:cNvPr id="14" name="Group 13"/>
            <p:cNvGrpSpPr>
              <a:grpSpLocks/>
            </p:cNvGrpSpPr>
            <p:nvPr/>
          </p:nvGrpSpPr>
          <p:grpSpPr bwMode="auto">
            <a:xfrm>
              <a:off x="1259840" y="1302385"/>
              <a:ext cx="1798320" cy="1889760"/>
              <a:chOff x="2100" y="10212"/>
              <a:chExt cx="2832" cy="2976"/>
            </a:xfrm>
          </p:grpSpPr>
          <p:grpSp>
            <p:nvGrpSpPr>
              <p:cNvPr id="15" name="Group 14"/>
              <p:cNvGrpSpPr>
                <a:grpSpLocks/>
              </p:cNvGrpSpPr>
              <p:nvPr/>
            </p:nvGrpSpPr>
            <p:grpSpPr bwMode="auto">
              <a:xfrm>
                <a:off x="2100" y="10212"/>
                <a:ext cx="2832" cy="2976"/>
                <a:chOff x="2316" y="9480"/>
                <a:chExt cx="2832" cy="2976"/>
              </a:xfrm>
            </p:grpSpPr>
            <p:grpSp>
              <p:nvGrpSpPr>
                <p:cNvPr id="20" name="Group 19"/>
                <p:cNvGrpSpPr>
                  <a:grpSpLocks/>
                </p:cNvGrpSpPr>
                <p:nvPr/>
              </p:nvGrpSpPr>
              <p:grpSpPr bwMode="auto">
                <a:xfrm>
                  <a:off x="2316" y="9480"/>
                  <a:ext cx="2298" cy="2976"/>
                  <a:chOff x="2316" y="9480"/>
                  <a:chExt cx="2298" cy="2976"/>
                </a:xfrm>
              </p:grpSpPr>
              <p:grpSp>
                <p:nvGrpSpPr>
                  <p:cNvPr id="25" name="Group 24"/>
                  <p:cNvGrpSpPr>
                    <a:grpSpLocks/>
                  </p:cNvGrpSpPr>
                  <p:nvPr/>
                </p:nvGrpSpPr>
                <p:grpSpPr bwMode="auto">
                  <a:xfrm>
                    <a:off x="2340" y="9480"/>
                    <a:ext cx="2274" cy="2462"/>
                    <a:chOff x="2340" y="9480"/>
                    <a:chExt cx="2274" cy="2462"/>
                  </a:xfrm>
                </p:grpSpPr>
                <p:sp>
                  <p:nvSpPr>
                    <p:cNvPr id="32" name="Freeform 31"/>
                    <p:cNvSpPr>
                      <a:spLocks/>
                    </p:cNvSpPr>
                    <p:nvPr/>
                  </p:nvSpPr>
                  <p:spPr bwMode="auto">
                    <a:xfrm>
                      <a:off x="2712" y="9866"/>
                      <a:ext cx="1902" cy="2076"/>
                    </a:xfrm>
                    <a:custGeom>
                      <a:avLst/>
                      <a:gdLst>
                        <a:gd name="T0" fmla="*/ 168 w 1962"/>
                        <a:gd name="T1" fmla="*/ 622 h 2136"/>
                        <a:gd name="T2" fmla="*/ 420 w 1962"/>
                        <a:gd name="T3" fmla="*/ 286 h 2136"/>
                        <a:gd name="T4" fmla="*/ 960 w 1962"/>
                        <a:gd name="T5" fmla="*/ 34 h 2136"/>
                        <a:gd name="T6" fmla="*/ 1560 w 1962"/>
                        <a:gd name="T7" fmla="*/ 82 h 2136"/>
                        <a:gd name="T8" fmla="*/ 1908 w 1962"/>
                        <a:gd name="T9" fmla="*/ 442 h 2136"/>
                        <a:gd name="T10" fmla="*/ 1884 w 1962"/>
                        <a:gd name="T11" fmla="*/ 730 h 2136"/>
                        <a:gd name="T12" fmla="*/ 1668 w 1962"/>
                        <a:gd name="T13" fmla="*/ 946 h 2136"/>
                        <a:gd name="T14" fmla="*/ 1536 w 1962"/>
                        <a:gd name="T15" fmla="*/ 1294 h 2136"/>
                        <a:gd name="T16" fmla="*/ 1572 w 1962"/>
                        <a:gd name="T17" fmla="*/ 1642 h 2136"/>
                        <a:gd name="T18" fmla="*/ 1464 w 1962"/>
                        <a:gd name="T19" fmla="*/ 1954 h 2136"/>
                        <a:gd name="T20" fmla="*/ 1200 w 1962"/>
                        <a:gd name="T21" fmla="*/ 2098 h 2136"/>
                        <a:gd name="T22" fmla="*/ 768 w 1962"/>
                        <a:gd name="T23" fmla="*/ 2122 h 2136"/>
                        <a:gd name="T24" fmla="*/ 396 w 1962"/>
                        <a:gd name="T25" fmla="*/ 2014 h 2136"/>
                        <a:gd name="T26" fmla="*/ 120 w 1962"/>
                        <a:gd name="T27" fmla="*/ 1714 h 2136"/>
                        <a:gd name="T28" fmla="*/ 24 w 1962"/>
                        <a:gd name="T29" fmla="*/ 1330 h 2136"/>
                        <a:gd name="T30" fmla="*/ 24 w 1962"/>
                        <a:gd name="T31" fmla="*/ 1030 h 2136"/>
                        <a:gd name="T32" fmla="*/ 168 w 1962"/>
                        <a:gd name="T33" fmla="*/ 62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2" h="2136">
                          <a:moveTo>
                            <a:pt x="168" y="622"/>
                          </a:moveTo>
                          <a:cubicBezTo>
                            <a:pt x="234" y="498"/>
                            <a:pt x="288" y="384"/>
                            <a:pt x="420" y="286"/>
                          </a:cubicBezTo>
                          <a:cubicBezTo>
                            <a:pt x="552" y="188"/>
                            <a:pt x="770" y="68"/>
                            <a:pt x="960" y="34"/>
                          </a:cubicBezTo>
                          <a:cubicBezTo>
                            <a:pt x="1150" y="0"/>
                            <a:pt x="1402" y="14"/>
                            <a:pt x="1560" y="82"/>
                          </a:cubicBezTo>
                          <a:cubicBezTo>
                            <a:pt x="1718" y="150"/>
                            <a:pt x="1854" y="334"/>
                            <a:pt x="1908" y="442"/>
                          </a:cubicBezTo>
                          <a:cubicBezTo>
                            <a:pt x="1962" y="550"/>
                            <a:pt x="1924" y="646"/>
                            <a:pt x="1884" y="730"/>
                          </a:cubicBezTo>
                          <a:cubicBezTo>
                            <a:pt x="1844" y="814"/>
                            <a:pt x="1726" y="852"/>
                            <a:pt x="1668" y="946"/>
                          </a:cubicBezTo>
                          <a:cubicBezTo>
                            <a:pt x="1610" y="1040"/>
                            <a:pt x="1552" y="1178"/>
                            <a:pt x="1536" y="1294"/>
                          </a:cubicBezTo>
                          <a:cubicBezTo>
                            <a:pt x="1520" y="1410"/>
                            <a:pt x="1584" y="1532"/>
                            <a:pt x="1572" y="1642"/>
                          </a:cubicBezTo>
                          <a:cubicBezTo>
                            <a:pt x="1560" y="1752"/>
                            <a:pt x="1526" y="1878"/>
                            <a:pt x="1464" y="1954"/>
                          </a:cubicBezTo>
                          <a:cubicBezTo>
                            <a:pt x="1402" y="2030"/>
                            <a:pt x="1316" y="2070"/>
                            <a:pt x="1200" y="2098"/>
                          </a:cubicBezTo>
                          <a:cubicBezTo>
                            <a:pt x="1084" y="2126"/>
                            <a:pt x="902" y="2136"/>
                            <a:pt x="768" y="2122"/>
                          </a:cubicBezTo>
                          <a:cubicBezTo>
                            <a:pt x="634" y="2108"/>
                            <a:pt x="504" y="2082"/>
                            <a:pt x="396" y="2014"/>
                          </a:cubicBezTo>
                          <a:cubicBezTo>
                            <a:pt x="288" y="1946"/>
                            <a:pt x="182" y="1828"/>
                            <a:pt x="120" y="1714"/>
                          </a:cubicBezTo>
                          <a:cubicBezTo>
                            <a:pt x="58" y="1600"/>
                            <a:pt x="40" y="1444"/>
                            <a:pt x="24" y="1330"/>
                          </a:cubicBezTo>
                          <a:cubicBezTo>
                            <a:pt x="8" y="1216"/>
                            <a:pt x="0" y="1148"/>
                            <a:pt x="24" y="1030"/>
                          </a:cubicBezTo>
                          <a:cubicBezTo>
                            <a:pt x="48" y="912"/>
                            <a:pt x="102" y="746"/>
                            <a:pt x="168" y="622"/>
                          </a:cubicBezTo>
                          <a:close/>
                        </a:path>
                      </a:pathLst>
                    </a:custGeom>
                    <a:gradFill rotWithShape="0">
                      <a:gsLst>
                        <a:gs pos="0">
                          <a:srgbClr val="F8F8F8"/>
                        </a:gs>
                        <a:gs pos="100000">
                          <a:srgbClr val="F8F8F8">
                            <a:gamma/>
                            <a:shade val="74118"/>
                            <a:invGamma/>
                          </a:srgbClr>
                        </a:gs>
                      </a:gsLst>
                      <a:path path="rect">
                        <a:fillToRect l="50000" t="50000" r="50000" b="50000"/>
                      </a:path>
                    </a:gra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cxnSp>
                  <p:nvCxnSpPr>
                    <p:cNvPr id="33" name="Line 13"/>
                    <p:cNvCxnSpPr/>
                    <p:nvPr/>
                  </p:nvCxnSpPr>
                  <p:spPr bwMode="auto">
                    <a:xfrm flipV="1">
                      <a:off x="4044" y="9516"/>
                      <a:ext cx="132" cy="3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Line 14"/>
                    <p:cNvCxnSpPr/>
                    <p:nvPr/>
                  </p:nvCxnSpPr>
                  <p:spPr bwMode="auto">
                    <a:xfrm flipV="1">
                      <a:off x="3720" y="9480"/>
                      <a:ext cx="0" cy="40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Line 15"/>
                    <p:cNvCxnSpPr/>
                    <p:nvPr/>
                  </p:nvCxnSpPr>
                  <p:spPr bwMode="auto">
                    <a:xfrm flipH="1" flipV="1">
                      <a:off x="3252" y="9516"/>
                      <a:ext cx="132" cy="4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Line 16"/>
                    <p:cNvCxnSpPr/>
                    <p:nvPr/>
                  </p:nvCxnSpPr>
                  <p:spPr bwMode="auto">
                    <a:xfrm flipH="1" flipV="1">
                      <a:off x="2712" y="9708"/>
                      <a:ext cx="288"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17"/>
                    <p:cNvCxnSpPr/>
                    <p:nvPr/>
                  </p:nvCxnSpPr>
                  <p:spPr bwMode="auto">
                    <a:xfrm flipH="1" flipV="1">
                      <a:off x="2340" y="10250"/>
                      <a:ext cx="504"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26" name="Line 18"/>
                  <p:cNvCxnSpPr/>
                  <p:nvPr/>
                </p:nvCxnSpPr>
                <p:spPr bwMode="auto">
                  <a:xfrm flipH="1" flipV="1">
                    <a:off x="2316" y="10884"/>
                    <a:ext cx="408" cy="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19"/>
                  <p:cNvCxnSpPr/>
                  <p:nvPr/>
                </p:nvCxnSpPr>
                <p:spPr bwMode="auto">
                  <a:xfrm flipH="1">
                    <a:off x="2316" y="11388"/>
                    <a:ext cx="444" cy="1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20"/>
                  <p:cNvCxnSpPr/>
                  <p:nvPr/>
                </p:nvCxnSpPr>
                <p:spPr bwMode="auto">
                  <a:xfrm flipH="1">
                    <a:off x="2568" y="11712"/>
                    <a:ext cx="396" cy="2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Line 21"/>
                  <p:cNvCxnSpPr/>
                  <p:nvPr/>
                </p:nvCxnSpPr>
                <p:spPr bwMode="auto">
                  <a:xfrm flipH="1">
                    <a:off x="3120" y="11916"/>
                    <a:ext cx="180" cy="4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Line 22"/>
                  <p:cNvCxnSpPr/>
                  <p:nvPr/>
                </p:nvCxnSpPr>
                <p:spPr bwMode="auto">
                  <a:xfrm>
                    <a:off x="3744" y="11940"/>
                    <a:ext cx="48" cy="5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Line 23"/>
                  <p:cNvCxnSpPr/>
                  <p:nvPr/>
                </p:nvCxnSpPr>
                <p:spPr bwMode="auto">
                  <a:xfrm>
                    <a:off x="4140" y="11736"/>
                    <a:ext cx="396"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21" name="Line 24"/>
                <p:cNvCxnSpPr/>
                <p:nvPr/>
              </p:nvCxnSpPr>
              <p:spPr bwMode="auto">
                <a:xfrm>
                  <a:off x="4236" y="11454"/>
                  <a:ext cx="50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Line 25"/>
                <p:cNvCxnSpPr/>
                <p:nvPr/>
              </p:nvCxnSpPr>
              <p:spPr bwMode="auto">
                <a:xfrm>
                  <a:off x="4296" y="10902"/>
                  <a:ext cx="42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Line 26"/>
                <p:cNvCxnSpPr/>
                <p:nvPr/>
              </p:nvCxnSpPr>
              <p:spPr bwMode="auto">
                <a:xfrm flipV="1">
                  <a:off x="4596" y="10362"/>
                  <a:ext cx="552" cy="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Line 27"/>
                <p:cNvCxnSpPr/>
                <p:nvPr/>
              </p:nvCxnSpPr>
              <p:spPr bwMode="auto">
                <a:xfrm flipV="1">
                  <a:off x="4392" y="9792"/>
                  <a:ext cx="408" cy="2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16" name="Text Box 28"/>
              <p:cNvSpPr txBox="1">
                <a:spLocks noChangeArrowheads="1"/>
              </p:cNvSpPr>
              <p:nvPr/>
            </p:nvSpPr>
            <p:spPr bwMode="auto">
              <a:xfrm>
                <a:off x="3342" y="11436"/>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R</a:t>
                </a:r>
                <a:endParaRPr lang="en-US" sz="1100">
                  <a:effectLst/>
                  <a:latin typeface="Calibri"/>
                  <a:ea typeface="Calibri"/>
                  <a:cs typeface="Times New Roman"/>
                </a:endParaRPr>
              </a:p>
            </p:txBody>
          </p:sp>
          <p:sp>
            <p:nvSpPr>
              <p:cNvPr id="19" name="Text Box 29"/>
              <p:cNvSpPr txBox="1">
                <a:spLocks noChangeArrowheads="1"/>
              </p:cNvSpPr>
              <p:nvPr/>
            </p:nvSpPr>
            <p:spPr bwMode="auto">
              <a:xfrm>
                <a:off x="2880" y="10752"/>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S</a:t>
                </a:r>
                <a:endParaRPr lang="en-US" sz="1100">
                  <a:effectLst/>
                  <a:latin typeface="Calibri"/>
                  <a:ea typeface="Calibri"/>
                  <a:cs typeface="Times New Roman"/>
                </a:endParaRPr>
              </a:p>
            </p:txBody>
          </p:sp>
        </p:grpSp>
        <p:grpSp>
          <p:nvGrpSpPr>
            <p:cNvPr id="38" name="Group 37"/>
            <p:cNvGrpSpPr>
              <a:grpSpLocks/>
            </p:cNvGrpSpPr>
            <p:nvPr/>
          </p:nvGrpSpPr>
          <p:grpSpPr bwMode="auto">
            <a:xfrm>
              <a:off x="5039360" y="1401445"/>
              <a:ext cx="1501140" cy="1832610"/>
              <a:chOff x="8064" y="10380"/>
              <a:chExt cx="2364" cy="2886"/>
            </a:xfrm>
          </p:grpSpPr>
          <p:sp>
            <p:nvSpPr>
              <p:cNvPr id="39" name="Freeform 38"/>
              <p:cNvSpPr>
                <a:spLocks/>
              </p:cNvSpPr>
              <p:nvPr/>
            </p:nvSpPr>
            <p:spPr bwMode="auto">
              <a:xfrm>
                <a:off x="9108" y="10728"/>
                <a:ext cx="1320" cy="2220"/>
              </a:xfrm>
              <a:custGeom>
                <a:avLst/>
                <a:gdLst>
                  <a:gd name="T0" fmla="*/ 24 w 1320"/>
                  <a:gd name="T1" fmla="*/ 2016 h 2220"/>
                  <a:gd name="T2" fmla="*/ 504 w 1320"/>
                  <a:gd name="T3" fmla="*/ 2016 h 2220"/>
                  <a:gd name="T4" fmla="*/ 804 w 1320"/>
                  <a:gd name="T5" fmla="*/ 1728 h 2220"/>
                  <a:gd name="T6" fmla="*/ 792 w 1320"/>
                  <a:gd name="T7" fmla="*/ 1200 h 2220"/>
                  <a:gd name="T8" fmla="*/ 984 w 1320"/>
                  <a:gd name="T9" fmla="*/ 840 h 2220"/>
                  <a:gd name="T10" fmla="*/ 1152 w 1320"/>
                  <a:gd name="T11" fmla="*/ 612 h 2220"/>
                  <a:gd name="T12" fmla="*/ 1020 w 1320"/>
                  <a:gd name="T13" fmla="*/ 300 h 2220"/>
                  <a:gd name="T14" fmla="*/ 780 w 1320"/>
                  <a:gd name="T15" fmla="*/ 144 h 2220"/>
                  <a:gd name="T16" fmla="*/ 864 w 1320"/>
                  <a:gd name="T17" fmla="*/ 0 h 2220"/>
                  <a:gd name="T18" fmla="*/ 1116 w 1320"/>
                  <a:gd name="T19" fmla="*/ 144 h 2220"/>
                  <a:gd name="T20" fmla="*/ 1320 w 1320"/>
                  <a:gd name="T21" fmla="*/ 480 h 2220"/>
                  <a:gd name="T22" fmla="*/ 1296 w 1320"/>
                  <a:gd name="T23" fmla="*/ 768 h 2220"/>
                  <a:gd name="T24" fmla="*/ 1248 w 1320"/>
                  <a:gd name="T25" fmla="*/ 888 h 2220"/>
                  <a:gd name="T26" fmla="*/ 1020 w 1320"/>
                  <a:gd name="T27" fmla="*/ 1068 h 2220"/>
                  <a:gd name="T28" fmla="*/ 948 w 1320"/>
                  <a:gd name="T29" fmla="*/ 1296 h 2220"/>
                  <a:gd name="T30" fmla="*/ 960 w 1320"/>
                  <a:gd name="T31" fmla="*/ 1584 h 2220"/>
                  <a:gd name="T32" fmla="*/ 936 w 1320"/>
                  <a:gd name="T33" fmla="*/ 1872 h 2220"/>
                  <a:gd name="T34" fmla="*/ 816 w 1320"/>
                  <a:gd name="T35" fmla="*/ 2064 h 2220"/>
                  <a:gd name="T36" fmla="*/ 672 w 1320"/>
                  <a:gd name="T37" fmla="*/ 2148 h 2220"/>
                  <a:gd name="T38" fmla="*/ 420 w 1320"/>
                  <a:gd name="T39" fmla="*/ 2208 h 2220"/>
                  <a:gd name="T40" fmla="*/ 156 w 1320"/>
                  <a:gd name="T41" fmla="*/ 2220 h 2220"/>
                  <a:gd name="T42" fmla="*/ 0 w 1320"/>
                  <a:gd name="T43" fmla="*/ 2184 h 2220"/>
                  <a:gd name="T44" fmla="*/ 24 w 1320"/>
                  <a:gd name="T45" fmla="*/ 2016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0" h="2220">
                    <a:moveTo>
                      <a:pt x="24" y="2016"/>
                    </a:moveTo>
                    <a:lnTo>
                      <a:pt x="504" y="2016"/>
                    </a:lnTo>
                    <a:lnTo>
                      <a:pt x="804" y="1728"/>
                    </a:lnTo>
                    <a:lnTo>
                      <a:pt x="792" y="1200"/>
                    </a:lnTo>
                    <a:lnTo>
                      <a:pt x="984" y="840"/>
                    </a:lnTo>
                    <a:lnTo>
                      <a:pt x="1152" y="612"/>
                    </a:lnTo>
                    <a:lnTo>
                      <a:pt x="1020" y="300"/>
                    </a:lnTo>
                    <a:lnTo>
                      <a:pt x="780" y="144"/>
                    </a:lnTo>
                    <a:lnTo>
                      <a:pt x="864" y="0"/>
                    </a:lnTo>
                    <a:lnTo>
                      <a:pt x="1116" y="144"/>
                    </a:lnTo>
                    <a:lnTo>
                      <a:pt x="1320" y="480"/>
                    </a:lnTo>
                    <a:lnTo>
                      <a:pt x="1296" y="768"/>
                    </a:lnTo>
                    <a:lnTo>
                      <a:pt x="1248" y="888"/>
                    </a:lnTo>
                    <a:lnTo>
                      <a:pt x="1020" y="1068"/>
                    </a:lnTo>
                    <a:lnTo>
                      <a:pt x="948" y="1296"/>
                    </a:lnTo>
                    <a:lnTo>
                      <a:pt x="960" y="1584"/>
                    </a:lnTo>
                    <a:lnTo>
                      <a:pt x="936" y="1872"/>
                    </a:lnTo>
                    <a:lnTo>
                      <a:pt x="816" y="2064"/>
                    </a:lnTo>
                    <a:lnTo>
                      <a:pt x="672" y="2148"/>
                    </a:lnTo>
                    <a:lnTo>
                      <a:pt x="420" y="2208"/>
                    </a:lnTo>
                    <a:lnTo>
                      <a:pt x="156" y="2220"/>
                    </a:lnTo>
                    <a:lnTo>
                      <a:pt x="0" y="2184"/>
                    </a:lnTo>
                    <a:lnTo>
                      <a:pt x="24" y="2016"/>
                    </a:lnTo>
                    <a:close/>
                  </a:path>
                </a:pathLst>
              </a:custGeom>
              <a:solidFill>
                <a:srgbClr val="EAEAEA"/>
              </a:solidFill>
              <a:ln w="9525"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grpSp>
            <p:nvGrpSpPr>
              <p:cNvPr id="40" name="Group 39"/>
              <p:cNvGrpSpPr>
                <a:grpSpLocks/>
              </p:cNvGrpSpPr>
              <p:nvPr/>
            </p:nvGrpSpPr>
            <p:grpSpPr bwMode="auto">
              <a:xfrm>
                <a:off x="8064" y="10380"/>
                <a:ext cx="2298" cy="2886"/>
                <a:chOff x="6036" y="9552"/>
                <a:chExt cx="2298" cy="2886"/>
              </a:xfrm>
            </p:grpSpPr>
            <p:grpSp>
              <p:nvGrpSpPr>
                <p:cNvPr id="44" name="Group 43"/>
                <p:cNvGrpSpPr>
                  <a:grpSpLocks/>
                </p:cNvGrpSpPr>
                <p:nvPr/>
              </p:nvGrpSpPr>
              <p:grpSpPr bwMode="auto">
                <a:xfrm>
                  <a:off x="6060" y="9552"/>
                  <a:ext cx="2274" cy="2462"/>
                  <a:chOff x="2340" y="9480"/>
                  <a:chExt cx="2274" cy="2462"/>
                </a:xfrm>
              </p:grpSpPr>
              <p:sp>
                <p:nvSpPr>
                  <p:cNvPr id="49" name="Freeform 48"/>
                  <p:cNvSpPr>
                    <a:spLocks/>
                  </p:cNvSpPr>
                  <p:nvPr/>
                </p:nvSpPr>
                <p:spPr bwMode="auto">
                  <a:xfrm>
                    <a:off x="2712" y="9866"/>
                    <a:ext cx="1902" cy="2076"/>
                  </a:xfrm>
                  <a:custGeom>
                    <a:avLst/>
                    <a:gdLst>
                      <a:gd name="T0" fmla="*/ 168 w 1962"/>
                      <a:gd name="T1" fmla="*/ 622 h 2136"/>
                      <a:gd name="T2" fmla="*/ 420 w 1962"/>
                      <a:gd name="T3" fmla="*/ 286 h 2136"/>
                      <a:gd name="T4" fmla="*/ 960 w 1962"/>
                      <a:gd name="T5" fmla="*/ 34 h 2136"/>
                      <a:gd name="T6" fmla="*/ 1560 w 1962"/>
                      <a:gd name="T7" fmla="*/ 82 h 2136"/>
                      <a:gd name="T8" fmla="*/ 1908 w 1962"/>
                      <a:gd name="T9" fmla="*/ 442 h 2136"/>
                      <a:gd name="T10" fmla="*/ 1884 w 1962"/>
                      <a:gd name="T11" fmla="*/ 730 h 2136"/>
                      <a:gd name="T12" fmla="*/ 1668 w 1962"/>
                      <a:gd name="T13" fmla="*/ 946 h 2136"/>
                      <a:gd name="T14" fmla="*/ 1536 w 1962"/>
                      <a:gd name="T15" fmla="*/ 1294 h 2136"/>
                      <a:gd name="T16" fmla="*/ 1572 w 1962"/>
                      <a:gd name="T17" fmla="*/ 1642 h 2136"/>
                      <a:gd name="T18" fmla="*/ 1464 w 1962"/>
                      <a:gd name="T19" fmla="*/ 1954 h 2136"/>
                      <a:gd name="T20" fmla="*/ 1200 w 1962"/>
                      <a:gd name="T21" fmla="*/ 2098 h 2136"/>
                      <a:gd name="T22" fmla="*/ 768 w 1962"/>
                      <a:gd name="T23" fmla="*/ 2122 h 2136"/>
                      <a:gd name="T24" fmla="*/ 396 w 1962"/>
                      <a:gd name="T25" fmla="*/ 2014 h 2136"/>
                      <a:gd name="T26" fmla="*/ 120 w 1962"/>
                      <a:gd name="T27" fmla="*/ 1714 h 2136"/>
                      <a:gd name="T28" fmla="*/ 24 w 1962"/>
                      <a:gd name="T29" fmla="*/ 1330 h 2136"/>
                      <a:gd name="T30" fmla="*/ 24 w 1962"/>
                      <a:gd name="T31" fmla="*/ 1030 h 2136"/>
                      <a:gd name="T32" fmla="*/ 168 w 1962"/>
                      <a:gd name="T33" fmla="*/ 62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2" h="2136">
                        <a:moveTo>
                          <a:pt x="168" y="622"/>
                        </a:moveTo>
                        <a:cubicBezTo>
                          <a:pt x="234" y="498"/>
                          <a:pt x="288" y="384"/>
                          <a:pt x="420" y="286"/>
                        </a:cubicBezTo>
                        <a:cubicBezTo>
                          <a:pt x="552" y="188"/>
                          <a:pt x="770" y="68"/>
                          <a:pt x="960" y="34"/>
                        </a:cubicBezTo>
                        <a:cubicBezTo>
                          <a:pt x="1150" y="0"/>
                          <a:pt x="1402" y="14"/>
                          <a:pt x="1560" y="82"/>
                        </a:cubicBezTo>
                        <a:cubicBezTo>
                          <a:pt x="1718" y="150"/>
                          <a:pt x="1854" y="334"/>
                          <a:pt x="1908" y="442"/>
                        </a:cubicBezTo>
                        <a:cubicBezTo>
                          <a:pt x="1962" y="550"/>
                          <a:pt x="1924" y="646"/>
                          <a:pt x="1884" y="730"/>
                        </a:cubicBezTo>
                        <a:cubicBezTo>
                          <a:pt x="1844" y="814"/>
                          <a:pt x="1726" y="852"/>
                          <a:pt x="1668" y="946"/>
                        </a:cubicBezTo>
                        <a:cubicBezTo>
                          <a:pt x="1610" y="1040"/>
                          <a:pt x="1552" y="1178"/>
                          <a:pt x="1536" y="1294"/>
                        </a:cubicBezTo>
                        <a:cubicBezTo>
                          <a:pt x="1520" y="1410"/>
                          <a:pt x="1584" y="1532"/>
                          <a:pt x="1572" y="1642"/>
                        </a:cubicBezTo>
                        <a:cubicBezTo>
                          <a:pt x="1560" y="1752"/>
                          <a:pt x="1526" y="1878"/>
                          <a:pt x="1464" y="1954"/>
                        </a:cubicBezTo>
                        <a:cubicBezTo>
                          <a:pt x="1402" y="2030"/>
                          <a:pt x="1316" y="2070"/>
                          <a:pt x="1200" y="2098"/>
                        </a:cubicBezTo>
                        <a:cubicBezTo>
                          <a:pt x="1084" y="2126"/>
                          <a:pt x="902" y="2136"/>
                          <a:pt x="768" y="2122"/>
                        </a:cubicBezTo>
                        <a:cubicBezTo>
                          <a:pt x="634" y="2108"/>
                          <a:pt x="504" y="2082"/>
                          <a:pt x="396" y="2014"/>
                        </a:cubicBezTo>
                        <a:cubicBezTo>
                          <a:pt x="288" y="1946"/>
                          <a:pt x="182" y="1828"/>
                          <a:pt x="120" y="1714"/>
                        </a:cubicBezTo>
                        <a:cubicBezTo>
                          <a:pt x="58" y="1600"/>
                          <a:pt x="40" y="1444"/>
                          <a:pt x="24" y="1330"/>
                        </a:cubicBezTo>
                        <a:cubicBezTo>
                          <a:pt x="8" y="1216"/>
                          <a:pt x="0" y="1148"/>
                          <a:pt x="24" y="1030"/>
                        </a:cubicBezTo>
                        <a:cubicBezTo>
                          <a:pt x="48" y="912"/>
                          <a:pt x="102" y="746"/>
                          <a:pt x="168" y="622"/>
                        </a:cubicBezTo>
                        <a:close/>
                      </a:path>
                    </a:pathLst>
                  </a:custGeom>
                  <a:gradFill rotWithShape="0">
                    <a:gsLst>
                      <a:gs pos="0">
                        <a:srgbClr val="F8F8F8"/>
                      </a:gs>
                      <a:gs pos="100000">
                        <a:srgbClr val="F8F8F8">
                          <a:gamma/>
                          <a:shade val="74118"/>
                          <a:invGamma/>
                        </a:srgbClr>
                      </a:gs>
                    </a:gsLst>
                    <a:path path="rect">
                      <a:fillToRect l="50000" t="50000" r="50000" b="50000"/>
                    </a:path>
                  </a:gra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cxnSp>
                <p:nvCxnSpPr>
                  <p:cNvPr id="50" name="Line 35"/>
                  <p:cNvCxnSpPr/>
                  <p:nvPr/>
                </p:nvCxnSpPr>
                <p:spPr bwMode="auto">
                  <a:xfrm flipV="1">
                    <a:off x="4044" y="9516"/>
                    <a:ext cx="132" cy="3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36"/>
                  <p:cNvCxnSpPr/>
                  <p:nvPr/>
                </p:nvCxnSpPr>
                <p:spPr bwMode="auto">
                  <a:xfrm flipV="1">
                    <a:off x="3720" y="9480"/>
                    <a:ext cx="0" cy="40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37"/>
                  <p:cNvCxnSpPr/>
                  <p:nvPr/>
                </p:nvCxnSpPr>
                <p:spPr bwMode="auto">
                  <a:xfrm flipH="1" flipV="1">
                    <a:off x="3252" y="9516"/>
                    <a:ext cx="132" cy="4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38"/>
                  <p:cNvCxnSpPr/>
                  <p:nvPr/>
                </p:nvCxnSpPr>
                <p:spPr bwMode="auto">
                  <a:xfrm flipH="1" flipV="1">
                    <a:off x="2712" y="9708"/>
                    <a:ext cx="288"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39"/>
                  <p:cNvCxnSpPr/>
                  <p:nvPr/>
                </p:nvCxnSpPr>
                <p:spPr bwMode="auto">
                  <a:xfrm flipH="1" flipV="1">
                    <a:off x="2340" y="10250"/>
                    <a:ext cx="504"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5" name="Line 40"/>
                <p:cNvCxnSpPr/>
                <p:nvPr/>
              </p:nvCxnSpPr>
              <p:spPr bwMode="auto">
                <a:xfrm flipH="1" flipV="1">
                  <a:off x="6036" y="10956"/>
                  <a:ext cx="408" cy="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41"/>
                <p:cNvCxnSpPr/>
                <p:nvPr/>
              </p:nvCxnSpPr>
              <p:spPr bwMode="auto">
                <a:xfrm flipH="1">
                  <a:off x="6036" y="11512"/>
                  <a:ext cx="444" cy="1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42"/>
                <p:cNvCxnSpPr/>
                <p:nvPr/>
              </p:nvCxnSpPr>
              <p:spPr bwMode="auto">
                <a:xfrm flipH="1">
                  <a:off x="6288" y="11806"/>
                  <a:ext cx="396" cy="2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43"/>
                <p:cNvCxnSpPr/>
                <p:nvPr/>
              </p:nvCxnSpPr>
              <p:spPr bwMode="auto">
                <a:xfrm flipH="1">
                  <a:off x="6792" y="11982"/>
                  <a:ext cx="180" cy="4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1" name="Text Box 44"/>
              <p:cNvSpPr txBox="1">
                <a:spLocks noChangeArrowheads="1"/>
              </p:cNvSpPr>
              <p:nvPr/>
            </p:nvSpPr>
            <p:spPr bwMode="auto">
              <a:xfrm>
                <a:off x="9294" y="11688"/>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R</a:t>
                </a:r>
                <a:endParaRPr lang="en-US" sz="1100">
                  <a:effectLst/>
                  <a:latin typeface="Calibri"/>
                  <a:ea typeface="Calibri"/>
                  <a:cs typeface="Times New Roman"/>
                </a:endParaRPr>
              </a:p>
            </p:txBody>
          </p:sp>
          <p:sp>
            <p:nvSpPr>
              <p:cNvPr id="42" name="Text Box 45"/>
              <p:cNvSpPr txBox="1">
                <a:spLocks noChangeArrowheads="1"/>
              </p:cNvSpPr>
              <p:nvPr/>
            </p:nvSpPr>
            <p:spPr bwMode="auto">
              <a:xfrm>
                <a:off x="9876" y="11100"/>
                <a:ext cx="52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dirty="0">
                    <a:effectLst/>
                    <a:latin typeface="Calibri"/>
                    <a:ea typeface="Calibri"/>
                    <a:cs typeface="Times New Roman"/>
                  </a:rPr>
                  <a:t>S</a:t>
                </a:r>
                <a:r>
                  <a:rPr lang="en-US" sz="1100" b="1" i="1" baseline="-25000" dirty="0">
                    <a:effectLst/>
                    <a:latin typeface="Calibri"/>
                    <a:ea typeface="Calibri"/>
                    <a:cs typeface="Times New Roman"/>
                  </a:rPr>
                  <a:t>u</a:t>
                </a:r>
                <a:endParaRPr lang="en-US" sz="1100" dirty="0">
                  <a:effectLst/>
                  <a:latin typeface="Calibri"/>
                  <a:ea typeface="Calibri"/>
                  <a:cs typeface="Times New Roman"/>
                </a:endParaRPr>
              </a:p>
            </p:txBody>
          </p:sp>
          <p:sp>
            <p:nvSpPr>
              <p:cNvPr id="43" name="Text Box 46"/>
              <p:cNvSpPr txBox="1">
                <a:spLocks noChangeArrowheads="1"/>
              </p:cNvSpPr>
              <p:nvPr/>
            </p:nvSpPr>
            <p:spPr bwMode="auto">
              <a:xfrm>
                <a:off x="8748" y="10920"/>
                <a:ext cx="528"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dirty="0">
                    <a:effectLst/>
                    <a:latin typeface="Calibri"/>
                    <a:ea typeface="Calibri"/>
                    <a:cs typeface="Times New Roman"/>
                  </a:rPr>
                  <a:t>S</a:t>
                </a:r>
                <a:r>
                  <a:rPr lang="en-US" sz="1100" b="1" i="1" baseline="-25000" dirty="0">
                    <a:effectLst/>
                    <a:latin typeface="Calibri"/>
                    <a:ea typeface="Calibri"/>
                    <a:cs typeface="Times New Roman"/>
                  </a:rPr>
                  <a:t>t</a:t>
                </a:r>
                <a:endParaRPr lang="en-US" sz="1100" dirty="0">
                  <a:effectLst/>
                  <a:latin typeface="Calibri"/>
                  <a:ea typeface="Calibri"/>
                  <a:cs typeface="Times New Roman"/>
                </a:endParaRPr>
              </a:p>
            </p:txBody>
          </p:sp>
        </p:grpSp>
        <p:grpSp>
          <p:nvGrpSpPr>
            <p:cNvPr id="56" name="Group 55"/>
            <p:cNvGrpSpPr>
              <a:grpSpLocks/>
            </p:cNvGrpSpPr>
            <p:nvPr/>
          </p:nvGrpSpPr>
          <p:grpSpPr bwMode="auto">
            <a:xfrm>
              <a:off x="3294380" y="1569085"/>
              <a:ext cx="1371600" cy="1602740"/>
              <a:chOff x="5316" y="10644"/>
              <a:chExt cx="2160" cy="2524"/>
            </a:xfrm>
          </p:grpSpPr>
          <p:grpSp>
            <p:nvGrpSpPr>
              <p:cNvPr id="57" name="Group 56"/>
              <p:cNvGrpSpPr>
                <a:grpSpLocks/>
              </p:cNvGrpSpPr>
              <p:nvPr/>
            </p:nvGrpSpPr>
            <p:grpSpPr bwMode="auto">
              <a:xfrm>
                <a:off x="5316" y="10644"/>
                <a:ext cx="2129" cy="2312"/>
                <a:chOff x="5316" y="10644"/>
                <a:chExt cx="2129" cy="2312"/>
              </a:xfrm>
            </p:grpSpPr>
            <p:sp>
              <p:nvSpPr>
                <p:cNvPr id="61" name="Freeform 60"/>
                <p:cNvSpPr>
                  <a:spLocks/>
                </p:cNvSpPr>
                <p:nvPr/>
              </p:nvSpPr>
              <p:spPr bwMode="auto">
                <a:xfrm>
                  <a:off x="5316" y="10644"/>
                  <a:ext cx="2129" cy="2312"/>
                </a:xfrm>
                <a:custGeom>
                  <a:avLst/>
                  <a:gdLst>
                    <a:gd name="T0" fmla="*/ 186 w 2129"/>
                    <a:gd name="T1" fmla="*/ 670 h 2312"/>
                    <a:gd name="T2" fmla="*/ 466 w 2129"/>
                    <a:gd name="T3" fmla="*/ 306 h 2312"/>
                    <a:gd name="T4" fmla="*/ 1066 w 2129"/>
                    <a:gd name="T5" fmla="*/ 33 h 2312"/>
                    <a:gd name="T6" fmla="*/ 1704 w 2129"/>
                    <a:gd name="T7" fmla="*/ 108 h 2312"/>
                    <a:gd name="T8" fmla="*/ 2064 w 2129"/>
                    <a:gd name="T9" fmla="*/ 432 h 2312"/>
                    <a:gd name="T10" fmla="*/ 2091 w 2129"/>
                    <a:gd name="T11" fmla="*/ 788 h 2312"/>
                    <a:gd name="T12" fmla="*/ 1836 w 2129"/>
                    <a:gd name="T13" fmla="*/ 1056 h 2312"/>
                    <a:gd name="T14" fmla="*/ 1705 w 2129"/>
                    <a:gd name="T15" fmla="*/ 1399 h 2312"/>
                    <a:gd name="T16" fmla="*/ 1745 w 2129"/>
                    <a:gd name="T17" fmla="*/ 1776 h 2312"/>
                    <a:gd name="T18" fmla="*/ 1625 w 2129"/>
                    <a:gd name="T19" fmla="*/ 2115 h 2312"/>
                    <a:gd name="T20" fmla="*/ 1332 w 2129"/>
                    <a:gd name="T21" fmla="*/ 2271 h 2312"/>
                    <a:gd name="T22" fmla="*/ 853 w 2129"/>
                    <a:gd name="T23" fmla="*/ 2297 h 2312"/>
                    <a:gd name="T24" fmla="*/ 440 w 2129"/>
                    <a:gd name="T25" fmla="*/ 2180 h 2312"/>
                    <a:gd name="T26" fmla="*/ 133 w 2129"/>
                    <a:gd name="T27" fmla="*/ 1854 h 2312"/>
                    <a:gd name="T28" fmla="*/ 27 w 2129"/>
                    <a:gd name="T29" fmla="*/ 1438 h 2312"/>
                    <a:gd name="T30" fmla="*/ 27 w 2129"/>
                    <a:gd name="T31" fmla="*/ 1113 h 2312"/>
                    <a:gd name="T32" fmla="*/ 186 w 2129"/>
                    <a:gd name="T33" fmla="*/ 670 h 2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9" h="2312">
                      <a:moveTo>
                        <a:pt x="186" y="670"/>
                      </a:moveTo>
                      <a:cubicBezTo>
                        <a:pt x="260" y="536"/>
                        <a:pt x="320" y="412"/>
                        <a:pt x="466" y="306"/>
                      </a:cubicBezTo>
                      <a:cubicBezTo>
                        <a:pt x="613" y="200"/>
                        <a:pt x="860" y="66"/>
                        <a:pt x="1066" y="33"/>
                      </a:cubicBezTo>
                      <a:cubicBezTo>
                        <a:pt x="1272" y="0"/>
                        <a:pt x="1538" y="41"/>
                        <a:pt x="1704" y="108"/>
                      </a:cubicBezTo>
                      <a:cubicBezTo>
                        <a:pt x="1870" y="175"/>
                        <a:pt x="2000" y="319"/>
                        <a:pt x="2064" y="432"/>
                      </a:cubicBezTo>
                      <a:cubicBezTo>
                        <a:pt x="2128" y="545"/>
                        <a:pt x="2129" y="684"/>
                        <a:pt x="2091" y="788"/>
                      </a:cubicBezTo>
                      <a:cubicBezTo>
                        <a:pt x="2053" y="892"/>
                        <a:pt x="1900" y="954"/>
                        <a:pt x="1836" y="1056"/>
                      </a:cubicBezTo>
                      <a:cubicBezTo>
                        <a:pt x="1772" y="1158"/>
                        <a:pt x="1720" y="1279"/>
                        <a:pt x="1705" y="1399"/>
                      </a:cubicBezTo>
                      <a:cubicBezTo>
                        <a:pt x="1690" y="1519"/>
                        <a:pt x="1758" y="1657"/>
                        <a:pt x="1745" y="1776"/>
                      </a:cubicBezTo>
                      <a:cubicBezTo>
                        <a:pt x="1732" y="1896"/>
                        <a:pt x="1694" y="2032"/>
                        <a:pt x="1625" y="2115"/>
                      </a:cubicBezTo>
                      <a:cubicBezTo>
                        <a:pt x="1556" y="2197"/>
                        <a:pt x="1461" y="2240"/>
                        <a:pt x="1332" y="2271"/>
                      </a:cubicBezTo>
                      <a:cubicBezTo>
                        <a:pt x="1203" y="2301"/>
                        <a:pt x="1001" y="2312"/>
                        <a:pt x="853" y="2297"/>
                      </a:cubicBezTo>
                      <a:cubicBezTo>
                        <a:pt x="704" y="2282"/>
                        <a:pt x="559" y="2253"/>
                        <a:pt x="440" y="2180"/>
                      </a:cubicBezTo>
                      <a:cubicBezTo>
                        <a:pt x="320" y="2106"/>
                        <a:pt x="202" y="1978"/>
                        <a:pt x="133" y="1854"/>
                      </a:cubicBezTo>
                      <a:cubicBezTo>
                        <a:pt x="64" y="1731"/>
                        <a:pt x="44" y="1562"/>
                        <a:pt x="27" y="1438"/>
                      </a:cubicBezTo>
                      <a:cubicBezTo>
                        <a:pt x="9" y="1314"/>
                        <a:pt x="0" y="1241"/>
                        <a:pt x="27" y="1113"/>
                      </a:cubicBezTo>
                      <a:cubicBezTo>
                        <a:pt x="53" y="985"/>
                        <a:pt x="113" y="805"/>
                        <a:pt x="186" y="670"/>
                      </a:cubicBezTo>
                      <a:close/>
                    </a:path>
                  </a:pathLst>
                </a:custGeom>
                <a:solidFill>
                  <a:srgbClr val="EAEAEA"/>
                </a:solidFill>
                <a:ln w="9525"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sp>
              <p:nvSpPr>
                <p:cNvPr id="62" name="Freeform 61"/>
                <p:cNvSpPr>
                  <a:spLocks/>
                </p:cNvSpPr>
                <p:nvPr/>
              </p:nvSpPr>
              <p:spPr bwMode="auto">
                <a:xfrm>
                  <a:off x="5436" y="10760"/>
                  <a:ext cx="1902" cy="2076"/>
                </a:xfrm>
                <a:custGeom>
                  <a:avLst/>
                  <a:gdLst>
                    <a:gd name="T0" fmla="*/ 168 w 1962"/>
                    <a:gd name="T1" fmla="*/ 622 h 2136"/>
                    <a:gd name="T2" fmla="*/ 420 w 1962"/>
                    <a:gd name="T3" fmla="*/ 286 h 2136"/>
                    <a:gd name="T4" fmla="*/ 960 w 1962"/>
                    <a:gd name="T5" fmla="*/ 34 h 2136"/>
                    <a:gd name="T6" fmla="*/ 1560 w 1962"/>
                    <a:gd name="T7" fmla="*/ 82 h 2136"/>
                    <a:gd name="T8" fmla="*/ 1908 w 1962"/>
                    <a:gd name="T9" fmla="*/ 442 h 2136"/>
                    <a:gd name="T10" fmla="*/ 1884 w 1962"/>
                    <a:gd name="T11" fmla="*/ 730 h 2136"/>
                    <a:gd name="T12" fmla="*/ 1668 w 1962"/>
                    <a:gd name="T13" fmla="*/ 946 h 2136"/>
                    <a:gd name="T14" fmla="*/ 1536 w 1962"/>
                    <a:gd name="T15" fmla="*/ 1294 h 2136"/>
                    <a:gd name="T16" fmla="*/ 1572 w 1962"/>
                    <a:gd name="T17" fmla="*/ 1642 h 2136"/>
                    <a:gd name="T18" fmla="*/ 1464 w 1962"/>
                    <a:gd name="T19" fmla="*/ 1954 h 2136"/>
                    <a:gd name="T20" fmla="*/ 1200 w 1962"/>
                    <a:gd name="T21" fmla="*/ 2098 h 2136"/>
                    <a:gd name="T22" fmla="*/ 768 w 1962"/>
                    <a:gd name="T23" fmla="*/ 2122 h 2136"/>
                    <a:gd name="T24" fmla="*/ 396 w 1962"/>
                    <a:gd name="T25" fmla="*/ 2014 h 2136"/>
                    <a:gd name="T26" fmla="*/ 120 w 1962"/>
                    <a:gd name="T27" fmla="*/ 1714 h 2136"/>
                    <a:gd name="T28" fmla="*/ 24 w 1962"/>
                    <a:gd name="T29" fmla="*/ 1330 h 2136"/>
                    <a:gd name="T30" fmla="*/ 24 w 1962"/>
                    <a:gd name="T31" fmla="*/ 1030 h 2136"/>
                    <a:gd name="T32" fmla="*/ 168 w 1962"/>
                    <a:gd name="T33" fmla="*/ 62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2" h="2136">
                      <a:moveTo>
                        <a:pt x="168" y="622"/>
                      </a:moveTo>
                      <a:cubicBezTo>
                        <a:pt x="234" y="498"/>
                        <a:pt x="288" y="384"/>
                        <a:pt x="420" y="286"/>
                      </a:cubicBezTo>
                      <a:cubicBezTo>
                        <a:pt x="552" y="188"/>
                        <a:pt x="770" y="68"/>
                        <a:pt x="960" y="34"/>
                      </a:cubicBezTo>
                      <a:cubicBezTo>
                        <a:pt x="1150" y="0"/>
                        <a:pt x="1402" y="14"/>
                        <a:pt x="1560" y="82"/>
                      </a:cubicBezTo>
                      <a:cubicBezTo>
                        <a:pt x="1718" y="150"/>
                        <a:pt x="1854" y="334"/>
                        <a:pt x="1908" y="442"/>
                      </a:cubicBezTo>
                      <a:cubicBezTo>
                        <a:pt x="1962" y="550"/>
                        <a:pt x="1924" y="646"/>
                        <a:pt x="1884" y="730"/>
                      </a:cubicBezTo>
                      <a:cubicBezTo>
                        <a:pt x="1844" y="814"/>
                        <a:pt x="1726" y="852"/>
                        <a:pt x="1668" y="946"/>
                      </a:cubicBezTo>
                      <a:cubicBezTo>
                        <a:pt x="1610" y="1040"/>
                        <a:pt x="1552" y="1178"/>
                        <a:pt x="1536" y="1294"/>
                      </a:cubicBezTo>
                      <a:cubicBezTo>
                        <a:pt x="1520" y="1410"/>
                        <a:pt x="1584" y="1532"/>
                        <a:pt x="1572" y="1642"/>
                      </a:cubicBezTo>
                      <a:cubicBezTo>
                        <a:pt x="1560" y="1752"/>
                        <a:pt x="1526" y="1878"/>
                        <a:pt x="1464" y="1954"/>
                      </a:cubicBezTo>
                      <a:cubicBezTo>
                        <a:pt x="1402" y="2030"/>
                        <a:pt x="1316" y="2070"/>
                        <a:pt x="1200" y="2098"/>
                      </a:cubicBezTo>
                      <a:cubicBezTo>
                        <a:pt x="1084" y="2126"/>
                        <a:pt x="902" y="2136"/>
                        <a:pt x="768" y="2122"/>
                      </a:cubicBezTo>
                      <a:cubicBezTo>
                        <a:pt x="634" y="2108"/>
                        <a:pt x="504" y="2082"/>
                        <a:pt x="396" y="2014"/>
                      </a:cubicBezTo>
                      <a:cubicBezTo>
                        <a:pt x="288" y="1946"/>
                        <a:pt x="182" y="1828"/>
                        <a:pt x="120" y="1714"/>
                      </a:cubicBezTo>
                      <a:cubicBezTo>
                        <a:pt x="58" y="1600"/>
                        <a:pt x="40" y="1444"/>
                        <a:pt x="24" y="1330"/>
                      </a:cubicBezTo>
                      <a:cubicBezTo>
                        <a:pt x="8" y="1216"/>
                        <a:pt x="0" y="1148"/>
                        <a:pt x="24" y="1030"/>
                      </a:cubicBezTo>
                      <a:cubicBezTo>
                        <a:pt x="48" y="912"/>
                        <a:pt x="102" y="746"/>
                        <a:pt x="168" y="622"/>
                      </a:cubicBezTo>
                      <a:close/>
                    </a:path>
                  </a:pathLst>
                </a:custGeom>
                <a:gradFill rotWithShape="0">
                  <a:gsLst>
                    <a:gs pos="0">
                      <a:srgbClr val="F8F8F8"/>
                    </a:gs>
                    <a:gs pos="100000">
                      <a:srgbClr val="F8F8F8">
                        <a:gamma/>
                        <a:shade val="74118"/>
                        <a:invGamma/>
                      </a:srgbClr>
                    </a:gs>
                  </a:gsLst>
                  <a:path path="rect">
                    <a:fillToRect l="50000" t="50000" r="50000" b="50000"/>
                  </a:path>
                </a:gra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sp>
              <p:nvSpPr>
                <p:cNvPr id="63" name="Text Box 52"/>
                <p:cNvSpPr txBox="1">
                  <a:spLocks noChangeArrowheads="1"/>
                </p:cNvSpPr>
                <p:nvPr/>
              </p:nvSpPr>
              <p:spPr bwMode="auto">
                <a:xfrm>
                  <a:off x="6270" y="11664"/>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R</a:t>
                  </a:r>
                  <a:endParaRPr lang="en-US" sz="1100">
                    <a:effectLst/>
                    <a:latin typeface="Calibri"/>
                    <a:ea typeface="Calibri"/>
                    <a:cs typeface="Times New Roman"/>
                  </a:endParaRPr>
                </a:p>
              </p:txBody>
            </p:sp>
            <p:sp>
              <p:nvSpPr>
                <p:cNvPr id="64" name="Text Box 53"/>
                <p:cNvSpPr txBox="1">
                  <a:spLocks noChangeArrowheads="1"/>
                </p:cNvSpPr>
                <p:nvPr/>
              </p:nvSpPr>
              <p:spPr bwMode="auto">
                <a:xfrm>
                  <a:off x="6024" y="10800"/>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S</a:t>
                  </a:r>
                  <a:endParaRPr lang="en-US" sz="1100">
                    <a:effectLst/>
                    <a:latin typeface="Calibri"/>
                    <a:ea typeface="Calibri"/>
                    <a:cs typeface="Times New Roman"/>
                  </a:endParaRPr>
                </a:p>
              </p:txBody>
            </p:sp>
          </p:grpSp>
          <p:sp>
            <p:nvSpPr>
              <p:cNvPr id="58" name="Text Box 54"/>
              <p:cNvSpPr txBox="1">
                <a:spLocks noChangeArrowheads="1"/>
              </p:cNvSpPr>
              <p:nvPr/>
            </p:nvSpPr>
            <p:spPr bwMode="auto">
              <a:xfrm>
                <a:off x="7020" y="12712"/>
                <a:ext cx="456"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u</a:t>
                </a:r>
                <a:endParaRPr lang="en-US" sz="1100">
                  <a:effectLst/>
                  <a:latin typeface="Calibri"/>
                  <a:ea typeface="Calibri"/>
                  <a:cs typeface="Times New Roman"/>
                </a:endParaRPr>
              </a:p>
            </p:txBody>
          </p:sp>
          <p:cxnSp>
            <p:nvCxnSpPr>
              <p:cNvPr id="59" name="Line 55"/>
              <p:cNvCxnSpPr/>
              <p:nvPr/>
            </p:nvCxnSpPr>
            <p:spPr bwMode="auto">
              <a:xfrm>
                <a:off x="6640" y="12792"/>
                <a:ext cx="40" cy="1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Line 56"/>
              <p:cNvCxnSpPr/>
              <p:nvPr/>
            </p:nvCxnSpPr>
            <p:spPr bwMode="auto">
              <a:xfrm>
                <a:off x="6648" y="12832"/>
                <a:ext cx="464" cy="1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65" name="Freeform 64"/>
            <p:cNvSpPr>
              <a:spLocks/>
            </p:cNvSpPr>
            <p:nvPr/>
          </p:nvSpPr>
          <p:spPr bwMode="auto">
            <a:xfrm>
              <a:off x="5709920" y="1688465"/>
              <a:ext cx="763270" cy="1272540"/>
            </a:xfrm>
            <a:custGeom>
              <a:avLst/>
              <a:gdLst>
                <a:gd name="T0" fmla="*/ 816 w 1202"/>
                <a:gd name="T1" fmla="*/ 0 h 2004"/>
                <a:gd name="T2" fmla="*/ 1008 w 1202"/>
                <a:gd name="T3" fmla="*/ 128 h 2004"/>
                <a:gd name="T4" fmla="*/ 1176 w 1202"/>
                <a:gd name="T5" fmla="*/ 336 h 2004"/>
                <a:gd name="T6" fmla="*/ 1166 w 1202"/>
                <a:gd name="T7" fmla="*/ 645 h 2004"/>
                <a:gd name="T8" fmla="*/ 957 w 1202"/>
                <a:gd name="T9" fmla="*/ 855 h 2004"/>
                <a:gd name="T10" fmla="*/ 829 w 1202"/>
                <a:gd name="T11" fmla="*/ 1194 h 2004"/>
                <a:gd name="T12" fmla="*/ 864 w 1202"/>
                <a:gd name="T13" fmla="*/ 1532 h 2004"/>
                <a:gd name="T14" fmla="*/ 759 w 1202"/>
                <a:gd name="T15" fmla="*/ 1835 h 2004"/>
                <a:gd name="T16" fmla="*/ 528 w 1202"/>
                <a:gd name="T17" fmla="*/ 1960 h 2004"/>
                <a:gd name="T18" fmla="*/ 224 w 1202"/>
                <a:gd name="T19" fmla="*/ 2000 h 2004"/>
                <a:gd name="T20" fmla="*/ 0 w 1202"/>
                <a:gd name="T21" fmla="*/ 1984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2" h="2004">
                  <a:moveTo>
                    <a:pt x="816" y="0"/>
                  </a:moveTo>
                  <a:cubicBezTo>
                    <a:pt x="848" y="21"/>
                    <a:pt x="948" y="72"/>
                    <a:pt x="1008" y="128"/>
                  </a:cubicBezTo>
                  <a:cubicBezTo>
                    <a:pt x="1068" y="184"/>
                    <a:pt x="1150" y="250"/>
                    <a:pt x="1176" y="336"/>
                  </a:cubicBezTo>
                  <a:cubicBezTo>
                    <a:pt x="1202" y="422"/>
                    <a:pt x="1202" y="558"/>
                    <a:pt x="1166" y="645"/>
                  </a:cubicBezTo>
                  <a:cubicBezTo>
                    <a:pt x="1130" y="732"/>
                    <a:pt x="1013" y="764"/>
                    <a:pt x="957" y="855"/>
                  </a:cubicBezTo>
                  <a:cubicBezTo>
                    <a:pt x="901" y="947"/>
                    <a:pt x="845" y="1081"/>
                    <a:pt x="829" y="1194"/>
                  </a:cubicBezTo>
                  <a:cubicBezTo>
                    <a:pt x="814" y="1306"/>
                    <a:pt x="876" y="1425"/>
                    <a:pt x="864" y="1532"/>
                  </a:cubicBezTo>
                  <a:cubicBezTo>
                    <a:pt x="852" y="1639"/>
                    <a:pt x="815" y="1764"/>
                    <a:pt x="759" y="1835"/>
                  </a:cubicBezTo>
                  <a:cubicBezTo>
                    <a:pt x="703" y="1906"/>
                    <a:pt x="617" y="1932"/>
                    <a:pt x="528" y="1960"/>
                  </a:cubicBezTo>
                  <a:cubicBezTo>
                    <a:pt x="439" y="1988"/>
                    <a:pt x="312" y="1996"/>
                    <a:pt x="224" y="2000"/>
                  </a:cubicBezTo>
                  <a:cubicBezTo>
                    <a:pt x="136" y="2004"/>
                    <a:pt x="47" y="1987"/>
                    <a:pt x="0" y="1984"/>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F8F8F8"/>
                      </a:gs>
                      <a:gs pos="100000">
                        <a:srgbClr val="F8F8F8">
                          <a:gamma/>
                          <a:shade val="74118"/>
                          <a:invGamma/>
                        </a:srgbClr>
                      </a:gs>
                    </a:gsLst>
                    <a:path path="rect">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grpSp>
      <p:sp>
        <p:nvSpPr>
          <p:cNvPr id="3" name="Rectangle 5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 Box 4"/>
          <p:cNvSpPr txBox="1">
            <a:spLocks noChangeArrowheads="1"/>
          </p:cNvSpPr>
          <p:nvPr/>
        </p:nvSpPr>
        <p:spPr bwMode="auto">
          <a:xfrm>
            <a:off x="1455768" y="2949652"/>
            <a:ext cx="1812702" cy="330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Traction Conditions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 Box 7"/>
          <p:cNvSpPr txBox="1">
            <a:spLocks noChangeArrowheads="1"/>
          </p:cNvSpPr>
          <p:nvPr/>
        </p:nvSpPr>
        <p:spPr bwMode="auto">
          <a:xfrm>
            <a:off x="3270553" y="2942098"/>
            <a:ext cx="2204664" cy="330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Displacement Conditions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 Box 47"/>
          <p:cNvSpPr txBox="1">
            <a:spLocks noChangeArrowheads="1"/>
          </p:cNvSpPr>
          <p:nvPr/>
        </p:nvSpPr>
        <p:spPr bwMode="auto">
          <a:xfrm>
            <a:off x="2972458" y="1104576"/>
            <a:ext cx="475291" cy="356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dirty="0">
                <a:effectLst/>
                <a:latin typeface="Calibri"/>
                <a:ea typeface="Calibri"/>
                <a:cs typeface="Times New Roman"/>
              </a:rPr>
              <a:t>T</a:t>
            </a:r>
            <a:r>
              <a:rPr lang="en-US" sz="1100" b="1" i="1" baseline="30000" dirty="0">
                <a:effectLst/>
                <a:latin typeface="Calibri"/>
                <a:ea typeface="Calibri"/>
                <a:cs typeface="Times New Roman"/>
              </a:rPr>
              <a:t>(n)</a:t>
            </a:r>
            <a:endParaRPr lang="en-US" sz="1100" dirty="0">
              <a:effectLst/>
              <a:latin typeface="Calibri"/>
              <a:ea typeface="Calibri"/>
              <a:cs typeface="Times New Roman"/>
            </a:endParaRPr>
          </a:p>
        </p:txBody>
      </p:sp>
      <p:sp>
        <p:nvSpPr>
          <p:cNvPr id="6" name="Rectangle 90"/>
          <p:cNvSpPr>
            <a:spLocks noChangeArrowheads="1"/>
          </p:cNvSpPr>
          <p:nvPr/>
        </p:nvSpPr>
        <p:spPr bwMode="auto">
          <a:xfrm>
            <a:off x="2177032" y="3906110"/>
            <a:ext cx="1630400" cy="2055994"/>
          </a:xfrm>
          <a:prstGeom prst="rect">
            <a:avLst/>
          </a:prstGeom>
          <a:solidFill>
            <a:srgbClr val="DDDDDD"/>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7" name="Group 82"/>
          <p:cNvGrpSpPr>
            <a:grpSpLocks/>
          </p:cNvGrpSpPr>
          <p:nvPr/>
        </p:nvGrpSpPr>
        <p:grpSpPr bwMode="auto">
          <a:xfrm>
            <a:off x="3807432" y="3906110"/>
            <a:ext cx="401197" cy="2055994"/>
            <a:chOff x="6408" y="3480"/>
            <a:chExt cx="588" cy="2906"/>
          </a:xfrm>
        </p:grpSpPr>
        <p:sp>
          <p:nvSpPr>
            <p:cNvPr id="66560" name="Line 89"/>
            <p:cNvSpPr>
              <a:spLocks noChangeShapeType="1"/>
            </p:cNvSpPr>
            <p:nvPr/>
          </p:nvSpPr>
          <p:spPr bwMode="auto">
            <a:xfrm>
              <a:off x="6408" y="396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61" name="Line 88"/>
            <p:cNvSpPr>
              <a:spLocks noChangeShapeType="1"/>
            </p:cNvSpPr>
            <p:nvPr/>
          </p:nvSpPr>
          <p:spPr bwMode="auto">
            <a:xfrm>
              <a:off x="6432" y="538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62" name="Line 87"/>
            <p:cNvSpPr>
              <a:spLocks noChangeShapeType="1"/>
            </p:cNvSpPr>
            <p:nvPr/>
          </p:nvSpPr>
          <p:spPr bwMode="auto">
            <a:xfrm>
              <a:off x="6432" y="489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64" name="Line 86"/>
            <p:cNvSpPr>
              <a:spLocks noChangeShapeType="1"/>
            </p:cNvSpPr>
            <p:nvPr/>
          </p:nvSpPr>
          <p:spPr bwMode="auto">
            <a:xfrm>
              <a:off x="6432" y="638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65" name="Line 85"/>
            <p:cNvSpPr>
              <a:spLocks noChangeShapeType="1"/>
            </p:cNvSpPr>
            <p:nvPr/>
          </p:nvSpPr>
          <p:spPr bwMode="auto">
            <a:xfrm>
              <a:off x="6420" y="5864"/>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66" name="Line 84"/>
            <p:cNvSpPr>
              <a:spLocks noChangeShapeType="1"/>
            </p:cNvSpPr>
            <p:nvPr/>
          </p:nvSpPr>
          <p:spPr bwMode="auto">
            <a:xfrm>
              <a:off x="6432" y="4448"/>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67" name="Line 83"/>
            <p:cNvSpPr>
              <a:spLocks noChangeShapeType="1"/>
            </p:cNvSpPr>
            <p:nvPr/>
          </p:nvSpPr>
          <p:spPr bwMode="auto">
            <a:xfrm>
              <a:off x="6420" y="3480"/>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568" name="Group 74"/>
          <p:cNvGrpSpPr>
            <a:grpSpLocks/>
          </p:cNvGrpSpPr>
          <p:nvPr/>
        </p:nvGrpSpPr>
        <p:grpSpPr bwMode="auto">
          <a:xfrm flipH="1">
            <a:off x="1767298" y="3906110"/>
            <a:ext cx="401198" cy="2055994"/>
            <a:chOff x="6408" y="3480"/>
            <a:chExt cx="588" cy="2906"/>
          </a:xfrm>
        </p:grpSpPr>
        <p:sp>
          <p:nvSpPr>
            <p:cNvPr id="66570" name="Line 81"/>
            <p:cNvSpPr>
              <a:spLocks noChangeShapeType="1"/>
            </p:cNvSpPr>
            <p:nvPr/>
          </p:nvSpPr>
          <p:spPr bwMode="auto">
            <a:xfrm>
              <a:off x="6408" y="396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1" name="Line 80"/>
            <p:cNvSpPr>
              <a:spLocks noChangeShapeType="1"/>
            </p:cNvSpPr>
            <p:nvPr/>
          </p:nvSpPr>
          <p:spPr bwMode="auto">
            <a:xfrm>
              <a:off x="6432" y="538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2" name="Line 79"/>
            <p:cNvSpPr>
              <a:spLocks noChangeShapeType="1"/>
            </p:cNvSpPr>
            <p:nvPr/>
          </p:nvSpPr>
          <p:spPr bwMode="auto">
            <a:xfrm>
              <a:off x="6432" y="489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3" name="Line 78"/>
            <p:cNvSpPr>
              <a:spLocks noChangeShapeType="1"/>
            </p:cNvSpPr>
            <p:nvPr/>
          </p:nvSpPr>
          <p:spPr bwMode="auto">
            <a:xfrm>
              <a:off x="6432" y="638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4" name="Line 77"/>
            <p:cNvSpPr>
              <a:spLocks noChangeShapeType="1"/>
            </p:cNvSpPr>
            <p:nvPr/>
          </p:nvSpPr>
          <p:spPr bwMode="auto">
            <a:xfrm>
              <a:off x="6420" y="5864"/>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5" name="Line 76"/>
            <p:cNvSpPr>
              <a:spLocks noChangeShapeType="1"/>
            </p:cNvSpPr>
            <p:nvPr/>
          </p:nvSpPr>
          <p:spPr bwMode="auto">
            <a:xfrm>
              <a:off x="6432" y="4448"/>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6" name="Line 75"/>
            <p:cNvSpPr>
              <a:spLocks noChangeShapeType="1"/>
            </p:cNvSpPr>
            <p:nvPr/>
          </p:nvSpPr>
          <p:spPr bwMode="auto">
            <a:xfrm>
              <a:off x="6420" y="3480"/>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577" name="Line 73"/>
          <p:cNvSpPr>
            <a:spLocks noChangeShapeType="1"/>
          </p:cNvSpPr>
          <p:nvPr/>
        </p:nvSpPr>
        <p:spPr bwMode="auto">
          <a:xfrm flipH="1">
            <a:off x="3005847" y="3773348"/>
            <a:ext cx="1572" cy="2306439"/>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8" name="Line 72"/>
          <p:cNvSpPr>
            <a:spLocks noChangeShapeType="1"/>
          </p:cNvSpPr>
          <p:nvPr/>
        </p:nvSpPr>
        <p:spPr bwMode="auto">
          <a:xfrm>
            <a:off x="2493029" y="3630074"/>
            <a:ext cx="515582" cy="196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9" name="Rectangle 102"/>
          <p:cNvSpPr>
            <a:spLocks noChangeArrowheads="1"/>
          </p:cNvSpPr>
          <p:nvPr/>
        </p:nvSpPr>
        <p:spPr bwMode="auto">
          <a:xfrm>
            <a:off x="5525059" y="3952987"/>
            <a:ext cx="810932" cy="2055994"/>
          </a:xfrm>
          <a:prstGeom prst="rect">
            <a:avLst/>
          </a:prstGeom>
          <a:solidFill>
            <a:srgbClr val="DDDDDD"/>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66580" name="Group 94"/>
          <p:cNvGrpSpPr>
            <a:grpSpLocks/>
          </p:cNvGrpSpPr>
          <p:nvPr/>
        </p:nvGrpSpPr>
        <p:grpSpPr bwMode="auto">
          <a:xfrm>
            <a:off x="6335991" y="3952987"/>
            <a:ext cx="401197" cy="2055994"/>
            <a:chOff x="6408" y="3480"/>
            <a:chExt cx="588" cy="2906"/>
          </a:xfrm>
        </p:grpSpPr>
        <p:sp>
          <p:nvSpPr>
            <p:cNvPr id="66581" name="Line 101"/>
            <p:cNvSpPr>
              <a:spLocks noChangeShapeType="1"/>
            </p:cNvSpPr>
            <p:nvPr/>
          </p:nvSpPr>
          <p:spPr bwMode="auto">
            <a:xfrm>
              <a:off x="6408" y="396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2" name="Line 100"/>
            <p:cNvSpPr>
              <a:spLocks noChangeShapeType="1"/>
            </p:cNvSpPr>
            <p:nvPr/>
          </p:nvSpPr>
          <p:spPr bwMode="auto">
            <a:xfrm>
              <a:off x="6432" y="538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3" name="Line 99"/>
            <p:cNvSpPr>
              <a:spLocks noChangeShapeType="1"/>
            </p:cNvSpPr>
            <p:nvPr/>
          </p:nvSpPr>
          <p:spPr bwMode="auto">
            <a:xfrm>
              <a:off x="6432" y="489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4" name="Line 98"/>
            <p:cNvSpPr>
              <a:spLocks noChangeShapeType="1"/>
            </p:cNvSpPr>
            <p:nvPr/>
          </p:nvSpPr>
          <p:spPr bwMode="auto">
            <a:xfrm>
              <a:off x="6432" y="6386"/>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5" name="Line 97"/>
            <p:cNvSpPr>
              <a:spLocks noChangeShapeType="1"/>
            </p:cNvSpPr>
            <p:nvPr/>
          </p:nvSpPr>
          <p:spPr bwMode="auto">
            <a:xfrm>
              <a:off x="6420" y="5864"/>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6" name="Line 96"/>
            <p:cNvSpPr>
              <a:spLocks noChangeShapeType="1"/>
            </p:cNvSpPr>
            <p:nvPr/>
          </p:nvSpPr>
          <p:spPr bwMode="auto">
            <a:xfrm>
              <a:off x="6432" y="4448"/>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7" name="Line 95"/>
            <p:cNvSpPr>
              <a:spLocks noChangeShapeType="1"/>
            </p:cNvSpPr>
            <p:nvPr/>
          </p:nvSpPr>
          <p:spPr bwMode="auto">
            <a:xfrm>
              <a:off x="6420" y="3480"/>
              <a:ext cx="5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588" name="Line 93"/>
          <p:cNvSpPr>
            <a:spLocks noChangeShapeType="1"/>
          </p:cNvSpPr>
          <p:nvPr/>
        </p:nvSpPr>
        <p:spPr bwMode="auto">
          <a:xfrm flipH="1">
            <a:off x="5525311" y="3845930"/>
            <a:ext cx="939" cy="2311679"/>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89" name="Line 92"/>
          <p:cNvSpPr>
            <a:spLocks noChangeShapeType="1"/>
          </p:cNvSpPr>
          <p:nvPr/>
        </p:nvSpPr>
        <p:spPr bwMode="auto">
          <a:xfrm flipV="1">
            <a:off x="5112413" y="4484908"/>
            <a:ext cx="395574" cy="3215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6590" name="Object 66589"/>
          <p:cNvGraphicFramePr>
            <a:graphicFrameLocks noChangeAspect="1"/>
          </p:cNvGraphicFramePr>
          <p:nvPr>
            <p:extLst>
              <p:ext uri="{D42A27DB-BD31-4B8C-83A1-F6EECF244321}">
                <p14:modId xmlns:p14="http://schemas.microsoft.com/office/powerpoint/2010/main" val="862229100"/>
              </p:ext>
            </p:extLst>
          </p:nvPr>
        </p:nvGraphicFramePr>
        <p:xfrm>
          <a:off x="4691286" y="4620154"/>
          <a:ext cx="573628" cy="534346"/>
        </p:xfrm>
        <a:graphic>
          <a:graphicData uri="http://schemas.openxmlformats.org/presentationml/2006/ole">
            <mc:AlternateContent xmlns:mc="http://schemas.openxmlformats.org/markup-compatibility/2006">
              <mc:Choice xmlns:v="urn:schemas-microsoft-com:vml" Requires="v">
                <p:oleObj spid="_x0000_s68734" name="Equation" r:id="rId3" imgW="533169" imgH="482391" progId="Equation.3">
                  <p:embed/>
                </p:oleObj>
              </mc:Choice>
              <mc:Fallback>
                <p:oleObj name="Equation" r:id="rId3" imgW="533169" imgH="482391" progId="Equation.3">
                  <p:embed/>
                  <p:pic>
                    <p:nvPicPr>
                      <p:cNvPr id="0"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286" y="4620154"/>
                        <a:ext cx="573628" cy="534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591" name="Group 69"/>
          <p:cNvGrpSpPr>
            <a:grpSpLocks/>
          </p:cNvGrpSpPr>
          <p:nvPr/>
        </p:nvGrpSpPr>
        <p:grpSpPr bwMode="auto">
          <a:xfrm>
            <a:off x="3007419" y="4289173"/>
            <a:ext cx="679475" cy="721898"/>
            <a:chOff x="6312" y="6732"/>
            <a:chExt cx="1248" cy="1236"/>
          </a:xfrm>
        </p:grpSpPr>
        <p:sp>
          <p:nvSpPr>
            <p:cNvPr id="66" name="Line 71"/>
            <p:cNvSpPr>
              <a:spLocks noChangeShapeType="1"/>
            </p:cNvSpPr>
            <p:nvPr/>
          </p:nvSpPr>
          <p:spPr bwMode="auto">
            <a:xfrm>
              <a:off x="6312" y="7968"/>
              <a:ext cx="12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0"/>
            <p:cNvSpPr>
              <a:spLocks noChangeShapeType="1"/>
            </p:cNvSpPr>
            <p:nvPr/>
          </p:nvSpPr>
          <p:spPr bwMode="auto">
            <a:xfrm flipV="1">
              <a:off x="6312" y="6732"/>
              <a:ext cx="0" cy="12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8" name="Text Box 68"/>
          <p:cNvSpPr txBox="1">
            <a:spLocks noChangeArrowheads="1"/>
          </p:cNvSpPr>
          <p:nvPr/>
        </p:nvSpPr>
        <p:spPr bwMode="auto">
          <a:xfrm>
            <a:off x="3535983" y="4934107"/>
            <a:ext cx="286814" cy="32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 name="Text Box 67"/>
          <p:cNvSpPr txBox="1">
            <a:spLocks noChangeArrowheads="1"/>
          </p:cNvSpPr>
          <p:nvPr/>
        </p:nvSpPr>
        <p:spPr bwMode="auto">
          <a:xfrm>
            <a:off x="2750659" y="4152051"/>
            <a:ext cx="286814" cy="32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Rectangle 10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7" name="Text Box 46"/>
          <p:cNvSpPr txBox="1">
            <a:spLocks noChangeArrowheads="1"/>
          </p:cNvSpPr>
          <p:nvPr/>
        </p:nvSpPr>
        <p:spPr bwMode="auto">
          <a:xfrm>
            <a:off x="6930383" y="2005587"/>
            <a:ext cx="768722" cy="369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nSpc>
                <a:spcPct val="115000"/>
              </a:lnSpc>
              <a:spcAft>
                <a:spcPts val="1000"/>
              </a:spcAft>
            </a:pPr>
            <a:r>
              <a:rPr lang="en-US" sz="1100" b="1" i="1" dirty="0" smtClean="0">
                <a:effectLst/>
                <a:latin typeface="Calibri"/>
                <a:ea typeface="Calibri"/>
                <a:cs typeface="Times New Roman"/>
              </a:rPr>
              <a:t>S = S</a:t>
            </a:r>
            <a:r>
              <a:rPr lang="en-US" sz="1100" b="1" i="1" baseline="-25000" dirty="0" smtClean="0">
                <a:effectLst/>
                <a:latin typeface="Calibri"/>
                <a:ea typeface="Calibri"/>
                <a:cs typeface="Times New Roman"/>
              </a:rPr>
              <a:t>t</a:t>
            </a:r>
            <a:r>
              <a:rPr lang="en-US" sz="1100" b="1" i="1" dirty="0" smtClean="0">
                <a:latin typeface="Calibri"/>
                <a:ea typeface="Calibri"/>
                <a:cs typeface="Times New Roman"/>
              </a:rPr>
              <a:t> + </a:t>
            </a:r>
            <a:r>
              <a:rPr lang="en-US" sz="1100" b="1" i="1" dirty="0">
                <a:ea typeface="Calibri"/>
                <a:cs typeface="Times New Roman"/>
              </a:rPr>
              <a:t>S</a:t>
            </a:r>
            <a:r>
              <a:rPr lang="en-US" sz="1100" b="1" i="1" baseline="-25000" dirty="0">
                <a:ea typeface="Calibri"/>
                <a:cs typeface="Times New Roman"/>
              </a:rPr>
              <a:t>u</a:t>
            </a:r>
            <a:endParaRPr lang="en-US" sz="1100" dirty="0">
              <a:ea typeface="Calibri"/>
              <a:cs typeface="Times New Roman"/>
            </a:endParaRPr>
          </a:p>
          <a:p>
            <a:pPr marL="0" marR="0">
              <a:lnSpc>
                <a:spcPct val="115000"/>
              </a:lnSpc>
              <a:spcBef>
                <a:spcPts val="0"/>
              </a:spcBef>
              <a:spcAft>
                <a:spcPts val="1000"/>
              </a:spcAft>
            </a:pPr>
            <a:endParaRPr lang="en-US" sz="1100" dirty="0">
              <a:effectLst/>
              <a:latin typeface="Calibri"/>
              <a:ea typeface="Calibri"/>
              <a:cs typeface="Times New Roman"/>
            </a:endParaRPr>
          </a:p>
        </p:txBody>
      </p:sp>
      <p:sp>
        <p:nvSpPr>
          <p:cNvPr id="98" name="Rectangle 97"/>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01" name="Picture 2" descr="C:\Users\sadd\Pictures\My Scans\scan001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72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7" y="735807"/>
            <a:ext cx="8165805" cy="1258245"/>
          </a:xfrm>
        </p:spPr>
        <p:txBody>
          <a:bodyPr>
            <a:normAutofit fontScale="90000"/>
          </a:bodyPr>
          <a:lstStyle/>
          <a:p>
            <a:r>
              <a:rPr lang="en-US" sz="3600" b="1" dirty="0" smtClean="0"/>
              <a:t>Boundary Conditions on </a:t>
            </a:r>
            <a:r>
              <a:rPr lang="en-US" sz="3600" b="1" dirty="0"/>
              <a:t>Coordinate </a:t>
            </a:r>
            <a:r>
              <a:rPr lang="en-US" sz="3600" b="1" dirty="0" smtClean="0"/>
              <a:t>Surfaces</a:t>
            </a:r>
            <a:r>
              <a:rPr lang="en-US" sz="3200" b="1" dirty="0" smtClean="0"/>
              <a:t/>
            </a:r>
            <a:br>
              <a:rPr lang="en-US" sz="3200" b="1" dirty="0" smtClean="0"/>
            </a:br>
            <a:r>
              <a:rPr lang="en-US" sz="2400" b="1" dirty="0" smtClean="0"/>
              <a:t>On Coordinate </a:t>
            </a:r>
            <a:r>
              <a:rPr lang="en-US" sz="2400" b="1" dirty="0"/>
              <a:t>S</a:t>
            </a:r>
            <a:r>
              <a:rPr lang="en-US" sz="2400" b="1" dirty="0" smtClean="0"/>
              <a:t>urfaces the Traction Vector Reduces to Simply Particular Stress Components</a:t>
            </a:r>
            <a:endParaRPr lang="en-US" sz="32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78"/>
          <p:cNvSpPr txBox="1">
            <a:spLocks noChangeArrowheads="1"/>
          </p:cNvSpPr>
          <p:nvPr/>
        </p:nvSpPr>
        <p:spPr bwMode="auto">
          <a:xfrm>
            <a:off x="1263229" y="4674538"/>
            <a:ext cx="276613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(Cartesian Coordinate Boundaries)</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79"/>
          <p:cNvSpPr txBox="1">
            <a:spLocks noChangeArrowheads="1"/>
          </p:cNvSpPr>
          <p:nvPr/>
        </p:nvSpPr>
        <p:spPr bwMode="auto">
          <a:xfrm>
            <a:off x="4572000" y="4674538"/>
            <a:ext cx="2644049"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(Polar Coordinate Boundaries)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Group 12"/>
          <p:cNvGrpSpPr>
            <a:grpSpLocks/>
          </p:cNvGrpSpPr>
          <p:nvPr/>
        </p:nvGrpSpPr>
        <p:grpSpPr bwMode="auto">
          <a:xfrm>
            <a:off x="4399022" y="1984730"/>
            <a:ext cx="3281473" cy="2660171"/>
            <a:chOff x="6421" y="2350"/>
            <a:chExt cx="4514" cy="3720"/>
          </a:xfrm>
        </p:grpSpPr>
        <p:sp>
          <p:nvSpPr>
            <p:cNvPr id="15" name="Arc 4"/>
            <p:cNvSpPr>
              <a:spLocks/>
            </p:cNvSpPr>
            <p:nvPr/>
          </p:nvSpPr>
          <p:spPr bwMode="auto">
            <a:xfrm>
              <a:off x="6421" y="3100"/>
              <a:ext cx="3680" cy="2930"/>
            </a:xfrm>
            <a:custGeom>
              <a:avLst/>
              <a:gdLst>
                <a:gd name="G0" fmla="+- 9564 0 0"/>
                <a:gd name="G1" fmla="+- 21600 0 0"/>
                <a:gd name="G2" fmla="+- 21600 0 0"/>
                <a:gd name="T0" fmla="*/ 0 w 27322"/>
                <a:gd name="T1" fmla="*/ 2233 h 21600"/>
                <a:gd name="T2" fmla="*/ 27322 w 27322"/>
                <a:gd name="T3" fmla="*/ 9302 h 21600"/>
                <a:gd name="T4" fmla="*/ 9564 w 27322"/>
                <a:gd name="T5" fmla="*/ 21600 h 21600"/>
              </a:gdLst>
              <a:ahLst/>
              <a:cxnLst>
                <a:cxn ang="0">
                  <a:pos x="T0" y="T1"/>
                </a:cxn>
                <a:cxn ang="0">
                  <a:pos x="T2" y="T3"/>
                </a:cxn>
                <a:cxn ang="0">
                  <a:pos x="T4" y="T5"/>
                </a:cxn>
              </a:cxnLst>
              <a:rect l="0" t="0" r="r" b="b"/>
              <a:pathLst>
                <a:path w="27322" h="21600" fill="none" extrusionOk="0">
                  <a:moveTo>
                    <a:pt x="-1" y="2232"/>
                  </a:moveTo>
                  <a:cubicBezTo>
                    <a:pt x="2974" y="764"/>
                    <a:pt x="6246" y="-1"/>
                    <a:pt x="9564" y="0"/>
                  </a:cubicBezTo>
                  <a:cubicBezTo>
                    <a:pt x="16650" y="0"/>
                    <a:pt x="23286" y="3476"/>
                    <a:pt x="27321" y="9302"/>
                  </a:cubicBezTo>
                </a:path>
                <a:path w="27322" h="21600" stroke="0" extrusionOk="0">
                  <a:moveTo>
                    <a:pt x="-1" y="2232"/>
                  </a:moveTo>
                  <a:cubicBezTo>
                    <a:pt x="2974" y="764"/>
                    <a:pt x="6246" y="-1"/>
                    <a:pt x="9564" y="0"/>
                  </a:cubicBezTo>
                  <a:cubicBezTo>
                    <a:pt x="16650" y="0"/>
                    <a:pt x="23286" y="3476"/>
                    <a:pt x="27321" y="9302"/>
                  </a:cubicBezTo>
                  <a:lnTo>
                    <a:pt x="9564" y="21600"/>
                  </a:lnTo>
                  <a:close/>
                </a:path>
              </a:pathLst>
            </a:custGeom>
            <a:solidFill>
              <a:srgbClr val="EAEAEA"/>
            </a:solidFill>
            <a:ln w="19050">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6" name="Line 5"/>
            <p:cNvCxnSpPr/>
            <p:nvPr/>
          </p:nvCxnSpPr>
          <p:spPr bwMode="auto">
            <a:xfrm flipV="1">
              <a:off x="7886" y="4367"/>
              <a:ext cx="2211" cy="1556"/>
            </a:xfrm>
            <a:prstGeom prst="line">
              <a:avLst/>
            </a:prstGeom>
            <a:noFill/>
            <a:ln w="19050">
              <a:solidFill>
                <a:srgbClr val="000000"/>
              </a:solidFill>
              <a:round/>
              <a:headEnd/>
              <a:tailEnd/>
            </a:ln>
          </p:spPr>
        </p:cxnSp>
        <p:sp>
          <p:nvSpPr>
            <p:cNvPr id="17" name="Freeform 16"/>
            <p:cNvSpPr>
              <a:spLocks/>
            </p:cNvSpPr>
            <p:nvPr/>
          </p:nvSpPr>
          <p:spPr bwMode="auto">
            <a:xfrm>
              <a:off x="6428" y="3413"/>
              <a:ext cx="1474" cy="2511"/>
            </a:xfrm>
            <a:custGeom>
              <a:avLst/>
              <a:gdLst>
                <a:gd name="T0" fmla="*/ 0 w 1678"/>
                <a:gd name="T1" fmla="*/ 0 h 2853"/>
                <a:gd name="T2" fmla="*/ 132 w 1678"/>
                <a:gd name="T3" fmla="*/ 330 h 2853"/>
                <a:gd name="T4" fmla="*/ 463 w 1678"/>
                <a:gd name="T5" fmla="*/ 739 h 2853"/>
                <a:gd name="T6" fmla="*/ 634 w 1678"/>
                <a:gd name="T7" fmla="*/ 1202 h 2853"/>
                <a:gd name="T8" fmla="*/ 767 w 1678"/>
                <a:gd name="T9" fmla="*/ 1638 h 2853"/>
                <a:gd name="T10" fmla="*/ 1084 w 1678"/>
                <a:gd name="T11" fmla="*/ 2034 h 2853"/>
                <a:gd name="T12" fmla="*/ 1374 w 1678"/>
                <a:gd name="T13" fmla="*/ 2285 h 2853"/>
                <a:gd name="T14" fmla="*/ 1493 w 1678"/>
                <a:gd name="T15" fmla="*/ 2602 h 2853"/>
                <a:gd name="T16" fmla="*/ 1678 w 1678"/>
                <a:gd name="T17" fmla="*/ 2853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8" h="2853">
                  <a:moveTo>
                    <a:pt x="0" y="0"/>
                  </a:moveTo>
                  <a:lnTo>
                    <a:pt x="132" y="330"/>
                  </a:lnTo>
                  <a:lnTo>
                    <a:pt x="463" y="739"/>
                  </a:lnTo>
                  <a:lnTo>
                    <a:pt x="634" y="1202"/>
                  </a:lnTo>
                  <a:lnTo>
                    <a:pt x="767" y="1638"/>
                  </a:lnTo>
                  <a:lnTo>
                    <a:pt x="1084" y="2034"/>
                  </a:lnTo>
                  <a:lnTo>
                    <a:pt x="1374" y="2285"/>
                  </a:lnTo>
                  <a:lnTo>
                    <a:pt x="1493" y="2602"/>
                  </a:lnTo>
                  <a:lnTo>
                    <a:pt x="1678" y="2853"/>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useBgFill="1">
          <p:nvSpPr>
            <p:cNvPr id="19" name="Freeform 18"/>
            <p:cNvSpPr>
              <a:spLocks/>
            </p:cNvSpPr>
            <p:nvPr/>
          </p:nvSpPr>
          <p:spPr bwMode="auto">
            <a:xfrm>
              <a:off x="7220" y="5020"/>
              <a:ext cx="679" cy="1050"/>
            </a:xfrm>
            <a:custGeom>
              <a:avLst/>
              <a:gdLst>
                <a:gd name="T0" fmla="*/ 0 w 773"/>
                <a:gd name="T1" fmla="*/ 0 h 1193"/>
                <a:gd name="T2" fmla="*/ 173 w 773"/>
                <a:gd name="T3" fmla="*/ 218 h 1193"/>
                <a:gd name="T4" fmla="*/ 480 w 773"/>
                <a:gd name="T5" fmla="*/ 488 h 1193"/>
                <a:gd name="T6" fmla="*/ 585 w 773"/>
                <a:gd name="T7" fmla="*/ 795 h 1193"/>
                <a:gd name="T8" fmla="*/ 773 w 773"/>
                <a:gd name="T9" fmla="*/ 1043 h 1193"/>
                <a:gd name="T10" fmla="*/ 540 w 773"/>
                <a:gd name="T11" fmla="*/ 1193 h 1193"/>
                <a:gd name="T12" fmla="*/ 0 w 773"/>
                <a:gd name="T13" fmla="*/ 0 h 1193"/>
              </a:gdLst>
              <a:ahLst/>
              <a:cxnLst>
                <a:cxn ang="0">
                  <a:pos x="T0" y="T1"/>
                </a:cxn>
                <a:cxn ang="0">
                  <a:pos x="T2" y="T3"/>
                </a:cxn>
                <a:cxn ang="0">
                  <a:pos x="T4" y="T5"/>
                </a:cxn>
                <a:cxn ang="0">
                  <a:pos x="T6" y="T7"/>
                </a:cxn>
                <a:cxn ang="0">
                  <a:pos x="T8" y="T9"/>
                </a:cxn>
                <a:cxn ang="0">
                  <a:pos x="T10" y="T11"/>
                </a:cxn>
                <a:cxn ang="0">
                  <a:pos x="T12" y="T13"/>
                </a:cxn>
              </a:cxnLst>
              <a:rect l="0" t="0" r="r" b="b"/>
              <a:pathLst>
                <a:path w="773" h="1193">
                  <a:moveTo>
                    <a:pt x="0" y="0"/>
                  </a:moveTo>
                  <a:lnTo>
                    <a:pt x="173" y="218"/>
                  </a:lnTo>
                  <a:lnTo>
                    <a:pt x="480" y="488"/>
                  </a:lnTo>
                  <a:lnTo>
                    <a:pt x="585" y="795"/>
                  </a:lnTo>
                  <a:lnTo>
                    <a:pt x="773" y="1043"/>
                  </a:lnTo>
                  <a:lnTo>
                    <a:pt x="540" y="1193"/>
                  </a:lnTo>
                  <a:lnTo>
                    <a:pt x="0"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6609" y="3790"/>
              <a:ext cx="416" cy="845"/>
            </a:xfrm>
            <a:custGeom>
              <a:avLst/>
              <a:gdLst>
                <a:gd name="T0" fmla="*/ 9 w 474"/>
                <a:gd name="T1" fmla="*/ 24 h 960"/>
                <a:gd name="T2" fmla="*/ 250 w 474"/>
                <a:gd name="T3" fmla="*/ 321 h 960"/>
                <a:gd name="T4" fmla="*/ 474 w 474"/>
                <a:gd name="T5" fmla="*/ 960 h 960"/>
                <a:gd name="T6" fmla="*/ 0 w 474"/>
                <a:gd name="T7" fmla="*/ 0 h 960"/>
              </a:gdLst>
              <a:ahLst/>
              <a:cxnLst>
                <a:cxn ang="0">
                  <a:pos x="T0" y="T1"/>
                </a:cxn>
                <a:cxn ang="0">
                  <a:pos x="T2" y="T3"/>
                </a:cxn>
                <a:cxn ang="0">
                  <a:pos x="T4" y="T5"/>
                </a:cxn>
                <a:cxn ang="0">
                  <a:pos x="T6" y="T7"/>
                </a:cxn>
              </a:cxnLst>
              <a:rect l="0" t="0" r="r" b="b"/>
              <a:pathLst>
                <a:path w="474" h="960">
                  <a:moveTo>
                    <a:pt x="9" y="24"/>
                  </a:moveTo>
                  <a:lnTo>
                    <a:pt x="250" y="321"/>
                  </a:lnTo>
                  <a:lnTo>
                    <a:pt x="474" y="960"/>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nvGrpSpPr>
            <p:cNvPr id="21" name="Group 20"/>
            <p:cNvGrpSpPr>
              <a:grpSpLocks/>
            </p:cNvGrpSpPr>
            <p:nvPr/>
          </p:nvGrpSpPr>
          <p:grpSpPr bwMode="auto">
            <a:xfrm>
              <a:off x="7008" y="2522"/>
              <a:ext cx="1830" cy="1973"/>
              <a:chOff x="4740" y="2018"/>
              <a:chExt cx="1830" cy="1973"/>
            </a:xfrm>
          </p:grpSpPr>
          <p:grpSp>
            <p:nvGrpSpPr>
              <p:cNvPr id="47" name="Group 46"/>
              <p:cNvGrpSpPr>
                <a:grpSpLocks/>
              </p:cNvGrpSpPr>
              <p:nvPr/>
            </p:nvGrpSpPr>
            <p:grpSpPr bwMode="auto">
              <a:xfrm>
                <a:off x="5280" y="2617"/>
                <a:ext cx="869" cy="1374"/>
                <a:chOff x="5559" y="2415"/>
                <a:chExt cx="869" cy="1374"/>
              </a:xfrm>
            </p:grpSpPr>
            <p:sp>
              <p:nvSpPr>
                <p:cNvPr id="56" name="Arc 11"/>
                <p:cNvSpPr>
                  <a:spLocks/>
                </p:cNvSpPr>
                <p:nvPr/>
              </p:nvSpPr>
              <p:spPr bwMode="auto">
                <a:xfrm>
                  <a:off x="5559" y="2416"/>
                  <a:ext cx="855" cy="1373"/>
                </a:xfrm>
                <a:custGeom>
                  <a:avLst/>
                  <a:gdLst>
                    <a:gd name="G0" fmla="+- 1810 0 0"/>
                    <a:gd name="G1" fmla="+- 21600 0 0"/>
                    <a:gd name="G2" fmla="+- 21600 0 0"/>
                    <a:gd name="T0" fmla="*/ 0 w 9358"/>
                    <a:gd name="T1" fmla="*/ 76 h 21600"/>
                    <a:gd name="T2" fmla="*/ 9358 w 9358"/>
                    <a:gd name="T3" fmla="*/ 1362 h 21600"/>
                    <a:gd name="T4" fmla="*/ 1810 w 9358"/>
                    <a:gd name="T5" fmla="*/ 21600 h 21600"/>
                  </a:gdLst>
                  <a:ahLst/>
                  <a:cxnLst>
                    <a:cxn ang="0">
                      <a:pos x="T0" y="T1"/>
                    </a:cxn>
                    <a:cxn ang="0">
                      <a:pos x="T2" y="T3"/>
                    </a:cxn>
                    <a:cxn ang="0">
                      <a:pos x="T4" y="T5"/>
                    </a:cxn>
                  </a:cxnLst>
                  <a:rect l="0" t="0" r="r" b="b"/>
                  <a:pathLst>
                    <a:path w="9358" h="21600" fill="none" extrusionOk="0">
                      <a:moveTo>
                        <a:pt x="-1" y="75"/>
                      </a:moveTo>
                      <a:cubicBezTo>
                        <a:pt x="602" y="25"/>
                        <a:pt x="1205" y="-1"/>
                        <a:pt x="1810" y="0"/>
                      </a:cubicBezTo>
                      <a:cubicBezTo>
                        <a:pt x="4387" y="0"/>
                        <a:pt x="6943" y="461"/>
                        <a:pt x="9358" y="1361"/>
                      </a:cubicBezTo>
                    </a:path>
                    <a:path w="9358" h="21600" stroke="0" extrusionOk="0">
                      <a:moveTo>
                        <a:pt x="-1" y="75"/>
                      </a:moveTo>
                      <a:cubicBezTo>
                        <a:pt x="602" y="25"/>
                        <a:pt x="1205" y="-1"/>
                        <a:pt x="1810" y="0"/>
                      </a:cubicBezTo>
                      <a:cubicBezTo>
                        <a:pt x="4387" y="0"/>
                        <a:pt x="6943" y="461"/>
                        <a:pt x="9358" y="1361"/>
                      </a:cubicBezTo>
                      <a:lnTo>
                        <a:pt x="1810"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7" name="Line 12"/>
                <p:cNvCxnSpPr/>
                <p:nvPr/>
              </p:nvCxnSpPr>
              <p:spPr bwMode="auto">
                <a:xfrm flipH="1">
                  <a:off x="6203" y="2505"/>
                  <a:ext cx="225" cy="6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58" name="Line 13"/>
                <p:cNvCxnSpPr/>
                <p:nvPr/>
              </p:nvCxnSpPr>
              <p:spPr bwMode="auto">
                <a:xfrm>
                  <a:off x="5565" y="2415"/>
                  <a:ext cx="98" cy="6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59" name="Arc 14"/>
                <p:cNvSpPr>
                  <a:spLocks/>
                </p:cNvSpPr>
                <p:nvPr/>
              </p:nvSpPr>
              <p:spPr bwMode="auto">
                <a:xfrm>
                  <a:off x="5690" y="3093"/>
                  <a:ext cx="513" cy="472"/>
                </a:xfrm>
                <a:custGeom>
                  <a:avLst/>
                  <a:gdLst>
                    <a:gd name="G0" fmla="+- 4216 0 0"/>
                    <a:gd name="G1" fmla="+- 21600 0 0"/>
                    <a:gd name="G2" fmla="+- 21600 0 0"/>
                    <a:gd name="T0" fmla="*/ 0 w 15557"/>
                    <a:gd name="T1" fmla="*/ 415 h 21600"/>
                    <a:gd name="T2" fmla="*/ 15557 w 15557"/>
                    <a:gd name="T3" fmla="*/ 3217 h 21600"/>
                    <a:gd name="T4" fmla="*/ 4216 w 15557"/>
                    <a:gd name="T5" fmla="*/ 21600 h 21600"/>
                  </a:gdLst>
                  <a:ahLst/>
                  <a:cxnLst>
                    <a:cxn ang="0">
                      <a:pos x="T0" y="T1"/>
                    </a:cxn>
                    <a:cxn ang="0">
                      <a:pos x="T2" y="T3"/>
                    </a:cxn>
                    <a:cxn ang="0">
                      <a:pos x="T4" y="T5"/>
                    </a:cxn>
                  </a:cxnLst>
                  <a:rect l="0" t="0" r="r" b="b"/>
                  <a:pathLst>
                    <a:path w="15557" h="21600" fill="none" extrusionOk="0">
                      <a:moveTo>
                        <a:pt x="0" y="415"/>
                      </a:moveTo>
                      <a:cubicBezTo>
                        <a:pt x="1388" y="139"/>
                        <a:pt x="2800" y="-1"/>
                        <a:pt x="4216" y="0"/>
                      </a:cubicBezTo>
                      <a:cubicBezTo>
                        <a:pt x="8221" y="0"/>
                        <a:pt x="12148" y="1113"/>
                        <a:pt x="15557" y="3216"/>
                      </a:cubicBezTo>
                    </a:path>
                    <a:path w="15557" h="21600" stroke="0" extrusionOk="0">
                      <a:moveTo>
                        <a:pt x="0" y="415"/>
                      </a:moveTo>
                      <a:cubicBezTo>
                        <a:pt x="1388" y="139"/>
                        <a:pt x="2800" y="-1"/>
                        <a:pt x="4216" y="0"/>
                      </a:cubicBezTo>
                      <a:cubicBezTo>
                        <a:pt x="8221" y="0"/>
                        <a:pt x="12148" y="1113"/>
                        <a:pt x="15557" y="3216"/>
                      </a:cubicBezTo>
                      <a:lnTo>
                        <a:pt x="4216"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cxnSp>
            <p:nvCxnSpPr>
              <p:cNvPr id="48" name="Line 15"/>
              <p:cNvCxnSpPr/>
              <p:nvPr/>
            </p:nvCxnSpPr>
            <p:spPr bwMode="auto">
              <a:xfrm>
                <a:off x="6037" y="3016"/>
                <a:ext cx="533" cy="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Line 16"/>
              <p:cNvCxnSpPr/>
              <p:nvPr/>
            </p:nvCxnSpPr>
            <p:spPr bwMode="auto">
              <a:xfrm flipH="1">
                <a:off x="4740" y="2956"/>
                <a:ext cx="600" cy="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Line 17"/>
              <p:cNvCxnSpPr/>
              <p:nvPr/>
            </p:nvCxnSpPr>
            <p:spPr bwMode="auto">
              <a:xfrm flipH="1">
                <a:off x="5595" y="3293"/>
                <a:ext cx="6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Line 18"/>
              <p:cNvCxnSpPr/>
              <p:nvPr/>
            </p:nvCxnSpPr>
            <p:spPr bwMode="auto">
              <a:xfrm flipV="1">
                <a:off x="5715" y="2018"/>
                <a:ext cx="60" cy="6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19"/>
              <p:cNvCxnSpPr/>
              <p:nvPr/>
            </p:nvCxnSpPr>
            <p:spPr bwMode="auto">
              <a:xfrm flipV="1">
                <a:off x="6000" y="2783"/>
                <a:ext cx="195" cy="54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3" name="Line 20"/>
              <p:cNvCxnSpPr/>
              <p:nvPr/>
            </p:nvCxnSpPr>
            <p:spPr bwMode="auto">
              <a:xfrm>
                <a:off x="5363" y="2490"/>
                <a:ext cx="712" cy="8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4" name="Line 21"/>
              <p:cNvCxnSpPr/>
              <p:nvPr/>
            </p:nvCxnSpPr>
            <p:spPr bwMode="auto">
              <a:xfrm>
                <a:off x="5220" y="2671"/>
                <a:ext cx="113" cy="60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5" name="Line 22"/>
              <p:cNvCxnSpPr/>
              <p:nvPr/>
            </p:nvCxnSpPr>
            <p:spPr bwMode="auto">
              <a:xfrm>
                <a:off x="5415" y="3361"/>
                <a:ext cx="465" cy="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2" name="Text Box 23"/>
            <p:cNvSpPr txBox="1">
              <a:spLocks noChangeArrowheads="1"/>
            </p:cNvSpPr>
            <p:nvPr/>
          </p:nvSpPr>
          <p:spPr bwMode="auto">
            <a:xfrm>
              <a:off x="8629" y="3331"/>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23" name="Text Box 24"/>
            <p:cNvSpPr txBox="1">
              <a:spLocks noChangeArrowheads="1"/>
            </p:cNvSpPr>
            <p:nvPr/>
          </p:nvSpPr>
          <p:spPr bwMode="auto">
            <a:xfrm>
              <a:off x="7532" y="2350"/>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endParaRPr lang="en-US" sz="1100">
                <a:effectLst/>
                <a:latin typeface="Calibri"/>
                <a:ea typeface="Calibri"/>
                <a:cs typeface="Times New Roman"/>
              </a:endParaRPr>
            </a:p>
          </p:txBody>
        </p:sp>
        <p:sp>
          <p:nvSpPr>
            <p:cNvPr id="24" name="Text Box 25"/>
            <p:cNvSpPr txBox="1">
              <a:spLocks noChangeArrowheads="1"/>
            </p:cNvSpPr>
            <p:nvPr/>
          </p:nvSpPr>
          <p:spPr bwMode="auto">
            <a:xfrm>
              <a:off x="8216" y="2769"/>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cxnSp>
          <p:nvCxnSpPr>
            <p:cNvPr id="25" name="Line 26"/>
            <p:cNvCxnSpPr/>
            <p:nvPr/>
          </p:nvCxnSpPr>
          <p:spPr bwMode="auto">
            <a:xfrm rot="2132073">
              <a:off x="9111" y="5096"/>
              <a:ext cx="533" cy="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6" name="Group 25"/>
            <p:cNvGrpSpPr>
              <a:grpSpLocks/>
            </p:cNvGrpSpPr>
            <p:nvPr/>
          </p:nvGrpSpPr>
          <p:grpSpPr bwMode="auto">
            <a:xfrm>
              <a:off x="8125" y="3903"/>
              <a:ext cx="1898" cy="1880"/>
              <a:chOff x="5857" y="3399"/>
              <a:chExt cx="1898" cy="1880"/>
            </a:xfrm>
          </p:grpSpPr>
          <p:grpSp>
            <p:nvGrpSpPr>
              <p:cNvPr id="34" name="Group 33"/>
              <p:cNvGrpSpPr>
                <a:grpSpLocks/>
              </p:cNvGrpSpPr>
              <p:nvPr/>
            </p:nvGrpSpPr>
            <p:grpSpPr bwMode="auto">
              <a:xfrm rot="2132073">
                <a:off x="6094" y="3818"/>
                <a:ext cx="869" cy="1374"/>
                <a:chOff x="5559" y="2415"/>
                <a:chExt cx="869" cy="1374"/>
              </a:xfrm>
            </p:grpSpPr>
            <p:sp>
              <p:nvSpPr>
                <p:cNvPr id="43" name="Arc 29"/>
                <p:cNvSpPr>
                  <a:spLocks/>
                </p:cNvSpPr>
                <p:nvPr/>
              </p:nvSpPr>
              <p:spPr bwMode="auto">
                <a:xfrm>
                  <a:off x="5559" y="2416"/>
                  <a:ext cx="855" cy="1373"/>
                </a:xfrm>
                <a:custGeom>
                  <a:avLst/>
                  <a:gdLst>
                    <a:gd name="G0" fmla="+- 1810 0 0"/>
                    <a:gd name="G1" fmla="+- 21600 0 0"/>
                    <a:gd name="G2" fmla="+- 21600 0 0"/>
                    <a:gd name="T0" fmla="*/ 0 w 9358"/>
                    <a:gd name="T1" fmla="*/ 76 h 21600"/>
                    <a:gd name="T2" fmla="*/ 9358 w 9358"/>
                    <a:gd name="T3" fmla="*/ 1362 h 21600"/>
                    <a:gd name="T4" fmla="*/ 1810 w 9358"/>
                    <a:gd name="T5" fmla="*/ 21600 h 21600"/>
                  </a:gdLst>
                  <a:ahLst/>
                  <a:cxnLst>
                    <a:cxn ang="0">
                      <a:pos x="T0" y="T1"/>
                    </a:cxn>
                    <a:cxn ang="0">
                      <a:pos x="T2" y="T3"/>
                    </a:cxn>
                    <a:cxn ang="0">
                      <a:pos x="T4" y="T5"/>
                    </a:cxn>
                  </a:cxnLst>
                  <a:rect l="0" t="0" r="r" b="b"/>
                  <a:pathLst>
                    <a:path w="9358" h="21600" fill="none" extrusionOk="0">
                      <a:moveTo>
                        <a:pt x="-1" y="75"/>
                      </a:moveTo>
                      <a:cubicBezTo>
                        <a:pt x="602" y="25"/>
                        <a:pt x="1205" y="-1"/>
                        <a:pt x="1810" y="0"/>
                      </a:cubicBezTo>
                      <a:cubicBezTo>
                        <a:pt x="4387" y="0"/>
                        <a:pt x="6943" y="461"/>
                        <a:pt x="9358" y="1361"/>
                      </a:cubicBezTo>
                    </a:path>
                    <a:path w="9358" h="21600" stroke="0" extrusionOk="0">
                      <a:moveTo>
                        <a:pt x="-1" y="75"/>
                      </a:moveTo>
                      <a:cubicBezTo>
                        <a:pt x="602" y="25"/>
                        <a:pt x="1205" y="-1"/>
                        <a:pt x="1810" y="0"/>
                      </a:cubicBezTo>
                      <a:cubicBezTo>
                        <a:pt x="4387" y="0"/>
                        <a:pt x="6943" y="461"/>
                        <a:pt x="9358" y="1361"/>
                      </a:cubicBezTo>
                      <a:lnTo>
                        <a:pt x="1810"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44" name="Line 30"/>
                <p:cNvCxnSpPr/>
                <p:nvPr/>
              </p:nvCxnSpPr>
              <p:spPr bwMode="auto">
                <a:xfrm flipH="1">
                  <a:off x="6203" y="2505"/>
                  <a:ext cx="225" cy="6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5" name="Line 31"/>
                <p:cNvCxnSpPr/>
                <p:nvPr/>
              </p:nvCxnSpPr>
              <p:spPr bwMode="auto">
                <a:xfrm>
                  <a:off x="5565" y="2415"/>
                  <a:ext cx="98" cy="6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46" name="Arc 32"/>
                <p:cNvSpPr>
                  <a:spLocks/>
                </p:cNvSpPr>
                <p:nvPr/>
              </p:nvSpPr>
              <p:spPr bwMode="auto">
                <a:xfrm>
                  <a:off x="5690" y="3093"/>
                  <a:ext cx="513" cy="472"/>
                </a:xfrm>
                <a:custGeom>
                  <a:avLst/>
                  <a:gdLst>
                    <a:gd name="G0" fmla="+- 4216 0 0"/>
                    <a:gd name="G1" fmla="+- 21600 0 0"/>
                    <a:gd name="G2" fmla="+- 21600 0 0"/>
                    <a:gd name="T0" fmla="*/ 0 w 15557"/>
                    <a:gd name="T1" fmla="*/ 415 h 21600"/>
                    <a:gd name="T2" fmla="*/ 15557 w 15557"/>
                    <a:gd name="T3" fmla="*/ 3217 h 21600"/>
                    <a:gd name="T4" fmla="*/ 4216 w 15557"/>
                    <a:gd name="T5" fmla="*/ 21600 h 21600"/>
                  </a:gdLst>
                  <a:ahLst/>
                  <a:cxnLst>
                    <a:cxn ang="0">
                      <a:pos x="T0" y="T1"/>
                    </a:cxn>
                    <a:cxn ang="0">
                      <a:pos x="T2" y="T3"/>
                    </a:cxn>
                    <a:cxn ang="0">
                      <a:pos x="T4" y="T5"/>
                    </a:cxn>
                  </a:cxnLst>
                  <a:rect l="0" t="0" r="r" b="b"/>
                  <a:pathLst>
                    <a:path w="15557" h="21600" fill="none" extrusionOk="0">
                      <a:moveTo>
                        <a:pt x="0" y="415"/>
                      </a:moveTo>
                      <a:cubicBezTo>
                        <a:pt x="1388" y="139"/>
                        <a:pt x="2800" y="-1"/>
                        <a:pt x="4216" y="0"/>
                      </a:cubicBezTo>
                      <a:cubicBezTo>
                        <a:pt x="8221" y="0"/>
                        <a:pt x="12148" y="1113"/>
                        <a:pt x="15557" y="3216"/>
                      </a:cubicBezTo>
                    </a:path>
                    <a:path w="15557" h="21600" stroke="0" extrusionOk="0">
                      <a:moveTo>
                        <a:pt x="0" y="415"/>
                      </a:moveTo>
                      <a:cubicBezTo>
                        <a:pt x="1388" y="139"/>
                        <a:pt x="2800" y="-1"/>
                        <a:pt x="4216" y="0"/>
                      </a:cubicBezTo>
                      <a:cubicBezTo>
                        <a:pt x="8221" y="0"/>
                        <a:pt x="12148" y="1113"/>
                        <a:pt x="15557" y="3216"/>
                      </a:cubicBezTo>
                      <a:lnTo>
                        <a:pt x="4216"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cxnSp>
            <p:nvCxnSpPr>
              <p:cNvPr id="35" name="Line 33"/>
              <p:cNvCxnSpPr/>
              <p:nvPr/>
            </p:nvCxnSpPr>
            <p:spPr bwMode="auto">
              <a:xfrm rot="2132073" flipH="1">
                <a:off x="5857" y="3822"/>
                <a:ext cx="600" cy="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Line 34"/>
              <p:cNvCxnSpPr/>
              <p:nvPr/>
            </p:nvCxnSpPr>
            <p:spPr bwMode="auto">
              <a:xfrm rot="2132073" flipH="1">
                <a:off x="6233" y="4394"/>
                <a:ext cx="86" cy="6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Line 35"/>
              <p:cNvCxnSpPr/>
              <p:nvPr/>
            </p:nvCxnSpPr>
            <p:spPr bwMode="auto">
              <a:xfrm rot="2132073" flipV="1">
                <a:off x="7099" y="3399"/>
                <a:ext cx="55" cy="6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36"/>
              <p:cNvCxnSpPr/>
              <p:nvPr/>
            </p:nvCxnSpPr>
            <p:spPr bwMode="auto">
              <a:xfrm rot="2132073" flipV="1">
                <a:off x="6893" y="4262"/>
                <a:ext cx="186" cy="54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9" name="Line 37"/>
              <p:cNvCxnSpPr/>
              <p:nvPr/>
            </p:nvCxnSpPr>
            <p:spPr bwMode="auto">
              <a:xfrm rot="2132073">
                <a:off x="6656" y="3846"/>
                <a:ext cx="678" cy="8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40" name="Line 38"/>
              <p:cNvCxnSpPr/>
              <p:nvPr/>
            </p:nvCxnSpPr>
            <p:spPr bwMode="auto">
              <a:xfrm rot="2132073">
                <a:off x="6309" y="3672"/>
                <a:ext cx="90" cy="60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41" name="Line 39"/>
              <p:cNvCxnSpPr/>
              <p:nvPr/>
            </p:nvCxnSpPr>
            <p:spPr bwMode="auto">
              <a:xfrm rot="2132073">
                <a:off x="6196" y="4509"/>
                <a:ext cx="468" cy="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2" name="Text Box 40"/>
              <p:cNvSpPr txBox="1">
                <a:spLocks noChangeArrowheads="1"/>
              </p:cNvSpPr>
              <p:nvPr/>
            </p:nvSpPr>
            <p:spPr bwMode="auto">
              <a:xfrm>
                <a:off x="7208" y="4695"/>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grpSp>
        <p:sp>
          <p:nvSpPr>
            <p:cNvPr id="27" name="Text Box 41"/>
            <p:cNvSpPr txBox="1">
              <a:spLocks noChangeArrowheads="1"/>
            </p:cNvSpPr>
            <p:nvPr/>
          </p:nvSpPr>
          <p:spPr bwMode="auto">
            <a:xfrm>
              <a:off x="9394" y="4652"/>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28" name="Text Box 42"/>
            <p:cNvSpPr txBox="1">
              <a:spLocks noChangeArrowheads="1"/>
            </p:cNvSpPr>
            <p:nvPr/>
          </p:nvSpPr>
          <p:spPr bwMode="auto">
            <a:xfrm>
              <a:off x="9415" y="3940"/>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endParaRPr lang="en-US" sz="1100">
                <a:effectLst/>
                <a:latin typeface="Calibri"/>
                <a:ea typeface="Calibri"/>
                <a:cs typeface="Times New Roman"/>
              </a:endParaRPr>
            </a:p>
          </p:txBody>
        </p:sp>
        <p:grpSp>
          <p:nvGrpSpPr>
            <p:cNvPr id="29" name="Group 28"/>
            <p:cNvGrpSpPr>
              <a:grpSpLocks/>
            </p:cNvGrpSpPr>
            <p:nvPr/>
          </p:nvGrpSpPr>
          <p:grpSpPr bwMode="auto">
            <a:xfrm>
              <a:off x="7359" y="2902"/>
              <a:ext cx="3576" cy="2644"/>
              <a:chOff x="7443" y="2830"/>
              <a:chExt cx="3576" cy="2644"/>
            </a:xfrm>
          </p:grpSpPr>
          <p:cxnSp>
            <p:nvCxnSpPr>
              <p:cNvPr id="30" name="Line 44"/>
              <p:cNvCxnSpPr/>
              <p:nvPr/>
            </p:nvCxnSpPr>
            <p:spPr bwMode="auto">
              <a:xfrm flipV="1">
                <a:off x="9963" y="3129"/>
                <a:ext cx="570" cy="6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Arc 45"/>
              <p:cNvSpPr>
                <a:spLocks/>
              </p:cNvSpPr>
              <p:nvPr/>
            </p:nvSpPr>
            <p:spPr bwMode="auto">
              <a:xfrm>
                <a:off x="7443" y="3222"/>
                <a:ext cx="2513" cy="2252"/>
              </a:xfrm>
              <a:custGeom>
                <a:avLst/>
                <a:gdLst>
                  <a:gd name="G0" fmla="+- 0 0 0"/>
                  <a:gd name="G1" fmla="+- 18216 0 0"/>
                  <a:gd name="G2" fmla="+- 21600 0 0"/>
                  <a:gd name="T0" fmla="*/ 11607 w 16523"/>
                  <a:gd name="T1" fmla="*/ 0 h 18216"/>
                  <a:gd name="T2" fmla="*/ 16523 w 16523"/>
                  <a:gd name="T3" fmla="*/ 4304 h 18216"/>
                  <a:gd name="T4" fmla="*/ 0 w 16523"/>
                  <a:gd name="T5" fmla="*/ 18216 h 18216"/>
                </a:gdLst>
                <a:ahLst/>
                <a:cxnLst>
                  <a:cxn ang="0">
                    <a:pos x="T0" y="T1"/>
                  </a:cxn>
                  <a:cxn ang="0">
                    <a:pos x="T2" y="T3"/>
                  </a:cxn>
                  <a:cxn ang="0">
                    <a:pos x="T4" y="T5"/>
                  </a:cxn>
                </a:cxnLst>
                <a:rect l="0" t="0" r="r" b="b"/>
                <a:pathLst>
                  <a:path w="16523" h="18216" fill="none" extrusionOk="0">
                    <a:moveTo>
                      <a:pt x="11607" y="-1"/>
                    </a:moveTo>
                    <a:cubicBezTo>
                      <a:pt x="13454" y="1176"/>
                      <a:pt x="15112" y="2628"/>
                      <a:pt x="16523" y="4303"/>
                    </a:cubicBezTo>
                  </a:path>
                  <a:path w="16523" h="18216" stroke="0" extrusionOk="0">
                    <a:moveTo>
                      <a:pt x="11607" y="-1"/>
                    </a:moveTo>
                    <a:cubicBezTo>
                      <a:pt x="13454" y="1176"/>
                      <a:pt x="15112" y="2628"/>
                      <a:pt x="16523" y="4303"/>
                    </a:cubicBezTo>
                    <a:lnTo>
                      <a:pt x="0" y="18216"/>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Text Box 46"/>
              <p:cNvSpPr txBox="1">
                <a:spLocks noChangeArrowheads="1"/>
              </p:cNvSpPr>
              <p:nvPr/>
            </p:nvSpPr>
            <p:spPr bwMode="auto">
              <a:xfrm>
                <a:off x="10472" y="2860"/>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r</a:t>
                </a:r>
                <a:endParaRPr lang="en-US" sz="1100">
                  <a:effectLst/>
                  <a:latin typeface="Calibri"/>
                  <a:ea typeface="Calibri"/>
                  <a:cs typeface="Times New Roman"/>
                </a:endParaRPr>
              </a:p>
            </p:txBody>
          </p:sp>
          <p:sp>
            <p:nvSpPr>
              <p:cNvPr id="33" name="Text Box 47"/>
              <p:cNvSpPr txBox="1">
                <a:spLocks noChangeArrowheads="1"/>
              </p:cNvSpPr>
              <p:nvPr/>
            </p:nvSpPr>
            <p:spPr bwMode="auto">
              <a:xfrm>
                <a:off x="9107" y="2830"/>
                <a:ext cx="547"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endParaRPr lang="en-US" sz="1100">
                  <a:effectLst/>
                  <a:latin typeface="Calibri"/>
                  <a:ea typeface="Calibri"/>
                  <a:cs typeface="Times New Roman"/>
                </a:endParaRPr>
              </a:p>
            </p:txBody>
          </p:sp>
        </p:grpSp>
      </p:grpSp>
      <p:grpSp>
        <p:nvGrpSpPr>
          <p:cNvPr id="60" name="Group 59"/>
          <p:cNvGrpSpPr>
            <a:grpSpLocks/>
          </p:cNvGrpSpPr>
          <p:nvPr/>
        </p:nvGrpSpPr>
        <p:grpSpPr bwMode="auto">
          <a:xfrm>
            <a:off x="1359332" y="2008266"/>
            <a:ext cx="2973085" cy="2496124"/>
            <a:chOff x="4964" y="996"/>
            <a:chExt cx="4140" cy="3548"/>
          </a:xfrm>
        </p:grpSpPr>
        <p:sp>
          <p:nvSpPr>
            <p:cNvPr id="61" name="Freeform 60"/>
            <p:cNvSpPr>
              <a:spLocks/>
            </p:cNvSpPr>
            <p:nvPr/>
          </p:nvSpPr>
          <p:spPr bwMode="auto">
            <a:xfrm>
              <a:off x="4964" y="1692"/>
              <a:ext cx="3264" cy="2832"/>
            </a:xfrm>
            <a:custGeom>
              <a:avLst/>
              <a:gdLst>
                <a:gd name="T0" fmla="*/ 0 w 3588"/>
                <a:gd name="T1" fmla="*/ 12 h 2952"/>
                <a:gd name="T2" fmla="*/ 3576 w 3588"/>
                <a:gd name="T3" fmla="*/ 0 h 2952"/>
                <a:gd name="T4" fmla="*/ 3588 w 3588"/>
                <a:gd name="T5" fmla="*/ 2952 h 2952"/>
                <a:gd name="T6" fmla="*/ 2952 w 3588"/>
                <a:gd name="T7" fmla="*/ 2916 h 2952"/>
                <a:gd name="T8" fmla="*/ 2304 w 3588"/>
                <a:gd name="T9" fmla="*/ 2748 h 2952"/>
                <a:gd name="T10" fmla="*/ 1776 w 3588"/>
                <a:gd name="T11" fmla="*/ 2520 h 2952"/>
                <a:gd name="T12" fmla="*/ 1296 w 3588"/>
                <a:gd name="T13" fmla="*/ 2340 h 2952"/>
                <a:gd name="T14" fmla="*/ 888 w 3588"/>
                <a:gd name="T15" fmla="*/ 2100 h 2952"/>
                <a:gd name="T16" fmla="*/ 624 w 3588"/>
                <a:gd name="T17" fmla="*/ 1848 h 2952"/>
                <a:gd name="T18" fmla="*/ 384 w 3588"/>
                <a:gd name="T19" fmla="*/ 1536 h 2952"/>
                <a:gd name="T20" fmla="*/ 221 w 3588"/>
                <a:gd name="T21" fmla="*/ 1160 h 2952"/>
                <a:gd name="T22" fmla="*/ 103 w 3588"/>
                <a:gd name="T23" fmla="*/ 894 h 2952"/>
                <a:gd name="T24" fmla="*/ 44 w 3588"/>
                <a:gd name="T25" fmla="*/ 572 h 2952"/>
                <a:gd name="T26" fmla="*/ 15 w 3588"/>
                <a:gd name="T27" fmla="*/ 306 h 2952"/>
                <a:gd name="T28" fmla="*/ 0 w 3588"/>
                <a:gd name="T29" fmla="*/ 12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88" h="2952">
                  <a:moveTo>
                    <a:pt x="0" y="12"/>
                  </a:moveTo>
                  <a:lnTo>
                    <a:pt x="3576" y="0"/>
                  </a:lnTo>
                  <a:lnTo>
                    <a:pt x="3588" y="2952"/>
                  </a:lnTo>
                  <a:lnTo>
                    <a:pt x="2952" y="2916"/>
                  </a:lnTo>
                  <a:lnTo>
                    <a:pt x="2304" y="2748"/>
                  </a:lnTo>
                  <a:lnTo>
                    <a:pt x="1776" y="2520"/>
                  </a:lnTo>
                  <a:lnTo>
                    <a:pt x="1296" y="2340"/>
                  </a:lnTo>
                  <a:lnTo>
                    <a:pt x="888" y="2100"/>
                  </a:lnTo>
                  <a:lnTo>
                    <a:pt x="624" y="1848"/>
                  </a:lnTo>
                  <a:lnTo>
                    <a:pt x="384" y="1536"/>
                  </a:lnTo>
                  <a:lnTo>
                    <a:pt x="221" y="1160"/>
                  </a:lnTo>
                  <a:lnTo>
                    <a:pt x="103" y="894"/>
                  </a:lnTo>
                  <a:lnTo>
                    <a:pt x="44" y="572"/>
                  </a:lnTo>
                  <a:lnTo>
                    <a:pt x="15" y="306"/>
                  </a:lnTo>
                  <a:lnTo>
                    <a:pt x="0" y="12"/>
                  </a:lnTo>
                  <a:close/>
                </a:path>
              </a:pathLst>
            </a:custGeom>
            <a:solidFill>
              <a:srgbClr val="EAEAEA"/>
            </a:solidFill>
            <a:ln>
              <a:noFill/>
            </a:ln>
            <a:extLst>
              <a:ext uri="{91240B29-F687-4F45-9708-019B960494DF}">
                <a14:hiddenLine xmlns:a14="http://schemas.microsoft.com/office/drawing/2010/main" w="3175" cap="flat" cmpd="sng">
                  <a:solidFill>
                    <a:srgbClr val="000000"/>
                  </a:solidFill>
                  <a:prstDash val="dash"/>
                  <a:round/>
                  <a:headEnd/>
                  <a:tailEnd/>
                </a14:hiddenLine>
              </a:ext>
            </a:extLst>
          </p:spPr>
          <p:txBody>
            <a:bodyPr rot="0" vert="horz" wrap="square" lIns="91440" tIns="45720" rIns="91440" bIns="45720" anchor="t" anchorCtr="0" upright="1">
              <a:noAutofit/>
            </a:bodyPr>
            <a:lstStyle/>
            <a:p>
              <a:endParaRPr lang="en-US"/>
            </a:p>
          </p:txBody>
        </p:sp>
        <p:cxnSp>
          <p:nvCxnSpPr>
            <p:cNvPr id="62" name="Line 51"/>
            <p:cNvCxnSpPr/>
            <p:nvPr/>
          </p:nvCxnSpPr>
          <p:spPr bwMode="auto">
            <a:xfrm>
              <a:off x="4976" y="1692"/>
              <a:ext cx="32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63" name="Rectangle 62"/>
            <p:cNvSpPr>
              <a:spLocks noChangeArrowheads="1"/>
            </p:cNvSpPr>
            <p:nvPr/>
          </p:nvSpPr>
          <p:spPr bwMode="auto">
            <a:xfrm>
              <a:off x="5720" y="1704"/>
              <a:ext cx="612" cy="636"/>
            </a:xfrm>
            <a:prstGeom prst="rect">
              <a:avLst/>
            </a:prstGeom>
            <a:solidFill>
              <a:srgbClr val="EAEAEA"/>
            </a:solidFill>
            <a:ln w="9525">
              <a:solidFill>
                <a:srgbClr val="000000"/>
              </a:solidFill>
              <a:prstDash val="dash"/>
              <a:miter lim="800000"/>
              <a:headEnd/>
              <a:tailEnd/>
            </a:ln>
          </p:spPr>
          <p:txBody>
            <a:bodyPr rot="0" vert="horz" wrap="square" lIns="91440" tIns="45720" rIns="91440" bIns="45720" anchor="t" anchorCtr="0" upright="1">
              <a:noAutofit/>
            </a:bodyPr>
            <a:lstStyle/>
            <a:p>
              <a:endParaRPr lang="en-US"/>
            </a:p>
          </p:txBody>
        </p:sp>
        <p:cxnSp>
          <p:nvCxnSpPr>
            <p:cNvPr id="64" name="Line 53"/>
            <p:cNvCxnSpPr/>
            <p:nvPr/>
          </p:nvCxnSpPr>
          <p:spPr bwMode="auto">
            <a:xfrm>
              <a:off x="6332" y="2004"/>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Line 54"/>
            <p:cNvCxnSpPr/>
            <p:nvPr/>
          </p:nvCxnSpPr>
          <p:spPr bwMode="auto">
            <a:xfrm flipV="1">
              <a:off x="6008" y="1236"/>
              <a:ext cx="0"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Line 55"/>
            <p:cNvCxnSpPr/>
            <p:nvPr/>
          </p:nvCxnSpPr>
          <p:spPr bwMode="auto">
            <a:xfrm>
              <a:off x="5792" y="1620"/>
              <a:ext cx="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Line 56"/>
            <p:cNvCxnSpPr/>
            <p:nvPr/>
          </p:nvCxnSpPr>
          <p:spPr bwMode="auto">
            <a:xfrm flipV="1">
              <a:off x="6404" y="1764"/>
              <a:ext cx="0"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Line 57"/>
            <p:cNvCxnSpPr/>
            <p:nvPr/>
          </p:nvCxnSpPr>
          <p:spPr bwMode="auto">
            <a:xfrm>
              <a:off x="6020" y="2340"/>
              <a:ext cx="0"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Line 58"/>
            <p:cNvCxnSpPr/>
            <p:nvPr/>
          </p:nvCxnSpPr>
          <p:spPr bwMode="auto">
            <a:xfrm flipH="1">
              <a:off x="5324" y="2004"/>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Line 59"/>
            <p:cNvCxnSpPr/>
            <p:nvPr/>
          </p:nvCxnSpPr>
          <p:spPr bwMode="auto">
            <a:xfrm>
              <a:off x="5636" y="1776"/>
              <a:ext cx="0" cy="5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Line 60"/>
            <p:cNvCxnSpPr/>
            <p:nvPr/>
          </p:nvCxnSpPr>
          <p:spPr bwMode="auto">
            <a:xfrm flipH="1">
              <a:off x="5768" y="2424"/>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Text Box 61"/>
            <p:cNvSpPr txBox="1">
              <a:spLocks noChangeArrowheads="1"/>
            </p:cNvSpPr>
            <p:nvPr/>
          </p:nvSpPr>
          <p:spPr bwMode="auto">
            <a:xfrm>
              <a:off x="6668" y="1764"/>
              <a:ext cx="5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x</a:t>
              </a:r>
              <a:endParaRPr lang="en-US" sz="1100">
                <a:effectLst/>
                <a:latin typeface="Calibri"/>
                <a:ea typeface="Calibri"/>
                <a:cs typeface="Times New Roman"/>
              </a:endParaRPr>
            </a:p>
          </p:txBody>
        </p:sp>
        <p:sp>
          <p:nvSpPr>
            <p:cNvPr id="73" name="Text Box 62"/>
            <p:cNvSpPr txBox="1">
              <a:spLocks noChangeArrowheads="1"/>
            </p:cNvSpPr>
            <p:nvPr/>
          </p:nvSpPr>
          <p:spPr bwMode="auto">
            <a:xfrm>
              <a:off x="6176" y="1272"/>
              <a:ext cx="5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xy</a:t>
              </a:r>
              <a:endParaRPr lang="en-US" sz="1100">
                <a:effectLst/>
                <a:latin typeface="Calibri"/>
                <a:ea typeface="Calibri"/>
                <a:cs typeface="Times New Roman"/>
              </a:endParaRPr>
            </a:p>
          </p:txBody>
        </p:sp>
        <p:sp>
          <p:nvSpPr>
            <p:cNvPr id="74" name="Text Box 63"/>
            <p:cNvSpPr txBox="1">
              <a:spLocks noChangeArrowheads="1"/>
            </p:cNvSpPr>
            <p:nvPr/>
          </p:nvSpPr>
          <p:spPr bwMode="auto">
            <a:xfrm>
              <a:off x="5564" y="996"/>
              <a:ext cx="5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y</a:t>
              </a:r>
              <a:endParaRPr lang="en-US" sz="1100">
                <a:effectLst/>
                <a:latin typeface="Calibri"/>
                <a:ea typeface="Calibri"/>
                <a:cs typeface="Times New Roman"/>
              </a:endParaRPr>
            </a:p>
          </p:txBody>
        </p:sp>
        <p:grpSp>
          <p:nvGrpSpPr>
            <p:cNvPr id="75" name="Group 74"/>
            <p:cNvGrpSpPr>
              <a:grpSpLocks/>
            </p:cNvGrpSpPr>
            <p:nvPr/>
          </p:nvGrpSpPr>
          <p:grpSpPr bwMode="auto">
            <a:xfrm>
              <a:off x="5096" y="3376"/>
              <a:ext cx="1224" cy="1080"/>
              <a:chOff x="8100" y="3396"/>
              <a:chExt cx="1224" cy="1080"/>
            </a:xfrm>
          </p:grpSpPr>
          <p:cxnSp>
            <p:nvCxnSpPr>
              <p:cNvPr id="89" name="Line 65"/>
              <p:cNvCxnSpPr/>
              <p:nvPr/>
            </p:nvCxnSpPr>
            <p:spPr bwMode="auto">
              <a:xfrm>
                <a:off x="8100" y="4212"/>
                <a:ext cx="8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 name="Line 66"/>
              <p:cNvCxnSpPr/>
              <p:nvPr/>
            </p:nvCxnSpPr>
            <p:spPr bwMode="auto">
              <a:xfrm flipV="1">
                <a:off x="8232" y="3528"/>
                <a:ext cx="0" cy="8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1" name="Text Box 67"/>
              <p:cNvSpPr txBox="1">
                <a:spLocks noChangeArrowheads="1"/>
              </p:cNvSpPr>
              <p:nvPr/>
            </p:nvSpPr>
            <p:spPr bwMode="auto">
              <a:xfrm>
                <a:off x="8868" y="4020"/>
                <a:ext cx="456"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endParaRPr lang="en-US" sz="1100">
                  <a:effectLst/>
                  <a:latin typeface="Calibri"/>
                  <a:ea typeface="Calibri"/>
                  <a:cs typeface="Times New Roman"/>
                </a:endParaRPr>
              </a:p>
            </p:txBody>
          </p:sp>
          <p:sp>
            <p:nvSpPr>
              <p:cNvPr id="92" name="Text Box 68"/>
              <p:cNvSpPr txBox="1">
                <a:spLocks noChangeArrowheads="1"/>
              </p:cNvSpPr>
              <p:nvPr/>
            </p:nvSpPr>
            <p:spPr bwMode="auto">
              <a:xfrm>
                <a:off x="8232" y="3396"/>
                <a:ext cx="44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y</a:t>
                </a:r>
                <a:endParaRPr lang="en-US" sz="1100">
                  <a:effectLst/>
                  <a:latin typeface="Calibri"/>
                  <a:ea typeface="Calibri"/>
                  <a:cs typeface="Times New Roman"/>
                </a:endParaRPr>
              </a:p>
            </p:txBody>
          </p:sp>
        </p:grpSp>
        <p:cxnSp>
          <p:nvCxnSpPr>
            <p:cNvPr id="76" name="Line 69"/>
            <p:cNvCxnSpPr/>
            <p:nvPr/>
          </p:nvCxnSpPr>
          <p:spPr bwMode="auto">
            <a:xfrm flipV="1">
              <a:off x="8228" y="1688"/>
              <a:ext cx="12" cy="28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77" name="Rectangle 76"/>
            <p:cNvSpPr>
              <a:spLocks noChangeArrowheads="1"/>
            </p:cNvSpPr>
            <p:nvPr/>
          </p:nvSpPr>
          <p:spPr bwMode="auto">
            <a:xfrm>
              <a:off x="7604" y="3252"/>
              <a:ext cx="612" cy="636"/>
            </a:xfrm>
            <a:prstGeom prst="rect">
              <a:avLst/>
            </a:prstGeom>
            <a:solidFill>
              <a:srgbClr val="EAEAEA"/>
            </a:solidFill>
            <a:ln w="9525">
              <a:solidFill>
                <a:srgbClr val="000000"/>
              </a:solidFill>
              <a:prstDash val="dash"/>
              <a:miter lim="800000"/>
              <a:headEnd/>
              <a:tailEnd/>
            </a:ln>
          </p:spPr>
          <p:txBody>
            <a:bodyPr rot="0" vert="horz" wrap="square" lIns="91440" tIns="45720" rIns="91440" bIns="45720" anchor="t" anchorCtr="0" upright="1">
              <a:noAutofit/>
            </a:bodyPr>
            <a:lstStyle/>
            <a:p>
              <a:endParaRPr lang="en-US"/>
            </a:p>
          </p:txBody>
        </p:sp>
        <p:cxnSp>
          <p:nvCxnSpPr>
            <p:cNvPr id="78" name="Line 71"/>
            <p:cNvCxnSpPr/>
            <p:nvPr/>
          </p:nvCxnSpPr>
          <p:spPr bwMode="auto">
            <a:xfrm>
              <a:off x="8216" y="3552"/>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Line 72"/>
            <p:cNvCxnSpPr/>
            <p:nvPr/>
          </p:nvCxnSpPr>
          <p:spPr bwMode="auto">
            <a:xfrm flipV="1">
              <a:off x="7892" y="2784"/>
              <a:ext cx="0"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Line 73"/>
            <p:cNvCxnSpPr/>
            <p:nvPr/>
          </p:nvCxnSpPr>
          <p:spPr bwMode="auto">
            <a:xfrm>
              <a:off x="7676" y="3168"/>
              <a:ext cx="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Line 74"/>
            <p:cNvCxnSpPr/>
            <p:nvPr/>
          </p:nvCxnSpPr>
          <p:spPr bwMode="auto">
            <a:xfrm flipV="1">
              <a:off x="8288" y="3312"/>
              <a:ext cx="0"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Line 75"/>
            <p:cNvCxnSpPr/>
            <p:nvPr/>
          </p:nvCxnSpPr>
          <p:spPr bwMode="auto">
            <a:xfrm>
              <a:off x="7904" y="3888"/>
              <a:ext cx="0"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3" name="Line 76"/>
            <p:cNvCxnSpPr/>
            <p:nvPr/>
          </p:nvCxnSpPr>
          <p:spPr bwMode="auto">
            <a:xfrm flipH="1">
              <a:off x="7208" y="3552"/>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 name="Line 77"/>
            <p:cNvCxnSpPr/>
            <p:nvPr/>
          </p:nvCxnSpPr>
          <p:spPr bwMode="auto">
            <a:xfrm>
              <a:off x="7520" y="3324"/>
              <a:ext cx="0" cy="5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 name="Line 78"/>
            <p:cNvCxnSpPr/>
            <p:nvPr/>
          </p:nvCxnSpPr>
          <p:spPr bwMode="auto">
            <a:xfrm flipH="1">
              <a:off x="7652" y="3972"/>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6" name="Text Box 79"/>
            <p:cNvSpPr txBox="1">
              <a:spLocks noChangeArrowheads="1"/>
            </p:cNvSpPr>
            <p:nvPr/>
          </p:nvSpPr>
          <p:spPr bwMode="auto">
            <a:xfrm>
              <a:off x="8552" y="3312"/>
              <a:ext cx="5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x</a:t>
              </a:r>
              <a:endParaRPr lang="en-US" sz="1100">
                <a:effectLst/>
                <a:latin typeface="Calibri"/>
                <a:ea typeface="Calibri"/>
                <a:cs typeface="Times New Roman"/>
              </a:endParaRPr>
            </a:p>
          </p:txBody>
        </p:sp>
        <p:sp>
          <p:nvSpPr>
            <p:cNvPr id="87" name="Text Box 80"/>
            <p:cNvSpPr txBox="1">
              <a:spLocks noChangeArrowheads="1"/>
            </p:cNvSpPr>
            <p:nvPr/>
          </p:nvSpPr>
          <p:spPr bwMode="auto">
            <a:xfrm>
              <a:off x="8156" y="2916"/>
              <a:ext cx="5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xy</a:t>
              </a:r>
              <a:endParaRPr lang="en-US" sz="1100">
                <a:effectLst/>
                <a:latin typeface="Calibri"/>
                <a:ea typeface="Calibri"/>
                <a:cs typeface="Times New Roman"/>
              </a:endParaRPr>
            </a:p>
          </p:txBody>
        </p:sp>
        <p:sp>
          <p:nvSpPr>
            <p:cNvPr id="88" name="Text Box 81"/>
            <p:cNvSpPr txBox="1">
              <a:spLocks noChangeArrowheads="1"/>
            </p:cNvSpPr>
            <p:nvPr/>
          </p:nvSpPr>
          <p:spPr bwMode="auto">
            <a:xfrm>
              <a:off x="7448" y="2544"/>
              <a:ext cx="5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y</a:t>
              </a:r>
              <a:endParaRPr lang="en-US" sz="1100">
                <a:effectLst/>
                <a:latin typeface="Calibri"/>
                <a:ea typeface="Calibri"/>
                <a:cs typeface="Times New Roman"/>
              </a:endParaRPr>
            </a:p>
          </p:txBody>
        </p:sp>
      </p:grpSp>
      <p:sp>
        <p:nvSpPr>
          <p:cNvPr id="5" name="Rectangle 7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3" name="Rectangle 92"/>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96" name="Picture 2" descr="C:\Users\sadd\Pictures\My Scans\scan001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708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7" y="735807"/>
            <a:ext cx="8165805" cy="1522651"/>
          </a:xfrm>
        </p:spPr>
        <p:txBody>
          <a:bodyPr>
            <a:normAutofit fontScale="90000"/>
          </a:bodyPr>
          <a:lstStyle/>
          <a:p>
            <a:r>
              <a:rPr lang="en-US" sz="3600" b="1" dirty="0" smtClean="0"/>
              <a:t>Boundary Conditions on General Surfaces</a:t>
            </a:r>
            <a:r>
              <a:rPr lang="en-US" sz="3200" b="1" dirty="0" smtClean="0"/>
              <a:t/>
            </a:r>
            <a:br>
              <a:rPr lang="en-US" sz="3200" b="1" dirty="0" smtClean="0"/>
            </a:br>
            <a:r>
              <a:rPr lang="en-US" sz="2400" b="1" dirty="0" smtClean="0"/>
              <a:t>On General Non-Coordinate Surfaces, Traction Vector Will Not Reduce to Individual Stress Components and General </a:t>
            </a:r>
            <a:br>
              <a:rPr lang="en-US" sz="2400" b="1" dirty="0" smtClean="0"/>
            </a:br>
            <a:r>
              <a:rPr lang="en-US" sz="2400" b="1" dirty="0" smtClean="0"/>
              <a:t>Traction </a:t>
            </a:r>
            <a:r>
              <a:rPr lang="en-US" sz="2400" b="1" dirty="0"/>
              <a:t>Vector Form </a:t>
            </a:r>
            <a:r>
              <a:rPr lang="en-US" sz="2400" b="1" dirty="0" smtClean="0"/>
              <a:t>Must Be Used</a:t>
            </a:r>
            <a:endParaRPr lang="en-US" sz="32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57314669"/>
              </p:ext>
            </p:extLst>
          </p:nvPr>
        </p:nvGraphicFramePr>
        <p:xfrm>
          <a:off x="5406739" y="3112484"/>
          <a:ext cx="2517775" cy="727075"/>
        </p:xfrm>
        <a:graphic>
          <a:graphicData uri="http://schemas.openxmlformats.org/presentationml/2006/ole">
            <mc:AlternateContent xmlns:mc="http://schemas.openxmlformats.org/markup-compatibility/2006">
              <mc:Choice xmlns:v="urn:schemas-microsoft-com:vml" Requires="v">
                <p:oleObj spid="_x0000_s67621" name="Equation" r:id="rId3" imgW="1752480" imgH="533160" progId="Equation.3">
                  <p:embed/>
                </p:oleObj>
              </mc:Choice>
              <mc:Fallback>
                <p:oleObj name="Equation" r:id="rId3" imgW="1752480" imgH="533160" progId="Equation.3">
                  <p:embed/>
                  <p:pic>
                    <p:nvPicPr>
                      <p:cNvPr id="0" name="Object 4"/>
                      <p:cNvPicPr>
                        <a:picLocks noChangeAspect="1" noChangeArrowheads="1"/>
                      </p:cNvPicPr>
                      <p:nvPr/>
                    </p:nvPicPr>
                    <p:blipFill>
                      <a:blip r:embed="rId4"/>
                      <a:srcRect/>
                      <a:stretch>
                        <a:fillRect/>
                      </a:stretch>
                    </p:blipFill>
                    <p:spPr bwMode="auto">
                      <a:xfrm>
                        <a:off x="5406739" y="3112484"/>
                        <a:ext cx="2517775" cy="727075"/>
                      </a:xfrm>
                      <a:prstGeom prst="rect">
                        <a:avLst/>
                      </a:prstGeom>
                      <a:noFill/>
                      <a:ln>
                        <a:noFill/>
                      </a:ln>
                    </p:spPr>
                  </p:pic>
                </p:oleObj>
              </mc:Fallback>
            </mc:AlternateContent>
          </a:graphicData>
        </a:graphic>
      </p:graphicFrame>
      <p:sp>
        <p:nvSpPr>
          <p:cNvPr id="10" name="Text Box 4"/>
          <p:cNvSpPr txBox="1">
            <a:spLocks noChangeArrowheads="1"/>
          </p:cNvSpPr>
          <p:nvPr/>
        </p:nvSpPr>
        <p:spPr bwMode="auto">
          <a:xfrm>
            <a:off x="2623848" y="5276739"/>
            <a:ext cx="3071741" cy="336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600" b="1" dirty="0" smtClean="0">
                <a:latin typeface="Arial" pitchFamily="34" charset="0"/>
                <a:cs typeface="Arial" pitchFamily="34" charset="0"/>
              </a:rPr>
              <a:t>Two-Dimensional Example</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67612" name="Picture 2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597" t="10233" r="24818"/>
          <a:stretch/>
        </p:blipFill>
        <p:spPr bwMode="auto">
          <a:xfrm>
            <a:off x="2673429" y="2225407"/>
            <a:ext cx="3797141" cy="3030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6" name="Picture 2" descr="C:\Users\sadd\Pictures\My Scans\scan001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97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08" y="275106"/>
            <a:ext cx="6252072" cy="871116"/>
          </a:xfrm>
        </p:spPr>
        <p:txBody>
          <a:bodyPr>
            <a:normAutofit/>
          </a:bodyPr>
          <a:lstStyle/>
          <a:p>
            <a:r>
              <a:rPr lang="en-US" sz="3600" b="1" dirty="0" smtClean="0"/>
              <a:t>Example Boundary Conditions</a:t>
            </a:r>
            <a:endParaRPr lang="en-US" sz="3600" b="1" dirty="0"/>
          </a:p>
        </p:txBody>
      </p:sp>
      <p:pic>
        <p:nvPicPr>
          <p:cNvPr id="7475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000" r="41483"/>
          <a:stretch/>
        </p:blipFill>
        <p:spPr bwMode="auto">
          <a:xfrm>
            <a:off x="883507" y="1113172"/>
            <a:ext cx="4054628" cy="4945704"/>
          </a:xfrm>
          <a:prstGeom prst="rect">
            <a:avLst/>
          </a:prstGeom>
          <a:noFill/>
          <a:extLst>
            <a:ext uri="{909E8E84-426E-40DD-AFC4-6F175D3DCCD1}">
              <a14:hiddenFill xmlns:a14="http://schemas.microsoft.com/office/drawing/2010/main">
                <a:solidFill>
                  <a:srgbClr val="FFFFFF"/>
                </a:solidFill>
              </a14:hiddenFill>
            </a:ext>
          </a:extLst>
        </p:spPr>
      </p:pic>
      <p:pic>
        <p:nvPicPr>
          <p:cNvPr id="74756"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667" t="45911" r="3141" b="7826"/>
          <a:stretch/>
        </p:blipFill>
        <p:spPr bwMode="auto">
          <a:xfrm>
            <a:off x="4613136" y="1815896"/>
            <a:ext cx="3486839" cy="43116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8" name="Picture 2" descr="C:\Users\sadd\Pictures\My Scans\scan001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63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2813"/>
          </a:xfrm>
        </p:spPr>
        <p:txBody>
          <a:bodyPr>
            <a:normAutofit/>
          </a:bodyPr>
          <a:lstStyle/>
          <a:p>
            <a:r>
              <a:rPr lang="en-US" sz="3600" b="1" dirty="0"/>
              <a:t>Interface Boundary </a:t>
            </a:r>
            <a:r>
              <a:rPr lang="en-US" sz="3600" b="1" dirty="0" smtClean="0"/>
              <a:t>Conditions</a:t>
            </a:r>
            <a:endParaRPr lang="en-US" sz="3600" dirty="0"/>
          </a:p>
        </p:txBody>
      </p:sp>
      <p:pic>
        <p:nvPicPr>
          <p:cNvPr id="69710" name="Picture 7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95"/>
          <a:stretch/>
        </p:blipFill>
        <p:spPr bwMode="auto">
          <a:xfrm>
            <a:off x="445648" y="3784060"/>
            <a:ext cx="8019646" cy="2319285"/>
          </a:xfrm>
          <a:prstGeom prst="rect">
            <a:avLst/>
          </a:prstGeom>
          <a:noFill/>
          <a:extLst>
            <a:ext uri="{909E8E84-426E-40DD-AFC4-6F175D3DCCD1}">
              <a14:hiddenFill xmlns:a14="http://schemas.microsoft.com/office/drawing/2010/main">
                <a:solidFill>
                  <a:srgbClr val="FFFFFF"/>
                </a:solidFill>
              </a14:hiddenFill>
            </a:ext>
          </a:extLst>
        </p:spPr>
      </p:pic>
      <p:pic>
        <p:nvPicPr>
          <p:cNvPr id="69711" name="Picture 7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07" r="18416"/>
          <a:stretch/>
        </p:blipFill>
        <p:spPr bwMode="auto">
          <a:xfrm>
            <a:off x="2655064" y="984002"/>
            <a:ext cx="4230477" cy="2708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8" name="Picture 2" descr="C:\Users\sadd\Pictures\My Scans\scan001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50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082" y="275421"/>
            <a:ext cx="6307156" cy="661012"/>
          </a:xfrm>
        </p:spPr>
        <p:txBody>
          <a:bodyPr>
            <a:normAutofit fontScale="90000"/>
          </a:bodyPr>
          <a:lstStyle/>
          <a:p>
            <a:r>
              <a:rPr lang="en-US" sz="3200" b="1" dirty="0"/>
              <a:t>Fundamental Problem Classifications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705081" y="1060484"/>
            <a:ext cx="5696354" cy="1323439"/>
          </a:xfrm>
          <a:prstGeom prst="rect">
            <a:avLst/>
          </a:prstGeom>
        </p:spPr>
        <p:txBody>
          <a:bodyPr wrap="square">
            <a:spAutoFit/>
          </a:bodyPr>
          <a:lstStyle/>
          <a:p>
            <a:r>
              <a:rPr lang="en-US" sz="1600" b="1" i="1" dirty="0"/>
              <a:t>Problem 1 (Traction Problem)</a:t>
            </a:r>
            <a:r>
              <a:rPr lang="en-US" sz="1600" i="1" dirty="0"/>
              <a:t> Determine the distribution of displacements, strains and stresses in the interior of an elastic body in equilibrium when body forces are given and the distribution of the tractions are prescribed over the surface of the body, </a:t>
            </a:r>
            <a:endParaRPr lang="en-US" sz="1600" dirty="0"/>
          </a:p>
        </p:txBody>
      </p:sp>
      <p:graphicFrame>
        <p:nvGraphicFramePr>
          <p:cNvPr id="13" name="Object 12"/>
          <p:cNvGraphicFramePr>
            <a:graphicFrameLocks noChangeAspect="1"/>
          </p:cNvGraphicFramePr>
          <p:nvPr>
            <p:extLst>
              <p:ext uri="{D42A27DB-BD31-4B8C-83A1-F6EECF244321}">
                <p14:modId xmlns:p14="http://schemas.microsoft.com/office/powerpoint/2010/main" val="3204964193"/>
              </p:ext>
            </p:extLst>
          </p:nvPr>
        </p:nvGraphicFramePr>
        <p:xfrm>
          <a:off x="2155100" y="2212211"/>
          <a:ext cx="1799958" cy="343423"/>
        </p:xfrm>
        <a:graphic>
          <a:graphicData uri="http://schemas.openxmlformats.org/presentationml/2006/ole">
            <mc:AlternateContent xmlns:mc="http://schemas.openxmlformats.org/markup-compatibility/2006">
              <mc:Choice xmlns:v="urn:schemas-microsoft-com:vml" Requires="v">
                <p:oleObj spid="_x0000_s63662" name="Equation" r:id="rId3" imgW="1193760" imgH="241200" progId="Equation.3">
                  <p:embed/>
                </p:oleObj>
              </mc:Choice>
              <mc:Fallback>
                <p:oleObj name="Equation" r:id="rId3" imgW="1193760" imgH="241200" progId="Equation.3">
                  <p:embed/>
                  <p:pic>
                    <p:nvPicPr>
                      <p:cNvPr id="0" name="Object 49"/>
                      <p:cNvPicPr>
                        <a:picLocks noChangeAspect="1" noChangeArrowheads="1"/>
                      </p:cNvPicPr>
                      <p:nvPr/>
                    </p:nvPicPr>
                    <p:blipFill>
                      <a:blip r:embed="rId4"/>
                      <a:srcRect/>
                      <a:stretch>
                        <a:fillRect/>
                      </a:stretch>
                    </p:blipFill>
                    <p:spPr bwMode="auto">
                      <a:xfrm>
                        <a:off x="2155100" y="2212211"/>
                        <a:ext cx="1799958" cy="343423"/>
                      </a:xfrm>
                      <a:prstGeom prst="rect">
                        <a:avLst/>
                      </a:prstGeom>
                      <a:noFill/>
                      <a:ln>
                        <a:noFill/>
                      </a:ln>
                    </p:spPr>
                  </p:pic>
                </p:oleObj>
              </mc:Fallback>
            </mc:AlternateContent>
          </a:graphicData>
        </a:graphic>
      </p:graphicFrame>
      <p:sp>
        <p:nvSpPr>
          <p:cNvPr id="24" name="Rectangle 23"/>
          <p:cNvSpPr/>
          <p:nvPr/>
        </p:nvSpPr>
        <p:spPr>
          <a:xfrm>
            <a:off x="695350" y="2781198"/>
            <a:ext cx="5723027" cy="1077218"/>
          </a:xfrm>
          <a:prstGeom prst="rect">
            <a:avLst/>
          </a:prstGeom>
        </p:spPr>
        <p:txBody>
          <a:bodyPr wrap="square">
            <a:spAutoFit/>
          </a:bodyPr>
          <a:lstStyle/>
          <a:p>
            <a:r>
              <a:rPr lang="en-US" sz="1600" b="1" i="1" dirty="0"/>
              <a:t>Problem 2 (Displacement Problem) </a:t>
            </a:r>
            <a:r>
              <a:rPr lang="en-US" sz="1600" i="1" dirty="0"/>
              <a:t>Determine the distribution of displacements, strains and stresses in the interior of an elastic body in equilibrium when body forces are given and the distribution of the displacements are prescribed over the surface of the body.</a:t>
            </a:r>
            <a:endParaRPr lang="en-US" sz="1600" dirty="0"/>
          </a:p>
        </p:txBody>
      </p:sp>
      <p:graphicFrame>
        <p:nvGraphicFramePr>
          <p:cNvPr id="25" name="Object 24"/>
          <p:cNvGraphicFramePr>
            <a:graphicFrameLocks noChangeAspect="1"/>
          </p:cNvGraphicFramePr>
          <p:nvPr>
            <p:extLst>
              <p:ext uri="{D42A27DB-BD31-4B8C-83A1-F6EECF244321}">
                <p14:modId xmlns:p14="http://schemas.microsoft.com/office/powerpoint/2010/main" val="3498916236"/>
              </p:ext>
            </p:extLst>
          </p:nvPr>
        </p:nvGraphicFramePr>
        <p:xfrm>
          <a:off x="2325847" y="3950798"/>
          <a:ext cx="1652532" cy="343528"/>
        </p:xfrm>
        <a:graphic>
          <a:graphicData uri="http://schemas.openxmlformats.org/presentationml/2006/ole">
            <mc:AlternateContent xmlns:mc="http://schemas.openxmlformats.org/markup-compatibility/2006">
              <mc:Choice xmlns:v="urn:schemas-microsoft-com:vml" Requires="v">
                <p:oleObj spid="_x0000_s63663" name="Equation" r:id="rId5" imgW="1091880" imgH="241200" progId="Equation.3">
                  <p:embed/>
                </p:oleObj>
              </mc:Choice>
              <mc:Fallback>
                <p:oleObj name="Equation" r:id="rId5" imgW="1091880" imgH="241200" progId="Equation.3">
                  <p:embed/>
                  <p:pic>
                    <p:nvPicPr>
                      <p:cNvPr id="0" name="Object 60"/>
                      <p:cNvPicPr>
                        <a:picLocks noChangeAspect="1" noChangeArrowheads="1"/>
                      </p:cNvPicPr>
                      <p:nvPr/>
                    </p:nvPicPr>
                    <p:blipFill>
                      <a:blip r:embed="rId6"/>
                      <a:srcRect/>
                      <a:stretch>
                        <a:fillRect/>
                      </a:stretch>
                    </p:blipFill>
                    <p:spPr bwMode="auto">
                      <a:xfrm>
                        <a:off x="2325847" y="3950798"/>
                        <a:ext cx="1652532" cy="343528"/>
                      </a:xfrm>
                      <a:prstGeom prst="rect">
                        <a:avLst/>
                      </a:prstGeom>
                      <a:noFill/>
                      <a:ln>
                        <a:noFill/>
                      </a:ln>
                    </p:spPr>
                  </p:pic>
                </p:oleObj>
              </mc:Fallback>
            </mc:AlternateContent>
          </a:graphicData>
        </a:graphic>
      </p:graphicFrame>
      <p:sp>
        <p:nvSpPr>
          <p:cNvPr id="26" name="Rectangle 25"/>
          <p:cNvSpPr/>
          <p:nvPr/>
        </p:nvSpPr>
        <p:spPr>
          <a:xfrm>
            <a:off x="705079" y="4474376"/>
            <a:ext cx="5723026" cy="1569660"/>
          </a:xfrm>
          <a:prstGeom prst="rect">
            <a:avLst/>
          </a:prstGeom>
        </p:spPr>
        <p:txBody>
          <a:bodyPr wrap="square">
            <a:spAutoFit/>
          </a:bodyPr>
          <a:lstStyle/>
          <a:p>
            <a:r>
              <a:rPr lang="en-US" sz="1600" b="1" i="1" dirty="0"/>
              <a:t>Problem 3 (Mixed Problem)</a:t>
            </a:r>
            <a:r>
              <a:rPr lang="en-US" sz="1600" i="1" dirty="0"/>
              <a:t> Determine the distribution of displacements, strains and stresses in the interior of an elastic body in equilibrium when body forces are given and the distribution of the tractions are prescribed as per (5.2.1) over the surface S</a:t>
            </a:r>
            <a:r>
              <a:rPr lang="en-US" sz="1600" b="1" i="1" baseline="-25000" dirty="0"/>
              <a:t>t</a:t>
            </a:r>
            <a:r>
              <a:rPr lang="en-US" sz="1600" i="1" dirty="0"/>
              <a:t> and the distribution of the displacements are prescribed as per (5.2.2) over the surface S</a:t>
            </a:r>
            <a:r>
              <a:rPr lang="en-US" sz="1600" b="1" i="1" baseline="-25000" dirty="0"/>
              <a:t>u</a:t>
            </a:r>
            <a:r>
              <a:rPr lang="en-US" sz="1600" i="1" dirty="0"/>
              <a:t> of the body (see Figure 5.1).</a:t>
            </a:r>
            <a:endParaRPr lang="en-US" sz="1600" dirty="0"/>
          </a:p>
        </p:txBody>
      </p:sp>
      <p:grpSp>
        <p:nvGrpSpPr>
          <p:cNvPr id="18" name="Group 17"/>
          <p:cNvGrpSpPr>
            <a:grpSpLocks/>
          </p:cNvGrpSpPr>
          <p:nvPr/>
        </p:nvGrpSpPr>
        <p:grpSpPr bwMode="auto">
          <a:xfrm>
            <a:off x="6449438" y="978168"/>
            <a:ext cx="1700057" cy="1774760"/>
            <a:chOff x="2100" y="10212"/>
            <a:chExt cx="2832" cy="2976"/>
          </a:xfrm>
        </p:grpSpPr>
        <p:grpSp>
          <p:nvGrpSpPr>
            <p:cNvPr id="19" name="Group 18"/>
            <p:cNvGrpSpPr>
              <a:grpSpLocks/>
            </p:cNvGrpSpPr>
            <p:nvPr/>
          </p:nvGrpSpPr>
          <p:grpSpPr bwMode="auto">
            <a:xfrm>
              <a:off x="2100" y="10212"/>
              <a:ext cx="2832" cy="2976"/>
              <a:chOff x="2316" y="9480"/>
              <a:chExt cx="2832" cy="2976"/>
            </a:xfrm>
          </p:grpSpPr>
          <p:grpSp>
            <p:nvGrpSpPr>
              <p:cNvPr id="22" name="Group 21"/>
              <p:cNvGrpSpPr>
                <a:grpSpLocks/>
              </p:cNvGrpSpPr>
              <p:nvPr/>
            </p:nvGrpSpPr>
            <p:grpSpPr bwMode="auto">
              <a:xfrm>
                <a:off x="2316" y="9480"/>
                <a:ext cx="2298" cy="2976"/>
                <a:chOff x="2316" y="9480"/>
                <a:chExt cx="2298" cy="2976"/>
              </a:xfrm>
            </p:grpSpPr>
            <p:grpSp>
              <p:nvGrpSpPr>
                <p:cNvPr id="30" name="Group 29"/>
                <p:cNvGrpSpPr>
                  <a:grpSpLocks/>
                </p:cNvGrpSpPr>
                <p:nvPr/>
              </p:nvGrpSpPr>
              <p:grpSpPr bwMode="auto">
                <a:xfrm>
                  <a:off x="2340" y="9480"/>
                  <a:ext cx="2274" cy="2462"/>
                  <a:chOff x="2340" y="9480"/>
                  <a:chExt cx="2274" cy="2462"/>
                </a:xfrm>
              </p:grpSpPr>
              <p:sp>
                <p:nvSpPr>
                  <p:cNvPr id="37" name="Freeform 36"/>
                  <p:cNvSpPr>
                    <a:spLocks/>
                  </p:cNvSpPr>
                  <p:nvPr/>
                </p:nvSpPr>
                <p:spPr bwMode="auto">
                  <a:xfrm>
                    <a:off x="2712" y="9866"/>
                    <a:ext cx="1902" cy="2076"/>
                  </a:xfrm>
                  <a:custGeom>
                    <a:avLst/>
                    <a:gdLst>
                      <a:gd name="T0" fmla="*/ 168 w 1962"/>
                      <a:gd name="T1" fmla="*/ 622 h 2136"/>
                      <a:gd name="T2" fmla="*/ 420 w 1962"/>
                      <a:gd name="T3" fmla="*/ 286 h 2136"/>
                      <a:gd name="T4" fmla="*/ 960 w 1962"/>
                      <a:gd name="T5" fmla="*/ 34 h 2136"/>
                      <a:gd name="T6" fmla="*/ 1560 w 1962"/>
                      <a:gd name="T7" fmla="*/ 82 h 2136"/>
                      <a:gd name="T8" fmla="*/ 1908 w 1962"/>
                      <a:gd name="T9" fmla="*/ 442 h 2136"/>
                      <a:gd name="T10" fmla="*/ 1884 w 1962"/>
                      <a:gd name="T11" fmla="*/ 730 h 2136"/>
                      <a:gd name="T12" fmla="*/ 1668 w 1962"/>
                      <a:gd name="T13" fmla="*/ 946 h 2136"/>
                      <a:gd name="T14" fmla="*/ 1536 w 1962"/>
                      <a:gd name="T15" fmla="*/ 1294 h 2136"/>
                      <a:gd name="T16" fmla="*/ 1572 w 1962"/>
                      <a:gd name="T17" fmla="*/ 1642 h 2136"/>
                      <a:gd name="T18" fmla="*/ 1464 w 1962"/>
                      <a:gd name="T19" fmla="*/ 1954 h 2136"/>
                      <a:gd name="T20" fmla="*/ 1200 w 1962"/>
                      <a:gd name="T21" fmla="*/ 2098 h 2136"/>
                      <a:gd name="T22" fmla="*/ 768 w 1962"/>
                      <a:gd name="T23" fmla="*/ 2122 h 2136"/>
                      <a:gd name="T24" fmla="*/ 396 w 1962"/>
                      <a:gd name="T25" fmla="*/ 2014 h 2136"/>
                      <a:gd name="T26" fmla="*/ 120 w 1962"/>
                      <a:gd name="T27" fmla="*/ 1714 h 2136"/>
                      <a:gd name="T28" fmla="*/ 24 w 1962"/>
                      <a:gd name="T29" fmla="*/ 1330 h 2136"/>
                      <a:gd name="T30" fmla="*/ 24 w 1962"/>
                      <a:gd name="T31" fmla="*/ 1030 h 2136"/>
                      <a:gd name="T32" fmla="*/ 168 w 1962"/>
                      <a:gd name="T33" fmla="*/ 62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2" h="2136">
                        <a:moveTo>
                          <a:pt x="168" y="622"/>
                        </a:moveTo>
                        <a:cubicBezTo>
                          <a:pt x="234" y="498"/>
                          <a:pt x="288" y="384"/>
                          <a:pt x="420" y="286"/>
                        </a:cubicBezTo>
                        <a:cubicBezTo>
                          <a:pt x="552" y="188"/>
                          <a:pt x="770" y="68"/>
                          <a:pt x="960" y="34"/>
                        </a:cubicBezTo>
                        <a:cubicBezTo>
                          <a:pt x="1150" y="0"/>
                          <a:pt x="1402" y="14"/>
                          <a:pt x="1560" y="82"/>
                        </a:cubicBezTo>
                        <a:cubicBezTo>
                          <a:pt x="1718" y="150"/>
                          <a:pt x="1854" y="334"/>
                          <a:pt x="1908" y="442"/>
                        </a:cubicBezTo>
                        <a:cubicBezTo>
                          <a:pt x="1962" y="550"/>
                          <a:pt x="1924" y="646"/>
                          <a:pt x="1884" y="730"/>
                        </a:cubicBezTo>
                        <a:cubicBezTo>
                          <a:pt x="1844" y="814"/>
                          <a:pt x="1726" y="852"/>
                          <a:pt x="1668" y="946"/>
                        </a:cubicBezTo>
                        <a:cubicBezTo>
                          <a:pt x="1610" y="1040"/>
                          <a:pt x="1552" y="1178"/>
                          <a:pt x="1536" y="1294"/>
                        </a:cubicBezTo>
                        <a:cubicBezTo>
                          <a:pt x="1520" y="1410"/>
                          <a:pt x="1584" y="1532"/>
                          <a:pt x="1572" y="1642"/>
                        </a:cubicBezTo>
                        <a:cubicBezTo>
                          <a:pt x="1560" y="1752"/>
                          <a:pt x="1526" y="1878"/>
                          <a:pt x="1464" y="1954"/>
                        </a:cubicBezTo>
                        <a:cubicBezTo>
                          <a:pt x="1402" y="2030"/>
                          <a:pt x="1316" y="2070"/>
                          <a:pt x="1200" y="2098"/>
                        </a:cubicBezTo>
                        <a:cubicBezTo>
                          <a:pt x="1084" y="2126"/>
                          <a:pt x="902" y="2136"/>
                          <a:pt x="768" y="2122"/>
                        </a:cubicBezTo>
                        <a:cubicBezTo>
                          <a:pt x="634" y="2108"/>
                          <a:pt x="504" y="2082"/>
                          <a:pt x="396" y="2014"/>
                        </a:cubicBezTo>
                        <a:cubicBezTo>
                          <a:pt x="288" y="1946"/>
                          <a:pt x="182" y="1828"/>
                          <a:pt x="120" y="1714"/>
                        </a:cubicBezTo>
                        <a:cubicBezTo>
                          <a:pt x="58" y="1600"/>
                          <a:pt x="40" y="1444"/>
                          <a:pt x="24" y="1330"/>
                        </a:cubicBezTo>
                        <a:cubicBezTo>
                          <a:pt x="8" y="1216"/>
                          <a:pt x="0" y="1148"/>
                          <a:pt x="24" y="1030"/>
                        </a:cubicBezTo>
                        <a:cubicBezTo>
                          <a:pt x="48" y="912"/>
                          <a:pt x="102" y="746"/>
                          <a:pt x="168" y="622"/>
                        </a:cubicBezTo>
                        <a:close/>
                      </a:path>
                    </a:pathLst>
                  </a:custGeom>
                  <a:gradFill rotWithShape="0">
                    <a:gsLst>
                      <a:gs pos="0">
                        <a:srgbClr val="F8F8F8"/>
                      </a:gs>
                      <a:gs pos="100000">
                        <a:srgbClr val="F8F8F8">
                          <a:gamma/>
                          <a:shade val="74118"/>
                          <a:invGamma/>
                        </a:srgbClr>
                      </a:gs>
                    </a:gsLst>
                    <a:path path="rect">
                      <a:fillToRect l="50000" t="50000" r="50000" b="50000"/>
                    </a:path>
                  </a:gra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cxnSp>
                <p:nvCxnSpPr>
                  <p:cNvPr id="38" name="Line 13"/>
                  <p:cNvCxnSpPr/>
                  <p:nvPr/>
                </p:nvCxnSpPr>
                <p:spPr bwMode="auto">
                  <a:xfrm flipV="1">
                    <a:off x="4044" y="9516"/>
                    <a:ext cx="132" cy="3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Line 14"/>
                  <p:cNvCxnSpPr/>
                  <p:nvPr/>
                </p:nvCxnSpPr>
                <p:spPr bwMode="auto">
                  <a:xfrm flipV="1">
                    <a:off x="3720" y="9480"/>
                    <a:ext cx="0" cy="40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Line 15"/>
                  <p:cNvCxnSpPr/>
                  <p:nvPr/>
                </p:nvCxnSpPr>
                <p:spPr bwMode="auto">
                  <a:xfrm flipH="1" flipV="1">
                    <a:off x="3252" y="9516"/>
                    <a:ext cx="132" cy="4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Line 16"/>
                  <p:cNvCxnSpPr/>
                  <p:nvPr/>
                </p:nvCxnSpPr>
                <p:spPr bwMode="auto">
                  <a:xfrm flipH="1" flipV="1">
                    <a:off x="2712" y="9708"/>
                    <a:ext cx="288"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17"/>
                  <p:cNvCxnSpPr/>
                  <p:nvPr/>
                </p:nvCxnSpPr>
                <p:spPr bwMode="auto">
                  <a:xfrm flipH="1" flipV="1">
                    <a:off x="2340" y="10250"/>
                    <a:ext cx="504"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31" name="Line 18"/>
                <p:cNvCxnSpPr/>
                <p:nvPr/>
              </p:nvCxnSpPr>
              <p:spPr bwMode="auto">
                <a:xfrm flipH="1" flipV="1">
                  <a:off x="2316" y="10884"/>
                  <a:ext cx="408" cy="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Line 19"/>
                <p:cNvCxnSpPr/>
                <p:nvPr/>
              </p:nvCxnSpPr>
              <p:spPr bwMode="auto">
                <a:xfrm flipH="1">
                  <a:off x="2316" y="11388"/>
                  <a:ext cx="444" cy="1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Line 20"/>
                <p:cNvCxnSpPr/>
                <p:nvPr/>
              </p:nvCxnSpPr>
              <p:spPr bwMode="auto">
                <a:xfrm flipH="1">
                  <a:off x="2568" y="11712"/>
                  <a:ext cx="396" cy="2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Line 21"/>
                <p:cNvCxnSpPr/>
                <p:nvPr/>
              </p:nvCxnSpPr>
              <p:spPr bwMode="auto">
                <a:xfrm flipH="1">
                  <a:off x="3120" y="11916"/>
                  <a:ext cx="180" cy="4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Line 22"/>
                <p:cNvCxnSpPr/>
                <p:nvPr/>
              </p:nvCxnSpPr>
              <p:spPr bwMode="auto">
                <a:xfrm>
                  <a:off x="3744" y="11940"/>
                  <a:ext cx="48" cy="5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Line 23"/>
                <p:cNvCxnSpPr/>
                <p:nvPr/>
              </p:nvCxnSpPr>
              <p:spPr bwMode="auto">
                <a:xfrm>
                  <a:off x="4140" y="11736"/>
                  <a:ext cx="396"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23" name="Line 24"/>
              <p:cNvCxnSpPr/>
              <p:nvPr/>
            </p:nvCxnSpPr>
            <p:spPr bwMode="auto">
              <a:xfrm>
                <a:off x="4236" y="11454"/>
                <a:ext cx="50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25"/>
              <p:cNvCxnSpPr/>
              <p:nvPr/>
            </p:nvCxnSpPr>
            <p:spPr bwMode="auto">
              <a:xfrm>
                <a:off x="4296" y="10902"/>
                <a:ext cx="42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26"/>
              <p:cNvCxnSpPr/>
              <p:nvPr/>
            </p:nvCxnSpPr>
            <p:spPr bwMode="auto">
              <a:xfrm flipV="1">
                <a:off x="4596" y="10362"/>
                <a:ext cx="552" cy="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Line 27"/>
              <p:cNvCxnSpPr/>
              <p:nvPr/>
            </p:nvCxnSpPr>
            <p:spPr bwMode="auto">
              <a:xfrm flipV="1">
                <a:off x="4392" y="9792"/>
                <a:ext cx="408" cy="2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0" name="Text Box 28"/>
            <p:cNvSpPr txBox="1">
              <a:spLocks noChangeArrowheads="1"/>
            </p:cNvSpPr>
            <p:nvPr/>
          </p:nvSpPr>
          <p:spPr bwMode="auto">
            <a:xfrm>
              <a:off x="3342" y="11436"/>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R</a:t>
              </a:r>
              <a:endParaRPr lang="en-US" sz="1100">
                <a:effectLst/>
                <a:latin typeface="Calibri"/>
                <a:ea typeface="Calibri"/>
                <a:cs typeface="Times New Roman"/>
              </a:endParaRPr>
            </a:p>
          </p:txBody>
        </p:sp>
        <p:sp>
          <p:nvSpPr>
            <p:cNvPr id="21" name="Text Box 29"/>
            <p:cNvSpPr txBox="1">
              <a:spLocks noChangeArrowheads="1"/>
            </p:cNvSpPr>
            <p:nvPr/>
          </p:nvSpPr>
          <p:spPr bwMode="auto">
            <a:xfrm>
              <a:off x="2880" y="10752"/>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S</a:t>
              </a:r>
              <a:endParaRPr lang="en-US" sz="1100">
                <a:effectLst/>
                <a:latin typeface="Calibri"/>
                <a:ea typeface="Calibri"/>
                <a:cs typeface="Times New Roman"/>
              </a:endParaRPr>
            </a:p>
          </p:txBody>
        </p:sp>
      </p:grpSp>
      <p:sp>
        <p:nvSpPr>
          <p:cNvPr id="60" name="Text Box 47"/>
          <p:cNvSpPr txBox="1">
            <a:spLocks noChangeArrowheads="1"/>
          </p:cNvSpPr>
          <p:nvPr/>
        </p:nvSpPr>
        <p:spPr bwMode="auto">
          <a:xfrm>
            <a:off x="7903210" y="1200379"/>
            <a:ext cx="441960" cy="320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dirty="0">
                <a:effectLst/>
                <a:latin typeface="Calibri"/>
                <a:ea typeface="Calibri"/>
                <a:cs typeface="Times New Roman"/>
              </a:rPr>
              <a:t>T</a:t>
            </a:r>
            <a:r>
              <a:rPr lang="en-US" sz="1100" b="1" i="1" baseline="30000" dirty="0">
                <a:effectLst/>
                <a:latin typeface="Calibri"/>
                <a:ea typeface="Calibri"/>
                <a:cs typeface="Times New Roman"/>
              </a:rPr>
              <a:t>(n)</a:t>
            </a:r>
            <a:endParaRPr lang="en-US" sz="1100" dirty="0">
              <a:effectLst/>
              <a:latin typeface="Calibri"/>
              <a:ea typeface="Calibri"/>
              <a:cs typeface="Times New Roman"/>
            </a:endParaRPr>
          </a:p>
        </p:txBody>
      </p:sp>
      <p:grpSp>
        <p:nvGrpSpPr>
          <p:cNvPr id="61" name="Group 60"/>
          <p:cNvGrpSpPr>
            <a:grpSpLocks/>
          </p:cNvGrpSpPr>
          <p:nvPr/>
        </p:nvGrpSpPr>
        <p:grpSpPr bwMode="auto">
          <a:xfrm>
            <a:off x="6564859" y="2869659"/>
            <a:ext cx="1363183" cy="1540750"/>
            <a:chOff x="5316" y="10644"/>
            <a:chExt cx="2160" cy="2524"/>
          </a:xfrm>
        </p:grpSpPr>
        <p:grpSp>
          <p:nvGrpSpPr>
            <p:cNvPr id="62" name="Group 61"/>
            <p:cNvGrpSpPr>
              <a:grpSpLocks/>
            </p:cNvGrpSpPr>
            <p:nvPr/>
          </p:nvGrpSpPr>
          <p:grpSpPr bwMode="auto">
            <a:xfrm>
              <a:off x="5316" y="10644"/>
              <a:ext cx="2129" cy="2312"/>
              <a:chOff x="5316" y="10644"/>
              <a:chExt cx="2129" cy="2312"/>
            </a:xfrm>
          </p:grpSpPr>
          <p:sp>
            <p:nvSpPr>
              <p:cNvPr id="66" name="Freeform 65"/>
              <p:cNvSpPr>
                <a:spLocks/>
              </p:cNvSpPr>
              <p:nvPr/>
            </p:nvSpPr>
            <p:spPr bwMode="auto">
              <a:xfrm>
                <a:off x="5316" y="10644"/>
                <a:ext cx="2129" cy="2312"/>
              </a:xfrm>
              <a:custGeom>
                <a:avLst/>
                <a:gdLst>
                  <a:gd name="T0" fmla="*/ 186 w 2129"/>
                  <a:gd name="T1" fmla="*/ 670 h 2312"/>
                  <a:gd name="T2" fmla="*/ 466 w 2129"/>
                  <a:gd name="T3" fmla="*/ 306 h 2312"/>
                  <a:gd name="T4" fmla="*/ 1066 w 2129"/>
                  <a:gd name="T5" fmla="*/ 33 h 2312"/>
                  <a:gd name="T6" fmla="*/ 1704 w 2129"/>
                  <a:gd name="T7" fmla="*/ 108 h 2312"/>
                  <a:gd name="T8" fmla="*/ 2064 w 2129"/>
                  <a:gd name="T9" fmla="*/ 432 h 2312"/>
                  <a:gd name="T10" fmla="*/ 2091 w 2129"/>
                  <a:gd name="T11" fmla="*/ 788 h 2312"/>
                  <a:gd name="T12" fmla="*/ 1836 w 2129"/>
                  <a:gd name="T13" fmla="*/ 1056 h 2312"/>
                  <a:gd name="T14" fmla="*/ 1705 w 2129"/>
                  <a:gd name="T15" fmla="*/ 1399 h 2312"/>
                  <a:gd name="T16" fmla="*/ 1745 w 2129"/>
                  <a:gd name="T17" fmla="*/ 1776 h 2312"/>
                  <a:gd name="T18" fmla="*/ 1625 w 2129"/>
                  <a:gd name="T19" fmla="*/ 2115 h 2312"/>
                  <a:gd name="T20" fmla="*/ 1332 w 2129"/>
                  <a:gd name="T21" fmla="*/ 2271 h 2312"/>
                  <a:gd name="T22" fmla="*/ 853 w 2129"/>
                  <a:gd name="T23" fmla="*/ 2297 h 2312"/>
                  <a:gd name="T24" fmla="*/ 440 w 2129"/>
                  <a:gd name="T25" fmla="*/ 2180 h 2312"/>
                  <a:gd name="T26" fmla="*/ 133 w 2129"/>
                  <a:gd name="T27" fmla="*/ 1854 h 2312"/>
                  <a:gd name="T28" fmla="*/ 27 w 2129"/>
                  <a:gd name="T29" fmla="*/ 1438 h 2312"/>
                  <a:gd name="T30" fmla="*/ 27 w 2129"/>
                  <a:gd name="T31" fmla="*/ 1113 h 2312"/>
                  <a:gd name="T32" fmla="*/ 186 w 2129"/>
                  <a:gd name="T33" fmla="*/ 670 h 2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9" h="2312">
                    <a:moveTo>
                      <a:pt x="186" y="670"/>
                    </a:moveTo>
                    <a:cubicBezTo>
                      <a:pt x="260" y="536"/>
                      <a:pt x="320" y="412"/>
                      <a:pt x="466" y="306"/>
                    </a:cubicBezTo>
                    <a:cubicBezTo>
                      <a:pt x="613" y="200"/>
                      <a:pt x="860" y="66"/>
                      <a:pt x="1066" y="33"/>
                    </a:cubicBezTo>
                    <a:cubicBezTo>
                      <a:pt x="1272" y="0"/>
                      <a:pt x="1538" y="41"/>
                      <a:pt x="1704" y="108"/>
                    </a:cubicBezTo>
                    <a:cubicBezTo>
                      <a:pt x="1870" y="175"/>
                      <a:pt x="2000" y="319"/>
                      <a:pt x="2064" y="432"/>
                    </a:cubicBezTo>
                    <a:cubicBezTo>
                      <a:pt x="2128" y="545"/>
                      <a:pt x="2129" y="684"/>
                      <a:pt x="2091" y="788"/>
                    </a:cubicBezTo>
                    <a:cubicBezTo>
                      <a:pt x="2053" y="892"/>
                      <a:pt x="1900" y="954"/>
                      <a:pt x="1836" y="1056"/>
                    </a:cubicBezTo>
                    <a:cubicBezTo>
                      <a:pt x="1772" y="1158"/>
                      <a:pt x="1720" y="1279"/>
                      <a:pt x="1705" y="1399"/>
                    </a:cubicBezTo>
                    <a:cubicBezTo>
                      <a:pt x="1690" y="1519"/>
                      <a:pt x="1758" y="1657"/>
                      <a:pt x="1745" y="1776"/>
                    </a:cubicBezTo>
                    <a:cubicBezTo>
                      <a:pt x="1732" y="1896"/>
                      <a:pt x="1694" y="2032"/>
                      <a:pt x="1625" y="2115"/>
                    </a:cubicBezTo>
                    <a:cubicBezTo>
                      <a:pt x="1556" y="2197"/>
                      <a:pt x="1461" y="2240"/>
                      <a:pt x="1332" y="2271"/>
                    </a:cubicBezTo>
                    <a:cubicBezTo>
                      <a:pt x="1203" y="2301"/>
                      <a:pt x="1001" y="2312"/>
                      <a:pt x="853" y="2297"/>
                    </a:cubicBezTo>
                    <a:cubicBezTo>
                      <a:pt x="704" y="2282"/>
                      <a:pt x="559" y="2253"/>
                      <a:pt x="440" y="2180"/>
                    </a:cubicBezTo>
                    <a:cubicBezTo>
                      <a:pt x="320" y="2106"/>
                      <a:pt x="202" y="1978"/>
                      <a:pt x="133" y="1854"/>
                    </a:cubicBezTo>
                    <a:cubicBezTo>
                      <a:pt x="64" y="1731"/>
                      <a:pt x="44" y="1562"/>
                      <a:pt x="27" y="1438"/>
                    </a:cubicBezTo>
                    <a:cubicBezTo>
                      <a:pt x="9" y="1314"/>
                      <a:pt x="0" y="1241"/>
                      <a:pt x="27" y="1113"/>
                    </a:cubicBezTo>
                    <a:cubicBezTo>
                      <a:pt x="53" y="985"/>
                      <a:pt x="113" y="805"/>
                      <a:pt x="186" y="670"/>
                    </a:cubicBezTo>
                    <a:close/>
                  </a:path>
                </a:pathLst>
              </a:custGeom>
              <a:solidFill>
                <a:srgbClr val="EAEAEA"/>
              </a:solidFill>
              <a:ln w="9525"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sp>
            <p:nvSpPr>
              <p:cNvPr id="67" name="Freeform 66"/>
              <p:cNvSpPr>
                <a:spLocks/>
              </p:cNvSpPr>
              <p:nvPr/>
            </p:nvSpPr>
            <p:spPr bwMode="auto">
              <a:xfrm>
                <a:off x="5436" y="10760"/>
                <a:ext cx="1902" cy="2076"/>
              </a:xfrm>
              <a:custGeom>
                <a:avLst/>
                <a:gdLst>
                  <a:gd name="T0" fmla="*/ 168 w 1962"/>
                  <a:gd name="T1" fmla="*/ 622 h 2136"/>
                  <a:gd name="T2" fmla="*/ 420 w 1962"/>
                  <a:gd name="T3" fmla="*/ 286 h 2136"/>
                  <a:gd name="T4" fmla="*/ 960 w 1962"/>
                  <a:gd name="T5" fmla="*/ 34 h 2136"/>
                  <a:gd name="T6" fmla="*/ 1560 w 1962"/>
                  <a:gd name="T7" fmla="*/ 82 h 2136"/>
                  <a:gd name="T8" fmla="*/ 1908 w 1962"/>
                  <a:gd name="T9" fmla="*/ 442 h 2136"/>
                  <a:gd name="T10" fmla="*/ 1884 w 1962"/>
                  <a:gd name="T11" fmla="*/ 730 h 2136"/>
                  <a:gd name="T12" fmla="*/ 1668 w 1962"/>
                  <a:gd name="T13" fmla="*/ 946 h 2136"/>
                  <a:gd name="T14" fmla="*/ 1536 w 1962"/>
                  <a:gd name="T15" fmla="*/ 1294 h 2136"/>
                  <a:gd name="T16" fmla="*/ 1572 w 1962"/>
                  <a:gd name="T17" fmla="*/ 1642 h 2136"/>
                  <a:gd name="T18" fmla="*/ 1464 w 1962"/>
                  <a:gd name="T19" fmla="*/ 1954 h 2136"/>
                  <a:gd name="T20" fmla="*/ 1200 w 1962"/>
                  <a:gd name="T21" fmla="*/ 2098 h 2136"/>
                  <a:gd name="T22" fmla="*/ 768 w 1962"/>
                  <a:gd name="T23" fmla="*/ 2122 h 2136"/>
                  <a:gd name="T24" fmla="*/ 396 w 1962"/>
                  <a:gd name="T25" fmla="*/ 2014 h 2136"/>
                  <a:gd name="T26" fmla="*/ 120 w 1962"/>
                  <a:gd name="T27" fmla="*/ 1714 h 2136"/>
                  <a:gd name="T28" fmla="*/ 24 w 1962"/>
                  <a:gd name="T29" fmla="*/ 1330 h 2136"/>
                  <a:gd name="T30" fmla="*/ 24 w 1962"/>
                  <a:gd name="T31" fmla="*/ 1030 h 2136"/>
                  <a:gd name="T32" fmla="*/ 168 w 1962"/>
                  <a:gd name="T33" fmla="*/ 62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2" h="2136">
                    <a:moveTo>
                      <a:pt x="168" y="622"/>
                    </a:moveTo>
                    <a:cubicBezTo>
                      <a:pt x="234" y="498"/>
                      <a:pt x="288" y="384"/>
                      <a:pt x="420" y="286"/>
                    </a:cubicBezTo>
                    <a:cubicBezTo>
                      <a:pt x="552" y="188"/>
                      <a:pt x="770" y="68"/>
                      <a:pt x="960" y="34"/>
                    </a:cubicBezTo>
                    <a:cubicBezTo>
                      <a:pt x="1150" y="0"/>
                      <a:pt x="1402" y="14"/>
                      <a:pt x="1560" y="82"/>
                    </a:cubicBezTo>
                    <a:cubicBezTo>
                      <a:pt x="1718" y="150"/>
                      <a:pt x="1854" y="334"/>
                      <a:pt x="1908" y="442"/>
                    </a:cubicBezTo>
                    <a:cubicBezTo>
                      <a:pt x="1962" y="550"/>
                      <a:pt x="1924" y="646"/>
                      <a:pt x="1884" y="730"/>
                    </a:cubicBezTo>
                    <a:cubicBezTo>
                      <a:pt x="1844" y="814"/>
                      <a:pt x="1726" y="852"/>
                      <a:pt x="1668" y="946"/>
                    </a:cubicBezTo>
                    <a:cubicBezTo>
                      <a:pt x="1610" y="1040"/>
                      <a:pt x="1552" y="1178"/>
                      <a:pt x="1536" y="1294"/>
                    </a:cubicBezTo>
                    <a:cubicBezTo>
                      <a:pt x="1520" y="1410"/>
                      <a:pt x="1584" y="1532"/>
                      <a:pt x="1572" y="1642"/>
                    </a:cubicBezTo>
                    <a:cubicBezTo>
                      <a:pt x="1560" y="1752"/>
                      <a:pt x="1526" y="1878"/>
                      <a:pt x="1464" y="1954"/>
                    </a:cubicBezTo>
                    <a:cubicBezTo>
                      <a:pt x="1402" y="2030"/>
                      <a:pt x="1316" y="2070"/>
                      <a:pt x="1200" y="2098"/>
                    </a:cubicBezTo>
                    <a:cubicBezTo>
                      <a:pt x="1084" y="2126"/>
                      <a:pt x="902" y="2136"/>
                      <a:pt x="768" y="2122"/>
                    </a:cubicBezTo>
                    <a:cubicBezTo>
                      <a:pt x="634" y="2108"/>
                      <a:pt x="504" y="2082"/>
                      <a:pt x="396" y="2014"/>
                    </a:cubicBezTo>
                    <a:cubicBezTo>
                      <a:pt x="288" y="1946"/>
                      <a:pt x="182" y="1828"/>
                      <a:pt x="120" y="1714"/>
                    </a:cubicBezTo>
                    <a:cubicBezTo>
                      <a:pt x="58" y="1600"/>
                      <a:pt x="40" y="1444"/>
                      <a:pt x="24" y="1330"/>
                    </a:cubicBezTo>
                    <a:cubicBezTo>
                      <a:pt x="8" y="1216"/>
                      <a:pt x="0" y="1148"/>
                      <a:pt x="24" y="1030"/>
                    </a:cubicBezTo>
                    <a:cubicBezTo>
                      <a:pt x="48" y="912"/>
                      <a:pt x="102" y="746"/>
                      <a:pt x="168" y="622"/>
                    </a:cubicBezTo>
                    <a:close/>
                  </a:path>
                </a:pathLst>
              </a:custGeom>
              <a:gradFill rotWithShape="0">
                <a:gsLst>
                  <a:gs pos="0">
                    <a:srgbClr val="F8F8F8"/>
                  </a:gs>
                  <a:gs pos="100000">
                    <a:srgbClr val="F8F8F8">
                      <a:gamma/>
                      <a:shade val="74118"/>
                      <a:invGamma/>
                    </a:srgbClr>
                  </a:gs>
                </a:gsLst>
                <a:path path="rect">
                  <a:fillToRect l="50000" t="50000" r="50000" b="50000"/>
                </a:path>
              </a:gra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sp>
            <p:nvSpPr>
              <p:cNvPr id="68" name="Text Box 52"/>
              <p:cNvSpPr txBox="1">
                <a:spLocks noChangeArrowheads="1"/>
              </p:cNvSpPr>
              <p:nvPr/>
            </p:nvSpPr>
            <p:spPr bwMode="auto">
              <a:xfrm>
                <a:off x="6270" y="11664"/>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R</a:t>
                </a:r>
                <a:endParaRPr lang="en-US" sz="1100">
                  <a:effectLst/>
                  <a:latin typeface="Calibri"/>
                  <a:ea typeface="Calibri"/>
                  <a:cs typeface="Times New Roman"/>
                </a:endParaRPr>
              </a:p>
            </p:txBody>
          </p:sp>
          <p:sp>
            <p:nvSpPr>
              <p:cNvPr id="69" name="Text Box 53"/>
              <p:cNvSpPr txBox="1">
                <a:spLocks noChangeArrowheads="1"/>
              </p:cNvSpPr>
              <p:nvPr/>
            </p:nvSpPr>
            <p:spPr bwMode="auto">
              <a:xfrm>
                <a:off x="6024" y="10800"/>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S</a:t>
                </a:r>
                <a:endParaRPr lang="en-US" sz="1100">
                  <a:effectLst/>
                  <a:latin typeface="Calibri"/>
                  <a:ea typeface="Calibri"/>
                  <a:cs typeface="Times New Roman"/>
                </a:endParaRPr>
              </a:p>
            </p:txBody>
          </p:sp>
        </p:grpSp>
        <p:sp>
          <p:nvSpPr>
            <p:cNvPr id="63" name="Text Box 54"/>
            <p:cNvSpPr txBox="1">
              <a:spLocks noChangeArrowheads="1"/>
            </p:cNvSpPr>
            <p:nvPr/>
          </p:nvSpPr>
          <p:spPr bwMode="auto">
            <a:xfrm>
              <a:off x="7020" y="12712"/>
              <a:ext cx="456"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u</a:t>
              </a:r>
              <a:endParaRPr lang="en-US" sz="1100">
                <a:effectLst/>
                <a:latin typeface="Calibri"/>
                <a:ea typeface="Calibri"/>
                <a:cs typeface="Times New Roman"/>
              </a:endParaRPr>
            </a:p>
          </p:txBody>
        </p:sp>
        <p:cxnSp>
          <p:nvCxnSpPr>
            <p:cNvPr id="64" name="Line 55"/>
            <p:cNvCxnSpPr/>
            <p:nvPr/>
          </p:nvCxnSpPr>
          <p:spPr bwMode="auto">
            <a:xfrm>
              <a:off x="6640" y="12792"/>
              <a:ext cx="40" cy="1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Line 56"/>
            <p:cNvCxnSpPr/>
            <p:nvPr/>
          </p:nvCxnSpPr>
          <p:spPr bwMode="auto">
            <a:xfrm>
              <a:off x="6648" y="12832"/>
              <a:ext cx="464" cy="1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7" name="Group 6"/>
          <p:cNvGrpSpPr/>
          <p:nvPr/>
        </p:nvGrpSpPr>
        <p:grpSpPr>
          <a:xfrm>
            <a:off x="6485255" y="4377447"/>
            <a:ext cx="1452515" cy="1769854"/>
            <a:chOff x="5039360" y="1401445"/>
            <a:chExt cx="1501140" cy="1832610"/>
          </a:xfrm>
        </p:grpSpPr>
        <p:grpSp>
          <p:nvGrpSpPr>
            <p:cNvPr id="43" name="Group 42"/>
            <p:cNvGrpSpPr>
              <a:grpSpLocks/>
            </p:cNvGrpSpPr>
            <p:nvPr/>
          </p:nvGrpSpPr>
          <p:grpSpPr bwMode="auto">
            <a:xfrm>
              <a:off x="5039360" y="1401445"/>
              <a:ext cx="1501140" cy="1832610"/>
              <a:chOff x="8064" y="10380"/>
              <a:chExt cx="2364" cy="2886"/>
            </a:xfrm>
          </p:grpSpPr>
          <p:sp>
            <p:nvSpPr>
              <p:cNvPr id="44" name="Freeform 43"/>
              <p:cNvSpPr>
                <a:spLocks/>
              </p:cNvSpPr>
              <p:nvPr/>
            </p:nvSpPr>
            <p:spPr bwMode="auto">
              <a:xfrm>
                <a:off x="9108" y="10728"/>
                <a:ext cx="1320" cy="2220"/>
              </a:xfrm>
              <a:custGeom>
                <a:avLst/>
                <a:gdLst>
                  <a:gd name="T0" fmla="*/ 24 w 1320"/>
                  <a:gd name="T1" fmla="*/ 2016 h 2220"/>
                  <a:gd name="T2" fmla="*/ 504 w 1320"/>
                  <a:gd name="T3" fmla="*/ 2016 h 2220"/>
                  <a:gd name="T4" fmla="*/ 804 w 1320"/>
                  <a:gd name="T5" fmla="*/ 1728 h 2220"/>
                  <a:gd name="T6" fmla="*/ 792 w 1320"/>
                  <a:gd name="T7" fmla="*/ 1200 h 2220"/>
                  <a:gd name="T8" fmla="*/ 984 w 1320"/>
                  <a:gd name="T9" fmla="*/ 840 h 2220"/>
                  <a:gd name="T10" fmla="*/ 1152 w 1320"/>
                  <a:gd name="T11" fmla="*/ 612 h 2220"/>
                  <a:gd name="T12" fmla="*/ 1020 w 1320"/>
                  <a:gd name="T13" fmla="*/ 300 h 2220"/>
                  <a:gd name="T14" fmla="*/ 780 w 1320"/>
                  <a:gd name="T15" fmla="*/ 144 h 2220"/>
                  <a:gd name="T16" fmla="*/ 864 w 1320"/>
                  <a:gd name="T17" fmla="*/ 0 h 2220"/>
                  <a:gd name="T18" fmla="*/ 1116 w 1320"/>
                  <a:gd name="T19" fmla="*/ 144 h 2220"/>
                  <a:gd name="T20" fmla="*/ 1320 w 1320"/>
                  <a:gd name="T21" fmla="*/ 480 h 2220"/>
                  <a:gd name="T22" fmla="*/ 1296 w 1320"/>
                  <a:gd name="T23" fmla="*/ 768 h 2220"/>
                  <a:gd name="T24" fmla="*/ 1248 w 1320"/>
                  <a:gd name="T25" fmla="*/ 888 h 2220"/>
                  <a:gd name="T26" fmla="*/ 1020 w 1320"/>
                  <a:gd name="T27" fmla="*/ 1068 h 2220"/>
                  <a:gd name="T28" fmla="*/ 948 w 1320"/>
                  <a:gd name="T29" fmla="*/ 1296 h 2220"/>
                  <a:gd name="T30" fmla="*/ 960 w 1320"/>
                  <a:gd name="T31" fmla="*/ 1584 h 2220"/>
                  <a:gd name="T32" fmla="*/ 936 w 1320"/>
                  <a:gd name="T33" fmla="*/ 1872 h 2220"/>
                  <a:gd name="T34" fmla="*/ 816 w 1320"/>
                  <a:gd name="T35" fmla="*/ 2064 h 2220"/>
                  <a:gd name="T36" fmla="*/ 672 w 1320"/>
                  <a:gd name="T37" fmla="*/ 2148 h 2220"/>
                  <a:gd name="T38" fmla="*/ 420 w 1320"/>
                  <a:gd name="T39" fmla="*/ 2208 h 2220"/>
                  <a:gd name="T40" fmla="*/ 156 w 1320"/>
                  <a:gd name="T41" fmla="*/ 2220 h 2220"/>
                  <a:gd name="T42" fmla="*/ 0 w 1320"/>
                  <a:gd name="T43" fmla="*/ 2184 h 2220"/>
                  <a:gd name="T44" fmla="*/ 24 w 1320"/>
                  <a:gd name="T45" fmla="*/ 2016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0" h="2220">
                    <a:moveTo>
                      <a:pt x="24" y="2016"/>
                    </a:moveTo>
                    <a:lnTo>
                      <a:pt x="504" y="2016"/>
                    </a:lnTo>
                    <a:lnTo>
                      <a:pt x="804" y="1728"/>
                    </a:lnTo>
                    <a:lnTo>
                      <a:pt x="792" y="1200"/>
                    </a:lnTo>
                    <a:lnTo>
                      <a:pt x="984" y="840"/>
                    </a:lnTo>
                    <a:lnTo>
                      <a:pt x="1152" y="612"/>
                    </a:lnTo>
                    <a:lnTo>
                      <a:pt x="1020" y="300"/>
                    </a:lnTo>
                    <a:lnTo>
                      <a:pt x="780" y="144"/>
                    </a:lnTo>
                    <a:lnTo>
                      <a:pt x="864" y="0"/>
                    </a:lnTo>
                    <a:lnTo>
                      <a:pt x="1116" y="144"/>
                    </a:lnTo>
                    <a:lnTo>
                      <a:pt x="1320" y="480"/>
                    </a:lnTo>
                    <a:lnTo>
                      <a:pt x="1296" y="768"/>
                    </a:lnTo>
                    <a:lnTo>
                      <a:pt x="1248" y="888"/>
                    </a:lnTo>
                    <a:lnTo>
                      <a:pt x="1020" y="1068"/>
                    </a:lnTo>
                    <a:lnTo>
                      <a:pt x="948" y="1296"/>
                    </a:lnTo>
                    <a:lnTo>
                      <a:pt x="960" y="1584"/>
                    </a:lnTo>
                    <a:lnTo>
                      <a:pt x="936" y="1872"/>
                    </a:lnTo>
                    <a:lnTo>
                      <a:pt x="816" y="2064"/>
                    </a:lnTo>
                    <a:lnTo>
                      <a:pt x="672" y="2148"/>
                    </a:lnTo>
                    <a:lnTo>
                      <a:pt x="420" y="2208"/>
                    </a:lnTo>
                    <a:lnTo>
                      <a:pt x="156" y="2220"/>
                    </a:lnTo>
                    <a:lnTo>
                      <a:pt x="0" y="2184"/>
                    </a:lnTo>
                    <a:lnTo>
                      <a:pt x="24" y="2016"/>
                    </a:lnTo>
                    <a:close/>
                  </a:path>
                </a:pathLst>
              </a:custGeom>
              <a:solidFill>
                <a:srgbClr val="EAEAEA"/>
              </a:solidFill>
              <a:ln w="9525"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grpSp>
            <p:nvGrpSpPr>
              <p:cNvPr id="45" name="Group 44"/>
              <p:cNvGrpSpPr>
                <a:grpSpLocks/>
              </p:cNvGrpSpPr>
              <p:nvPr/>
            </p:nvGrpSpPr>
            <p:grpSpPr bwMode="auto">
              <a:xfrm>
                <a:off x="8064" y="10380"/>
                <a:ext cx="2298" cy="2886"/>
                <a:chOff x="6036" y="9552"/>
                <a:chExt cx="2298" cy="2886"/>
              </a:xfrm>
            </p:grpSpPr>
            <p:grpSp>
              <p:nvGrpSpPr>
                <p:cNvPr id="49" name="Group 48"/>
                <p:cNvGrpSpPr>
                  <a:grpSpLocks/>
                </p:cNvGrpSpPr>
                <p:nvPr/>
              </p:nvGrpSpPr>
              <p:grpSpPr bwMode="auto">
                <a:xfrm>
                  <a:off x="6060" y="9552"/>
                  <a:ext cx="2274" cy="2462"/>
                  <a:chOff x="2340" y="9480"/>
                  <a:chExt cx="2274" cy="2462"/>
                </a:xfrm>
              </p:grpSpPr>
              <p:sp>
                <p:nvSpPr>
                  <p:cNvPr id="54" name="Freeform 53"/>
                  <p:cNvSpPr>
                    <a:spLocks/>
                  </p:cNvSpPr>
                  <p:nvPr/>
                </p:nvSpPr>
                <p:spPr bwMode="auto">
                  <a:xfrm>
                    <a:off x="2712" y="9866"/>
                    <a:ext cx="1902" cy="2076"/>
                  </a:xfrm>
                  <a:custGeom>
                    <a:avLst/>
                    <a:gdLst>
                      <a:gd name="T0" fmla="*/ 168 w 1962"/>
                      <a:gd name="T1" fmla="*/ 622 h 2136"/>
                      <a:gd name="T2" fmla="*/ 420 w 1962"/>
                      <a:gd name="T3" fmla="*/ 286 h 2136"/>
                      <a:gd name="T4" fmla="*/ 960 w 1962"/>
                      <a:gd name="T5" fmla="*/ 34 h 2136"/>
                      <a:gd name="T6" fmla="*/ 1560 w 1962"/>
                      <a:gd name="T7" fmla="*/ 82 h 2136"/>
                      <a:gd name="T8" fmla="*/ 1908 w 1962"/>
                      <a:gd name="T9" fmla="*/ 442 h 2136"/>
                      <a:gd name="T10" fmla="*/ 1884 w 1962"/>
                      <a:gd name="T11" fmla="*/ 730 h 2136"/>
                      <a:gd name="T12" fmla="*/ 1668 w 1962"/>
                      <a:gd name="T13" fmla="*/ 946 h 2136"/>
                      <a:gd name="T14" fmla="*/ 1536 w 1962"/>
                      <a:gd name="T15" fmla="*/ 1294 h 2136"/>
                      <a:gd name="T16" fmla="*/ 1572 w 1962"/>
                      <a:gd name="T17" fmla="*/ 1642 h 2136"/>
                      <a:gd name="T18" fmla="*/ 1464 w 1962"/>
                      <a:gd name="T19" fmla="*/ 1954 h 2136"/>
                      <a:gd name="T20" fmla="*/ 1200 w 1962"/>
                      <a:gd name="T21" fmla="*/ 2098 h 2136"/>
                      <a:gd name="T22" fmla="*/ 768 w 1962"/>
                      <a:gd name="T23" fmla="*/ 2122 h 2136"/>
                      <a:gd name="T24" fmla="*/ 396 w 1962"/>
                      <a:gd name="T25" fmla="*/ 2014 h 2136"/>
                      <a:gd name="T26" fmla="*/ 120 w 1962"/>
                      <a:gd name="T27" fmla="*/ 1714 h 2136"/>
                      <a:gd name="T28" fmla="*/ 24 w 1962"/>
                      <a:gd name="T29" fmla="*/ 1330 h 2136"/>
                      <a:gd name="T30" fmla="*/ 24 w 1962"/>
                      <a:gd name="T31" fmla="*/ 1030 h 2136"/>
                      <a:gd name="T32" fmla="*/ 168 w 1962"/>
                      <a:gd name="T33" fmla="*/ 62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2" h="2136">
                        <a:moveTo>
                          <a:pt x="168" y="622"/>
                        </a:moveTo>
                        <a:cubicBezTo>
                          <a:pt x="234" y="498"/>
                          <a:pt x="288" y="384"/>
                          <a:pt x="420" y="286"/>
                        </a:cubicBezTo>
                        <a:cubicBezTo>
                          <a:pt x="552" y="188"/>
                          <a:pt x="770" y="68"/>
                          <a:pt x="960" y="34"/>
                        </a:cubicBezTo>
                        <a:cubicBezTo>
                          <a:pt x="1150" y="0"/>
                          <a:pt x="1402" y="14"/>
                          <a:pt x="1560" y="82"/>
                        </a:cubicBezTo>
                        <a:cubicBezTo>
                          <a:pt x="1718" y="150"/>
                          <a:pt x="1854" y="334"/>
                          <a:pt x="1908" y="442"/>
                        </a:cubicBezTo>
                        <a:cubicBezTo>
                          <a:pt x="1962" y="550"/>
                          <a:pt x="1924" y="646"/>
                          <a:pt x="1884" y="730"/>
                        </a:cubicBezTo>
                        <a:cubicBezTo>
                          <a:pt x="1844" y="814"/>
                          <a:pt x="1726" y="852"/>
                          <a:pt x="1668" y="946"/>
                        </a:cubicBezTo>
                        <a:cubicBezTo>
                          <a:pt x="1610" y="1040"/>
                          <a:pt x="1552" y="1178"/>
                          <a:pt x="1536" y="1294"/>
                        </a:cubicBezTo>
                        <a:cubicBezTo>
                          <a:pt x="1520" y="1410"/>
                          <a:pt x="1584" y="1532"/>
                          <a:pt x="1572" y="1642"/>
                        </a:cubicBezTo>
                        <a:cubicBezTo>
                          <a:pt x="1560" y="1752"/>
                          <a:pt x="1526" y="1878"/>
                          <a:pt x="1464" y="1954"/>
                        </a:cubicBezTo>
                        <a:cubicBezTo>
                          <a:pt x="1402" y="2030"/>
                          <a:pt x="1316" y="2070"/>
                          <a:pt x="1200" y="2098"/>
                        </a:cubicBezTo>
                        <a:cubicBezTo>
                          <a:pt x="1084" y="2126"/>
                          <a:pt x="902" y="2136"/>
                          <a:pt x="768" y="2122"/>
                        </a:cubicBezTo>
                        <a:cubicBezTo>
                          <a:pt x="634" y="2108"/>
                          <a:pt x="504" y="2082"/>
                          <a:pt x="396" y="2014"/>
                        </a:cubicBezTo>
                        <a:cubicBezTo>
                          <a:pt x="288" y="1946"/>
                          <a:pt x="182" y="1828"/>
                          <a:pt x="120" y="1714"/>
                        </a:cubicBezTo>
                        <a:cubicBezTo>
                          <a:pt x="58" y="1600"/>
                          <a:pt x="40" y="1444"/>
                          <a:pt x="24" y="1330"/>
                        </a:cubicBezTo>
                        <a:cubicBezTo>
                          <a:pt x="8" y="1216"/>
                          <a:pt x="0" y="1148"/>
                          <a:pt x="24" y="1030"/>
                        </a:cubicBezTo>
                        <a:cubicBezTo>
                          <a:pt x="48" y="912"/>
                          <a:pt x="102" y="746"/>
                          <a:pt x="168" y="622"/>
                        </a:cubicBezTo>
                        <a:close/>
                      </a:path>
                    </a:pathLst>
                  </a:custGeom>
                  <a:gradFill rotWithShape="0">
                    <a:gsLst>
                      <a:gs pos="0">
                        <a:srgbClr val="F8F8F8"/>
                      </a:gs>
                      <a:gs pos="100000">
                        <a:srgbClr val="F8F8F8">
                          <a:gamma/>
                          <a:shade val="74118"/>
                          <a:invGamma/>
                        </a:srgbClr>
                      </a:gs>
                    </a:gsLst>
                    <a:path path="rect">
                      <a:fillToRect l="50000" t="50000" r="50000" b="50000"/>
                    </a:path>
                  </a:gra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cxnSp>
                <p:nvCxnSpPr>
                  <p:cNvPr id="55" name="Line 35"/>
                  <p:cNvCxnSpPr/>
                  <p:nvPr/>
                </p:nvCxnSpPr>
                <p:spPr bwMode="auto">
                  <a:xfrm flipV="1">
                    <a:off x="4044" y="9516"/>
                    <a:ext cx="132" cy="3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36"/>
                  <p:cNvCxnSpPr/>
                  <p:nvPr/>
                </p:nvCxnSpPr>
                <p:spPr bwMode="auto">
                  <a:xfrm flipV="1">
                    <a:off x="3720" y="9480"/>
                    <a:ext cx="0" cy="40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Line 37"/>
                  <p:cNvCxnSpPr/>
                  <p:nvPr/>
                </p:nvCxnSpPr>
                <p:spPr bwMode="auto">
                  <a:xfrm flipH="1" flipV="1">
                    <a:off x="3252" y="9516"/>
                    <a:ext cx="132" cy="4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Line 38"/>
                  <p:cNvCxnSpPr/>
                  <p:nvPr/>
                </p:nvCxnSpPr>
                <p:spPr bwMode="auto">
                  <a:xfrm flipH="1" flipV="1">
                    <a:off x="2712" y="9708"/>
                    <a:ext cx="288"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Line 39"/>
                  <p:cNvCxnSpPr/>
                  <p:nvPr/>
                </p:nvCxnSpPr>
                <p:spPr bwMode="auto">
                  <a:xfrm flipH="1" flipV="1">
                    <a:off x="2340" y="10250"/>
                    <a:ext cx="504"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50" name="Line 40"/>
                <p:cNvCxnSpPr/>
                <p:nvPr/>
              </p:nvCxnSpPr>
              <p:spPr bwMode="auto">
                <a:xfrm flipH="1" flipV="1">
                  <a:off x="6036" y="10956"/>
                  <a:ext cx="408" cy="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41"/>
                <p:cNvCxnSpPr/>
                <p:nvPr/>
              </p:nvCxnSpPr>
              <p:spPr bwMode="auto">
                <a:xfrm flipH="1">
                  <a:off x="6036" y="11512"/>
                  <a:ext cx="444" cy="1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42"/>
                <p:cNvCxnSpPr/>
                <p:nvPr/>
              </p:nvCxnSpPr>
              <p:spPr bwMode="auto">
                <a:xfrm flipH="1">
                  <a:off x="6288" y="11806"/>
                  <a:ext cx="396" cy="2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43"/>
                <p:cNvCxnSpPr/>
                <p:nvPr/>
              </p:nvCxnSpPr>
              <p:spPr bwMode="auto">
                <a:xfrm flipH="1">
                  <a:off x="6792" y="11982"/>
                  <a:ext cx="180" cy="4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6" name="Text Box 44"/>
              <p:cNvSpPr txBox="1">
                <a:spLocks noChangeArrowheads="1"/>
              </p:cNvSpPr>
              <p:nvPr/>
            </p:nvSpPr>
            <p:spPr bwMode="auto">
              <a:xfrm>
                <a:off x="9294" y="11688"/>
                <a:ext cx="4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R</a:t>
                </a:r>
                <a:endParaRPr lang="en-US" sz="1100">
                  <a:effectLst/>
                  <a:latin typeface="Calibri"/>
                  <a:ea typeface="Calibri"/>
                  <a:cs typeface="Times New Roman"/>
                </a:endParaRPr>
              </a:p>
            </p:txBody>
          </p:sp>
          <p:sp>
            <p:nvSpPr>
              <p:cNvPr id="47" name="Text Box 45"/>
              <p:cNvSpPr txBox="1">
                <a:spLocks noChangeArrowheads="1"/>
              </p:cNvSpPr>
              <p:nvPr/>
            </p:nvSpPr>
            <p:spPr bwMode="auto">
              <a:xfrm>
                <a:off x="9876" y="11100"/>
                <a:ext cx="52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S</a:t>
                </a:r>
                <a:r>
                  <a:rPr lang="en-US" sz="1100" b="1" i="1" baseline="-25000">
                    <a:effectLst/>
                    <a:latin typeface="Calibri"/>
                    <a:ea typeface="Calibri"/>
                    <a:cs typeface="Times New Roman"/>
                  </a:rPr>
                  <a:t>u</a:t>
                </a:r>
                <a:endParaRPr lang="en-US" sz="1100">
                  <a:effectLst/>
                  <a:latin typeface="Calibri"/>
                  <a:ea typeface="Calibri"/>
                  <a:cs typeface="Times New Roman"/>
                </a:endParaRPr>
              </a:p>
            </p:txBody>
          </p:sp>
          <p:sp>
            <p:nvSpPr>
              <p:cNvPr id="48" name="Text Box 46"/>
              <p:cNvSpPr txBox="1">
                <a:spLocks noChangeArrowheads="1"/>
              </p:cNvSpPr>
              <p:nvPr/>
            </p:nvSpPr>
            <p:spPr bwMode="auto">
              <a:xfrm>
                <a:off x="8748" y="10920"/>
                <a:ext cx="528"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S</a:t>
                </a:r>
                <a:r>
                  <a:rPr lang="en-US" sz="1100" b="1" i="1" baseline="-25000">
                    <a:effectLst/>
                    <a:latin typeface="Calibri"/>
                    <a:ea typeface="Calibri"/>
                    <a:cs typeface="Times New Roman"/>
                  </a:rPr>
                  <a:t>t</a:t>
                </a:r>
                <a:endParaRPr lang="en-US" sz="1100">
                  <a:effectLst/>
                  <a:latin typeface="Calibri"/>
                  <a:ea typeface="Calibri"/>
                  <a:cs typeface="Times New Roman"/>
                </a:endParaRPr>
              </a:p>
            </p:txBody>
          </p:sp>
        </p:grpSp>
        <p:sp>
          <p:nvSpPr>
            <p:cNvPr id="70" name="Freeform 69"/>
            <p:cNvSpPr>
              <a:spLocks/>
            </p:cNvSpPr>
            <p:nvPr/>
          </p:nvSpPr>
          <p:spPr bwMode="auto">
            <a:xfrm>
              <a:off x="5709920" y="1688465"/>
              <a:ext cx="763270" cy="1272540"/>
            </a:xfrm>
            <a:custGeom>
              <a:avLst/>
              <a:gdLst>
                <a:gd name="T0" fmla="*/ 816 w 1202"/>
                <a:gd name="T1" fmla="*/ 0 h 2004"/>
                <a:gd name="T2" fmla="*/ 1008 w 1202"/>
                <a:gd name="T3" fmla="*/ 128 h 2004"/>
                <a:gd name="T4" fmla="*/ 1176 w 1202"/>
                <a:gd name="T5" fmla="*/ 336 h 2004"/>
                <a:gd name="T6" fmla="*/ 1166 w 1202"/>
                <a:gd name="T7" fmla="*/ 645 h 2004"/>
                <a:gd name="T8" fmla="*/ 957 w 1202"/>
                <a:gd name="T9" fmla="*/ 855 h 2004"/>
                <a:gd name="T10" fmla="*/ 829 w 1202"/>
                <a:gd name="T11" fmla="*/ 1194 h 2004"/>
                <a:gd name="T12" fmla="*/ 864 w 1202"/>
                <a:gd name="T13" fmla="*/ 1532 h 2004"/>
                <a:gd name="T14" fmla="*/ 759 w 1202"/>
                <a:gd name="T15" fmla="*/ 1835 h 2004"/>
                <a:gd name="T16" fmla="*/ 528 w 1202"/>
                <a:gd name="T17" fmla="*/ 1960 h 2004"/>
                <a:gd name="T18" fmla="*/ 224 w 1202"/>
                <a:gd name="T19" fmla="*/ 2000 h 2004"/>
                <a:gd name="T20" fmla="*/ 0 w 1202"/>
                <a:gd name="T21" fmla="*/ 1984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2" h="2004">
                  <a:moveTo>
                    <a:pt x="816" y="0"/>
                  </a:moveTo>
                  <a:cubicBezTo>
                    <a:pt x="848" y="21"/>
                    <a:pt x="948" y="72"/>
                    <a:pt x="1008" y="128"/>
                  </a:cubicBezTo>
                  <a:cubicBezTo>
                    <a:pt x="1068" y="184"/>
                    <a:pt x="1150" y="250"/>
                    <a:pt x="1176" y="336"/>
                  </a:cubicBezTo>
                  <a:cubicBezTo>
                    <a:pt x="1202" y="422"/>
                    <a:pt x="1202" y="558"/>
                    <a:pt x="1166" y="645"/>
                  </a:cubicBezTo>
                  <a:cubicBezTo>
                    <a:pt x="1130" y="732"/>
                    <a:pt x="1013" y="764"/>
                    <a:pt x="957" y="855"/>
                  </a:cubicBezTo>
                  <a:cubicBezTo>
                    <a:pt x="901" y="947"/>
                    <a:pt x="845" y="1081"/>
                    <a:pt x="829" y="1194"/>
                  </a:cubicBezTo>
                  <a:cubicBezTo>
                    <a:pt x="814" y="1306"/>
                    <a:pt x="876" y="1425"/>
                    <a:pt x="864" y="1532"/>
                  </a:cubicBezTo>
                  <a:cubicBezTo>
                    <a:pt x="852" y="1639"/>
                    <a:pt x="815" y="1764"/>
                    <a:pt x="759" y="1835"/>
                  </a:cubicBezTo>
                  <a:cubicBezTo>
                    <a:pt x="703" y="1906"/>
                    <a:pt x="617" y="1932"/>
                    <a:pt x="528" y="1960"/>
                  </a:cubicBezTo>
                  <a:cubicBezTo>
                    <a:pt x="439" y="1988"/>
                    <a:pt x="312" y="1996"/>
                    <a:pt x="224" y="2000"/>
                  </a:cubicBezTo>
                  <a:cubicBezTo>
                    <a:pt x="136" y="2004"/>
                    <a:pt x="47" y="1987"/>
                    <a:pt x="0" y="1984"/>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F8F8F8"/>
                      </a:gs>
                      <a:gs pos="100000">
                        <a:srgbClr val="F8F8F8">
                          <a:gamma/>
                          <a:shade val="74118"/>
                          <a:invGamma/>
                        </a:srgbClr>
                      </a:gs>
                    </a:gsLst>
                    <a:path path="rect">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US"/>
            </a:p>
          </p:txBody>
        </p:sp>
      </p:grpSp>
      <p:sp>
        <p:nvSpPr>
          <p:cNvPr id="5" name="Rectangle 1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1" name="Rectangle 70"/>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74" name="Picture 2" descr="C:\Users\sadd\Pictures\My Scans\scan001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73" y="340739"/>
            <a:ext cx="5348689" cy="1543145"/>
          </a:xfrm>
        </p:spPr>
        <p:txBody>
          <a:bodyPr>
            <a:normAutofit fontScale="90000"/>
          </a:bodyPr>
          <a:lstStyle/>
          <a:p>
            <a:r>
              <a:rPr lang="en-US" sz="3600" b="1" dirty="0" smtClean="0"/>
              <a:t>Stress Formulation</a:t>
            </a:r>
            <a:br>
              <a:rPr lang="en-US" sz="3600" b="1" dirty="0" smtClean="0"/>
            </a:br>
            <a:r>
              <a:rPr lang="en-US" sz="2400" b="1" dirty="0" smtClean="0"/>
              <a:t>Eliminate Displacements and Strains from Fundamental Field Equation Set</a:t>
            </a:r>
            <a:br>
              <a:rPr lang="en-US" sz="2400" b="1" dirty="0" smtClean="0"/>
            </a:br>
            <a:r>
              <a:rPr lang="en-US" sz="2400" b="1" dirty="0" smtClean="0"/>
              <a:t>(Zero Body Force Case)</a:t>
            </a:r>
            <a:endParaRPr lang="en-US" sz="36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2103338"/>
              </p:ext>
            </p:extLst>
          </p:nvPr>
        </p:nvGraphicFramePr>
        <p:xfrm>
          <a:off x="1779846" y="2547050"/>
          <a:ext cx="1848571" cy="1848571"/>
        </p:xfrm>
        <a:graphic>
          <a:graphicData uri="http://schemas.openxmlformats.org/presentationml/2006/ole">
            <mc:AlternateContent xmlns:mc="http://schemas.openxmlformats.org/markup-compatibility/2006">
              <mc:Choice xmlns:v="urn:schemas-microsoft-com:vml" Requires="v">
                <p:oleObj spid="_x0000_s71725" name="Equation" r:id="rId3" imgW="1371600" imgH="1371600" progId="Equation.3">
                  <p:embed/>
                </p:oleObj>
              </mc:Choice>
              <mc:Fallback>
                <p:oleObj name="Equation" r:id="rId3" imgW="1371600" imgH="1371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846" y="2547050"/>
                        <a:ext cx="1848571" cy="1848571"/>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180981270"/>
              </p:ext>
            </p:extLst>
          </p:nvPr>
        </p:nvGraphicFramePr>
        <p:xfrm>
          <a:off x="4495707" y="2534564"/>
          <a:ext cx="3149295" cy="3088024"/>
        </p:xfrm>
        <a:graphic>
          <a:graphicData uri="http://schemas.openxmlformats.org/presentationml/2006/ole">
            <mc:AlternateContent xmlns:mc="http://schemas.openxmlformats.org/markup-compatibility/2006">
              <mc:Choice xmlns:v="urn:schemas-microsoft-com:vml" Requires="v">
                <p:oleObj spid="_x0000_s71726" name="Equation" r:id="rId5" imgW="2451100" imgH="2387600" progId="Equation.3">
                  <p:embed/>
                </p:oleObj>
              </mc:Choice>
              <mc:Fallback>
                <p:oleObj name="Equation" r:id="rId5" imgW="2451100" imgH="2387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707" y="2534564"/>
                        <a:ext cx="3149295" cy="3088024"/>
                      </a:xfrm>
                      <a:prstGeom prst="rect">
                        <a:avLst/>
                      </a:prstGeom>
                      <a:noFill/>
                    </p:spPr>
                  </p:pic>
                </p:oleObj>
              </mc:Fallback>
            </mc:AlternateContent>
          </a:graphicData>
        </a:graphic>
      </p:graphicFrame>
      <p:sp>
        <p:nvSpPr>
          <p:cNvPr id="10" name="Text Box 4"/>
          <p:cNvSpPr txBox="1">
            <a:spLocks noChangeArrowheads="1"/>
          </p:cNvSpPr>
          <p:nvPr/>
        </p:nvSpPr>
        <p:spPr bwMode="auto">
          <a:xfrm>
            <a:off x="1532590" y="2108298"/>
            <a:ext cx="2400432"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lang="en-US" sz="1600" b="1" dirty="0" smtClean="0">
                <a:latin typeface="Arial" pitchFamily="34" charset="0"/>
                <a:cs typeface="Arial" pitchFamily="34" charset="0"/>
              </a:rPr>
              <a:t>Equilibrium Equations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 Box 4"/>
          <p:cNvSpPr txBox="1">
            <a:spLocks noChangeArrowheads="1"/>
          </p:cNvSpPr>
          <p:nvPr/>
        </p:nvSpPr>
        <p:spPr bwMode="auto">
          <a:xfrm>
            <a:off x="4229885" y="1920529"/>
            <a:ext cx="4264119" cy="67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lang="en-US" sz="1600" b="1" dirty="0" smtClean="0">
                <a:latin typeface="Arial" pitchFamily="34" charset="0"/>
                <a:cs typeface="Arial" pitchFamily="34" charset="0"/>
              </a:rPr>
              <a:t>Compatibility in Terms of Stress: Beltrami-</a:t>
            </a:r>
            <a:r>
              <a:rPr lang="en-US" sz="1600" b="1" dirty="0" err="1" smtClean="0">
                <a:latin typeface="Arial" pitchFamily="34" charset="0"/>
                <a:cs typeface="Arial" pitchFamily="34" charset="0"/>
              </a:rPr>
              <a:t>Michell</a:t>
            </a:r>
            <a:r>
              <a:rPr lang="en-US" sz="1600" b="1" dirty="0" smtClean="0">
                <a:latin typeface="Arial" pitchFamily="34" charset="0"/>
                <a:cs typeface="Arial" pitchFamily="34" charset="0"/>
              </a:rPr>
              <a:t> Compatibility Equations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4"/>
          <p:cNvSpPr txBox="1">
            <a:spLocks noChangeArrowheads="1"/>
          </p:cNvSpPr>
          <p:nvPr/>
        </p:nvSpPr>
        <p:spPr bwMode="auto">
          <a:xfrm>
            <a:off x="2423461" y="5699534"/>
            <a:ext cx="4298535" cy="368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lang="en-US" b="1" dirty="0" smtClean="0">
                <a:latin typeface="Arial" pitchFamily="34" charset="0"/>
                <a:cs typeface="Arial" pitchFamily="34" charset="0"/>
              </a:rPr>
              <a:t>6 Equations for 6 Unknown Stresses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6" name="Picture 2" descr="C:\Users\sadd\Pictures\My Scans\scan001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25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611" y="692316"/>
            <a:ext cx="5348689" cy="1543145"/>
          </a:xfrm>
        </p:spPr>
        <p:txBody>
          <a:bodyPr>
            <a:normAutofit fontScale="90000"/>
          </a:bodyPr>
          <a:lstStyle/>
          <a:p>
            <a:r>
              <a:rPr lang="en-US" sz="3600" b="1" dirty="0" smtClean="0"/>
              <a:t>Displacement Formulation</a:t>
            </a:r>
            <a:br>
              <a:rPr lang="en-US" sz="3600" b="1" dirty="0" smtClean="0"/>
            </a:br>
            <a:r>
              <a:rPr lang="en-US" sz="2400" b="1" dirty="0" smtClean="0"/>
              <a:t>Eliminate Stresses and Strains from Fundamental Field Equation Set</a:t>
            </a:r>
            <a:br>
              <a:rPr lang="en-US" sz="2400" b="1" dirty="0" smtClean="0"/>
            </a:br>
            <a:r>
              <a:rPr lang="en-US" sz="2400" b="1" dirty="0" smtClean="0"/>
              <a:t>(Zero Body Force Case)</a:t>
            </a:r>
            <a:endParaRPr lang="en-US" sz="36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 Box 4"/>
          <p:cNvSpPr txBox="1">
            <a:spLocks noChangeArrowheads="1"/>
          </p:cNvSpPr>
          <p:nvPr/>
        </p:nvSpPr>
        <p:spPr bwMode="auto">
          <a:xfrm>
            <a:off x="1884507" y="2553986"/>
            <a:ext cx="5374986" cy="695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600" b="1" dirty="0" smtClean="0">
                <a:latin typeface="Arial" pitchFamily="34" charset="0"/>
                <a:cs typeface="Arial" pitchFamily="34" charset="0"/>
              </a:rPr>
              <a:t>Equilibrium Equations in Terms of Displacements:</a:t>
            </a: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err="1" smtClean="0">
                <a:latin typeface="Arial" pitchFamily="34" charset="0"/>
                <a:cs typeface="Arial" pitchFamily="34" charset="0"/>
              </a:rPr>
              <a:t>Navier’s</a:t>
            </a:r>
            <a:r>
              <a:rPr lang="en-US" sz="1600" b="1" dirty="0" smtClean="0">
                <a:latin typeface="Arial" pitchFamily="34" charset="0"/>
                <a:cs typeface="Arial" pitchFamily="34" charset="0"/>
              </a:rPr>
              <a:t>/Lame’s Equations</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928345625"/>
              </p:ext>
            </p:extLst>
          </p:nvPr>
        </p:nvGraphicFramePr>
        <p:xfrm>
          <a:off x="2793398" y="3238959"/>
          <a:ext cx="3382178" cy="1901626"/>
        </p:xfrm>
        <a:graphic>
          <a:graphicData uri="http://schemas.openxmlformats.org/presentationml/2006/ole">
            <mc:AlternateContent xmlns:mc="http://schemas.openxmlformats.org/markup-compatibility/2006">
              <mc:Choice xmlns:v="urn:schemas-microsoft-com:vml" Requires="v">
                <p:oleObj spid="_x0000_s73750" name="Equation" r:id="rId3" imgW="2374900" imgH="1320800" progId="Equation.3">
                  <p:embed/>
                </p:oleObj>
              </mc:Choice>
              <mc:Fallback>
                <p:oleObj name="Equation" r:id="rId3" imgW="2374900" imgH="1320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398" y="3238959"/>
                        <a:ext cx="3382178" cy="1901626"/>
                      </a:xfrm>
                      <a:prstGeom prst="rect">
                        <a:avLst/>
                      </a:prstGeom>
                      <a:noFill/>
                    </p:spPr>
                  </p:pic>
                </p:oleObj>
              </mc:Fallback>
            </mc:AlternateContent>
          </a:graphicData>
        </a:graphic>
      </p:graphicFrame>
      <p:sp>
        <p:nvSpPr>
          <p:cNvPr id="9" name="Text Box 4"/>
          <p:cNvSpPr txBox="1">
            <a:spLocks noChangeArrowheads="1"/>
          </p:cNvSpPr>
          <p:nvPr/>
        </p:nvSpPr>
        <p:spPr bwMode="auto">
          <a:xfrm>
            <a:off x="2243270" y="5451252"/>
            <a:ext cx="4901014" cy="368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lang="en-US" b="1" dirty="0" smtClean="0">
                <a:latin typeface="Arial" pitchFamily="34" charset="0"/>
                <a:cs typeface="Arial" pitchFamily="34" charset="0"/>
              </a:rPr>
              <a:t>3 Equations for 3 Unknown Displacements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4" name="Picture 2" descr="C:\Users\sadd\Pictures\My Scans\scan001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125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1203</TotalTime>
  <Words>737</Words>
  <Application>Microsoft Office PowerPoint</Application>
  <PresentationFormat>On-screen Show (4:3)</PresentationFormat>
  <Paragraphs>115</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5   Formulation and Solution Strategies</vt:lpstr>
      <vt:lpstr>Boundary Conditions</vt:lpstr>
      <vt:lpstr>Boundary Conditions on Coordinate Surfaces On Coordinate Surfaces the Traction Vector Reduces to Simply Particular Stress Components</vt:lpstr>
      <vt:lpstr>Boundary Conditions on General Surfaces On General Non-Coordinate Surfaces, Traction Vector Will Not Reduce to Individual Stress Components and General  Traction Vector Form Must Be Used</vt:lpstr>
      <vt:lpstr>Example Boundary Conditions</vt:lpstr>
      <vt:lpstr>Interface Boundary Conditions</vt:lpstr>
      <vt:lpstr>Fundamental Problem Classifications</vt:lpstr>
      <vt:lpstr>Stress Formulation Eliminate Displacements and Strains from Fundamental Field Equation Set (Zero Body Force Case)</vt:lpstr>
      <vt:lpstr>Displacement Formulation Eliminate Stresses and Strains from Fundamental Field Equation Set (Zero Body Force Case)</vt:lpstr>
      <vt:lpstr>Summary of Reduction of Fundamental  Elasticity Field Equation Set</vt:lpstr>
      <vt:lpstr>Principle of Superposition</vt:lpstr>
      <vt:lpstr>Saint-Venant’s Principle</vt:lpstr>
      <vt:lpstr>General Solution Strategies Used to  Solve Elasticity Field Equations</vt:lpstr>
      <vt:lpstr>Mathematical Techniques Used to  Solve Elasticity Field Equations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MCE 571 Theory of Elasticity</dc:title>
  <dc:creator>sadd</dc:creator>
  <cp:lastModifiedBy>taggart</cp:lastModifiedBy>
  <cp:revision>103</cp:revision>
  <dcterms:created xsi:type="dcterms:W3CDTF">2012-01-17T18:53:58Z</dcterms:created>
  <dcterms:modified xsi:type="dcterms:W3CDTF">2015-09-09T12:05:57Z</dcterms:modified>
</cp:coreProperties>
</file>