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2" r:id="rId3"/>
    <p:sldId id="285" r:id="rId4"/>
    <p:sldId id="271" r:id="rId5"/>
    <p:sldId id="286" r:id="rId6"/>
    <p:sldId id="275" r:id="rId7"/>
    <p:sldId id="276" r:id="rId8"/>
    <p:sldId id="277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76" d="100"/>
          <a:sy n="76" d="100"/>
        </p:scale>
        <p:origin x="-122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4E872-ECC5-41CD-B7D6-284549847B3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082CC-A77B-4426-A31A-DFF97D2D2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3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jpeg"/><Relationship Id="rId5" Type="http://schemas.openxmlformats.org/officeDocument/2006/relationships/image" Target="../media/image16.emf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image" Target="../media/image1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png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3.wmf"/><Relationship Id="rId5" Type="http://schemas.openxmlformats.org/officeDocument/2006/relationships/image" Target="../media/image37.png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35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36.png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107" y="762000"/>
            <a:ext cx="8229600" cy="1066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Chapter 6  </a:t>
            </a:r>
            <a:b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Strain Energy and Related Principles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220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80730" y="2106510"/>
            <a:ext cx="6578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Work Done by Surface and Body Forces on Elastic Solids Is Stored Inside the Body in the Form of Strain Energy 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1828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5595" name="Group 59"/>
          <p:cNvGrpSpPr>
            <a:grpSpLocks/>
          </p:cNvGrpSpPr>
          <p:nvPr/>
        </p:nvGrpSpPr>
        <p:grpSpPr bwMode="auto">
          <a:xfrm>
            <a:off x="1618557" y="3684972"/>
            <a:ext cx="2363470" cy="2163763"/>
            <a:chOff x="4283" y="5160"/>
            <a:chExt cx="3722" cy="3407"/>
          </a:xfrm>
        </p:grpSpPr>
        <p:sp>
          <p:nvSpPr>
            <p:cNvPr id="65596" name="Freeform 60"/>
            <p:cNvSpPr>
              <a:spLocks/>
            </p:cNvSpPr>
            <p:nvPr/>
          </p:nvSpPr>
          <p:spPr bwMode="auto">
            <a:xfrm rot="1511411">
              <a:off x="4283" y="5893"/>
              <a:ext cx="3722" cy="2674"/>
            </a:xfrm>
            <a:custGeom>
              <a:avLst/>
              <a:gdLst/>
              <a:ahLst/>
              <a:cxnLst>
                <a:cxn ang="0">
                  <a:pos x="74" y="1390"/>
                </a:cxn>
                <a:cxn ang="0">
                  <a:pos x="494" y="766"/>
                </a:cxn>
                <a:cxn ang="0">
                  <a:pos x="1274" y="238"/>
                </a:cxn>
                <a:cxn ang="0">
                  <a:pos x="2222" y="22"/>
                </a:cxn>
                <a:cxn ang="0">
                  <a:pos x="3050" y="106"/>
                </a:cxn>
                <a:cxn ang="0">
                  <a:pos x="3506" y="538"/>
                </a:cxn>
                <a:cxn ang="0">
                  <a:pos x="3974" y="874"/>
                </a:cxn>
                <a:cxn ang="0">
                  <a:pos x="4130" y="1246"/>
                </a:cxn>
                <a:cxn ang="0">
                  <a:pos x="3950" y="1798"/>
                </a:cxn>
                <a:cxn ang="0">
                  <a:pos x="3290" y="2110"/>
                </a:cxn>
                <a:cxn ang="0">
                  <a:pos x="2762" y="2326"/>
                </a:cxn>
                <a:cxn ang="0">
                  <a:pos x="2126" y="2854"/>
                </a:cxn>
                <a:cxn ang="0">
                  <a:pos x="1454" y="3070"/>
                </a:cxn>
                <a:cxn ang="0">
                  <a:pos x="722" y="2998"/>
                </a:cxn>
                <a:cxn ang="0">
                  <a:pos x="302" y="2710"/>
                </a:cxn>
                <a:cxn ang="0">
                  <a:pos x="50" y="2194"/>
                </a:cxn>
                <a:cxn ang="0">
                  <a:pos x="74" y="1390"/>
                </a:cxn>
              </a:cxnLst>
              <a:rect l="0" t="0" r="r" b="b"/>
              <a:pathLst>
                <a:path w="4134" h="3094">
                  <a:moveTo>
                    <a:pt x="74" y="1390"/>
                  </a:moveTo>
                  <a:cubicBezTo>
                    <a:pt x="148" y="1152"/>
                    <a:pt x="294" y="958"/>
                    <a:pt x="494" y="766"/>
                  </a:cubicBezTo>
                  <a:cubicBezTo>
                    <a:pt x="694" y="574"/>
                    <a:pt x="986" y="362"/>
                    <a:pt x="1274" y="238"/>
                  </a:cubicBezTo>
                  <a:cubicBezTo>
                    <a:pt x="1562" y="114"/>
                    <a:pt x="1926" y="44"/>
                    <a:pt x="2222" y="22"/>
                  </a:cubicBezTo>
                  <a:cubicBezTo>
                    <a:pt x="2518" y="0"/>
                    <a:pt x="2836" y="20"/>
                    <a:pt x="3050" y="106"/>
                  </a:cubicBezTo>
                  <a:cubicBezTo>
                    <a:pt x="3264" y="192"/>
                    <a:pt x="3352" y="410"/>
                    <a:pt x="3506" y="538"/>
                  </a:cubicBezTo>
                  <a:cubicBezTo>
                    <a:pt x="3660" y="666"/>
                    <a:pt x="3870" y="756"/>
                    <a:pt x="3974" y="874"/>
                  </a:cubicBezTo>
                  <a:cubicBezTo>
                    <a:pt x="4078" y="992"/>
                    <a:pt x="4134" y="1092"/>
                    <a:pt x="4130" y="1246"/>
                  </a:cubicBezTo>
                  <a:cubicBezTo>
                    <a:pt x="4126" y="1400"/>
                    <a:pt x="4090" y="1654"/>
                    <a:pt x="3950" y="1798"/>
                  </a:cubicBezTo>
                  <a:cubicBezTo>
                    <a:pt x="3810" y="1942"/>
                    <a:pt x="3488" y="2022"/>
                    <a:pt x="3290" y="2110"/>
                  </a:cubicBezTo>
                  <a:cubicBezTo>
                    <a:pt x="3092" y="2198"/>
                    <a:pt x="2956" y="2202"/>
                    <a:pt x="2762" y="2326"/>
                  </a:cubicBezTo>
                  <a:cubicBezTo>
                    <a:pt x="2568" y="2450"/>
                    <a:pt x="2344" y="2730"/>
                    <a:pt x="2126" y="2854"/>
                  </a:cubicBezTo>
                  <a:cubicBezTo>
                    <a:pt x="1908" y="2978"/>
                    <a:pt x="1688" y="3046"/>
                    <a:pt x="1454" y="3070"/>
                  </a:cubicBezTo>
                  <a:cubicBezTo>
                    <a:pt x="1220" y="3094"/>
                    <a:pt x="914" y="3058"/>
                    <a:pt x="722" y="2998"/>
                  </a:cubicBezTo>
                  <a:cubicBezTo>
                    <a:pt x="530" y="2938"/>
                    <a:pt x="414" y="2844"/>
                    <a:pt x="302" y="2710"/>
                  </a:cubicBezTo>
                  <a:cubicBezTo>
                    <a:pt x="190" y="2576"/>
                    <a:pt x="88" y="2414"/>
                    <a:pt x="50" y="2194"/>
                  </a:cubicBezTo>
                  <a:cubicBezTo>
                    <a:pt x="12" y="1974"/>
                    <a:pt x="0" y="1628"/>
                    <a:pt x="74" y="139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71373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97" name="Text Box 61"/>
            <p:cNvSpPr txBox="1">
              <a:spLocks noChangeArrowheads="1"/>
            </p:cNvSpPr>
            <p:nvPr/>
          </p:nvSpPr>
          <p:spPr bwMode="auto">
            <a:xfrm>
              <a:off x="5580" y="7452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98" name="Line 62"/>
            <p:cNvSpPr>
              <a:spLocks noChangeShapeType="1"/>
            </p:cNvSpPr>
            <p:nvPr/>
          </p:nvSpPr>
          <p:spPr bwMode="auto">
            <a:xfrm flipV="1">
              <a:off x="5016" y="6708"/>
              <a:ext cx="5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99" name="Line 63"/>
            <p:cNvSpPr>
              <a:spLocks noChangeShapeType="1"/>
            </p:cNvSpPr>
            <p:nvPr/>
          </p:nvSpPr>
          <p:spPr bwMode="auto">
            <a:xfrm flipV="1">
              <a:off x="5640" y="6612"/>
              <a:ext cx="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00" name="Line 64"/>
            <p:cNvSpPr>
              <a:spLocks noChangeShapeType="1"/>
            </p:cNvSpPr>
            <p:nvPr/>
          </p:nvSpPr>
          <p:spPr bwMode="auto">
            <a:xfrm flipV="1">
              <a:off x="5052" y="6972"/>
              <a:ext cx="612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01" name="Line 65"/>
            <p:cNvSpPr>
              <a:spLocks noChangeShapeType="1"/>
            </p:cNvSpPr>
            <p:nvPr/>
          </p:nvSpPr>
          <p:spPr bwMode="auto">
            <a:xfrm flipV="1">
              <a:off x="5700" y="6864"/>
              <a:ext cx="54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02" name="Line 66"/>
            <p:cNvSpPr>
              <a:spLocks noChangeShapeType="1"/>
            </p:cNvSpPr>
            <p:nvPr/>
          </p:nvSpPr>
          <p:spPr bwMode="auto">
            <a:xfrm flipV="1">
              <a:off x="5160" y="7248"/>
              <a:ext cx="5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03" name="Line 67"/>
            <p:cNvSpPr>
              <a:spLocks noChangeShapeType="1"/>
            </p:cNvSpPr>
            <p:nvPr/>
          </p:nvSpPr>
          <p:spPr bwMode="auto">
            <a:xfrm flipV="1">
              <a:off x="5688" y="7128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04" name="Line 68"/>
            <p:cNvSpPr>
              <a:spLocks noChangeShapeType="1"/>
            </p:cNvSpPr>
            <p:nvPr/>
          </p:nvSpPr>
          <p:spPr bwMode="auto">
            <a:xfrm>
              <a:off x="6216" y="6996"/>
              <a:ext cx="396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05" name="Line 69"/>
            <p:cNvSpPr>
              <a:spLocks noChangeShapeType="1"/>
            </p:cNvSpPr>
            <p:nvPr/>
          </p:nvSpPr>
          <p:spPr bwMode="auto">
            <a:xfrm>
              <a:off x="6240" y="6708"/>
              <a:ext cx="396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06" name="Line 70"/>
            <p:cNvSpPr>
              <a:spLocks noChangeShapeType="1"/>
            </p:cNvSpPr>
            <p:nvPr/>
          </p:nvSpPr>
          <p:spPr bwMode="auto">
            <a:xfrm flipV="1">
              <a:off x="5712" y="7416"/>
              <a:ext cx="552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07" name="Line 71"/>
            <p:cNvSpPr>
              <a:spLocks noChangeShapeType="1"/>
            </p:cNvSpPr>
            <p:nvPr/>
          </p:nvSpPr>
          <p:spPr bwMode="auto">
            <a:xfrm>
              <a:off x="6204" y="7272"/>
              <a:ext cx="408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08" name="Line 72"/>
            <p:cNvSpPr>
              <a:spLocks noChangeShapeType="1"/>
            </p:cNvSpPr>
            <p:nvPr/>
          </p:nvSpPr>
          <p:spPr bwMode="auto">
            <a:xfrm flipV="1">
              <a:off x="5244" y="5484"/>
              <a:ext cx="144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09" name="Line 73"/>
            <p:cNvSpPr>
              <a:spLocks noChangeShapeType="1"/>
            </p:cNvSpPr>
            <p:nvPr/>
          </p:nvSpPr>
          <p:spPr bwMode="auto">
            <a:xfrm flipV="1">
              <a:off x="5592" y="5448"/>
              <a:ext cx="1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10" name="Line 74"/>
            <p:cNvSpPr>
              <a:spLocks noChangeShapeType="1"/>
            </p:cNvSpPr>
            <p:nvPr/>
          </p:nvSpPr>
          <p:spPr bwMode="auto">
            <a:xfrm flipV="1">
              <a:off x="5916" y="5376"/>
              <a:ext cx="132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11" name="Line 75"/>
            <p:cNvSpPr>
              <a:spLocks noChangeShapeType="1"/>
            </p:cNvSpPr>
            <p:nvPr/>
          </p:nvSpPr>
          <p:spPr bwMode="auto">
            <a:xfrm flipV="1">
              <a:off x="6252" y="5328"/>
              <a:ext cx="156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12" name="Line 76"/>
            <p:cNvSpPr>
              <a:spLocks noChangeShapeType="1"/>
            </p:cNvSpPr>
            <p:nvPr/>
          </p:nvSpPr>
          <p:spPr bwMode="auto">
            <a:xfrm flipV="1">
              <a:off x="6576" y="5556"/>
              <a:ext cx="96" cy="5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13" name="Line 77"/>
            <p:cNvSpPr>
              <a:spLocks noChangeShapeType="1"/>
            </p:cNvSpPr>
            <p:nvPr/>
          </p:nvSpPr>
          <p:spPr bwMode="auto">
            <a:xfrm flipV="1">
              <a:off x="6876" y="5784"/>
              <a:ext cx="7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14" name="Line 78"/>
            <p:cNvSpPr>
              <a:spLocks noChangeShapeType="1"/>
            </p:cNvSpPr>
            <p:nvPr/>
          </p:nvSpPr>
          <p:spPr bwMode="auto">
            <a:xfrm flipV="1">
              <a:off x="5364" y="5700"/>
              <a:ext cx="108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15" name="Line 79"/>
            <p:cNvSpPr>
              <a:spLocks noChangeShapeType="1"/>
            </p:cNvSpPr>
            <p:nvPr/>
          </p:nvSpPr>
          <p:spPr bwMode="auto">
            <a:xfrm flipV="1">
              <a:off x="5712" y="5652"/>
              <a:ext cx="96" cy="5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16" name="Line 80"/>
            <p:cNvSpPr>
              <a:spLocks noChangeShapeType="1"/>
            </p:cNvSpPr>
            <p:nvPr/>
          </p:nvSpPr>
          <p:spPr bwMode="auto">
            <a:xfrm flipV="1">
              <a:off x="6048" y="5616"/>
              <a:ext cx="1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17" name="Line 81"/>
            <p:cNvSpPr>
              <a:spLocks noChangeShapeType="1"/>
            </p:cNvSpPr>
            <p:nvPr/>
          </p:nvSpPr>
          <p:spPr bwMode="auto">
            <a:xfrm flipV="1">
              <a:off x="6360" y="5772"/>
              <a:ext cx="108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18" name="Line 82"/>
            <p:cNvSpPr>
              <a:spLocks noChangeShapeType="1"/>
            </p:cNvSpPr>
            <p:nvPr/>
          </p:nvSpPr>
          <p:spPr bwMode="auto">
            <a:xfrm flipV="1">
              <a:off x="6696" y="5844"/>
              <a:ext cx="84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19" name="Text Box 83"/>
            <p:cNvSpPr txBox="1">
              <a:spLocks noChangeArrowheads="1"/>
            </p:cNvSpPr>
            <p:nvPr/>
          </p:nvSpPr>
          <p:spPr bwMode="auto">
            <a:xfrm>
              <a:off x="6420" y="5160"/>
              <a:ext cx="672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</a:t>
              </a:r>
              <a:r>
                <a:rPr kumimoji="0" lang="en-US" sz="11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4" name="Freeform 60"/>
          <p:cNvSpPr>
            <a:spLocks/>
          </p:cNvSpPr>
          <p:nvPr/>
        </p:nvSpPr>
        <p:spPr bwMode="auto">
          <a:xfrm rot="1511411">
            <a:off x="4966917" y="4151976"/>
            <a:ext cx="2363470" cy="1698240"/>
          </a:xfrm>
          <a:custGeom>
            <a:avLst/>
            <a:gdLst/>
            <a:ahLst/>
            <a:cxnLst>
              <a:cxn ang="0">
                <a:pos x="74" y="1390"/>
              </a:cxn>
              <a:cxn ang="0">
                <a:pos x="494" y="766"/>
              </a:cxn>
              <a:cxn ang="0">
                <a:pos x="1274" y="238"/>
              </a:cxn>
              <a:cxn ang="0">
                <a:pos x="2222" y="22"/>
              </a:cxn>
              <a:cxn ang="0">
                <a:pos x="3050" y="106"/>
              </a:cxn>
              <a:cxn ang="0">
                <a:pos x="3506" y="538"/>
              </a:cxn>
              <a:cxn ang="0">
                <a:pos x="3974" y="874"/>
              </a:cxn>
              <a:cxn ang="0">
                <a:pos x="4130" y="1246"/>
              </a:cxn>
              <a:cxn ang="0">
                <a:pos x="3950" y="1798"/>
              </a:cxn>
              <a:cxn ang="0">
                <a:pos x="3290" y="2110"/>
              </a:cxn>
              <a:cxn ang="0">
                <a:pos x="2762" y="2326"/>
              </a:cxn>
              <a:cxn ang="0">
                <a:pos x="2126" y="2854"/>
              </a:cxn>
              <a:cxn ang="0">
                <a:pos x="1454" y="3070"/>
              </a:cxn>
              <a:cxn ang="0">
                <a:pos x="722" y="2998"/>
              </a:cxn>
              <a:cxn ang="0">
                <a:pos x="302" y="2710"/>
              </a:cxn>
              <a:cxn ang="0">
                <a:pos x="50" y="2194"/>
              </a:cxn>
              <a:cxn ang="0">
                <a:pos x="74" y="1390"/>
              </a:cxn>
            </a:cxnLst>
            <a:rect l="0" t="0" r="r" b="b"/>
            <a:pathLst>
              <a:path w="4134" h="3094">
                <a:moveTo>
                  <a:pt x="74" y="1390"/>
                </a:moveTo>
                <a:cubicBezTo>
                  <a:pt x="148" y="1152"/>
                  <a:pt x="294" y="958"/>
                  <a:pt x="494" y="766"/>
                </a:cubicBezTo>
                <a:cubicBezTo>
                  <a:pt x="694" y="574"/>
                  <a:pt x="986" y="362"/>
                  <a:pt x="1274" y="238"/>
                </a:cubicBezTo>
                <a:cubicBezTo>
                  <a:pt x="1562" y="114"/>
                  <a:pt x="1926" y="44"/>
                  <a:pt x="2222" y="22"/>
                </a:cubicBezTo>
                <a:cubicBezTo>
                  <a:pt x="2518" y="0"/>
                  <a:pt x="2836" y="20"/>
                  <a:pt x="3050" y="106"/>
                </a:cubicBezTo>
                <a:cubicBezTo>
                  <a:pt x="3264" y="192"/>
                  <a:pt x="3352" y="410"/>
                  <a:pt x="3506" y="538"/>
                </a:cubicBezTo>
                <a:cubicBezTo>
                  <a:pt x="3660" y="666"/>
                  <a:pt x="3870" y="756"/>
                  <a:pt x="3974" y="874"/>
                </a:cubicBezTo>
                <a:cubicBezTo>
                  <a:pt x="4078" y="992"/>
                  <a:pt x="4134" y="1092"/>
                  <a:pt x="4130" y="1246"/>
                </a:cubicBezTo>
                <a:cubicBezTo>
                  <a:pt x="4126" y="1400"/>
                  <a:pt x="4090" y="1654"/>
                  <a:pt x="3950" y="1798"/>
                </a:cubicBezTo>
                <a:cubicBezTo>
                  <a:pt x="3810" y="1942"/>
                  <a:pt x="3488" y="2022"/>
                  <a:pt x="3290" y="2110"/>
                </a:cubicBezTo>
                <a:cubicBezTo>
                  <a:pt x="3092" y="2198"/>
                  <a:pt x="2956" y="2202"/>
                  <a:pt x="2762" y="2326"/>
                </a:cubicBezTo>
                <a:cubicBezTo>
                  <a:pt x="2568" y="2450"/>
                  <a:pt x="2344" y="2730"/>
                  <a:pt x="2126" y="2854"/>
                </a:cubicBezTo>
                <a:cubicBezTo>
                  <a:pt x="1908" y="2978"/>
                  <a:pt x="1688" y="3046"/>
                  <a:pt x="1454" y="3070"/>
                </a:cubicBezTo>
                <a:cubicBezTo>
                  <a:pt x="1220" y="3094"/>
                  <a:pt x="914" y="3058"/>
                  <a:pt x="722" y="2998"/>
                </a:cubicBezTo>
                <a:cubicBezTo>
                  <a:pt x="530" y="2938"/>
                  <a:pt x="414" y="2844"/>
                  <a:pt x="302" y="2710"/>
                </a:cubicBezTo>
                <a:cubicBezTo>
                  <a:pt x="190" y="2576"/>
                  <a:pt x="88" y="2414"/>
                  <a:pt x="50" y="2194"/>
                </a:cubicBezTo>
                <a:cubicBezTo>
                  <a:pt x="12" y="1974"/>
                  <a:pt x="0" y="1628"/>
                  <a:pt x="74" y="1390"/>
                </a:cubicBezTo>
                <a:close/>
              </a:path>
            </a:pathLst>
          </a:custGeom>
          <a:gradFill rotWithShape="0">
            <a:gsLst>
              <a:gs pos="89000">
                <a:schemeClr val="accent2">
                  <a:lumMod val="60000"/>
                  <a:lumOff val="40000"/>
                </a:schemeClr>
              </a:gs>
              <a:gs pos="100000">
                <a:srgbClr val="FFFFFF">
                  <a:gamma/>
                  <a:shade val="71373"/>
                  <a:invGamma/>
                </a:srgbClr>
              </a:gs>
            </a:gsLst>
            <a:path path="rect">
              <a:fillToRect l="50000" t="50000" r="50000" b="50000"/>
            </a:path>
          </a:gradFill>
          <a:ln w="19050" cmpd="sng">
            <a:solidFill>
              <a:srgbClr val="000000"/>
            </a:solidFill>
            <a:prstDash val="sysDash"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4225772" y="4811697"/>
            <a:ext cx="301841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25230" y="4611492"/>
            <a:ext cx="54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U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676222" y="4066028"/>
            <a:ext cx="88135" cy="140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094863" y="4378494"/>
            <a:ext cx="176270" cy="11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282246" y="4890461"/>
            <a:ext cx="198110" cy="76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70284" y="5385894"/>
            <a:ext cx="198110" cy="62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94863" y="5623588"/>
            <a:ext cx="88135" cy="181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33003" y="5609538"/>
            <a:ext cx="0" cy="20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98587" y="5697394"/>
            <a:ext cx="24478" cy="17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975951" y="5441087"/>
            <a:ext cx="88135" cy="140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431316" y="5696836"/>
            <a:ext cx="86299" cy="175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717893" y="5181042"/>
            <a:ext cx="164254" cy="3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126618" y="3936469"/>
            <a:ext cx="0" cy="137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5496499" y="3974575"/>
            <a:ext cx="42231" cy="15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975951" y="4248935"/>
            <a:ext cx="139627" cy="116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4717893" y="4668096"/>
            <a:ext cx="169924" cy="7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84" y="445207"/>
            <a:ext cx="6239721" cy="71803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Uniaxial Extensional Deformation</a:t>
            </a:r>
            <a:endParaRPr lang="en-US" sz="3600" b="1" dirty="0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" name="Rectangle 10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8722" name="Group 114"/>
          <p:cNvGrpSpPr>
            <a:grpSpLocks/>
          </p:cNvGrpSpPr>
          <p:nvPr/>
        </p:nvGrpSpPr>
        <p:grpSpPr bwMode="auto">
          <a:xfrm>
            <a:off x="2128091" y="1171545"/>
            <a:ext cx="4031588" cy="2890462"/>
            <a:chOff x="3323" y="3920"/>
            <a:chExt cx="5794" cy="4000"/>
          </a:xfrm>
        </p:grpSpPr>
        <p:sp>
          <p:nvSpPr>
            <p:cNvPr id="68735" name="Line 127"/>
            <p:cNvSpPr>
              <a:spLocks noChangeShapeType="1"/>
            </p:cNvSpPr>
            <p:nvPr/>
          </p:nvSpPr>
          <p:spPr bwMode="auto">
            <a:xfrm>
              <a:off x="5748" y="4446"/>
              <a:ext cx="2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flipH="1">
              <a:off x="6104" y="5478"/>
              <a:ext cx="7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24" name="AutoShape 116"/>
            <p:cNvSpPr>
              <a:spLocks noChangeArrowheads="1"/>
            </p:cNvSpPr>
            <p:nvPr/>
          </p:nvSpPr>
          <p:spPr bwMode="auto">
            <a:xfrm>
              <a:off x="4350" y="4800"/>
              <a:ext cx="1395" cy="1395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25" name="AutoShape 117"/>
            <p:cNvSpPr>
              <a:spLocks noChangeArrowheads="1"/>
            </p:cNvSpPr>
            <p:nvPr/>
          </p:nvSpPr>
          <p:spPr bwMode="auto">
            <a:xfrm>
              <a:off x="6600" y="4845"/>
              <a:ext cx="1485" cy="123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26" name="Text Box 118"/>
            <p:cNvSpPr txBox="1">
              <a:spLocks noChangeArrowheads="1"/>
            </p:cNvSpPr>
            <p:nvPr/>
          </p:nvSpPr>
          <p:spPr bwMode="auto">
            <a:xfrm>
              <a:off x="4602" y="6147"/>
              <a:ext cx="552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>
              <a:off x="7970" y="5481"/>
              <a:ext cx="7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28" name="Line 120"/>
            <p:cNvSpPr>
              <a:spLocks noChangeShapeType="1"/>
            </p:cNvSpPr>
            <p:nvPr/>
          </p:nvSpPr>
          <p:spPr bwMode="auto">
            <a:xfrm>
              <a:off x="4353" y="6276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29" name="Line 121"/>
            <p:cNvSpPr>
              <a:spLocks noChangeShapeType="1"/>
            </p:cNvSpPr>
            <p:nvPr/>
          </p:nvSpPr>
          <p:spPr bwMode="auto">
            <a:xfrm>
              <a:off x="6594" y="6159"/>
              <a:ext cx="0" cy="7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30" name="Line 122"/>
            <p:cNvSpPr>
              <a:spLocks noChangeShapeType="1"/>
            </p:cNvSpPr>
            <p:nvPr/>
          </p:nvSpPr>
          <p:spPr bwMode="auto">
            <a:xfrm>
              <a:off x="4368" y="6654"/>
              <a:ext cx="2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31" name="Text Box 123"/>
            <p:cNvSpPr txBox="1">
              <a:spLocks noChangeArrowheads="1"/>
            </p:cNvSpPr>
            <p:nvPr/>
          </p:nvSpPr>
          <p:spPr bwMode="auto">
            <a:xfrm>
              <a:off x="5333" y="6360"/>
              <a:ext cx="444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32" name="Text Box 124"/>
            <p:cNvSpPr txBox="1">
              <a:spLocks noChangeArrowheads="1"/>
            </p:cNvSpPr>
            <p:nvPr/>
          </p:nvSpPr>
          <p:spPr bwMode="auto">
            <a:xfrm>
              <a:off x="5480" y="5919"/>
              <a:ext cx="552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dz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33" name="Line 125"/>
            <p:cNvSpPr>
              <a:spLocks noChangeShapeType="1"/>
            </p:cNvSpPr>
            <p:nvPr/>
          </p:nvSpPr>
          <p:spPr bwMode="auto">
            <a:xfrm flipV="1">
              <a:off x="5748" y="4188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34" name="Line 126"/>
            <p:cNvSpPr>
              <a:spLocks noChangeShapeType="1"/>
            </p:cNvSpPr>
            <p:nvPr/>
          </p:nvSpPr>
          <p:spPr bwMode="auto">
            <a:xfrm flipV="1">
              <a:off x="8079" y="4053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37" name="Text Box 129"/>
            <p:cNvSpPr txBox="1">
              <a:spLocks noChangeArrowheads="1"/>
            </p:cNvSpPr>
            <p:nvPr/>
          </p:nvSpPr>
          <p:spPr bwMode="auto">
            <a:xfrm>
              <a:off x="8673" y="5196"/>
              <a:ext cx="444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38" name="Text Box 130"/>
            <p:cNvSpPr txBox="1">
              <a:spLocks noChangeArrowheads="1"/>
            </p:cNvSpPr>
            <p:nvPr/>
          </p:nvSpPr>
          <p:spPr bwMode="auto">
            <a:xfrm>
              <a:off x="5997" y="5040"/>
              <a:ext cx="444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39" name="Text Box 131"/>
            <p:cNvSpPr txBox="1">
              <a:spLocks noChangeArrowheads="1"/>
            </p:cNvSpPr>
            <p:nvPr/>
          </p:nvSpPr>
          <p:spPr bwMode="auto">
            <a:xfrm>
              <a:off x="3918" y="5400"/>
              <a:ext cx="552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40" name="Line 132"/>
            <p:cNvSpPr>
              <a:spLocks noChangeShapeType="1"/>
            </p:cNvSpPr>
            <p:nvPr/>
          </p:nvSpPr>
          <p:spPr bwMode="auto">
            <a:xfrm>
              <a:off x="3891" y="7080"/>
              <a:ext cx="16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41" name="Line 133"/>
            <p:cNvSpPr>
              <a:spLocks noChangeShapeType="1"/>
            </p:cNvSpPr>
            <p:nvPr/>
          </p:nvSpPr>
          <p:spPr bwMode="auto">
            <a:xfrm flipV="1">
              <a:off x="3891" y="5400"/>
              <a:ext cx="0" cy="16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42" name="Text Box 134"/>
            <p:cNvSpPr txBox="1">
              <a:spLocks noChangeArrowheads="1"/>
            </p:cNvSpPr>
            <p:nvPr/>
          </p:nvSpPr>
          <p:spPr bwMode="auto">
            <a:xfrm>
              <a:off x="5427" y="6924"/>
              <a:ext cx="468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43" name="Text Box 135"/>
            <p:cNvSpPr txBox="1">
              <a:spLocks noChangeArrowheads="1"/>
            </p:cNvSpPr>
            <p:nvPr/>
          </p:nvSpPr>
          <p:spPr bwMode="auto">
            <a:xfrm>
              <a:off x="3453" y="5112"/>
              <a:ext cx="522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44" name="Line 136"/>
            <p:cNvSpPr>
              <a:spLocks noChangeShapeType="1"/>
            </p:cNvSpPr>
            <p:nvPr/>
          </p:nvSpPr>
          <p:spPr bwMode="auto">
            <a:xfrm flipH="1">
              <a:off x="3323" y="7095"/>
              <a:ext cx="555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45" name="Text Box 137"/>
            <p:cNvSpPr txBox="1">
              <a:spLocks noChangeArrowheads="1"/>
            </p:cNvSpPr>
            <p:nvPr/>
          </p:nvSpPr>
          <p:spPr bwMode="auto">
            <a:xfrm>
              <a:off x="3387" y="7464"/>
              <a:ext cx="468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68736" name="Object 1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642308"/>
                </p:ext>
              </p:extLst>
            </p:nvPr>
          </p:nvGraphicFramePr>
          <p:xfrm>
            <a:off x="6449" y="3920"/>
            <a:ext cx="799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14" name="Equation" r:id="rId4" imgW="609480" imgH="393480" progId="Equation.3">
                    <p:embed/>
                  </p:oleObj>
                </mc:Choice>
                <mc:Fallback>
                  <p:oleObj name="Equation" r:id="rId4" imgW="609480" imgH="393480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9" y="3920"/>
                          <a:ext cx="799" cy="50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746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285183"/>
              </p:ext>
            </p:extLst>
          </p:nvPr>
        </p:nvGraphicFramePr>
        <p:xfrm>
          <a:off x="1086809" y="5406258"/>
          <a:ext cx="2744436" cy="565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5" name="Equation" r:id="rId6" imgW="2082600" imgH="444240" progId="Equation.3">
                  <p:embed/>
                </p:oleObj>
              </mc:Choice>
              <mc:Fallback>
                <p:oleObj name="Equation" r:id="rId6" imgW="2082600" imgH="444240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809" y="5406258"/>
                        <a:ext cx="2744436" cy="5652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747" name="Group 139"/>
          <p:cNvGrpSpPr>
            <a:grpSpLocks/>
          </p:cNvGrpSpPr>
          <p:nvPr/>
        </p:nvGrpSpPr>
        <p:grpSpPr bwMode="auto">
          <a:xfrm>
            <a:off x="5983633" y="3385396"/>
            <a:ext cx="2685023" cy="2413000"/>
            <a:chOff x="6368" y="5658"/>
            <a:chExt cx="4229" cy="3800"/>
          </a:xfrm>
        </p:grpSpPr>
        <p:sp>
          <p:nvSpPr>
            <p:cNvPr id="68748" name="Freeform 140" descr="Dark downward diagonal"/>
            <p:cNvSpPr>
              <a:spLocks/>
            </p:cNvSpPr>
            <p:nvPr/>
          </p:nvSpPr>
          <p:spPr bwMode="auto">
            <a:xfrm>
              <a:off x="6882" y="6477"/>
              <a:ext cx="1470" cy="2574"/>
            </a:xfrm>
            <a:custGeom>
              <a:avLst/>
              <a:gdLst/>
              <a:ahLst/>
              <a:cxnLst>
                <a:cxn ang="0">
                  <a:pos x="0" y="3324"/>
                </a:cxn>
                <a:cxn ang="0">
                  <a:pos x="1878" y="0"/>
                </a:cxn>
                <a:cxn ang="0">
                  <a:pos x="1878" y="3324"/>
                </a:cxn>
                <a:cxn ang="0">
                  <a:pos x="0" y="3324"/>
                </a:cxn>
              </a:cxnLst>
              <a:rect l="0" t="0" r="r" b="b"/>
              <a:pathLst>
                <a:path w="1878" h="3324">
                  <a:moveTo>
                    <a:pt x="0" y="3324"/>
                  </a:moveTo>
                  <a:lnTo>
                    <a:pt x="1878" y="0"/>
                  </a:lnTo>
                  <a:lnTo>
                    <a:pt x="1878" y="3324"/>
                  </a:lnTo>
                  <a:lnTo>
                    <a:pt x="0" y="3324"/>
                  </a:lnTo>
                  <a:close/>
                </a:path>
              </a:pathLst>
            </a:custGeom>
            <a:pattFill prst="dkDnDiag">
              <a:fgClr>
                <a:srgbClr val="969696"/>
              </a:fgClr>
              <a:bgClr>
                <a:srgbClr val="FFFFFF"/>
              </a:bgClr>
            </a:patt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49" name="Line 141"/>
            <p:cNvSpPr>
              <a:spLocks noChangeShapeType="1"/>
            </p:cNvSpPr>
            <p:nvPr/>
          </p:nvSpPr>
          <p:spPr bwMode="auto">
            <a:xfrm>
              <a:off x="6840" y="9062"/>
              <a:ext cx="25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50" name="Line 142"/>
            <p:cNvSpPr>
              <a:spLocks noChangeShapeType="1"/>
            </p:cNvSpPr>
            <p:nvPr/>
          </p:nvSpPr>
          <p:spPr bwMode="auto">
            <a:xfrm flipV="1">
              <a:off x="6840" y="5815"/>
              <a:ext cx="0" cy="3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51" name="Line 143"/>
            <p:cNvSpPr>
              <a:spLocks noChangeShapeType="1"/>
            </p:cNvSpPr>
            <p:nvPr/>
          </p:nvSpPr>
          <p:spPr bwMode="auto">
            <a:xfrm flipV="1">
              <a:off x="6852" y="6011"/>
              <a:ext cx="1764" cy="30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52" name="Line 144"/>
            <p:cNvSpPr>
              <a:spLocks noChangeShapeType="1"/>
            </p:cNvSpPr>
            <p:nvPr/>
          </p:nvSpPr>
          <p:spPr bwMode="auto">
            <a:xfrm>
              <a:off x="6848" y="6465"/>
              <a:ext cx="14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53" name="Line 145"/>
            <p:cNvSpPr>
              <a:spLocks noChangeShapeType="1"/>
            </p:cNvSpPr>
            <p:nvPr/>
          </p:nvSpPr>
          <p:spPr bwMode="auto">
            <a:xfrm flipH="1">
              <a:off x="8356" y="6489"/>
              <a:ext cx="8" cy="2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54" name="Text Box 146"/>
            <p:cNvSpPr txBox="1">
              <a:spLocks noChangeArrowheads="1"/>
            </p:cNvSpPr>
            <p:nvPr/>
          </p:nvSpPr>
          <p:spPr bwMode="auto">
            <a:xfrm>
              <a:off x="6432" y="5658"/>
              <a:ext cx="540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55" name="Text Box 147"/>
            <p:cNvSpPr txBox="1">
              <a:spLocks noChangeArrowheads="1"/>
            </p:cNvSpPr>
            <p:nvPr/>
          </p:nvSpPr>
          <p:spPr bwMode="auto">
            <a:xfrm>
              <a:off x="6368" y="6226"/>
              <a:ext cx="540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sz="11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56" name="Text Box 148"/>
            <p:cNvSpPr txBox="1">
              <a:spLocks noChangeArrowheads="1"/>
            </p:cNvSpPr>
            <p:nvPr/>
          </p:nvSpPr>
          <p:spPr bwMode="auto">
            <a:xfrm>
              <a:off x="9340" y="8859"/>
              <a:ext cx="45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57" name="Text Box 149"/>
            <p:cNvSpPr txBox="1">
              <a:spLocks noChangeArrowheads="1"/>
            </p:cNvSpPr>
            <p:nvPr/>
          </p:nvSpPr>
          <p:spPr bwMode="auto">
            <a:xfrm>
              <a:off x="8136" y="9011"/>
              <a:ext cx="552" cy="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</a:t>
              </a:r>
              <a:r>
                <a:rPr kumimoji="0" lang="en-US" sz="11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58" name="Text Box 150"/>
            <p:cNvSpPr txBox="1">
              <a:spLocks noChangeArrowheads="1"/>
            </p:cNvSpPr>
            <p:nvPr/>
          </p:nvSpPr>
          <p:spPr bwMode="auto">
            <a:xfrm>
              <a:off x="9100" y="7213"/>
              <a:ext cx="1497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U = Area Under Curve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59" name="Line 151"/>
            <p:cNvSpPr>
              <a:spLocks noChangeShapeType="1"/>
            </p:cNvSpPr>
            <p:nvPr/>
          </p:nvSpPr>
          <p:spPr bwMode="auto">
            <a:xfrm flipV="1">
              <a:off x="8000" y="7437"/>
              <a:ext cx="1200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1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218330"/>
              </p:ext>
            </p:extLst>
          </p:nvPr>
        </p:nvGraphicFramePr>
        <p:xfrm>
          <a:off x="758177" y="4057487"/>
          <a:ext cx="5092557" cy="508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6" name="Equation" r:id="rId8" imgW="3911600" imgH="393700" progId="Equation.3">
                  <p:embed/>
                </p:oleObj>
              </mc:Choice>
              <mc:Fallback>
                <p:oleObj name="Equation" r:id="rId8" imgW="3911600" imgH="393700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77" y="4057487"/>
                        <a:ext cx="5092557" cy="5080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581784"/>
              </p:ext>
            </p:extLst>
          </p:nvPr>
        </p:nvGraphicFramePr>
        <p:xfrm>
          <a:off x="1024917" y="4763143"/>
          <a:ext cx="11033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7" name="Equation" r:id="rId10" imgW="837836" imgH="393529" progId="Equation.3">
                  <p:embed/>
                </p:oleObj>
              </mc:Choice>
              <mc:Fallback>
                <p:oleObj name="Equation" r:id="rId10" imgW="837836" imgH="393529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917" y="4763143"/>
                        <a:ext cx="1103313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316284"/>
              </p:ext>
            </p:extLst>
          </p:nvPr>
        </p:nvGraphicFramePr>
        <p:xfrm>
          <a:off x="2621380" y="4739484"/>
          <a:ext cx="2783380" cy="53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8" name="Equation" r:id="rId12" imgW="2159000" imgH="419100" progId="Equation.3">
                  <p:embed/>
                </p:oleObj>
              </mc:Choice>
              <mc:Fallback>
                <p:oleObj name="Equation" r:id="rId12" imgW="2159000" imgH="419100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380" y="4739484"/>
                        <a:ext cx="2783380" cy="539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2262385" y="4949472"/>
            <a:ext cx="279720" cy="164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Box 78"/>
          <p:cNvSpPr txBox="1">
            <a:spLocks noChangeArrowheads="1"/>
          </p:cNvSpPr>
          <p:nvPr/>
        </p:nvSpPr>
        <p:spPr bwMode="auto">
          <a:xfrm>
            <a:off x="3797125" y="5504536"/>
            <a:ext cx="2805845" cy="33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. . . Strain Energy Density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952" y="559390"/>
            <a:ext cx="6239721" cy="71803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Shear Deformation</a:t>
            </a:r>
            <a:endParaRPr lang="en-US" sz="3600" b="1" dirty="0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" name="Rectangle 10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5639053" y="3725842"/>
            <a:ext cx="2685023" cy="2413000"/>
            <a:chOff x="6368" y="5658"/>
            <a:chExt cx="4229" cy="3800"/>
          </a:xfrm>
        </p:grpSpPr>
        <p:sp>
          <p:nvSpPr>
            <p:cNvPr id="68748" name="Freeform 140" descr="Dark downward diagonal"/>
            <p:cNvSpPr>
              <a:spLocks/>
            </p:cNvSpPr>
            <p:nvPr/>
          </p:nvSpPr>
          <p:spPr bwMode="auto">
            <a:xfrm>
              <a:off x="6882" y="6477"/>
              <a:ext cx="1470" cy="2574"/>
            </a:xfrm>
            <a:custGeom>
              <a:avLst/>
              <a:gdLst/>
              <a:ahLst/>
              <a:cxnLst>
                <a:cxn ang="0">
                  <a:pos x="0" y="3324"/>
                </a:cxn>
                <a:cxn ang="0">
                  <a:pos x="1878" y="0"/>
                </a:cxn>
                <a:cxn ang="0">
                  <a:pos x="1878" y="3324"/>
                </a:cxn>
                <a:cxn ang="0">
                  <a:pos x="0" y="3324"/>
                </a:cxn>
              </a:cxnLst>
              <a:rect l="0" t="0" r="r" b="b"/>
              <a:pathLst>
                <a:path w="1878" h="3324">
                  <a:moveTo>
                    <a:pt x="0" y="3324"/>
                  </a:moveTo>
                  <a:lnTo>
                    <a:pt x="1878" y="0"/>
                  </a:lnTo>
                  <a:lnTo>
                    <a:pt x="1878" y="3324"/>
                  </a:lnTo>
                  <a:lnTo>
                    <a:pt x="0" y="3324"/>
                  </a:lnTo>
                  <a:close/>
                </a:path>
              </a:pathLst>
            </a:custGeom>
            <a:pattFill prst="dkDnDiag">
              <a:fgClr>
                <a:srgbClr val="969696"/>
              </a:fgClr>
              <a:bgClr>
                <a:srgbClr val="FFFFFF"/>
              </a:bgClr>
            </a:patt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49" name="Line 141"/>
            <p:cNvSpPr>
              <a:spLocks noChangeShapeType="1"/>
            </p:cNvSpPr>
            <p:nvPr/>
          </p:nvSpPr>
          <p:spPr bwMode="auto">
            <a:xfrm>
              <a:off x="6840" y="9062"/>
              <a:ext cx="25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50" name="Line 142"/>
            <p:cNvSpPr>
              <a:spLocks noChangeShapeType="1"/>
            </p:cNvSpPr>
            <p:nvPr/>
          </p:nvSpPr>
          <p:spPr bwMode="auto">
            <a:xfrm flipV="1">
              <a:off x="6840" y="5815"/>
              <a:ext cx="0" cy="3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51" name="Line 143"/>
            <p:cNvSpPr>
              <a:spLocks noChangeShapeType="1"/>
            </p:cNvSpPr>
            <p:nvPr/>
          </p:nvSpPr>
          <p:spPr bwMode="auto">
            <a:xfrm flipV="1">
              <a:off x="6852" y="6011"/>
              <a:ext cx="1764" cy="30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52" name="Line 144"/>
            <p:cNvSpPr>
              <a:spLocks noChangeShapeType="1"/>
            </p:cNvSpPr>
            <p:nvPr/>
          </p:nvSpPr>
          <p:spPr bwMode="auto">
            <a:xfrm>
              <a:off x="6848" y="6465"/>
              <a:ext cx="14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53" name="Line 145"/>
            <p:cNvSpPr>
              <a:spLocks noChangeShapeType="1"/>
            </p:cNvSpPr>
            <p:nvPr/>
          </p:nvSpPr>
          <p:spPr bwMode="auto">
            <a:xfrm flipH="1">
              <a:off x="8356" y="6489"/>
              <a:ext cx="8" cy="2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54" name="Text Box 146"/>
            <p:cNvSpPr txBox="1">
              <a:spLocks noChangeArrowheads="1"/>
            </p:cNvSpPr>
            <p:nvPr/>
          </p:nvSpPr>
          <p:spPr bwMode="auto">
            <a:xfrm>
              <a:off x="6432" y="5658"/>
              <a:ext cx="540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/>
                </a:rPr>
                <a:t>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55" name="Text Box 147"/>
            <p:cNvSpPr txBox="1">
              <a:spLocks noChangeArrowheads="1"/>
            </p:cNvSpPr>
            <p:nvPr/>
          </p:nvSpPr>
          <p:spPr bwMode="auto">
            <a:xfrm>
              <a:off x="6368" y="6226"/>
              <a:ext cx="540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Symbol"/>
                </a:rPr>
                <a:t></a:t>
              </a:r>
              <a:r>
                <a:rPr kumimoji="0" lang="en-US" sz="1100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56" name="Text Box 148"/>
            <p:cNvSpPr txBox="1">
              <a:spLocks noChangeArrowheads="1"/>
            </p:cNvSpPr>
            <p:nvPr/>
          </p:nvSpPr>
          <p:spPr bwMode="auto">
            <a:xfrm>
              <a:off x="9340" y="8859"/>
              <a:ext cx="45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1100" i="1" dirty="0" smtClean="0">
                  <a:latin typeface="Calibri" pitchFamily="34" charset="0"/>
                  <a:cs typeface="Arial" pitchFamily="34" charset="0"/>
                  <a:sym typeface="Symbol"/>
                </a:rPr>
                <a:t>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57" name="Text Box 149"/>
            <p:cNvSpPr txBox="1">
              <a:spLocks noChangeArrowheads="1"/>
            </p:cNvSpPr>
            <p:nvPr/>
          </p:nvSpPr>
          <p:spPr bwMode="auto">
            <a:xfrm>
              <a:off x="8136" y="9011"/>
              <a:ext cx="552" cy="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  <a:sym typeface="Symbol"/>
                </a:rPr>
                <a:t></a:t>
              </a:r>
              <a:r>
                <a:rPr kumimoji="0" lang="en-US" sz="1100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58" name="Text Box 150"/>
            <p:cNvSpPr txBox="1">
              <a:spLocks noChangeArrowheads="1"/>
            </p:cNvSpPr>
            <p:nvPr/>
          </p:nvSpPr>
          <p:spPr bwMode="auto">
            <a:xfrm>
              <a:off x="9100" y="7213"/>
              <a:ext cx="1497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U = Area Under Curve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59" name="Line 151"/>
            <p:cNvSpPr>
              <a:spLocks noChangeShapeType="1"/>
            </p:cNvSpPr>
            <p:nvPr/>
          </p:nvSpPr>
          <p:spPr bwMode="auto">
            <a:xfrm flipV="1">
              <a:off x="8000" y="7437"/>
              <a:ext cx="1200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2898734" y="1276524"/>
            <a:ext cx="2911475" cy="2833688"/>
            <a:chOff x="2736" y="2520"/>
            <a:chExt cx="4584" cy="4464"/>
          </a:xfrm>
        </p:grpSpPr>
        <p:sp>
          <p:nvSpPr>
            <p:cNvPr id="95237" name="Rectangle 5"/>
            <p:cNvSpPr>
              <a:spLocks noChangeArrowheads="1"/>
            </p:cNvSpPr>
            <p:nvPr/>
          </p:nvSpPr>
          <p:spPr bwMode="auto">
            <a:xfrm>
              <a:off x="3900" y="4084"/>
              <a:ext cx="1788" cy="18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38" name="Line 6"/>
            <p:cNvSpPr>
              <a:spLocks noChangeShapeType="1"/>
            </p:cNvSpPr>
            <p:nvPr/>
          </p:nvSpPr>
          <p:spPr bwMode="auto">
            <a:xfrm>
              <a:off x="4472" y="3972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39" name="Line 7"/>
            <p:cNvSpPr>
              <a:spLocks noChangeShapeType="1"/>
            </p:cNvSpPr>
            <p:nvPr/>
          </p:nvSpPr>
          <p:spPr bwMode="auto">
            <a:xfrm rot="5400000" flipH="1">
              <a:off x="5354" y="4854"/>
              <a:ext cx="9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>
              <a:off x="6348" y="4980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41" name="Line 9"/>
            <p:cNvSpPr>
              <a:spLocks noChangeShapeType="1"/>
            </p:cNvSpPr>
            <p:nvPr/>
          </p:nvSpPr>
          <p:spPr bwMode="auto">
            <a:xfrm rot="-5400000">
              <a:off x="6120" y="5076"/>
              <a:ext cx="0" cy="7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4488" y="5832"/>
              <a:ext cx="552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 flipV="1">
              <a:off x="6372" y="5892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 flipV="1">
              <a:off x="4236" y="328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95245" name="Object 13"/>
            <p:cNvGraphicFramePr>
              <a:graphicFrameLocks noChangeAspect="1"/>
            </p:cNvGraphicFramePr>
            <p:nvPr/>
          </p:nvGraphicFramePr>
          <p:xfrm>
            <a:off x="2736" y="3156"/>
            <a:ext cx="622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00" name="Equation" r:id="rId4" imgW="393480" imgH="419040" progId="Equation.3">
                    <p:embed/>
                  </p:oleObj>
                </mc:Choice>
                <mc:Fallback>
                  <p:oleObj name="Equation" r:id="rId4" imgW="393480" imgH="4190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156"/>
                          <a:ext cx="622" cy="6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6" name="Text Box 14"/>
            <p:cNvSpPr txBox="1">
              <a:spLocks noChangeArrowheads="1"/>
            </p:cNvSpPr>
            <p:nvPr/>
          </p:nvSpPr>
          <p:spPr bwMode="auto">
            <a:xfrm>
              <a:off x="5736" y="4620"/>
              <a:ext cx="612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Symbol" pitchFamily="18" charset="2"/>
                </a:rPr>
                <a:t></a:t>
              </a:r>
              <a:r>
                <a:rPr kumimoji="0" lang="en-US" sz="11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247" name="Text Box 15"/>
            <p:cNvSpPr txBox="1">
              <a:spLocks noChangeArrowheads="1"/>
            </p:cNvSpPr>
            <p:nvPr/>
          </p:nvSpPr>
          <p:spPr bwMode="auto">
            <a:xfrm>
              <a:off x="3468" y="4788"/>
              <a:ext cx="552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5736" y="5892"/>
              <a:ext cx="13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 flipV="1">
              <a:off x="3900" y="2676"/>
              <a:ext cx="0" cy="1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0" name="Text Box 18"/>
            <p:cNvSpPr txBox="1">
              <a:spLocks noChangeArrowheads="1"/>
            </p:cNvSpPr>
            <p:nvPr/>
          </p:nvSpPr>
          <p:spPr bwMode="auto">
            <a:xfrm>
              <a:off x="6852" y="5892"/>
              <a:ext cx="468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251" name="Text Box 19"/>
            <p:cNvSpPr txBox="1">
              <a:spLocks noChangeArrowheads="1"/>
            </p:cNvSpPr>
            <p:nvPr/>
          </p:nvSpPr>
          <p:spPr bwMode="auto">
            <a:xfrm>
              <a:off x="3912" y="2520"/>
              <a:ext cx="432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252" name="Text Box 20"/>
            <p:cNvSpPr txBox="1">
              <a:spLocks noChangeArrowheads="1"/>
            </p:cNvSpPr>
            <p:nvPr/>
          </p:nvSpPr>
          <p:spPr bwMode="auto">
            <a:xfrm>
              <a:off x="4584" y="3492"/>
              <a:ext cx="612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Symbol" pitchFamily="18" charset="2"/>
                </a:rPr>
                <a:t></a:t>
              </a:r>
              <a:r>
                <a:rPr kumimoji="0" lang="en-US" sz="11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9525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9264050"/>
                </p:ext>
              </p:extLst>
            </p:nvPr>
          </p:nvGraphicFramePr>
          <p:xfrm>
            <a:off x="6096" y="6360"/>
            <a:ext cx="62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01" name="Equation" r:id="rId6" imgW="380880" imgH="393480" progId="Equation.3">
                    <p:embed/>
                  </p:oleObj>
                </mc:Choice>
                <mc:Fallback>
                  <p:oleObj name="Equation" r:id="rId6" imgW="380880" imgH="39348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" y="6360"/>
                          <a:ext cx="622" cy="6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4" name="Freeform 22"/>
            <p:cNvSpPr>
              <a:spLocks/>
            </p:cNvSpPr>
            <p:nvPr/>
          </p:nvSpPr>
          <p:spPr bwMode="auto">
            <a:xfrm>
              <a:off x="3900" y="3720"/>
              <a:ext cx="2052" cy="2160"/>
            </a:xfrm>
            <a:custGeom>
              <a:avLst/>
              <a:gdLst/>
              <a:ahLst/>
              <a:cxnLst>
                <a:cxn ang="0">
                  <a:pos x="0" y="2160"/>
                </a:cxn>
                <a:cxn ang="0">
                  <a:pos x="336" y="432"/>
                </a:cxn>
                <a:cxn ang="0">
                  <a:pos x="2052" y="0"/>
                </a:cxn>
                <a:cxn ang="0">
                  <a:pos x="1728" y="1716"/>
                </a:cxn>
                <a:cxn ang="0">
                  <a:pos x="0" y="2160"/>
                </a:cxn>
              </a:cxnLst>
              <a:rect l="0" t="0" r="r" b="b"/>
              <a:pathLst>
                <a:path w="2052" h="2160">
                  <a:moveTo>
                    <a:pt x="0" y="2160"/>
                  </a:moveTo>
                  <a:lnTo>
                    <a:pt x="336" y="432"/>
                  </a:lnTo>
                  <a:lnTo>
                    <a:pt x="2052" y="0"/>
                  </a:lnTo>
                  <a:lnTo>
                    <a:pt x="1728" y="1716"/>
                  </a:lnTo>
                  <a:lnTo>
                    <a:pt x="0" y="2160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5" name="Line 23"/>
            <p:cNvSpPr>
              <a:spLocks noChangeShapeType="1"/>
            </p:cNvSpPr>
            <p:nvPr/>
          </p:nvSpPr>
          <p:spPr bwMode="auto">
            <a:xfrm flipH="1">
              <a:off x="4236" y="3492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6" name="Line 24"/>
            <p:cNvSpPr>
              <a:spLocks noChangeShapeType="1"/>
            </p:cNvSpPr>
            <p:nvPr/>
          </p:nvSpPr>
          <p:spPr bwMode="auto">
            <a:xfrm>
              <a:off x="3432" y="3492"/>
              <a:ext cx="4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52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773807"/>
              </p:ext>
            </p:extLst>
          </p:nvPr>
        </p:nvGraphicFramePr>
        <p:xfrm>
          <a:off x="2993517" y="4659940"/>
          <a:ext cx="20589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2" name="Equation" r:id="rId8" imgW="1574640" imgH="457200" progId="Equation.3">
                  <p:embed/>
                </p:oleObj>
              </mc:Choice>
              <mc:Fallback>
                <p:oleObj name="Equation" r:id="rId8" imgW="157464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517" y="4659940"/>
                        <a:ext cx="2058987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950" y="540498"/>
            <a:ext cx="5592107" cy="72900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General Deformation Case</a:t>
            </a:r>
            <a:endParaRPr lang="en-US" sz="32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1644969" y="2428486"/>
            <a:ext cx="276613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In Terms of Strain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79"/>
          <p:cNvSpPr txBox="1">
            <a:spLocks noChangeArrowheads="1"/>
          </p:cNvSpPr>
          <p:nvPr/>
        </p:nvSpPr>
        <p:spPr bwMode="auto">
          <a:xfrm>
            <a:off x="1651247" y="4106367"/>
            <a:ext cx="2166151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 Terms of Stress</a:t>
            </a:r>
          </a:p>
        </p:txBody>
      </p:sp>
      <p:sp>
        <p:nvSpPr>
          <p:cNvPr id="5" name="Rectangle 7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1802167" y="1251753"/>
          <a:ext cx="5183691" cy="53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9" name="Equation" r:id="rId4" imgW="3797300" imgH="393700" progId="Equation.3">
                  <p:embed/>
                </p:oleObj>
              </mc:Choice>
              <mc:Fallback>
                <p:oleObj name="Equation" r:id="rId4" imgW="3797300" imgH="3937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167" y="1251753"/>
                        <a:ext cx="5183691" cy="532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2611730" y="1845769"/>
          <a:ext cx="3575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0" name="Equation" r:id="rId6" imgW="2489040" imgH="317160" progId="Equation.3">
                  <p:embed/>
                </p:oleObj>
              </mc:Choice>
              <mc:Fallback>
                <p:oleObj name="Equation" r:id="rId6" imgW="2489040" imgH="317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730" y="1845769"/>
                        <a:ext cx="35750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1882067" y="2778710"/>
          <a:ext cx="5422759" cy="107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1" name="Equation" r:id="rId8" imgW="3987800" imgH="787400" progId="Equation.3">
                  <p:embed/>
                </p:oleObj>
              </mc:Choice>
              <mc:Fallback>
                <p:oleObj name="Equation" r:id="rId8" imgW="3987800" imgH="787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067" y="2778710"/>
                        <a:ext cx="5422759" cy="1074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1828800" y="4447711"/>
          <a:ext cx="5880759" cy="1091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2" name="Equation" r:id="rId10" imgW="4254500" imgH="787400" progId="Equation.3">
                  <p:embed/>
                </p:oleObj>
              </mc:Choice>
              <mc:Fallback>
                <p:oleObj name="Equation" r:id="rId10" imgW="4254500" imgH="787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47711"/>
                        <a:ext cx="5880759" cy="1091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Rectangle 99"/>
          <p:cNvSpPr/>
          <p:nvPr/>
        </p:nvSpPr>
        <p:spPr>
          <a:xfrm>
            <a:off x="846308" y="5649005"/>
            <a:ext cx="618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Note Strain Energy Is 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Positive Definite Quadratic Form </a:t>
            </a:r>
            <a:endParaRPr lang="en-US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29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673445"/>
              </p:ext>
            </p:extLst>
          </p:nvPr>
        </p:nvGraphicFramePr>
        <p:xfrm>
          <a:off x="7283787" y="5701416"/>
          <a:ext cx="630315" cy="292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3" name="Equation" r:id="rId12" imgW="393359" imgH="177646" progId="Equation.3">
                  <p:embed/>
                </p:oleObj>
              </mc:Choice>
              <mc:Fallback>
                <p:oleObj name="Equation" r:id="rId12" imgW="393359" imgH="177646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787" y="5701416"/>
                        <a:ext cx="630315" cy="2920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6969004" y="5757734"/>
            <a:ext cx="239282" cy="179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7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137" y="185096"/>
            <a:ext cx="4753778" cy="77196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 Problem</a:t>
            </a:r>
            <a:endParaRPr lang="en-US" sz="3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644370"/>
              </p:ext>
            </p:extLst>
          </p:nvPr>
        </p:nvGraphicFramePr>
        <p:xfrm>
          <a:off x="2044731" y="2316007"/>
          <a:ext cx="4851709" cy="3802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Equation" r:id="rId3" imgW="3797280" imgH="2971800" progId="Equation.3">
                  <p:embed/>
                </p:oleObj>
              </mc:Choice>
              <mc:Fallback>
                <p:oleObj name="Equation" r:id="rId3" imgW="3797280" imgH="297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31" y="2316007"/>
                        <a:ext cx="4851709" cy="38026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260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t="8967" r="27781"/>
          <a:stretch/>
        </p:blipFill>
        <p:spPr bwMode="auto">
          <a:xfrm>
            <a:off x="2544897" y="699805"/>
            <a:ext cx="3437262" cy="159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97" y="628804"/>
            <a:ext cx="8165805" cy="74676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Derivative Operations on Strain Energy</a:t>
            </a:r>
            <a:endParaRPr lang="en-US" sz="32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76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426381"/>
              </p:ext>
            </p:extLst>
          </p:nvPr>
        </p:nvGraphicFramePr>
        <p:xfrm>
          <a:off x="1615737" y="1854961"/>
          <a:ext cx="2728577" cy="66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1" name="Equation" r:id="rId4" imgW="1993900" imgH="482600" progId="Equation.3">
                  <p:embed/>
                </p:oleObj>
              </mc:Choice>
              <mc:Fallback>
                <p:oleObj name="Equation" r:id="rId4" imgW="1993900" imgH="482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737" y="1854961"/>
                        <a:ext cx="2728577" cy="66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76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575960"/>
              </p:ext>
            </p:extLst>
          </p:nvPr>
        </p:nvGraphicFramePr>
        <p:xfrm>
          <a:off x="4687410" y="1863839"/>
          <a:ext cx="2659124" cy="67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2" name="Equation" r:id="rId6" imgW="1916868" imgH="482391" progId="Equation.3">
                  <p:embed/>
                </p:oleObj>
              </mc:Choice>
              <mc:Fallback>
                <p:oleObj name="Equation" r:id="rId6" imgW="1916868" imgH="482391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410" y="1863839"/>
                        <a:ext cx="2659124" cy="674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78"/>
          <p:cNvSpPr txBox="1">
            <a:spLocks noChangeArrowheads="1"/>
          </p:cNvSpPr>
          <p:nvPr/>
        </p:nvSpPr>
        <p:spPr bwMode="auto">
          <a:xfrm>
            <a:off x="2639267" y="1495859"/>
            <a:ext cx="3752654" cy="35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For the Uniaxial Deformation Case: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78"/>
          <p:cNvSpPr txBox="1">
            <a:spLocks noChangeArrowheads="1"/>
          </p:cNvSpPr>
          <p:nvPr/>
        </p:nvSpPr>
        <p:spPr bwMode="auto">
          <a:xfrm>
            <a:off x="2631869" y="2713580"/>
            <a:ext cx="3752654" cy="35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For the General Deformation Case: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76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61607"/>
              </p:ext>
            </p:extLst>
          </p:nvPr>
        </p:nvGraphicFramePr>
        <p:xfrm>
          <a:off x="3169328" y="3124468"/>
          <a:ext cx="2418128" cy="656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3" name="Equation" r:id="rId8" imgW="1651000" imgH="444500" progId="Equation.3">
                  <p:embed/>
                </p:oleObj>
              </mc:Choice>
              <mc:Fallback>
                <p:oleObj name="Equation" r:id="rId8" imgW="1651000" imgH="4445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328" y="3124468"/>
                        <a:ext cx="2418128" cy="6569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Arrow 17"/>
          <p:cNvSpPr/>
          <p:nvPr/>
        </p:nvSpPr>
        <p:spPr>
          <a:xfrm>
            <a:off x="3027284" y="4420609"/>
            <a:ext cx="363985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760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064870"/>
              </p:ext>
            </p:extLst>
          </p:nvPr>
        </p:nvGraphicFramePr>
        <p:xfrm>
          <a:off x="3568824" y="3870193"/>
          <a:ext cx="1056443" cy="135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4" name="Equation" r:id="rId10" imgW="736600" imgH="939800" progId="Equation.3">
                  <p:embed/>
                </p:oleObj>
              </mc:Choice>
              <mc:Fallback>
                <p:oleObj name="Equation" r:id="rId10" imgW="736600" imgH="939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824" y="3870193"/>
                        <a:ext cx="1056443" cy="1358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ight Arrow 20"/>
          <p:cNvSpPr/>
          <p:nvPr/>
        </p:nvSpPr>
        <p:spPr>
          <a:xfrm>
            <a:off x="4768786" y="4422088"/>
            <a:ext cx="363985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76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62739"/>
              </p:ext>
            </p:extLst>
          </p:nvPr>
        </p:nvGraphicFramePr>
        <p:xfrm>
          <a:off x="5282214" y="4367341"/>
          <a:ext cx="1109355" cy="390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5" name="Equation" r:id="rId12" imgW="672808" imgH="241195" progId="Equation.3">
                  <p:embed/>
                </p:oleObj>
              </mc:Choice>
              <mc:Fallback>
                <p:oleObj name="Equation" r:id="rId12" imgW="672808" imgH="241195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2214" y="4367341"/>
                        <a:ext cx="1109355" cy="3906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1637929" y="5292813"/>
            <a:ext cx="58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Therefore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i="1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="1" i="1" baseline="-25000" dirty="0" err="1" smtClean="0">
                <a:latin typeface="Arial" pitchFamily="34" charset="0"/>
                <a:cs typeface="Arial" pitchFamily="34" charset="0"/>
              </a:rPr>
              <a:t>ij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b="1" i="1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="1" i="1" baseline="-25000" dirty="0" err="1" smtClean="0">
                <a:latin typeface="Arial" pitchFamily="34" charset="0"/>
                <a:cs typeface="Arial" pitchFamily="34" charset="0"/>
              </a:rPr>
              <a:t>ji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, and thus there are only 21 independent elastic constants for general anisotropic elastic materials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9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64" y="616803"/>
            <a:ext cx="6252072" cy="87111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Decomposition of Strain Energy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649480" y="1474096"/>
            <a:ext cx="7597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Strain Energy May Be Decomposed into Two Parts Associated With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olumetric Deformation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b="1" i="1" baseline="-250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, and 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Distortional D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eformation, </a:t>
            </a:r>
            <a:r>
              <a:rPr lang="en-US" b="1" i="1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b="1" i="1" baseline="-25000" dirty="0" err="1" smtClean="0">
                <a:latin typeface="Arial" pitchFamily="34" charset="0"/>
                <a:cs typeface="Arial" pitchFamily="34" charset="0"/>
              </a:rPr>
              <a:t>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3675354" y="2415457"/>
          <a:ext cx="1349407" cy="381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6" name="Equation" r:id="rId4" imgW="812447" imgH="228501" progId="Equation.3">
                  <p:embed/>
                </p:oleObj>
              </mc:Choice>
              <mc:Fallback>
                <p:oleObj name="Equation" r:id="rId4" imgW="812447" imgH="228501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354" y="2415457"/>
                        <a:ext cx="1349407" cy="3810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349406" y="3036163"/>
          <a:ext cx="6318524" cy="63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7" name="Equation" r:id="rId6" imgW="3911600" imgH="393700" progId="Equation.3">
                  <p:embed/>
                </p:oleObj>
              </mc:Choice>
              <mc:Fallback>
                <p:oleObj name="Equation" r:id="rId6" imgW="39116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406" y="3036163"/>
                        <a:ext cx="6318524" cy="630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1091953" y="3808521"/>
          <a:ext cx="6835800" cy="68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8" name="Equation" r:id="rId8" imgW="4191000" imgH="419100" progId="Equation.3">
                  <p:embed/>
                </p:oleObj>
              </mc:Choice>
              <mc:Fallback>
                <p:oleObj name="Equation" r:id="rId8" imgW="4191000" imgH="419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953" y="3808521"/>
                        <a:ext cx="6835800" cy="6835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056443" y="4675392"/>
            <a:ext cx="6951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Failure Theories of Solids Incorporate Strain Energy of Distortion by Proposing That Material Failure or Yielding Will Initiate When </a:t>
            </a:r>
            <a:r>
              <a:rPr lang="en-US" b="1" i="1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b="1" i="1" baseline="-25000" dirty="0" err="1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Reaches a Critical Value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5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288" y="158757"/>
            <a:ext cx="6165542" cy="67281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Bounds on Elastic Constants</a:t>
            </a:r>
            <a:endParaRPr lang="en-US" sz="3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48625" y="1601904"/>
            <a:ext cx="1444044" cy="2700272"/>
            <a:chOff x="1787657" y="1181941"/>
            <a:chExt cx="1599284" cy="3571875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727" y="1181941"/>
              <a:ext cx="752475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 useBgFill="1">
          <p:nvSpPr>
            <p:cNvPr id="7" name="Rounded Rectangle 6"/>
            <p:cNvSpPr/>
            <p:nvPr/>
          </p:nvSpPr>
          <p:spPr>
            <a:xfrm>
              <a:off x="2769996" y="2350933"/>
              <a:ext cx="616945" cy="12338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" name="Rounded Rectangle 7"/>
            <p:cNvSpPr/>
            <p:nvPr/>
          </p:nvSpPr>
          <p:spPr>
            <a:xfrm>
              <a:off x="1787657" y="2350932"/>
              <a:ext cx="616945" cy="12338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586" y="1271023"/>
            <a:ext cx="742872" cy="306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969" y="1653796"/>
            <a:ext cx="1273495" cy="141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285643"/>
              </p:ext>
            </p:extLst>
          </p:nvPr>
        </p:nvGraphicFramePr>
        <p:xfrm>
          <a:off x="1269000" y="4378429"/>
          <a:ext cx="1231482" cy="855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6" name="Equation" r:id="rId7" imgW="1028254" imgH="710891" progId="Equation.3">
                  <p:embed/>
                </p:oleObj>
              </mc:Choice>
              <mc:Fallback>
                <p:oleObj name="Equation" r:id="rId7" imgW="1028254" imgH="710891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000" y="4378429"/>
                        <a:ext cx="1231482" cy="8551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185451"/>
              </p:ext>
            </p:extLst>
          </p:nvPr>
        </p:nvGraphicFramePr>
        <p:xfrm>
          <a:off x="3708847" y="4383929"/>
          <a:ext cx="1140626" cy="79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7" name="Equation" r:id="rId9" imgW="1016000" imgH="711200" progId="Equation.3">
                  <p:embed/>
                </p:oleObj>
              </mc:Choice>
              <mc:Fallback>
                <p:oleObj name="Equation" r:id="rId9" imgW="1016000" imgH="71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847" y="4383929"/>
                        <a:ext cx="1140626" cy="7995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296798"/>
              </p:ext>
            </p:extLst>
          </p:nvPr>
        </p:nvGraphicFramePr>
        <p:xfrm>
          <a:off x="5768740" y="3363277"/>
          <a:ext cx="2160716" cy="79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8" name="Equation" r:id="rId11" imgW="1930400" imgH="711200" progId="Equation.3">
                  <p:embed/>
                </p:oleObj>
              </mc:Choice>
              <mc:Fallback>
                <p:oleObj name="Equation" r:id="rId11" imgW="1930400" imgH="71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740" y="3363277"/>
                        <a:ext cx="2160716" cy="7982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Arrow 17"/>
          <p:cNvSpPr/>
          <p:nvPr/>
        </p:nvSpPr>
        <p:spPr>
          <a:xfrm>
            <a:off x="5740611" y="5640424"/>
            <a:ext cx="262698" cy="144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29488" y="748738"/>
            <a:ext cx="1878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Simple Tension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6068" y="758758"/>
            <a:ext cx="1902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Hydrostatic 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Compression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9407" y="757616"/>
            <a:ext cx="1479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Pure Shear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557219"/>
              </p:ext>
            </p:extLst>
          </p:nvPr>
        </p:nvGraphicFramePr>
        <p:xfrm>
          <a:off x="919502" y="5278132"/>
          <a:ext cx="1885520" cy="45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9" name="Equation" r:id="rId13" imgW="1739900" imgH="419100" progId="Equation.3">
                  <p:embed/>
                </p:oleObj>
              </mc:Choice>
              <mc:Fallback>
                <p:oleObj name="Equation" r:id="rId13" imgW="1739900" imgH="4191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502" y="5278132"/>
                        <a:ext cx="1885520" cy="4533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70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118382"/>
              </p:ext>
            </p:extLst>
          </p:nvPr>
        </p:nvGraphicFramePr>
        <p:xfrm>
          <a:off x="1665227" y="5841799"/>
          <a:ext cx="513662" cy="23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0" name="Equation" r:id="rId15" imgW="393359" imgH="177646" progId="Equation.3">
                  <p:embed/>
                </p:oleObj>
              </mc:Choice>
              <mc:Fallback>
                <p:oleObj name="Equation" r:id="rId15" imgW="393359" imgH="177646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27" y="5841799"/>
                        <a:ext cx="513662" cy="23059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70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551085"/>
              </p:ext>
            </p:extLst>
          </p:nvPr>
        </p:nvGraphicFramePr>
        <p:xfrm>
          <a:off x="3272082" y="5253535"/>
          <a:ext cx="1973694" cy="47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1" name="Equation" r:id="rId17" imgW="1727200" imgH="419100" progId="Equation.3">
                  <p:embed/>
                </p:oleObj>
              </mc:Choice>
              <mc:Fallback>
                <p:oleObj name="Equation" r:id="rId17" imgW="1727200" imgH="419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082" y="5253535"/>
                        <a:ext cx="1973694" cy="4797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70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5640"/>
              </p:ext>
            </p:extLst>
          </p:nvPr>
        </p:nvGraphicFramePr>
        <p:xfrm>
          <a:off x="3573293" y="5810280"/>
          <a:ext cx="1462161" cy="25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2" name="Equation" r:id="rId19" imgW="1155600" imgH="203040" progId="Equation.3">
                  <p:embed/>
                </p:oleObj>
              </mc:Choice>
              <mc:Fallback>
                <p:oleObj name="Equation" r:id="rId19" imgW="1155600" imgH="203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293" y="5810280"/>
                        <a:ext cx="1462161" cy="25204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70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473555"/>
              </p:ext>
            </p:extLst>
          </p:nvPr>
        </p:nvGraphicFramePr>
        <p:xfrm>
          <a:off x="5438235" y="4258603"/>
          <a:ext cx="2957915" cy="47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3" name="Equation" r:id="rId21" imgW="2628900" imgH="419100" progId="Equation.3">
                  <p:embed/>
                </p:oleObj>
              </mc:Choice>
              <mc:Fallback>
                <p:oleObj name="Equation" r:id="rId21" imgW="2628900" imgH="4191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235" y="4258603"/>
                        <a:ext cx="2957915" cy="4715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70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094768"/>
              </p:ext>
            </p:extLst>
          </p:nvPr>
        </p:nvGraphicFramePr>
        <p:xfrm>
          <a:off x="6121815" y="4827275"/>
          <a:ext cx="1527511" cy="478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4" name="Equation" r:id="rId23" imgW="1244600" imgH="393700" progId="Equation.3">
                  <p:embed/>
                </p:oleObj>
              </mc:Choice>
              <mc:Fallback>
                <p:oleObj name="Equation" r:id="rId23" imgW="1244600" imgH="3937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815" y="4827275"/>
                        <a:ext cx="1527511" cy="47807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70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73172"/>
              </p:ext>
            </p:extLst>
          </p:nvPr>
        </p:nvGraphicFramePr>
        <p:xfrm>
          <a:off x="6157326" y="5484126"/>
          <a:ext cx="848998" cy="47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5" name="Equation" r:id="rId25" imgW="698197" imgH="393529" progId="Equation.3">
                  <p:embed/>
                </p:oleObj>
              </mc:Choice>
              <mc:Fallback>
                <p:oleObj name="Equation" r:id="rId25" imgW="698197" imgH="393529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326" y="5484126"/>
                        <a:ext cx="848998" cy="47683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70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634994"/>
              </p:ext>
            </p:extLst>
          </p:nvPr>
        </p:nvGraphicFramePr>
        <p:xfrm>
          <a:off x="7222647" y="5605824"/>
          <a:ext cx="1121006" cy="264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6" name="Equation" r:id="rId27" imgW="850531" imgH="203112" progId="Equation.3">
                  <p:embed/>
                </p:oleObj>
              </mc:Choice>
              <mc:Fallback>
                <p:oleObj name="Equation" r:id="rId27" imgW="850531" imgH="203112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2647" y="5605824"/>
                        <a:ext cx="1121006" cy="26450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285" y="234338"/>
            <a:ext cx="6307156" cy="66101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Related Integral Theorems</a:t>
            </a:r>
            <a:endParaRPr lang="en-US" sz="32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639" name="Rectangle 151"/>
          <p:cNvSpPr>
            <a:spLocks noChangeArrowheads="1"/>
          </p:cNvSpPr>
          <p:nvPr/>
        </p:nvSpPr>
        <p:spPr bwMode="auto">
          <a:xfrm>
            <a:off x="595651" y="877378"/>
            <a:ext cx="75548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Clapeyron’s</a:t>
            </a: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Theorem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strain energy of an elastic solid in static equilibrium is equal to one-half the work done by the external body forces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and surface tractions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3638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378872"/>
              </p:ext>
            </p:extLst>
          </p:nvPr>
        </p:nvGraphicFramePr>
        <p:xfrm>
          <a:off x="6552568" y="1075614"/>
          <a:ext cx="266330" cy="31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3" name="Equation" r:id="rId4" imgW="203112" imgH="241195" progId="Equation.3">
                  <p:embed/>
                </p:oleObj>
              </mc:Choice>
              <mc:Fallback>
                <p:oleObj name="Equation" r:id="rId4" imgW="203112" imgH="241195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568" y="1075614"/>
                        <a:ext cx="266330" cy="317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41" name="Rectangle 1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640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35693"/>
              </p:ext>
            </p:extLst>
          </p:nvPr>
        </p:nvGraphicFramePr>
        <p:xfrm>
          <a:off x="2806700" y="1400598"/>
          <a:ext cx="3079536" cy="50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4" name="Equation" r:id="rId6" imgW="2032000" imgH="330200" progId="Equation.3">
                  <p:embed/>
                </p:oleObj>
              </mc:Choice>
              <mc:Fallback>
                <p:oleObj name="Equation" r:id="rId6" imgW="2032000" imgH="3302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1400598"/>
                        <a:ext cx="3079536" cy="506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70"/>
          <p:cNvSpPr/>
          <p:nvPr/>
        </p:nvSpPr>
        <p:spPr>
          <a:xfrm>
            <a:off x="577897" y="1945419"/>
            <a:ext cx="7537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err="1" smtClean="0">
                <a:latin typeface="Arial" pitchFamily="34" charset="0"/>
                <a:cs typeface="Arial" pitchFamily="34" charset="0"/>
              </a:rPr>
              <a:t>Betti</a:t>
            </a:r>
            <a:r>
              <a:rPr lang="en-US" sz="1400" b="1" u="sng" dirty="0" smtClean="0">
                <a:latin typeface="Arial" pitchFamily="34" charset="0"/>
                <a:cs typeface="Arial" pitchFamily="34" charset="0"/>
              </a:rPr>
              <a:t>/Rayleigh Reciprocal Theorem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If an elastic body is subject to two body and surface force systems, then the work done by the first system of forces {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1400" b="1" baseline="30000" dirty="0" smtClean="0">
                <a:latin typeface="Arial" pitchFamily="34" charset="0"/>
                <a:cs typeface="Arial" pitchFamily="34" charset="0"/>
              </a:rPr>
              <a:t>(1)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400" b="1" baseline="30000" dirty="0" smtClean="0">
                <a:latin typeface="Arial" pitchFamily="34" charset="0"/>
                <a:cs typeface="Arial" pitchFamily="34" charset="0"/>
              </a:rPr>
              <a:t>(1)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} acting through the displacements 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1400" b="1" baseline="30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of the second system is equal to the work done by the second system of forces {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1400" b="1" baseline="30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400" b="1" baseline="30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} acting through the displacements 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1400" b="1" baseline="30000" dirty="0" smtClean="0">
                <a:latin typeface="Arial" pitchFamily="34" charset="0"/>
                <a:cs typeface="Arial" pitchFamily="34" charset="0"/>
              </a:rPr>
              <a:t>(1)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of the first system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643" name="Rectangle 1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642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604266"/>
              </p:ext>
            </p:extLst>
          </p:nvPr>
        </p:nvGraphicFramePr>
        <p:xfrm>
          <a:off x="1716457" y="2962536"/>
          <a:ext cx="5415379" cy="51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5" name="Equation" r:id="rId8" imgW="3530600" imgH="330200" progId="Equation.3">
                  <p:embed/>
                </p:oleObj>
              </mc:Choice>
              <mc:Fallback>
                <p:oleObj name="Equation" r:id="rId8" imgW="3530600" imgH="33020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457" y="2962536"/>
                        <a:ext cx="5415379" cy="5108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71"/>
          <p:cNvSpPr/>
          <p:nvPr/>
        </p:nvSpPr>
        <p:spPr>
          <a:xfrm>
            <a:off x="582335" y="3487007"/>
            <a:ext cx="76836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Arial" pitchFamily="34" charset="0"/>
                <a:cs typeface="Arial" pitchFamily="34" charset="0"/>
              </a:rPr>
              <a:t>Integral Formulation of Elasticity - </a:t>
            </a:r>
            <a:r>
              <a:rPr lang="en-US" sz="1400" b="1" u="sng" dirty="0" err="1" smtClean="0">
                <a:latin typeface="Arial" pitchFamily="34" charset="0"/>
                <a:cs typeface="Arial" pitchFamily="34" charset="0"/>
              </a:rPr>
              <a:t>Somigliana’s</a:t>
            </a:r>
            <a:r>
              <a:rPr lang="en-US" sz="1400" b="1" u="sng" dirty="0" smtClean="0">
                <a:latin typeface="Arial" pitchFamily="34" charset="0"/>
                <a:cs typeface="Arial" pitchFamily="34" charset="0"/>
              </a:rPr>
              <a:t> Identity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Represents an integral statement of the elasticity problem.  Result is used in development of 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boundary integral equation methods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(BIE) in elasticity, and leads to computational technique of 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boundary element methods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(BEM)</a:t>
            </a:r>
          </a:p>
          <a:p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645" name="Rectangle 1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644" name="Objec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473916"/>
              </p:ext>
            </p:extLst>
          </p:nvPr>
        </p:nvGraphicFramePr>
        <p:xfrm>
          <a:off x="1380512" y="4277121"/>
          <a:ext cx="5985174" cy="47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6" name="Equation" r:id="rId10" imgW="3924300" imgH="317500" progId="Equation.3">
                  <p:embed/>
                </p:oleObj>
              </mc:Choice>
              <mc:Fallback>
                <p:oleObj name="Equation" r:id="rId10" imgW="3924300" imgH="31750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12" y="4277121"/>
                        <a:ext cx="5985174" cy="4793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Rectangle 74"/>
          <p:cNvSpPr/>
          <p:nvPr/>
        </p:nvSpPr>
        <p:spPr>
          <a:xfrm>
            <a:off x="608971" y="4756516"/>
            <a:ext cx="5872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1400" i="1" baseline="-25000" dirty="0" err="1" smtClean="0">
                <a:latin typeface="Arial" pitchFamily="34" charset="0"/>
                <a:cs typeface="Arial" pitchFamily="34" charset="0"/>
              </a:rPr>
              <a:t>ij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is the 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displacement Green’s function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to the elasticity equations and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647" name="Rectangle 1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646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402103"/>
              </p:ext>
            </p:extLst>
          </p:nvPr>
        </p:nvGraphicFramePr>
        <p:xfrm>
          <a:off x="4919079" y="5077459"/>
          <a:ext cx="1606858" cy="101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7" name="Equation" r:id="rId12" imgW="1257300" imgH="787400" progId="Equation.3">
                  <p:embed/>
                </p:oleObj>
              </mc:Choice>
              <mc:Fallback>
                <p:oleObj name="Equation" r:id="rId12" imgW="1257300" imgH="78740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079" y="5077459"/>
                        <a:ext cx="1606858" cy="1010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49" name="Rectangle 1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648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826919"/>
              </p:ext>
            </p:extLst>
          </p:nvPr>
        </p:nvGraphicFramePr>
        <p:xfrm>
          <a:off x="1649773" y="5414304"/>
          <a:ext cx="3056408" cy="33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8" name="Equation" r:id="rId14" imgW="2171520" imgH="241200" progId="Equation.3">
                  <p:embed/>
                </p:oleObj>
              </mc:Choice>
              <mc:Fallback>
                <p:oleObj name="Equation" r:id="rId14" imgW="2171520" imgH="24120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773" y="5414304"/>
                        <a:ext cx="3056408" cy="3378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1381</TotalTime>
  <Words>410</Words>
  <Application>Microsoft Office PowerPoint</Application>
  <PresentationFormat>On-screen Show (4:3)</PresentationFormat>
  <Paragraphs>75</Paragraphs>
  <Slides>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Chapter 6   Strain Energy and Related Principles</vt:lpstr>
      <vt:lpstr>Uniaxial Extensional Deformation</vt:lpstr>
      <vt:lpstr>Shear Deformation</vt:lpstr>
      <vt:lpstr>General Deformation Case</vt:lpstr>
      <vt:lpstr>Example Problem</vt:lpstr>
      <vt:lpstr>Derivative Operations on Strain Energy</vt:lpstr>
      <vt:lpstr>Decomposition of Strain Energy</vt:lpstr>
      <vt:lpstr>Bounds on Elastic Constants</vt:lpstr>
      <vt:lpstr>Related Integral Theorems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MCE 571 Theory of Elasticity</dc:title>
  <dc:creator>sadd</dc:creator>
  <cp:lastModifiedBy>taggart</cp:lastModifiedBy>
  <cp:revision>111</cp:revision>
  <dcterms:created xsi:type="dcterms:W3CDTF">2012-01-17T18:53:58Z</dcterms:created>
  <dcterms:modified xsi:type="dcterms:W3CDTF">2015-09-09T12:06:29Z</dcterms:modified>
</cp:coreProperties>
</file>