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5" r:id="rId3"/>
    <p:sldId id="272" r:id="rId4"/>
    <p:sldId id="286" r:id="rId5"/>
    <p:sldId id="296" r:id="rId6"/>
    <p:sldId id="287" r:id="rId7"/>
    <p:sldId id="288" r:id="rId8"/>
    <p:sldId id="297" r:id="rId9"/>
    <p:sldId id="285" r:id="rId10"/>
    <p:sldId id="298" r:id="rId11"/>
    <p:sldId id="289" r:id="rId12"/>
    <p:sldId id="290" r:id="rId13"/>
    <p:sldId id="291" r:id="rId14"/>
    <p:sldId id="292" r:id="rId15"/>
    <p:sldId id="294" r:id="rId16"/>
    <p:sldId id="293" r:id="rId17"/>
    <p:sldId id="300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76" d="100"/>
          <a:sy n="76" d="100"/>
        </p:scale>
        <p:origin x="-122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4E872-ECC5-41CD-B7D6-284549847B3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082CC-A77B-4426-A31A-DFF97D2D2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5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jpeg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1.jpe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9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0.wmf"/><Relationship Id="rId9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11" Type="http://schemas.openxmlformats.org/officeDocument/2006/relationships/image" Target="../media/image1.jpe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.jpeg"/><Relationship Id="rId4" Type="http://schemas.openxmlformats.org/officeDocument/2006/relationships/image" Target="../media/image37.wmf"/><Relationship Id="rId9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.jpeg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.jpeg"/><Relationship Id="rId10" Type="http://schemas.openxmlformats.org/officeDocument/2006/relationships/image" Target="../media/image1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emf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621" y="376409"/>
            <a:ext cx="82296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Chapter 7  </a:t>
            </a:r>
            <a:b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Two-Dimensional Formulation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7108" y="1522617"/>
            <a:ext cx="7623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Three-dimensional elasticity problems </a:t>
            </a:r>
            <a:r>
              <a:rPr lang="en-US" dirty="0">
                <a:latin typeface="Arial" pitchFamily="34" charset="0"/>
                <a:cs typeface="Arial" pitchFamily="34" charset="0"/>
              </a:rPr>
              <a:t>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difficult </a:t>
            </a:r>
            <a:r>
              <a:rPr lang="en-US" dirty="0">
                <a:latin typeface="Arial" pitchFamily="34" charset="0"/>
                <a:cs typeface="Arial" pitchFamily="34" charset="0"/>
              </a:rPr>
              <a:t>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solve. Thus we first develop governing equations for two-dimensional problems, and explore four different theories: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		-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Plane Strain</a:t>
            </a:r>
          </a:p>
          <a:p>
            <a:pPr marL="2171700" lvl="4" indent="-342900">
              <a:buFontTx/>
              <a:buChar char="-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Plane Stress</a:t>
            </a:r>
          </a:p>
          <a:p>
            <a:pPr marL="2171700" lvl="4" indent="-342900">
              <a:buFontTx/>
              <a:buChar char="-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Generalized Plane Stress</a:t>
            </a:r>
          </a:p>
          <a:p>
            <a:pPr marL="2171700" lvl="4" indent="-342900">
              <a:buFontTx/>
              <a:buChar char="-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Anti-Plane Strain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5894" y="4749751"/>
            <a:ext cx="7766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basic theories of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plane strain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plane stress</a:t>
            </a:r>
            <a:r>
              <a:rPr lang="en-US" dirty="0">
                <a:latin typeface="Arial" pitchFamily="34" charset="0"/>
                <a:cs typeface="Arial" pitchFamily="34" charset="0"/>
              </a:rPr>
              <a:t> represent the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fundamental plane problem in elasticity</a:t>
            </a:r>
            <a:r>
              <a:rPr lang="en-US" dirty="0">
                <a:latin typeface="Arial" pitchFamily="34" charset="0"/>
                <a:cs typeface="Arial" pitchFamily="34" charset="0"/>
              </a:rPr>
              <a:t>.  While these two theories apply to significantly different types of two-dimensional bodies, their formulations yield very similar field equations.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9570" y="3771162"/>
            <a:ext cx="7651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Since all real elastic structures are three-dimensional,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theories </a:t>
            </a:r>
            <a:r>
              <a:rPr lang="en-US" dirty="0">
                <a:latin typeface="Arial" pitchFamily="34" charset="0"/>
                <a:cs typeface="Arial" pitchFamily="34" charset="0"/>
              </a:rPr>
              <a:t>set forth here will be approximate models.  The nature and accuracy of the approximation will depend on problem and loading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geometry.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3642" y="319948"/>
            <a:ext cx="8191500" cy="923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Correspondence Between Plane Formulations</a:t>
            </a:r>
          </a:p>
        </p:txBody>
      </p:sp>
      <p:sp>
        <p:nvSpPr>
          <p:cNvPr id="7177" name="Text Box 4"/>
          <p:cNvSpPr txBox="1">
            <a:spLocks noChangeArrowheads="1"/>
          </p:cNvSpPr>
          <p:nvPr/>
        </p:nvSpPr>
        <p:spPr bwMode="auto">
          <a:xfrm>
            <a:off x="1325799" y="1341606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u="sng" dirty="0">
                <a:latin typeface="+mn-lt"/>
              </a:rPr>
              <a:t>Plane Strain</a:t>
            </a:r>
          </a:p>
        </p:txBody>
      </p:sp>
      <p:sp>
        <p:nvSpPr>
          <p:cNvPr id="7178" name="Text Box 5"/>
          <p:cNvSpPr txBox="1">
            <a:spLocks noChangeArrowheads="1"/>
          </p:cNvSpPr>
          <p:nvPr/>
        </p:nvSpPr>
        <p:spPr bwMode="auto">
          <a:xfrm>
            <a:off x="5497749" y="1351131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u="sng" dirty="0">
                <a:latin typeface="+mn-lt"/>
              </a:rPr>
              <a:t>Plane Stress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95518"/>
              </p:ext>
            </p:extLst>
          </p:nvPr>
        </p:nvGraphicFramePr>
        <p:xfrm>
          <a:off x="717787" y="1959144"/>
          <a:ext cx="34702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8" r:id="rId3" imgW="2349500" imgH="939800" progId="Equation.3">
                  <p:embed/>
                </p:oleObj>
              </mc:Choice>
              <mc:Fallback>
                <p:oleObj r:id="rId3" imgW="2349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87" y="1959144"/>
                        <a:ext cx="3470275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665547"/>
              </p:ext>
            </p:extLst>
          </p:nvPr>
        </p:nvGraphicFramePr>
        <p:xfrm>
          <a:off x="1459149" y="3672056"/>
          <a:ext cx="1930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9" r:id="rId5" imgW="1295400" imgH="914400" progId="Equation.3">
                  <p:embed/>
                </p:oleObj>
              </mc:Choice>
              <mc:Fallback>
                <p:oleObj r:id="rId5" imgW="1295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149" y="3672056"/>
                        <a:ext cx="19304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51935"/>
              </p:ext>
            </p:extLst>
          </p:nvPr>
        </p:nvGraphicFramePr>
        <p:xfrm>
          <a:off x="727598" y="5159697"/>
          <a:ext cx="32210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0" r:id="rId7" imgW="2222500" imgH="482600" progId="Equation.3">
                  <p:embed/>
                </p:oleObj>
              </mc:Choice>
              <mc:Fallback>
                <p:oleObj r:id="rId7" imgW="2222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98" y="5159697"/>
                        <a:ext cx="322103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5127"/>
              </p:ext>
            </p:extLst>
          </p:nvPr>
        </p:nvGraphicFramePr>
        <p:xfrm>
          <a:off x="4710349" y="1962319"/>
          <a:ext cx="35337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1" r:id="rId9" imgW="2425700" imgH="939800" progId="Equation.3">
                  <p:embed/>
                </p:oleObj>
              </mc:Choice>
              <mc:Fallback>
                <p:oleObj r:id="rId9" imgW="2425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349" y="1962319"/>
                        <a:ext cx="35337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056928"/>
              </p:ext>
            </p:extLst>
          </p:nvPr>
        </p:nvGraphicFramePr>
        <p:xfrm>
          <a:off x="5580299" y="3684756"/>
          <a:ext cx="18510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2" r:id="rId11" imgW="1295400" imgH="914400" progId="Equation.3">
                  <p:embed/>
                </p:oleObj>
              </mc:Choice>
              <mc:Fallback>
                <p:oleObj r:id="rId11" imgW="1295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299" y="3684756"/>
                        <a:ext cx="1851025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002722"/>
              </p:ext>
            </p:extLst>
          </p:nvPr>
        </p:nvGraphicFramePr>
        <p:xfrm>
          <a:off x="4783470" y="5140455"/>
          <a:ext cx="33639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3" r:id="rId12" imgW="2260600" imgH="482600" progId="Equation.3">
                  <p:embed/>
                </p:oleObj>
              </mc:Choice>
              <mc:Fallback>
                <p:oleObj r:id="rId12" imgW="2260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470" y="5140455"/>
                        <a:ext cx="336391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4440474" y="1513056"/>
            <a:ext cx="0" cy="428625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668" y="395826"/>
            <a:ext cx="6108853" cy="113552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cs typeface="Arial" pitchFamily="34" charset="0"/>
              </a:rPr>
              <a:t>Transformation Between </a:t>
            </a:r>
            <a:br>
              <a:rPr lang="en-US" sz="3200" b="1" dirty="0" smtClean="0">
                <a:cs typeface="Arial" pitchFamily="34" charset="0"/>
              </a:rPr>
            </a:br>
            <a:r>
              <a:rPr lang="en-US" sz="3200" b="1" dirty="0" smtClean="0">
                <a:cs typeface="Arial" pitchFamily="34" charset="0"/>
              </a:rPr>
              <a:t>Plane Strain and Plane Stress</a:t>
            </a:r>
            <a:endParaRPr lang="en-US" sz="3200" b="1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9994" y="1643712"/>
            <a:ext cx="76126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</a:t>
            </a:r>
            <a:r>
              <a:rPr lang="en-US" dirty="0" smtClean="0"/>
              <a:t>lane </a:t>
            </a:r>
            <a:r>
              <a:rPr lang="en-US" dirty="0"/>
              <a:t>strain and plane </a:t>
            </a:r>
            <a:r>
              <a:rPr lang="en-US" dirty="0" smtClean="0"/>
              <a:t>stress field equations had identical equilibrium </a:t>
            </a:r>
            <a:r>
              <a:rPr lang="en-US" dirty="0"/>
              <a:t>equations </a:t>
            </a:r>
            <a:r>
              <a:rPr lang="en-US" dirty="0" smtClean="0"/>
              <a:t>and </a:t>
            </a:r>
            <a:r>
              <a:rPr lang="en-US" dirty="0"/>
              <a:t>boundary </a:t>
            </a:r>
            <a:r>
              <a:rPr lang="en-US" dirty="0" smtClean="0"/>
              <a:t>conditions.  </a:t>
            </a:r>
            <a:r>
              <a:rPr lang="en-US" dirty="0" err="1" smtClean="0"/>
              <a:t>Navier’s</a:t>
            </a:r>
            <a:r>
              <a:rPr lang="en-US" dirty="0" smtClean="0"/>
              <a:t> </a:t>
            </a:r>
            <a:r>
              <a:rPr lang="en-US" dirty="0"/>
              <a:t>equations </a:t>
            </a:r>
            <a:r>
              <a:rPr lang="en-US" dirty="0" smtClean="0"/>
              <a:t>and compatibility </a:t>
            </a:r>
            <a:r>
              <a:rPr lang="en-US" dirty="0"/>
              <a:t>relations </a:t>
            </a:r>
            <a:r>
              <a:rPr lang="en-US" dirty="0" smtClean="0"/>
              <a:t>were similar but not identical with differences occurring </a:t>
            </a:r>
            <a:r>
              <a:rPr lang="en-US" dirty="0"/>
              <a:t>only in particular coefficients </a:t>
            </a:r>
            <a:r>
              <a:rPr lang="en-US" dirty="0" smtClean="0"/>
              <a:t> involving just elastic </a:t>
            </a:r>
            <a:r>
              <a:rPr lang="en-US" dirty="0"/>
              <a:t>constants. </a:t>
            </a:r>
            <a:r>
              <a:rPr lang="en-US" dirty="0" smtClean="0"/>
              <a:t> So perhaps </a:t>
            </a:r>
            <a:r>
              <a:rPr lang="en-US" dirty="0"/>
              <a:t>a simple change in elastic moduli would bring one set of relations into an exact match with the corresponding result from the other plane theory. </a:t>
            </a:r>
            <a:r>
              <a:rPr lang="en-US" dirty="0" smtClean="0"/>
              <a:t> This in fact can be done using results in the following table.</a:t>
            </a: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2" r="21671"/>
          <a:stretch/>
        </p:blipFill>
        <p:spPr bwMode="auto">
          <a:xfrm>
            <a:off x="2220667" y="3737287"/>
            <a:ext cx="4211895" cy="169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56320" y="3718428"/>
            <a:ext cx="3888954" cy="15203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3196" y="5456593"/>
            <a:ext cx="7761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Therefore the solution to one plane problem also yields the </a:t>
            </a:r>
            <a:r>
              <a:rPr lang="en-US" dirty="0" smtClean="0"/>
              <a:t>solution to </a:t>
            </a:r>
            <a:r>
              <a:rPr lang="en-US" dirty="0"/>
              <a:t>the other plane problem through this simple </a:t>
            </a:r>
            <a:r>
              <a:rPr lang="en-US" dirty="0" smtClean="0"/>
              <a:t>transformation scheme.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359" y="430750"/>
            <a:ext cx="5161402" cy="882133"/>
          </a:xfrm>
        </p:spPr>
        <p:txBody>
          <a:bodyPr>
            <a:normAutofit/>
          </a:bodyPr>
          <a:lstStyle/>
          <a:p>
            <a:r>
              <a:rPr lang="en-US" sz="3600" b="1" dirty="0"/>
              <a:t>Generalized Plane Stress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27114" y="1442574"/>
            <a:ext cx="7513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plane </a:t>
            </a:r>
            <a:r>
              <a:rPr lang="en-US" dirty="0"/>
              <a:t>stress formulation produced some inconsistencies in particular out-of-plane </a:t>
            </a:r>
            <a:r>
              <a:rPr lang="en-US" dirty="0" smtClean="0"/>
              <a:t>behavior </a:t>
            </a:r>
            <a:r>
              <a:rPr lang="en-US" dirty="0"/>
              <a:t>and </a:t>
            </a:r>
            <a:r>
              <a:rPr lang="en-US" dirty="0" smtClean="0"/>
              <a:t>resulted </a:t>
            </a:r>
            <a:r>
              <a:rPr lang="en-US" dirty="0"/>
              <a:t>in some three-dimensional </a:t>
            </a:r>
            <a:r>
              <a:rPr lang="en-US" dirty="0" smtClean="0"/>
              <a:t>effects where in-plane </a:t>
            </a:r>
            <a:r>
              <a:rPr lang="en-US" dirty="0"/>
              <a:t>displacements were functions of </a:t>
            </a:r>
            <a:r>
              <a:rPr lang="en-US" i="1" dirty="0"/>
              <a:t>z</a:t>
            </a:r>
            <a:r>
              <a:rPr lang="en-US" dirty="0"/>
              <a:t>. </a:t>
            </a:r>
            <a:r>
              <a:rPr lang="en-US" dirty="0" smtClean="0"/>
              <a:t>We avoided these issues by simply neglecting some of the troublesome equations thereby producing an approximate elasticity formulation.  In </a:t>
            </a:r>
            <a:r>
              <a:rPr lang="en-US" dirty="0"/>
              <a:t>order to avoid this </a:t>
            </a:r>
            <a:r>
              <a:rPr lang="en-US" dirty="0" smtClean="0"/>
              <a:t>unpleasant situation</a:t>
            </a:r>
            <a:r>
              <a:rPr lang="en-US" dirty="0"/>
              <a:t>, </a:t>
            </a:r>
            <a:r>
              <a:rPr lang="en-US" dirty="0" smtClean="0"/>
              <a:t>an </a:t>
            </a:r>
            <a:r>
              <a:rPr lang="en-US" dirty="0"/>
              <a:t>alternate approach </a:t>
            </a:r>
            <a:r>
              <a:rPr lang="en-US" dirty="0" smtClean="0"/>
              <a:t>called </a:t>
            </a:r>
            <a:r>
              <a:rPr lang="en-US" i="1" dirty="0"/>
              <a:t>Generalized Plane </a:t>
            </a:r>
            <a:r>
              <a:rPr lang="en-US" i="1" dirty="0" smtClean="0"/>
              <a:t>Stress </a:t>
            </a:r>
            <a:r>
              <a:rPr lang="en-US" dirty="0" smtClean="0"/>
              <a:t>can be constructed </a:t>
            </a:r>
            <a:r>
              <a:rPr lang="en-US" dirty="0"/>
              <a:t>based on </a:t>
            </a:r>
            <a:r>
              <a:rPr lang="en-US" i="1" dirty="0"/>
              <a:t>averaging</a:t>
            </a:r>
            <a:r>
              <a:rPr lang="en-US" dirty="0"/>
              <a:t> the field quantities through the thickness of the </a:t>
            </a:r>
            <a:r>
              <a:rPr lang="en-US" dirty="0" smtClean="0"/>
              <a:t>domain.  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1711" y="3863154"/>
            <a:ext cx="4002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the </a:t>
            </a:r>
            <a:r>
              <a:rPr lang="en-US" dirty="0"/>
              <a:t>averaging operator </a:t>
            </a:r>
            <a:r>
              <a:rPr lang="en-US" dirty="0" smtClean="0"/>
              <a:t>defined </a:t>
            </a:r>
            <a:r>
              <a:rPr lang="en-US" dirty="0"/>
              <a:t>by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45501"/>
              </p:ext>
            </p:extLst>
          </p:nvPr>
        </p:nvGraphicFramePr>
        <p:xfrm>
          <a:off x="4617520" y="3758626"/>
          <a:ext cx="2570961" cy="57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Equation" r:id="rId3" imgW="1752600" imgH="393700" progId="Equation.3">
                  <p:embed/>
                </p:oleObj>
              </mc:Choice>
              <mc:Fallback>
                <p:oleObj name="Equation" r:id="rId3" imgW="1752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520" y="3758626"/>
                        <a:ext cx="2570961" cy="572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727113" y="4613867"/>
            <a:ext cx="765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all </a:t>
            </a:r>
            <a:r>
              <a:rPr lang="en-US" dirty="0" smtClean="0"/>
              <a:t>plane stress equations </a:t>
            </a:r>
            <a:r>
              <a:rPr lang="en-US" dirty="0"/>
              <a:t>are satisfied </a:t>
            </a:r>
            <a:r>
              <a:rPr lang="en-US" i="1" dirty="0"/>
              <a:t>exactly</a:t>
            </a:r>
            <a:r>
              <a:rPr lang="en-US" dirty="0"/>
              <a:t> by </a:t>
            </a:r>
            <a:r>
              <a:rPr lang="en-US" dirty="0" smtClean="0"/>
              <a:t>the averaged stress, strain and displacements variables</a:t>
            </a:r>
            <a:r>
              <a:rPr lang="en-US" dirty="0"/>
              <a:t>; thereby eliminating the inconsistencies found in the </a:t>
            </a:r>
            <a:r>
              <a:rPr lang="en-US" dirty="0" smtClean="0"/>
              <a:t>original </a:t>
            </a:r>
            <a:r>
              <a:rPr lang="en-US" dirty="0"/>
              <a:t>plane stress formulation.  However, this gain in rigor does not generally contribute much to applications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287" y="342731"/>
            <a:ext cx="4081749" cy="981285"/>
          </a:xfrm>
        </p:spPr>
        <p:txBody>
          <a:bodyPr>
            <a:normAutofit/>
          </a:bodyPr>
          <a:lstStyle/>
          <a:p>
            <a:r>
              <a:rPr lang="en-US" sz="3600" b="1" dirty="0"/>
              <a:t>Anti-Plane Strain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21604" y="1313227"/>
            <a:ext cx="7452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additional plane theory of elasticity </a:t>
            </a:r>
            <a:r>
              <a:rPr lang="en-US" dirty="0" smtClean="0"/>
              <a:t>called </a:t>
            </a:r>
            <a:r>
              <a:rPr lang="en-US" i="1" dirty="0" smtClean="0"/>
              <a:t>Anti-Plane Strain</a:t>
            </a:r>
            <a:r>
              <a:rPr lang="en-US" dirty="0" smtClean="0"/>
              <a:t> involves </a:t>
            </a:r>
            <a:r>
              <a:rPr lang="en-US" dirty="0"/>
              <a:t>a formulation based on the existence of only out-of-plane </a:t>
            </a:r>
            <a:r>
              <a:rPr lang="en-US" dirty="0" smtClean="0"/>
              <a:t>deformation starting with an assumed </a:t>
            </a:r>
            <a:r>
              <a:rPr lang="en-US" dirty="0"/>
              <a:t>displacement field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94799"/>
              </p:ext>
            </p:extLst>
          </p:nvPr>
        </p:nvGraphicFramePr>
        <p:xfrm>
          <a:off x="3106755" y="2368626"/>
          <a:ext cx="2269476" cy="31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7" name="Equation" r:id="rId3" imgW="1435100" imgH="203200" progId="Equation.3">
                  <p:embed/>
                </p:oleObj>
              </mc:Choice>
              <mc:Fallback>
                <p:oleObj name="Equation" r:id="rId3" imgW="14351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55" y="2368626"/>
                        <a:ext cx="2269476" cy="315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25989"/>
              </p:ext>
            </p:extLst>
          </p:nvPr>
        </p:nvGraphicFramePr>
        <p:xfrm>
          <a:off x="2132377" y="3194891"/>
          <a:ext cx="2258152" cy="103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8" name="Equation" r:id="rId5" imgW="1498600" imgH="685800" progId="Equation.3">
                  <p:embed/>
                </p:oleObj>
              </mc:Choice>
              <mc:Fallback>
                <p:oleObj name="Equation" r:id="rId5" imgW="14986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377" y="3194891"/>
                        <a:ext cx="2258152" cy="1035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73970"/>
              </p:ext>
            </p:extLst>
          </p:nvPr>
        </p:nvGraphicFramePr>
        <p:xfrm>
          <a:off x="4803353" y="3338112"/>
          <a:ext cx="2338167" cy="7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9" name="Equation" r:id="rId7" imgW="1562100" imgH="482600" progId="Equation.3">
                  <p:embed/>
                </p:oleObj>
              </mc:Choice>
              <mc:Fallback>
                <p:oleObj name="Equation" r:id="rId7" imgW="1562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353" y="3338112"/>
                        <a:ext cx="2338167" cy="727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84148"/>
              </p:ext>
            </p:extLst>
          </p:nvPr>
        </p:nvGraphicFramePr>
        <p:xfrm>
          <a:off x="2210852" y="4792682"/>
          <a:ext cx="19780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0" name="Equation" r:id="rId9" imgW="1231560" imgH="685800" progId="Equation.3">
                  <p:embed/>
                </p:oleObj>
              </mc:Choice>
              <mc:Fallback>
                <p:oleObj name="Equation" r:id="rId9" imgW="123156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852" y="4792682"/>
                        <a:ext cx="1978025" cy="1098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132978"/>
              </p:ext>
            </p:extLst>
          </p:nvPr>
        </p:nvGraphicFramePr>
        <p:xfrm>
          <a:off x="5221995" y="4814372"/>
          <a:ext cx="1545117" cy="37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1" name="Equation" r:id="rId11" imgW="939800" imgH="228600" progId="Equation.3">
                  <p:embed/>
                </p:oleObj>
              </mc:Choice>
              <mc:Fallback>
                <p:oleObj name="Equation" r:id="rId11" imgW="939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995" y="4814372"/>
                        <a:ext cx="1545117" cy="374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2696896" y="2847727"/>
            <a:ext cx="83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Strains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386914" y="2858743"/>
            <a:ext cx="95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Stresses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961114" y="4412123"/>
            <a:ext cx="227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Equilibrium Equations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988916" y="4454355"/>
            <a:ext cx="1859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Navier’s</a:t>
            </a:r>
            <a:r>
              <a:rPr lang="en-US" b="1" dirty="0" smtClean="0"/>
              <a:t> Equation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987" y="137747"/>
            <a:ext cx="5756314" cy="793998"/>
          </a:xfrm>
        </p:spPr>
        <p:txBody>
          <a:bodyPr>
            <a:normAutofit/>
          </a:bodyPr>
          <a:lstStyle/>
          <a:p>
            <a:r>
              <a:rPr lang="en-US" sz="3600" b="1" dirty="0"/>
              <a:t>Airy Stress </a:t>
            </a:r>
            <a:r>
              <a:rPr lang="en-US" sz="3600" b="1" dirty="0" smtClean="0"/>
              <a:t>Function Method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27961" y="904047"/>
            <a:ext cx="78660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Numerous solutions to plane strain and plane stress problems can be </a:t>
            </a:r>
            <a:r>
              <a:rPr lang="en-US" dirty="0" smtClean="0"/>
              <a:t>determined using an </a:t>
            </a:r>
            <a:r>
              <a:rPr lang="en-US" i="1" dirty="0"/>
              <a:t>Airy Stress </a:t>
            </a:r>
            <a:r>
              <a:rPr lang="en-US" i="1" dirty="0" smtClean="0"/>
              <a:t>Function </a:t>
            </a:r>
            <a:r>
              <a:rPr lang="en-US" dirty="0" smtClean="0"/>
              <a:t>technique</a:t>
            </a:r>
            <a:r>
              <a:rPr lang="en-US" dirty="0"/>
              <a:t>.  The method </a:t>
            </a:r>
            <a:r>
              <a:rPr lang="en-US" dirty="0" smtClean="0"/>
              <a:t>reduces </a:t>
            </a:r>
            <a:r>
              <a:rPr lang="en-US" dirty="0"/>
              <a:t>the general formulation to a single governing equation in terms of a single unknown.  The resulting </a:t>
            </a:r>
            <a:r>
              <a:rPr lang="en-US" dirty="0" smtClean="0"/>
              <a:t>equation </a:t>
            </a:r>
            <a:r>
              <a:rPr lang="en-US" dirty="0"/>
              <a:t>is then solvable by several methods of applied mathematics, and thus many analytical solutions to problems of interest can be </a:t>
            </a:r>
            <a:r>
              <a:rPr lang="en-US" dirty="0" smtClean="0"/>
              <a:t>found.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451" y="2454294"/>
            <a:ext cx="7574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scheme is </a:t>
            </a:r>
            <a:r>
              <a:rPr lang="en-US" dirty="0"/>
              <a:t>based on the general idea of developing a representation for the stress field that will </a:t>
            </a:r>
            <a:r>
              <a:rPr lang="en-US" dirty="0" smtClean="0"/>
              <a:t>automatically satisfy </a:t>
            </a:r>
            <a:r>
              <a:rPr lang="en-US" dirty="0"/>
              <a:t>equilibrium </a:t>
            </a:r>
            <a:r>
              <a:rPr lang="en-US" dirty="0" smtClean="0"/>
              <a:t>by using the relations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78184"/>
              </p:ext>
            </p:extLst>
          </p:nvPr>
        </p:nvGraphicFramePr>
        <p:xfrm>
          <a:off x="2713478" y="3121349"/>
          <a:ext cx="32861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9" name="Equation" r:id="rId3" imgW="2158920" imgH="444240" progId="Equation.3">
                  <p:embed/>
                </p:oleObj>
              </mc:Choice>
              <mc:Fallback>
                <p:oleObj name="Equation" r:id="rId3" imgW="215892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478" y="3121349"/>
                        <a:ext cx="3286125" cy="67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66519" y="3847014"/>
            <a:ext cx="7474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 smtClean="0">
                <a:sym typeface="Symbol"/>
              </a:rPr>
              <a:t> = (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 is </a:t>
            </a:r>
            <a:r>
              <a:rPr lang="en-US" dirty="0"/>
              <a:t>an arbitrary form called </a:t>
            </a:r>
            <a:r>
              <a:rPr lang="en-US" i="1" dirty="0" err="1"/>
              <a:t>Airy’s</a:t>
            </a:r>
            <a:r>
              <a:rPr lang="en-US" i="1" dirty="0"/>
              <a:t> stress function</a:t>
            </a:r>
            <a:r>
              <a:rPr lang="en-US" dirty="0" smtClean="0"/>
              <a:t>.  It is easily shown that this form satisfies equilibrium </a:t>
            </a:r>
            <a:r>
              <a:rPr lang="en-US" dirty="0"/>
              <a:t>(zero body force case</a:t>
            </a:r>
            <a:r>
              <a:rPr lang="en-US" dirty="0" smtClean="0"/>
              <a:t>) and substituting it into the compatibility equations gives</a:t>
            </a:r>
            <a:endParaRPr 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27766"/>
              </p:ext>
            </p:extLst>
          </p:nvPr>
        </p:nvGraphicFramePr>
        <p:xfrm>
          <a:off x="3007604" y="4801831"/>
          <a:ext cx="2882198" cy="63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0" name="Equation" r:id="rId5" imgW="2019300" imgH="444500" progId="Equation.3">
                  <p:embed/>
                </p:oleObj>
              </mc:Choice>
              <mc:Fallback>
                <p:oleObj name="Equation" r:id="rId5" imgW="20193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04" y="4801831"/>
                        <a:ext cx="2882198" cy="638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66519" y="5478947"/>
            <a:ext cx="7750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relation is called the </a:t>
            </a:r>
            <a:r>
              <a:rPr lang="en-US" i="1" dirty="0" err="1"/>
              <a:t>biharmonic</a:t>
            </a:r>
            <a:r>
              <a:rPr lang="en-US" i="1" dirty="0"/>
              <a:t> equation</a:t>
            </a:r>
            <a:r>
              <a:rPr lang="en-US" dirty="0"/>
              <a:t> and its solutions are known as </a:t>
            </a:r>
            <a:r>
              <a:rPr lang="en-US" i="1" dirty="0" err="1"/>
              <a:t>biharmonic</a:t>
            </a:r>
            <a:r>
              <a:rPr lang="en-US" i="1" dirty="0"/>
              <a:t> functions</a:t>
            </a:r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56" y="307689"/>
            <a:ext cx="7056304" cy="893150"/>
          </a:xfrm>
        </p:spPr>
        <p:txBody>
          <a:bodyPr>
            <a:normAutofit/>
          </a:bodyPr>
          <a:lstStyle/>
          <a:p>
            <a:r>
              <a:rPr lang="en-US" sz="3600" b="1" dirty="0"/>
              <a:t>Airy Stress </a:t>
            </a:r>
            <a:r>
              <a:rPr lang="en-US" sz="3600" b="1" dirty="0" smtClean="0"/>
              <a:t>Function Formulation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04230" y="1070844"/>
            <a:ext cx="72821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plane problem of elasticity </a:t>
            </a:r>
            <a:r>
              <a:rPr lang="en-US" dirty="0" smtClean="0"/>
              <a:t>can be </a:t>
            </a:r>
            <a:r>
              <a:rPr lang="en-US" dirty="0"/>
              <a:t>reduced to a single equation in terms of the Airy stress </a:t>
            </a:r>
            <a:r>
              <a:rPr lang="en-US" dirty="0" smtClean="0"/>
              <a:t>function.  </a:t>
            </a:r>
            <a:r>
              <a:rPr lang="en-US" dirty="0"/>
              <a:t>This function is to be determined in the two-dimensional region </a:t>
            </a:r>
            <a:r>
              <a:rPr lang="en-US" i="1" dirty="0"/>
              <a:t>R</a:t>
            </a:r>
            <a:r>
              <a:rPr lang="en-US" dirty="0"/>
              <a:t> bounded by the boundary </a:t>
            </a:r>
            <a:r>
              <a:rPr lang="en-US" i="1" dirty="0"/>
              <a:t>S</a:t>
            </a:r>
            <a:r>
              <a:rPr lang="en-US" dirty="0"/>
              <a:t> as </a:t>
            </a:r>
            <a:r>
              <a:rPr lang="en-US" dirty="0" smtClean="0"/>
              <a:t>shown.  </a:t>
            </a:r>
            <a:r>
              <a:rPr lang="en-US" dirty="0"/>
              <a:t>Appropriate boundary conditions over </a:t>
            </a:r>
            <a:r>
              <a:rPr lang="en-US" i="1" dirty="0"/>
              <a:t>S</a:t>
            </a:r>
            <a:r>
              <a:rPr lang="en-US" dirty="0"/>
              <a:t> are necessary to complete </a:t>
            </a:r>
            <a:r>
              <a:rPr lang="en-US" dirty="0" smtClean="0"/>
              <a:t>the </a:t>
            </a:r>
            <a:r>
              <a:rPr lang="en-US" dirty="0"/>
              <a:t>solution.  </a:t>
            </a:r>
            <a:r>
              <a:rPr lang="en-US" dirty="0" smtClean="0"/>
              <a:t>Traction </a:t>
            </a:r>
            <a:r>
              <a:rPr lang="en-US" dirty="0"/>
              <a:t>boundary conditions would involve the specification of second derivatives of the stress </a:t>
            </a:r>
            <a:r>
              <a:rPr lang="en-US" dirty="0" smtClean="0"/>
              <a:t>function; however</a:t>
            </a:r>
            <a:r>
              <a:rPr lang="en-US" dirty="0"/>
              <a:t>, this </a:t>
            </a:r>
            <a:r>
              <a:rPr lang="en-US" dirty="0" smtClean="0"/>
              <a:t>condition </a:t>
            </a:r>
            <a:r>
              <a:rPr lang="en-US" dirty="0"/>
              <a:t>can be reduced to specification of first order </a:t>
            </a:r>
            <a:r>
              <a:rPr lang="en-US" dirty="0" smtClean="0"/>
              <a:t>derivatives.</a:t>
            </a:r>
            <a:endParaRPr lang="en-US" dirty="0"/>
          </a:p>
        </p:txBody>
      </p:sp>
      <p:pic>
        <p:nvPicPr>
          <p:cNvPr id="6" name="Picture 5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24687" r="43149" b="3398"/>
          <a:stretch/>
        </p:blipFill>
        <p:spPr bwMode="auto">
          <a:xfrm>
            <a:off x="4627084" y="3138114"/>
            <a:ext cx="2996588" cy="271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464935"/>
              </p:ext>
            </p:extLst>
          </p:nvPr>
        </p:nvGraphicFramePr>
        <p:xfrm>
          <a:off x="1432901" y="3481349"/>
          <a:ext cx="28813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8" name="Equation" r:id="rId4" imgW="2019300" imgH="444500" progId="Equation.3">
                  <p:embed/>
                </p:oleObj>
              </mc:Choice>
              <mc:Fallback>
                <p:oleObj name="Equation" r:id="rId4" imgW="20193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901" y="3481349"/>
                        <a:ext cx="288131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384713" y="3800819"/>
            <a:ext cx="936434" cy="341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181802"/>
              </p:ext>
            </p:extLst>
          </p:nvPr>
        </p:nvGraphicFramePr>
        <p:xfrm>
          <a:off x="1070684" y="4261060"/>
          <a:ext cx="350202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9" name="Equation" r:id="rId6" imgW="2438280" imgH="1130040" progId="Equation.3">
                  <p:embed/>
                </p:oleObj>
              </mc:Choice>
              <mc:Fallback>
                <p:oleObj name="Equation" r:id="rId6" imgW="2438280" imgH="1130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684" y="4261060"/>
                        <a:ext cx="3502025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4349827" y="4395730"/>
            <a:ext cx="728949" cy="449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50" name="Group 43"/>
          <p:cNvGrpSpPr>
            <a:grpSpLocks/>
          </p:cNvGrpSpPr>
          <p:nvPr/>
        </p:nvGrpSpPr>
        <p:grpSpPr bwMode="auto">
          <a:xfrm>
            <a:off x="7368715" y="4808557"/>
            <a:ext cx="1203325" cy="1143000"/>
            <a:chOff x="3797" y="7802"/>
            <a:chExt cx="1896" cy="1800"/>
          </a:xfrm>
        </p:grpSpPr>
        <p:sp>
          <p:nvSpPr>
            <p:cNvPr id="104451" name="Rectangle 44"/>
            <p:cNvSpPr>
              <a:spLocks noChangeArrowheads="1"/>
            </p:cNvSpPr>
            <p:nvPr/>
          </p:nvSpPr>
          <p:spPr bwMode="auto">
            <a:xfrm>
              <a:off x="4193" y="8510"/>
              <a:ext cx="612" cy="6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2" name="Line 45"/>
            <p:cNvSpPr>
              <a:spLocks noChangeShapeType="1"/>
            </p:cNvSpPr>
            <p:nvPr/>
          </p:nvSpPr>
          <p:spPr bwMode="auto">
            <a:xfrm>
              <a:off x="4805" y="8810"/>
              <a:ext cx="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3" name="Line 46"/>
            <p:cNvSpPr>
              <a:spLocks noChangeShapeType="1"/>
            </p:cNvSpPr>
            <p:nvPr/>
          </p:nvSpPr>
          <p:spPr bwMode="auto">
            <a:xfrm flipV="1">
              <a:off x="4481" y="8042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4" name="Line 47"/>
            <p:cNvSpPr>
              <a:spLocks noChangeShapeType="1"/>
            </p:cNvSpPr>
            <p:nvPr/>
          </p:nvSpPr>
          <p:spPr bwMode="auto">
            <a:xfrm>
              <a:off x="4265" y="8426"/>
              <a:ext cx="5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5" name="Line 48"/>
            <p:cNvSpPr>
              <a:spLocks noChangeShapeType="1"/>
            </p:cNvSpPr>
            <p:nvPr/>
          </p:nvSpPr>
          <p:spPr bwMode="auto">
            <a:xfrm flipV="1">
              <a:off x="4877" y="8570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6" name="Line 49"/>
            <p:cNvSpPr>
              <a:spLocks noChangeShapeType="1"/>
            </p:cNvSpPr>
            <p:nvPr/>
          </p:nvSpPr>
          <p:spPr bwMode="auto">
            <a:xfrm>
              <a:off x="4493" y="9146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7" name="Line 50"/>
            <p:cNvSpPr>
              <a:spLocks noChangeShapeType="1"/>
            </p:cNvSpPr>
            <p:nvPr/>
          </p:nvSpPr>
          <p:spPr bwMode="auto">
            <a:xfrm flipH="1">
              <a:off x="3797" y="8810"/>
              <a:ext cx="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8" name="Line 51"/>
            <p:cNvSpPr>
              <a:spLocks noChangeShapeType="1"/>
            </p:cNvSpPr>
            <p:nvPr/>
          </p:nvSpPr>
          <p:spPr bwMode="auto">
            <a:xfrm>
              <a:off x="4109" y="8582"/>
              <a:ext cx="0" cy="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9" name="Line 52"/>
            <p:cNvSpPr>
              <a:spLocks noChangeShapeType="1"/>
            </p:cNvSpPr>
            <p:nvPr/>
          </p:nvSpPr>
          <p:spPr bwMode="auto">
            <a:xfrm flipH="1">
              <a:off x="4241" y="923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0" name="Text Box 53"/>
            <p:cNvSpPr txBox="1">
              <a:spLocks noChangeArrowheads="1"/>
            </p:cNvSpPr>
            <p:nvPr/>
          </p:nvSpPr>
          <p:spPr bwMode="auto">
            <a:xfrm>
              <a:off x="5141" y="8570"/>
              <a:ext cx="5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sz="11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61" name="Text Box 54"/>
            <p:cNvSpPr txBox="1">
              <a:spLocks noChangeArrowheads="1"/>
            </p:cNvSpPr>
            <p:nvPr/>
          </p:nvSpPr>
          <p:spPr bwMode="auto">
            <a:xfrm>
              <a:off x="4745" y="8174"/>
              <a:ext cx="5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</a:t>
              </a:r>
              <a:r>
                <a:rPr kumimoji="0" lang="en-US" sz="11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62" name="Text Box 55"/>
            <p:cNvSpPr txBox="1">
              <a:spLocks noChangeArrowheads="1"/>
            </p:cNvSpPr>
            <p:nvPr/>
          </p:nvSpPr>
          <p:spPr bwMode="auto">
            <a:xfrm>
              <a:off x="4037" y="7802"/>
              <a:ext cx="5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sz="11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752" y="340741"/>
            <a:ext cx="6009701" cy="860099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Polar Coordinate </a:t>
            </a:r>
            <a:r>
              <a:rPr lang="en-US" sz="3600" b="1" dirty="0" smtClean="0"/>
              <a:t>Formulation</a:t>
            </a:r>
            <a:br>
              <a:rPr lang="en-US" sz="3600" b="1" dirty="0" smtClean="0"/>
            </a:br>
            <a:r>
              <a:rPr lang="en-US" sz="3600" b="1" dirty="0" smtClean="0"/>
              <a:t>Plane Elasticity Problem 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78385"/>
              </p:ext>
            </p:extLst>
          </p:nvPr>
        </p:nvGraphicFramePr>
        <p:xfrm>
          <a:off x="3185164" y="1701052"/>
          <a:ext cx="2071172" cy="157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4" name="Equation" r:id="rId3" imgW="1701800" imgH="1295400" progId="Equation.3">
                  <p:embed/>
                </p:oleObj>
              </mc:Choice>
              <mc:Fallback>
                <p:oleObj name="Equation" r:id="rId3" imgW="1701800" imgH="1295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164" y="1701052"/>
                        <a:ext cx="2071172" cy="1573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74632"/>
              </p:ext>
            </p:extLst>
          </p:nvPr>
        </p:nvGraphicFramePr>
        <p:xfrm>
          <a:off x="1682259" y="3734536"/>
          <a:ext cx="2355010" cy="209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5" name="Equation" r:id="rId5" imgW="1790700" imgH="1587500" progId="Equation.3">
                  <p:embed/>
                </p:oleObj>
              </mc:Choice>
              <mc:Fallback>
                <p:oleObj name="Equation" r:id="rId5" imgW="1790700" imgH="158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259" y="3734536"/>
                        <a:ext cx="2355010" cy="2093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208180"/>
              </p:ext>
            </p:extLst>
          </p:nvPr>
        </p:nvGraphicFramePr>
        <p:xfrm>
          <a:off x="4571858" y="3696511"/>
          <a:ext cx="3062415" cy="243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6" name="Equation" r:id="rId7" imgW="2298700" imgH="1828800" progId="Equation.3">
                  <p:embed/>
                </p:oleObj>
              </mc:Choice>
              <mc:Fallback>
                <p:oleObj name="Equation" r:id="rId7" imgW="2298700" imgH="182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858" y="3696511"/>
                        <a:ext cx="3062415" cy="2439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1918" y="1382484"/>
            <a:ext cx="2117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/>
              <a:t>Strain-Displacement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07283" y="3338798"/>
            <a:ext cx="1369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/>
              <a:t>Hooke’s Law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70" y="362775"/>
            <a:ext cx="6009701" cy="860099"/>
          </a:xfrm>
        </p:spPr>
        <p:txBody>
          <a:bodyPr>
            <a:normAutofit/>
          </a:bodyPr>
          <a:lstStyle/>
          <a:p>
            <a:r>
              <a:rPr lang="en-US" sz="3600" b="1" dirty="0"/>
              <a:t>Polar Coordinate Formulation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75773"/>
              </p:ext>
            </p:extLst>
          </p:nvPr>
        </p:nvGraphicFramePr>
        <p:xfrm>
          <a:off x="5398266" y="1813812"/>
          <a:ext cx="2655066" cy="1028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5" name="Equation" r:id="rId3" imgW="2120900" imgH="812800" progId="Equation.3">
                  <p:embed/>
                </p:oleObj>
              </mc:Choice>
              <mc:Fallback>
                <p:oleObj name="Equation" r:id="rId3" imgW="2120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266" y="1813812"/>
                        <a:ext cx="2655066" cy="1028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395184"/>
              </p:ext>
            </p:extLst>
          </p:nvPr>
        </p:nvGraphicFramePr>
        <p:xfrm>
          <a:off x="572877" y="1868521"/>
          <a:ext cx="4041785" cy="319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6" name="Equation" r:id="rId5" imgW="3149600" imgH="2476500" progId="Equation.3">
                  <p:embed/>
                </p:oleObj>
              </mc:Choice>
              <mc:Fallback>
                <p:oleObj name="Equation" r:id="rId5" imgW="3149600" imgH="2476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77" y="1868521"/>
                        <a:ext cx="4041785" cy="3199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560412" y="1371466"/>
            <a:ext cx="227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/>
              <a:t>Equilibrium Equations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52697" y="3277384"/>
            <a:ext cx="2464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 smtClean="0"/>
              <a:t>Compatibility Equations</a:t>
            </a:r>
            <a:endParaRPr lang="en-US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1375607" y="1360451"/>
            <a:ext cx="19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 err="1" smtClean="0"/>
              <a:t>Navier’s</a:t>
            </a:r>
            <a:r>
              <a:rPr lang="en-US" b="1" u="sng" dirty="0" smtClean="0"/>
              <a:t> Equations</a:t>
            </a:r>
            <a:endParaRPr lang="en-US" b="1" u="sng" dirty="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763905"/>
              </p:ext>
            </p:extLst>
          </p:nvPr>
        </p:nvGraphicFramePr>
        <p:xfrm>
          <a:off x="1255924" y="5310128"/>
          <a:ext cx="2055148" cy="52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7" name="Equation" r:id="rId7" imgW="1625600" imgH="419100" progId="Equation.3">
                  <p:embed/>
                </p:oleObj>
              </mc:Choice>
              <mc:Fallback>
                <p:oleObj name="Equation" r:id="rId7" imgW="1625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924" y="5310128"/>
                        <a:ext cx="2055148" cy="528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254958"/>
              </p:ext>
            </p:extLst>
          </p:nvPr>
        </p:nvGraphicFramePr>
        <p:xfrm>
          <a:off x="5021874" y="3757039"/>
          <a:ext cx="3303115" cy="172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8" name="Equation" r:id="rId9" imgW="2565360" imgH="1346040" progId="Equation.3">
                  <p:embed/>
                </p:oleObj>
              </mc:Choice>
              <mc:Fallback>
                <p:oleObj name="Equation" r:id="rId9" imgW="2565360" imgH="1346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874" y="3757039"/>
                        <a:ext cx="3303115" cy="1729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43" y="347067"/>
            <a:ext cx="7144438" cy="134484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Polar Coordinate </a:t>
            </a:r>
            <a:r>
              <a:rPr lang="en-US" sz="3600" b="1" dirty="0" smtClean="0"/>
              <a:t>Formulation</a:t>
            </a:r>
            <a:br>
              <a:rPr lang="en-US" sz="3600" b="1" dirty="0" smtClean="0"/>
            </a:br>
            <a:r>
              <a:rPr lang="en-US" sz="3600" b="1" dirty="0" smtClean="0"/>
              <a:t>Airy Stress Function Approach </a:t>
            </a:r>
            <a:r>
              <a:rPr lang="en-US" sz="3600" b="1" dirty="0" smtClean="0">
                <a:sym typeface="Symbol"/>
              </a:rPr>
              <a:t> = (</a:t>
            </a:r>
            <a:r>
              <a:rPr lang="en-US" sz="3600" b="1" i="1" dirty="0" smtClean="0">
                <a:sym typeface="Symbol"/>
              </a:rPr>
              <a:t>r,</a:t>
            </a:r>
            <a:r>
              <a:rPr lang="el-GR" sz="3600" b="1" dirty="0" smtClean="0">
                <a:sym typeface="Symbol"/>
              </a:rPr>
              <a:t>θ</a:t>
            </a:r>
            <a:r>
              <a:rPr lang="en-US" sz="3600" b="1" dirty="0" smtClean="0">
                <a:sym typeface="Symbol"/>
              </a:rPr>
              <a:t>)</a:t>
            </a:r>
            <a:endParaRPr lang="en-US" sz="3600" dirty="0"/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022835"/>
              </p:ext>
            </p:extLst>
          </p:nvPr>
        </p:nvGraphicFramePr>
        <p:xfrm>
          <a:off x="1027136" y="2088671"/>
          <a:ext cx="1719263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Equation" r:id="rId3" imgW="1231900" imgH="1282700" progId="Equation.3">
                  <p:embed/>
                </p:oleObj>
              </mc:Choice>
              <mc:Fallback>
                <p:oleObj name="Equation" r:id="rId3" imgW="1231900" imgH="1282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6" y="2088671"/>
                        <a:ext cx="1719263" cy="178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2691659" y="2871042"/>
            <a:ext cx="393700" cy="209550"/>
          </a:xfrm>
          <a:prstGeom prst="rightArrow">
            <a:avLst>
              <a:gd name="adj1" fmla="val 50000"/>
              <a:gd name="adj2" fmla="val 469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35022"/>
              </p:ext>
            </p:extLst>
          </p:nvPr>
        </p:nvGraphicFramePr>
        <p:xfrm>
          <a:off x="3274388" y="2692035"/>
          <a:ext cx="4881197" cy="66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r:id="rId5" imgW="3530600" imgH="482600" progId="Equation.3">
                  <p:embed/>
                </p:oleObj>
              </mc:Choice>
              <mc:Fallback>
                <p:oleObj r:id="rId5" imgW="3530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388" y="2692035"/>
                        <a:ext cx="4881197" cy="663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846143" y="3519353"/>
            <a:ext cx="2620963" cy="2089150"/>
            <a:chOff x="876" y="2539"/>
            <a:chExt cx="1651" cy="1316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876" y="2539"/>
              <a:ext cx="1502" cy="1316"/>
              <a:chOff x="1035" y="1320"/>
              <a:chExt cx="1502" cy="1316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 rot="-2331579">
                <a:off x="1279" y="1393"/>
                <a:ext cx="1157" cy="1243"/>
              </a:xfrm>
              <a:custGeom>
                <a:avLst/>
                <a:gdLst>
                  <a:gd name="T0" fmla="*/ 15 w 2326"/>
                  <a:gd name="T1" fmla="*/ 372 h 2558"/>
                  <a:gd name="T2" fmla="*/ 73 w 2326"/>
                  <a:gd name="T3" fmla="*/ 652 h 2558"/>
                  <a:gd name="T4" fmla="*/ 287 w 2326"/>
                  <a:gd name="T5" fmla="*/ 777 h 2558"/>
                  <a:gd name="T6" fmla="*/ 497 w 2326"/>
                  <a:gd name="T7" fmla="*/ 880 h 2558"/>
                  <a:gd name="T8" fmla="*/ 582 w 2326"/>
                  <a:gd name="T9" fmla="*/ 1002 h 2558"/>
                  <a:gd name="T10" fmla="*/ 690 w 2326"/>
                  <a:gd name="T11" fmla="*/ 1151 h 2558"/>
                  <a:gd name="T12" fmla="*/ 902 w 2326"/>
                  <a:gd name="T13" fmla="*/ 1226 h 2558"/>
                  <a:gd name="T14" fmla="*/ 1088 w 2326"/>
                  <a:gd name="T15" fmla="*/ 1053 h 2558"/>
                  <a:gd name="T16" fmla="*/ 1148 w 2326"/>
                  <a:gd name="T17" fmla="*/ 849 h 2558"/>
                  <a:gd name="T18" fmla="*/ 1142 w 2326"/>
                  <a:gd name="T19" fmla="*/ 627 h 2558"/>
                  <a:gd name="T20" fmla="*/ 1076 w 2326"/>
                  <a:gd name="T21" fmla="*/ 400 h 2558"/>
                  <a:gd name="T22" fmla="*/ 945 w 2326"/>
                  <a:gd name="T23" fmla="*/ 200 h 2558"/>
                  <a:gd name="T24" fmla="*/ 682 w 2326"/>
                  <a:gd name="T25" fmla="*/ 31 h 2558"/>
                  <a:gd name="T26" fmla="*/ 388 w 2326"/>
                  <a:gd name="T27" fmla="*/ 15 h 2558"/>
                  <a:gd name="T28" fmla="*/ 161 w 2326"/>
                  <a:gd name="T29" fmla="*/ 119 h 2558"/>
                  <a:gd name="T30" fmla="*/ 15 w 2326"/>
                  <a:gd name="T31" fmla="*/ 372 h 25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26"/>
                  <a:gd name="T49" fmla="*/ 0 h 2558"/>
                  <a:gd name="T50" fmla="*/ 2326 w 2326"/>
                  <a:gd name="T51" fmla="*/ 2558 h 25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26" h="2558">
                    <a:moveTo>
                      <a:pt x="30" y="766"/>
                    </a:moveTo>
                    <a:cubicBezTo>
                      <a:pt x="0" y="949"/>
                      <a:pt x="54" y="1202"/>
                      <a:pt x="146" y="1341"/>
                    </a:cubicBezTo>
                    <a:cubicBezTo>
                      <a:pt x="237" y="1480"/>
                      <a:pt x="435" y="1520"/>
                      <a:pt x="577" y="1598"/>
                    </a:cubicBezTo>
                    <a:cubicBezTo>
                      <a:pt x="720" y="1676"/>
                      <a:pt x="900" y="1733"/>
                      <a:pt x="999" y="1810"/>
                    </a:cubicBezTo>
                    <a:cubicBezTo>
                      <a:pt x="1098" y="1888"/>
                      <a:pt x="1105" y="1969"/>
                      <a:pt x="1170" y="2062"/>
                    </a:cubicBezTo>
                    <a:cubicBezTo>
                      <a:pt x="1234" y="2156"/>
                      <a:pt x="1278" y="2293"/>
                      <a:pt x="1387" y="2369"/>
                    </a:cubicBezTo>
                    <a:cubicBezTo>
                      <a:pt x="1494" y="2446"/>
                      <a:pt x="1681" y="2558"/>
                      <a:pt x="1814" y="2524"/>
                    </a:cubicBezTo>
                    <a:cubicBezTo>
                      <a:pt x="1947" y="2490"/>
                      <a:pt x="2106" y="2296"/>
                      <a:pt x="2188" y="2167"/>
                    </a:cubicBezTo>
                    <a:cubicBezTo>
                      <a:pt x="2270" y="2038"/>
                      <a:pt x="2290" y="1893"/>
                      <a:pt x="2308" y="1747"/>
                    </a:cubicBezTo>
                    <a:cubicBezTo>
                      <a:pt x="2326" y="1601"/>
                      <a:pt x="2320" y="1445"/>
                      <a:pt x="2296" y="1291"/>
                    </a:cubicBezTo>
                    <a:cubicBezTo>
                      <a:pt x="2272" y="1137"/>
                      <a:pt x="2230" y="970"/>
                      <a:pt x="2164" y="823"/>
                    </a:cubicBezTo>
                    <a:cubicBezTo>
                      <a:pt x="2098" y="676"/>
                      <a:pt x="2032" y="538"/>
                      <a:pt x="1900" y="411"/>
                    </a:cubicBezTo>
                    <a:cubicBezTo>
                      <a:pt x="1768" y="284"/>
                      <a:pt x="1559" y="126"/>
                      <a:pt x="1372" y="63"/>
                    </a:cubicBezTo>
                    <a:cubicBezTo>
                      <a:pt x="1185" y="0"/>
                      <a:pt x="955" y="1"/>
                      <a:pt x="780" y="31"/>
                    </a:cubicBezTo>
                    <a:cubicBezTo>
                      <a:pt x="605" y="61"/>
                      <a:pt x="448" y="122"/>
                      <a:pt x="323" y="244"/>
                    </a:cubicBezTo>
                    <a:cubicBezTo>
                      <a:pt x="198" y="366"/>
                      <a:pt x="49" y="572"/>
                      <a:pt x="30" y="766"/>
                    </a:cubicBezTo>
                    <a:close/>
                  </a:path>
                </a:pathLst>
              </a:custGeom>
              <a:solidFill>
                <a:srgbClr val="CCEC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 flipV="1">
                <a:off x="2078" y="1320"/>
                <a:ext cx="226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2217" y="1327"/>
                <a:ext cx="298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 flipV="1">
                <a:off x="2333" y="1524"/>
                <a:ext cx="204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 flipH="1">
                <a:off x="1035" y="2165"/>
                <a:ext cx="212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1123" y="2268"/>
                <a:ext cx="204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H="1">
                <a:off x="1276" y="2362"/>
                <a:ext cx="182" cy="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580" y="302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/>
                <a:t>R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297" y="290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/>
                <a:t>S</a:t>
              </a:r>
            </a:p>
          </p:txBody>
        </p:sp>
      </p:grp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2434981" y="4457565"/>
            <a:ext cx="2092325" cy="1884363"/>
            <a:chOff x="3431" y="3069"/>
            <a:chExt cx="3294" cy="2969"/>
          </a:xfrm>
        </p:grpSpPr>
        <p:sp>
          <p:nvSpPr>
            <p:cNvPr id="21" name="Line 70"/>
            <p:cNvSpPr>
              <a:spLocks noChangeShapeType="1"/>
            </p:cNvSpPr>
            <p:nvPr/>
          </p:nvSpPr>
          <p:spPr bwMode="auto">
            <a:xfrm flipV="1">
              <a:off x="3842" y="5351"/>
              <a:ext cx="24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 flipV="1">
              <a:off x="3835" y="3336"/>
              <a:ext cx="0" cy="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72"/>
            <p:cNvSpPr txBox="1">
              <a:spLocks noChangeArrowheads="1"/>
            </p:cNvSpPr>
            <p:nvPr/>
          </p:nvSpPr>
          <p:spPr bwMode="auto">
            <a:xfrm>
              <a:off x="6262" y="5150"/>
              <a:ext cx="463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i="1">
                  <a:solidFill>
                    <a:srgbClr val="000000"/>
                  </a:solidFill>
                </a:rPr>
                <a:t>x</a:t>
              </a:r>
              <a:endParaRPr lang="en-US" sz="1200" i="1" baseline="-25000">
                <a:solidFill>
                  <a:srgbClr val="000000"/>
                </a:solidFill>
              </a:endParaRPr>
            </a:p>
          </p:txBody>
        </p:sp>
        <p:sp>
          <p:nvSpPr>
            <p:cNvPr id="24" name="Text Box 73"/>
            <p:cNvSpPr txBox="1">
              <a:spLocks noChangeArrowheads="1"/>
            </p:cNvSpPr>
            <p:nvPr/>
          </p:nvSpPr>
          <p:spPr bwMode="auto">
            <a:xfrm>
              <a:off x="3431" y="3069"/>
              <a:ext cx="535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i="1">
                  <a:solidFill>
                    <a:srgbClr val="000000"/>
                  </a:solidFill>
                </a:rPr>
                <a:t> y</a:t>
              </a:r>
              <a:endParaRPr lang="en-US" sz="1200" i="1" baseline="-25000">
                <a:solidFill>
                  <a:srgbClr val="000000"/>
                </a:solidFill>
              </a:endParaRPr>
            </a:p>
          </p:txBody>
        </p:sp>
        <p:sp>
          <p:nvSpPr>
            <p:cNvPr id="25" name="Text Box 74"/>
            <p:cNvSpPr txBox="1">
              <a:spLocks noChangeArrowheads="1"/>
            </p:cNvSpPr>
            <p:nvPr/>
          </p:nvSpPr>
          <p:spPr bwMode="auto">
            <a:xfrm>
              <a:off x="3610" y="5533"/>
              <a:ext cx="400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6" name="Text Box 75"/>
            <p:cNvSpPr txBox="1">
              <a:spLocks noChangeArrowheads="1"/>
            </p:cNvSpPr>
            <p:nvPr/>
          </p:nvSpPr>
          <p:spPr bwMode="auto">
            <a:xfrm>
              <a:off x="4921" y="4906"/>
              <a:ext cx="43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</a:t>
              </a: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7" name="Freeform 76"/>
            <p:cNvSpPr>
              <a:spLocks/>
            </p:cNvSpPr>
            <p:nvPr/>
          </p:nvSpPr>
          <p:spPr bwMode="auto">
            <a:xfrm>
              <a:off x="5226" y="4822"/>
              <a:ext cx="145" cy="528"/>
            </a:xfrm>
            <a:custGeom>
              <a:avLst/>
              <a:gdLst>
                <a:gd name="T0" fmla="*/ 145 w 144"/>
                <a:gd name="T1" fmla="*/ 528 h 528"/>
                <a:gd name="T2" fmla="*/ 137 w 144"/>
                <a:gd name="T3" fmla="*/ 408 h 528"/>
                <a:gd name="T4" fmla="*/ 113 w 144"/>
                <a:gd name="T5" fmla="*/ 272 h 528"/>
                <a:gd name="T6" fmla="*/ 73 w 144"/>
                <a:gd name="T7" fmla="*/ 128 h 528"/>
                <a:gd name="T8" fmla="*/ 0 w 144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528"/>
                <a:gd name="T17" fmla="*/ 144 w 14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528">
                  <a:moveTo>
                    <a:pt x="144" y="528"/>
                  </a:moveTo>
                  <a:cubicBezTo>
                    <a:pt x="143" y="507"/>
                    <a:pt x="141" y="451"/>
                    <a:pt x="136" y="408"/>
                  </a:cubicBezTo>
                  <a:cubicBezTo>
                    <a:pt x="131" y="365"/>
                    <a:pt x="123" y="319"/>
                    <a:pt x="112" y="272"/>
                  </a:cubicBezTo>
                  <a:cubicBezTo>
                    <a:pt x="101" y="225"/>
                    <a:pt x="91" y="173"/>
                    <a:pt x="72" y="128"/>
                  </a:cubicBezTo>
                  <a:cubicBezTo>
                    <a:pt x="53" y="83"/>
                    <a:pt x="9" y="2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77"/>
            <p:cNvSpPr>
              <a:spLocks/>
            </p:cNvSpPr>
            <p:nvPr/>
          </p:nvSpPr>
          <p:spPr bwMode="auto">
            <a:xfrm rot="3306487">
              <a:off x="4608" y="3875"/>
              <a:ext cx="563" cy="2156"/>
            </a:xfrm>
            <a:custGeom>
              <a:avLst/>
              <a:gdLst>
                <a:gd name="T0" fmla="*/ 0 w 562"/>
                <a:gd name="T1" fmla="*/ 2156 h 2155"/>
                <a:gd name="T2" fmla="*/ 563 w 562"/>
                <a:gd name="T3" fmla="*/ 0 h 2155"/>
                <a:gd name="T4" fmla="*/ 0 60000 65536"/>
                <a:gd name="T5" fmla="*/ 0 60000 65536"/>
                <a:gd name="T6" fmla="*/ 0 w 562"/>
                <a:gd name="T7" fmla="*/ 0 h 2155"/>
                <a:gd name="T8" fmla="*/ 562 w 562"/>
                <a:gd name="T9" fmla="*/ 2155 h 21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2" h="2155">
                  <a:moveTo>
                    <a:pt x="0" y="2155"/>
                  </a:moveTo>
                  <a:lnTo>
                    <a:pt x="56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4738" y="4538"/>
              <a:ext cx="463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i="1">
                  <a:solidFill>
                    <a:srgbClr val="000000"/>
                  </a:solidFill>
                </a:rPr>
                <a:t>r</a:t>
              </a:r>
              <a:endParaRPr lang="en-US" sz="1200" i="1" baseline="-25000">
                <a:solidFill>
                  <a:srgbClr val="000000"/>
                </a:solidFill>
              </a:endParaRP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5746" y="4322"/>
              <a:ext cx="463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solidFill>
                    <a:srgbClr val="000000"/>
                  </a:solidFill>
                  <a:sym typeface="SymbolPS" pitchFamily="18" charset="2"/>
                </a:rPr>
                <a:t></a:t>
              </a:r>
              <a:endParaRPr lang="en-US" sz="1200" b="1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866968" y="1719319"/>
            <a:ext cx="208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/>
              <a:t>Airy Representation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02886" y="2292196"/>
            <a:ext cx="321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 err="1"/>
              <a:t>Biharmonic</a:t>
            </a:r>
            <a:r>
              <a:rPr lang="en-US" b="1" u="sng" dirty="0"/>
              <a:t> Governing Equation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9390"/>
              </p:ext>
            </p:extLst>
          </p:nvPr>
        </p:nvGraphicFramePr>
        <p:xfrm>
          <a:off x="5708195" y="4734344"/>
          <a:ext cx="23701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0" name="Equation" r:id="rId7" imgW="1727200" imgH="228600" progId="Equation.3">
                  <p:embed/>
                </p:oleObj>
              </mc:Choice>
              <mc:Fallback>
                <p:oleObj name="Equation" r:id="rId7" imgW="1727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195" y="4734344"/>
                        <a:ext cx="2370138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5481514" y="4330316"/>
            <a:ext cx="301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/>
              <a:t>Traction Boundary Conditions</a:t>
            </a:r>
          </a:p>
        </p:txBody>
      </p:sp>
      <p:pic>
        <p:nvPicPr>
          <p:cNvPr id="110606" name="Picture 14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4" r="67960"/>
          <a:stretch/>
        </p:blipFill>
        <p:spPr bwMode="auto">
          <a:xfrm>
            <a:off x="1149622" y="4029265"/>
            <a:ext cx="1399142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2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37939" y="114807"/>
            <a:ext cx="7772400" cy="8001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Two </a:t>
            </a:r>
            <a:r>
              <a:rPr lang="en-US" sz="3600" b="1" dirty="0" err="1" smtClean="0"/>
              <a:t>vs</a:t>
            </a:r>
            <a:r>
              <a:rPr lang="en-US" sz="3600" b="1" dirty="0" smtClean="0"/>
              <a:t> Three Dimensional Problems</a:t>
            </a:r>
          </a:p>
        </p:txBody>
      </p:sp>
      <p:sp>
        <p:nvSpPr>
          <p:cNvPr id="19459" name="Freeform 5"/>
          <p:cNvSpPr>
            <a:spLocks/>
          </p:cNvSpPr>
          <p:nvPr/>
        </p:nvSpPr>
        <p:spPr bwMode="auto">
          <a:xfrm>
            <a:off x="1547610" y="1936593"/>
            <a:ext cx="2239962" cy="1241425"/>
          </a:xfrm>
          <a:custGeom>
            <a:avLst/>
            <a:gdLst>
              <a:gd name="T0" fmla="*/ 0 w 3527"/>
              <a:gd name="T1" fmla="*/ 29195 h 1956"/>
              <a:gd name="T2" fmla="*/ 85102 w 3527"/>
              <a:gd name="T3" fmla="*/ 289412 h 1956"/>
              <a:gd name="T4" fmla="*/ 175920 w 3527"/>
              <a:gd name="T5" fmla="*/ 531858 h 1956"/>
              <a:gd name="T6" fmla="*/ 375973 w 3527"/>
              <a:gd name="T7" fmla="*/ 774939 h 1956"/>
              <a:gd name="T8" fmla="*/ 557609 w 3527"/>
              <a:gd name="T9" fmla="*/ 948840 h 1956"/>
              <a:gd name="T10" fmla="*/ 675736 w 3527"/>
              <a:gd name="T11" fmla="*/ 1018019 h 1956"/>
              <a:gd name="T12" fmla="*/ 806564 w 3527"/>
              <a:gd name="T13" fmla="*/ 1127183 h 1956"/>
              <a:gd name="T14" fmla="*/ 946284 w 3527"/>
              <a:gd name="T15" fmla="*/ 1190651 h 1956"/>
              <a:gd name="T16" fmla="*/ 1149513 w 3527"/>
              <a:gd name="T17" fmla="*/ 1241425 h 1956"/>
              <a:gd name="T18" fmla="*/ 1394658 w 3527"/>
              <a:gd name="T19" fmla="*/ 1226193 h 1956"/>
              <a:gd name="T20" fmla="*/ 1530567 w 3527"/>
              <a:gd name="T21" fmla="*/ 1191286 h 1956"/>
              <a:gd name="T22" fmla="*/ 1702041 w 3527"/>
              <a:gd name="T23" fmla="*/ 1127183 h 1956"/>
              <a:gd name="T24" fmla="*/ 1841761 w 3527"/>
              <a:gd name="T25" fmla="*/ 1044676 h 1956"/>
              <a:gd name="T26" fmla="*/ 1930673 w 3527"/>
              <a:gd name="T27" fmla="*/ 948840 h 1956"/>
              <a:gd name="T28" fmla="*/ 1976400 w 3527"/>
              <a:gd name="T29" fmla="*/ 867601 h 1956"/>
              <a:gd name="T30" fmla="*/ 2039909 w 3527"/>
              <a:gd name="T31" fmla="*/ 717183 h 1956"/>
              <a:gd name="T32" fmla="*/ 2103418 w 3527"/>
              <a:gd name="T33" fmla="*/ 578189 h 1956"/>
              <a:gd name="T34" fmla="*/ 2130727 w 3527"/>
              <a:gd name="T35" fmla="*/ 462678 h 1956"/>
              <a:gd name="T36" fmla="*/ 2166927 w 3527"/>
              <a:gd name="T37" fmla="*/ 347167 h 1956"/>
              <a:gd name="T38" fmla="*/ 2194236 w 3527"/>
              <a:gd name="T39" fmla="*/ 231657 h 1956"/>
              <a:gd name="T40" fmla="*/ 2212653 w 3527"/>
              <a:gd name="T41" fmla="*/ 161842 h 1956"/>
              <a:gd name="T42" fmla="*/ 2239962 w 3527"/>
              <a:gd name="T43" fmla="*/ 11424 h 1956"/>
              <a:gd name="T44" fmla="*/ 1485475 w 3527"/>
              <a:gd name="T45" fmla="*/ 0 h 1956"/>
              <a:gd name="T46" fmla="*/ 594444 w 3527"/>
              <a:gd name="T47" fmla="*/ 34907 h 1956"/>
              <a:gd name="T48" fmla="*/ 312464 w 3527"/>
              <a:gd name="T49" fmla="*/ 81238 h 1956"/>
              <a:gd name="T50" fmla="*/ 175920 w 3527"/>
              <a:gd name="T51" fmla="*/ 69180 h 1956"/>
              <a:gd name="T52" fmla="*/ 139720 w 3527"/>
              <a:gd name="T53" fmla="*/ 57755 h 1956"/>
              <a:gd name="T54" fmla="*/ 85102 w 3527"/>
              <a:gd name="T55" fmla="*/ 11424 h 1956"/>
              <a:gd name="T56" fmla="*/ 0 w 3527"/>
              <a:gd name="T57" fmla="*/ 29195 h 195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527"/>
              <a:gd name="T88" fmla="*/ 0 h 1956"/>
              <a:gd name="T89" fmla="*/ 3527 w 3527"/>
              <a:gd name="T90" fmla="*/ 1956 h 195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527" h="1956">
                <a:moveTo>
                  <a:pt x="0" y="46"/>
                </a:moveTo>
                <a:lnTo>
                  <a:pt x="134" y="456"/>
                </a:lnTo>
                <a:lnTo>
                  <a:pt x="277" y="838"/>
                </a:lnTo>
                <a:lnTo>
                  <a:pt x="592" y="1221"/>
                </a:lnTo>
                <a:lnTo>
                  <a:pt x="878" y="1495"/>
                </a:lnTo>
                <a:lnTo>
                  <a:pt x="1064" y="1604"/>
                </a:lnTo>
                <a:lnTo>
                  <a:pt x="1270" y="1776"/>
                </a:lnTo>
                <a:lnTo>
                  <a:pt x="1490" y="1876"/>
                </a:lnTo>
                <a:lnTo>
                  <a:pt x="1810" y="1956"/>
                </a:lnTo>
                <a:lnTo>
                  <a:pt x="2196" y="1932"/>
                </a:lnTo>
                <a:lnTo>
                  <a:pt x="2410" y="1877"/>
                </a:lnTo>
                <a:lnTo>
                  <a:pt x="2680" y="1776"/>
                </a:lnTo>
                <a:lnTo>
                  <a:pt x="2900" y="1646"/>
                </a:lnTo>
                <a:lnTo>
                  <a:pt x="3040" y="1495"/>
                </a:lnTo>
                <a:lnTo>
                  <a:pt x="3112" y="1367"/>
                </a:lnTo>
                <a:lnTo>
                  <a:pt x="3212" y="1130"/>
                </a:lnTo>
                <a:lnTo>
                  <a:pt x="3312" y="911"/>
                </a:lnTo>
                <a:lnTo>
                  <a:pt x="3355" y="729"/>
                </a:lnTo>
                <a:lnTo>
                  <a:pt x="3412" y="547"/>
                </a:lnTo>
                <a:lnTo>
                  <a:pt x="3455" y="365"/>
                </a:lnTo>
                <a:lnTo>
                  <a:pt x="3484" y="255"/>
                </a:lnTo>
                <a:lnTo>
                  <a:pt x="3527" y="18"/>
                </a:lnTo>
                <a:cubicBezTo>
                  <a:pt x="3138" y="117"/>
                  <a:pt x="2732" y="46"/>
                  <a:pt x="2339" y="0"/>
                </a:cubicBezTo>
                <a:cubicBezTo>
                  <a:pt x="1861" y="15"/>
                  <a:pt x="1416" y="43"/>
                  <a:pt x="936" y="55"/>
                </a:cubicBezTo>
                <a:cubicBezTo>
                  <a:pt x="790" y="102"/>
                  <a:pt x="639" y="81"/>
                  <a:pt x="492" y="128"/>
                </a:cubicBezTo>
                <a:cubicBezTo>
                  <a:pt x="420" y="122"/>
                  <a:pt x="349" y="118"/>
                  <a:pt x="277" y="109"/>
                </a:cubicBezTo>
                <a:cubicBezTo>
                  <a:pt x="258" y="106"/>
                  <a:pt x="238" y="102"/>
                  <a:pt x="220" y="91"/>
                </a:cubicBezTo>
                <a:cubicBezTo>
                  <a:pt x="189" y="71"/>
                  <a:pt x="167" y="9"/>
                  <a:pt x="134" y="18"/>
                </a:cubicBezTo>
                <a:cubicBezTo>
                  <a:pt x="91" y="30"/>
                  <a:pt x="0" y="46"/>
                  <a:pt x="0" y="46"/>
                </a:cubicBezTo>
                <a:close/>
              </a:path>
            </a:pathLst>
          </a:cu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Freeform 6" descr="Light upward diagonal"/>
          <p:cNvSpPr>
            <a:spLocks/>
          </p:cNvSpPr>
          <p:nvPr/>
        </p:nvSpPr>
        <p:spPr bwMode="auto">
          <a:xfrm>
            <a:off x="1547610" y="1507968"/>
            <a:ext cx="2247900" cy="760412"/>
          </a:xfrm>
          <a:custGeom>
            <a:avLst/>
            <a:gdLst>
              <a:gd name="T0" fmla="*/ 679508 w 3500"/>
              <a:gd name="T1" fmla="*/ 19042 h 1198"/>
              <a:gd name="T2" fmla="*/ 421321 w 3500"/>
              <a:gd name="T3" fmla="*/ 76803 h 1198"/>
              <a:gd name="T4" fmla="*/ 189466 w 3500"/>
              <a:gd name="T5" fmla="*/ 182804 h 1198"/>
              <a:gd name="T6" fmla="*/ 77071 w 3500"/>
              <a:gd name="T7" fmla="*/ 248181 h 1198"/>
              <a:gd name="T8" fmla="*/ 0 w 3500"/>
              <a:gd name="T9" fmla="*/ 381475 h 1198"/>
              <a:gd name="T10" fmla="*/ 1927 w 3500"/>
              <a:gd name="T11" fmla="*/ 481129 h 1198"/>
              <a:gd name="T12" fmla="*/ 109184 w 3500"/>
              <a:gd name="T13" fmla="*/ 577608 h 1198"/>
              <a:gd name="T14" fmla="*/ 278740 w 3500"/>
              <a:gd name="T15" fmla="*/ 644890 h 1198"/>
              <a:gd name="T16" fmla="*/ 359022 w 3500"/>
              <a:gd name="T17" fmla="*/ 663932 h 1198"/>
              <a:gd name="T18" fmla="*/ 501603 w 3500"/>
              <a:gd name="T19" fmla="*/ 683609 h 1198"/>
              <a:gd name="T20" fmla="*/ 626201 w 3500"/>
              <a:gd name="T21" fmla="*/ 693130 h 1198"/>
              <a:gd name="T22" fmla="*/ 894022 w 3500"/>
              <a:gd name="T23" fmla="*/ 674088 h 1198"/>
              <a:gd name="T24" fmla="*/ 1250475 w 3500"/>
              <a:gd name="T25" fmla="*/ 683609 h 1198"/>
              <a:gd name="T26" fmla="*/ 1509304 w 3500"/>
              <a:gd name="T27" fmla="*/ 712172 h 1198"/>
              <a:gd name="T28" fmla="*/ 1705835 w 3500"/>
              <a:gd name="T29" fmla="*/ 760412 h 1198"/>
              <a:gd name="T30" fmla="*/ 1910715 w 3500"/>
              <a:gd name="T31" fmla="*/ 712172 h 1198"/>
              <a:gd name="T32" fmla="*/ 2089263 w 3500"/>
              <a:gd name="T33" fmla="*/ 635369 h 1198"/>
              <a:gd name="T34" fmla="*/ 2213860 w 3500"/>
              <a:gd name="T35" fmla="*/ 490650 h 1198"/>
              <a:gd name="T36" fmla="*/ 2247900 w 3500"/>
              <a:gd name="T37" fmla="*/ 400517 h 1198"/>
              <a:gd name="T38" fmla="*/ 2222852 w 3500"/>
              <a:gd name="T39" fmla="*/ 279283 h 1198"/>
              <a:gd name="T40" fmla="*/ 2106603 w 3500"/>
              <a:gd name="T41" fmla="*/ 125043 h 1198"/>
              <a:gd name="T42" fmla="*/ 1964022 w 3500"/>
              <a:gd name="T43" fmla="*/ 67282 h 1198"/>
              <a:gd name="T44" fmla="*/ 1794467 w 3500"/>
              <a:gd name="T45" fmla="*/ 67282 h 1198"/>
              <a:gd name="T46" fmla="*/ 1607570 w 3500"/>
              <a:gd name="T47" fmla="*/ 57761 h 1198"/>
              <a:gd name="T48" fmla="*/ 1357732 w 3500"/>
              <a:gd name="T49" fmla="*/ 0 h 1198"/>
              <a:gd name="T50" fmla="*/ 1206159 w 3500"/>
              <a:gd name="T51" fmla="*/ 0 h 1198"/>
              <a:gd name="T52" fmla="*/ 965313 w 3500"/>
              <a:gd name="T53" fmla="*/ 0 h 1198"/>
              <a:gd name="T54" fmla="*/ 679508 w 3500"/>
              <a:gd name="T55" fmla="*/ 19042 h 11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500"/>
              <a:gd name="T85" fmla="*/ 0 h 1198"/>
              <a:gd name="T86" fmla="*/ 3500 w 3500"/>
              <a:gd name="T87" fmla="*/ 1198 h 11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500" h="1198">
                <a:moveTo>
                  <a:pt x="1058" y="30"/>
                </a:moveTo>
                <a:lnTo>
                  <a:pt x="656" y="121"/>
                </a:lnTo>
                <a:lnTo>
                  <a:pt x="295" y="288"/>
                </a:lnTo>
                <a:lnTo>
                  <a:pt x="120" y="391"/>
                </a:lnTo>
                <a:lnTo>
                  <a:pt x="0" y="601"/>
                </a:lnTo>
                <a:lnTo>
                  <a:pt x="3" y="758"/>
                </a:lnTo>
                <a:lnTo>
                  <a:pt x="170" y="910"/>
                </a:lnTo>
                <a:lnTo>
                  <a:pt x="434" y="1016"/>
                </a:lnTo>
                <a:lnTo>
                  <a:pt x="559" y="1046"/>
                </a:lnTo>
                <a:lnTo>
                  <a:pt x="781" y="1077"/>
                </a:lnTo>
                <a:lnTo>
                  <a:pt x="975" y="1092"/>
                </a:lnTo>
                <a:lnTo>
                  <a:pt x="1392" y="1062"/>
                </a:lnTo>
                <a:lnTo>
                  <a:pt x="1947" y="1077"/>
                </a:lnTo>
                <a:lnTo>
                  <a:pt x="2350" y="1122"/>
                </a:lnTo>
                <a:lnTo>
                  <a:pt x="2656" y="1198"/>
                </a:lnTo>
                <a:cubicBezTo>
                  <a:pt x="2760" y="1198"/>
                  <a:pt x="2875" y="1155"/>
                  <a:pt x="2975" y="1122"/>
                </a:cubicBezTo>
                <a:cubicBezTo>
                  <a:pt x="3074" y="1089"/>
                  <a:pt x="3174" y="1059"/>
                  <a:pt x="3253" y="1001"/>
                </a:cubicBezTo>
                <a:lnTo>
                  <a:pt x="3447" y="773"/>
                </a:lnTo>
                <a:lnTo>
                  <a:pt x="3500" y="631"/>
                </a:lnTo>
                <a:lnTo>
                  <a:pt x="3461" y="440"/>
                </a:lnTo>
                <a:lnTo>
                  <a:pt x="3280" y="197"/>
                </a:lnTo>
                <a:lnTo>
                  <a:pt x="3058" y="106"/>
                </a:lnTo>
                <a:lnTo>
                  <a:pt x="2794" y="106"/>
                </a:lnTo>
                <a:lnTo>
                  <a:pt x="2503" y="91"/>
                </a:lnTo>
                <a:lnTo>
                  <a:pt x="2114" y="0"/>
                </a:lnTo>
                <a:lnTo>
                  <a:pt x="1878" y="0"/>
                </a:lnTo>
                <a:lnTo>
                  <a:pt x="1503" y="0"/>
                </a:lnTo>
                <a:lnTo>
                  <a:pt x="1058" y="3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2722360" y="1854043"/>
            <a:ext cx="898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H="1">
            <a:off x="2246110" y="1849280"/>
            <a:ext cx="473075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>
            <a:off x="2719185" y="1787368"/>
            <a:ext cx="0" cy="10239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2712835" y="1434943"/>
            <a:ext cx="4762" cy="417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3376410" y="1561943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x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2217535" y="222710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y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2727122" y="265731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z</a:t>
            </a:r>
          </a:p>
        </p:txBody>
      </p:sp>
      <p:sp>
        <p:nvSpPr>
          <p:cNvPr id="19468" name="Freeform 16"/>
          <p:cNvSpPr>
            <a:spLocks/>
          </p:cNvSpPr>
          <p:nvPr/>
        </p:nvSpPr>
        <p:spPr bwMode="auto">
          <a:xfrm>
            <a:off x="5305222" y="1938180"/>
            <a:ext cx="2239963" cy="1241425"/>
          </a:xfrm>
          <a:custGeom>
            <a:avLst/>
            <a:gdLst>
              <a:gd name="T0" fmla="*/ 0 w 3527"/>
              <a:gd name="T1" fmla="*/ 29195 h 1956"/>
              <a:gd name="T2" fmla="*/ 85102 w 3527"/>
              <a:gd name="T3" fmla="*/ 289412 h 1956"/>
              <a:gd name="T4" fmla="*/ 175920 w 3527"/>
              <a:gd name="T5" fmla="*/ 531858 h 1956"/>
              <a:gd name="T6" fmla="*/ 375973 w 3527"/>
              <a:gd name="T7" fmla="*/ 774939 h 1956"/>
              <a:gd name="T8" fmla="*/ 557609 w 3527"/>
              <a:gd name="T9" fmla="*/ 948840 h 1956"/>
              <a:gd name="T10" fmla="*/ 675736 w 3527"/>
              <a:gd name="T11" fmla="*/ 1018019 h 1956"/>
              <a:gd name="T12" fmla="*/ 806565 w 3527"/>
              <a:gd name="T13" fmla="*/ 1127183 h 1956"/>
              <a:gd name="T14" fmla="*/ 946284 w 3527"/>
              <a:gd name="T15" fmla="*/ 1190651 h 1956"/>
              <a:gd name="T16" fmla="*/ 1149513 w 3527"/>
              <a:gd name="T17" fmla="*/ 1241425 h 1956"/>
              <a:gd name="T18" fmla="*/ 1394658 w 3527"/>
              <a:gd name="T19" fmla="*/ 1226193 h 1956"/>
              <a:gd name="T20" fmla="*/ 1530567 w 3527"/>
              <a:gd name="T21" fmla="*/ 1191286 h 1956"/>
              <a:gd name="T22" fmla="*/ 1702042 w 3527"/>
              <a:gd name="T23" fmla="*/ 1127183 h 1956"/>
              <a:gd name="T24" fmla="*/ 1841762 w 3527"/>
              <a:gd name="T25" fmla="*/ 1044676 h 1956"/>
              <a:gd name="T26" fmla="*/ 1930674 w 3527"/>
              <a:gd name="T27" fmla="*/ 948840 h 1956"/>
              <a:gd name="T28" fmla="*/ 1976401 w 3527"/>
              <a:gd name="T29" fmla="*/ 867601 h 1956"/>
              <a:gd name="T30" fmla="*/ 2039910 w 3527"/>
              <a:gd name="T31" fmla="*/ 717183 h 1956"/>
              <a:gd name="T32" fmla="*/ 2103419 w 3527"/>
              <a:gd name="T33" fmla="*/ 578189 h 1956"/>
              <a:gd name="T34" fmla="*/ 2130728 w 3527"/>
              <a:gd name="T35" fmla="*/ 462678 h 1956"/>
              <a:gd name="T36" fmla="*/ 2166928 w 3527"/>
              <a:gd name="T37" fmla="*/ 347167 h 1956"/>
              <a:gd name="T38" fmla="*/ 2194237 w 3527"/>
              <a:gd name="T39" fmla="*/ 231657 h 1956"/>
              <a:gd name="T40" fmla="*/ 2212654 w 3527"/>
              <a:gd name="T41" fmla="*/ 161842 h 1956"/>
              <a:gd name="T42" fmla="*/ 2239963 w 3527"/>
              <a:gd name="T43" fmla="*/ 11424 h 1956"/>
              <a:gd name="T44" fmla="*/ 1485476 w 3527"/>
              <a:gd name="T45" fmla="*/ 0 h 1956"/>
              <a:gd name="T46" fmla="*/ 594444 w 3527"/>
              <a:gd name="T47" fmla="*/ 34907 h 1956"/>
              <a:gd name="T48" fmla="*/ 312464 w 3527"/>
              <a:gd name="T49" fmla="*/ 81238 h 1956"/>
              <a:gd name="T50" fmla="*/ 175920 w 3527"/>
              <a:gd name="T51" fmla="*/ 69180 h 1956"/>
              <a:gd name="T52" fmla="*/ 139720 w 3527"/>
              <a:gd name="T53" fmla="*/ 57755 h 1956"/>
              <a:gd name="T54" fmla="*/ 85102 w 3527"/>
              <a:gd name="T55" fmla="*/ 11424 h 1956"/>
              <a:gd name="T56" fmla="*/ 0 w 3527"/>
              <a:gd name="T57" fmla="*/ 29195 h 195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527"/>
              <a:gd name="T88" fmla="*/ 0 h 1956"/>
              <a:gd name="T89" fmla="*/ 3527 w 3527"/>
              <a:gd name="T90" fmla="*/ 1956 h 195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527" h="1956">
                <a:moveTo>
                  <a:pt x="0" y="46"/>
                </a:moveTo>
                <a:lnTo>
                  <a:pt x="134" y="456"/>
                </a:lnTo>
                <a:lnTo>
                  <a:pt x="277" y="838"/>
                </a:lnTo>
                <a:lnTo>
                  <a:pt x="592" y="1221"/>
                </a:lnTo>
                <a:lnTo>
                  <a:pt x="878" y="1495"/>
                </a:lnTo>
                <a:lnTo>
                  <a:pt x="1064" y="1604"/>
                </a:lnTo>
                <a:lnTo>
                  <a:pt x="1270" y="1776"/>
                </a:lnTo>
                <a:lnTo>
                  <a:pt x="1490" y="1876"/>
                </a:lnTo>
                <a:lnTo>
                  <a:pt x="1810" y="1956"/>
                </a:lnTo>
                <a:lnTo>
                  <a:pt x="2196" y="1932"/>
                </a:lnTo>
                <a:lnTo>
                  <a:pt x="2410" y="1877"/>
                </a:lnTo>
                <a:lnTo>
                  <a:pt x="2680" y="1776"/>
                </a:lnTo>
                <a:lnTo>
                  <a:pt x="2900" y="1646"/>
                </a:lnTo>
                <a:lnTo>
                  <a:pt x="3040" y="1495"/>
                </a:lnTo>
                <a:lnTo>
                  <a:pt x="3112" y="1367"/>
                </a:lnTo>
                <a:lnTo>
                  <a:pt x="3212" y="1130"/>
                </a:lnTo>
                <a:lnTo>
                  <a:pt x="3312" y="911"/>
                </a:lnTo>
                <a:lnTo>
                  <a:pt x="3355" y="729"/>
                </a:lnTo>
                <a:lnTo>
                  <a:pt x="3412" y="547"/>
                </a:lnTo>
                <a:lnTo>
                  <a:pt x="3455" y="365"/>
                </a:lnTo>
                <a:lnTo>
                  <a:pt x="3484" y="255"/>
                </a:lnTo>
                <a:lnTo>
                  <a:pt x="3527" y="18"/>
                </a:lnTo>
                <a:cubicBezTo>
                  <a:pt x="3138" y="117"/>
                  <a:pt x="2732" y="46"/>
                  <a:pt x="2339" y="0"/>
                </a:cubicBezTo>
                <a:cubicBezTo>
                  <a:pt x="1861" y="15"/>
                  <a:pt x="1416" y="43"/>
                  <a:pt x="936" y="55"/>
                </a:cubicBezTo>
                <a:cubicBezTo>
                  <a:pt x="790" y="102"/>
                  <a:pt x="639" y="81"/>
                  <a:pt x="492" y="128"/>
                </a:cubicBezTo>
                <a:cubicBezTo>
                  <a:pt x="420" y="122"/>
                  <a:pt x="349" y="118"/>
                  <a:pt x="277" y="109"/>
                </a:cubicBezTo>
                <a:cubicBezTo>
                  <a:pt x="258" y="106"/>
                  <a:pt x="238" y="102"/>
                  <a:pt x="220" y="91"/>
                </a:cubicBezTo>
                <a:cubicBezTo>
                  <a:pt x="189" y="71"/>
                  <a:pt x="167" y="9"/>
                  <a:pt x="134" y="18"/>
                </a:cubicBezTo>
                <a:cubicBezTo>
                  <a:pt x="91" y="30"/>
                  <a:pt x="0" y="46"/>
                  <a:pt x="0" y="46"/>
                </a:cubicBezTo>
                <a:close/>
              </a:path>
            </a:pathLst>
          </a:cu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Freeform 17" descr="Light upward diagonal"/>
          <p:cNvSpPr>
            <a:spLocks/>
          </p:cNvSpPr>
          <p:nvPr/>
        </p:nvSpPr>
        <p:spPr bwMode="auto">
          <a:xfrm>
            <a:off x="5305222" y="1509555"/>
            <a:ext cx="2247900" cy="760413"/>
          </a:xfrm>
          <a:custGeom>
            <a:avLst/>
            <a:gdLst>
              <a:gd name="T0" fmla="*/ 679508 w 3500"/>
              <a:gd name="T1" fmla="*/ 19042 h 1198"/>
              <a:gd name="T2" fmla="*/ 421321 w 3500"/>
              <a:gd name="T3" fmla="*/ 76803 h 1198"/>
              <a:gd name="T4" fmla="*/ 189466 w 3500"/>
              <a:gd name="T5" fmla="*/ 182804 h 1198"/>
              <a:gd name="T6" fmla="*/ 77071 w 3500"/>
              <a:gd name="T7" fmla="*/ 248182 h 1198"/>
              <a:gd name="T8" fmla="*/ 0 w 3500"/>
              <a:gd name="T9" fmla="*/ 381476 h 1198"/>
              <a:gd name="T10" fmla="*/ 1927 w 3500"/>
              <a:gd name="T11" fmla="*/ 481129 h 1198"/>
              <a:gd name="T12" fmla="*/ 109184 w 3500"/>
              <a:gd name="T13" fmla="*/ 577609 h 1198"/>
              <a:gd name="T14" fmla="*/ 278740 w 3500"/>
              <a:gd name="T15" fmla="*/ 644891 h 1198"/>
              <a:gd name="T16" fmla="*/ 359022 w 3500"/>
              <a:gd name="T17" fmla="*/ 663933 h 1198"/>
              <a:gd name="T18" fmla="*/ 501603 w 3500"/>
              <a:gd name="T19" fmla="*/ 683610 h 1198"/>
              <a:gd name="T20" fmla="*/ 626201 w 3500"/>
              <a:gd name="T21" fmla="*/ 693131 h 1198"/>
              <a:gd name="T22" fmla="*/ 894022 w 3500"/>
              <a:gd name="T23" fmla="*/ 674089 h 1198"/>
              <a:gd name="T24" fmla="*/ 1250475 w 3500"/>
              <a:gd name="T25" fmla="*/ 683610 h 1198"/>
              <a:gd name="T26" fmla="*/ 1509304 w 3500"/>
              <a:gd name="T27" fmla="*/ 712173 h 1198"/>
              <a:gd name="T28" fmla="*/ 1705835 w 3500"/>
              <a:gd name="T29" fmla="*/ 760413 h 1198"/>
              <a:gd name="T30" fmla="*/ 1910715 w 3500"/>
              <a:gd name="T31" fmla="*/ 712173 h 1198"/>
              <a:gd name="T32" fmla="*/ 2089263 w 3500"/>
              <a:gd name="T33" fmla="*/ 635370 h 1198"/>
              <a:gd name="T34" fmla="*/ 2213860 w 3500"/>
              <a:gd name="T35" fmla="*/ 490650 h 1198"/>
              <a:gd name="T36" fmla="*/ 2247900 w 3500"/>
              <a:gd name="T37" fmla="*/ 400518 h 1198"/>
              <a:gd name="T38" fmla="*/ 2222852 w 3500"/>
              <a:gd name="T39" fmla="*/ 279284 h 1198"/>
              <a:gd name="T40" fmla="*/ 2106603 w 3500"/>
              <a:gd name="T41" fmla="*/ 125043 h 1198"/>
              <a:gd name="T42" fmla="*/ 1964022 w 3500"/>
              <a:gd name="T43" fmla="*/ 67282 h 1198"/>
              <a:gd name="T44" fmla="*/ 1794467 w 3500"/>
              <a:gd name="T45" fmla="*/ 67282 h 1198"/>
              <a:gd name="T46" fmla="*/ 1607570 w 3500"/>
              <a:gd name="T47" fmla="*/ 57761 h 1198"/>
              <a:gd name="T48" fmla="*/ 1357732 w 3500"/>
              <a:gd name="T49" fmla="*/ 0 h 1198"/>
              <a:gd name="T50" fmla="*/ 1206159 w 3500"/>
              <a:gd name="T51" fmla="*/ 0 h 1198"/>
              <a:gd name="T52" fmla="*/ 965313 w 3500"/>
              <a:gd name="T53" fmla="*/ 0 h 1198"/>
              <a:gd name="T54" fmla="*/ 679508 w 3500"/>
              <a:gd name="T55" fmla="*/ 19042 h 11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500"/>
              <a:gd name="T85" fmla="*/ 0 h 1198"/>
              <a:gd name="T86" fmla="*/ 3500 w 3500"/>
              <a:gd name="T87" fmla="*/ 1198 h 11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500" h="1198">
                <a:moveTo>
                  <a:pt x="1058" y="30"/>
                </a:moveTo>
                <a:lnTo>
                  <a:pt x="656" y="121"/>
                </a:lnTo>
                <a:lnTo>
                  <a:pt x="295" y="288"/>
                </a:lnTo>
                <a:lnTo>
                  <a:pt x="120" y="391"/>
                </a:lnTo>
                <a:lnTo>
                  <a:pt x="0" y="601"/>
                </a:lnTo>
                <a:lnTo>
                  <a:pt x="3" y="758"/>
                </a:lnTo>
                <a:lnTo>
                  <a:pt x="170" y="910"/>
                </a:lnTo>
                <a:lnTo>
                  <a:pt x="434" y="1016"/>
                </a:lnTo>
                <a:lnTo>
                  <a:pt x="559" y="1046"/>
                </a:lnTo>
                <a:lnTo>
                  <a:pt x="781" y="1077"/>
                </a:lnTo>
                <a:lnTo>
                  <a:pt x="975" y="1092"/>
                </a:lnTo>
                <a:lnTo>
                  <a:pt x="1392" y="1062"/>
                </a:lnTo>
                <a:lnTo>
                  <a:pt x="1947" y="1077"/>
                </a:lnTo>
                <a:lnTo>
                  <a:pt x="2350" y="1122"/>
                </a:lnTo>
                <a:lnTo>
                  <a:pt x="2656" y="1198"/>
                </a:lnTo>
                <a:cubicBezTo>
                  <a:pt x="2760" y="1198"/>
                  <a:pt x="2875" y="1155"/>
                  <a:pt x="2975" y="1122"/>
                </a:cubicBezTo>
                <a:cubicBezTo>
                  <a:pt x="3074" y="1089"/>
                  <a:pt x="3174" y="1059"/>
                  <a:pt x="3253" y="1001"/>
                </a:cubicBezTo>
                <a:lnTo>
                  <a:pt x="3447" y="773"/>
                </a:lnTo>
                <a:lnTo>
                  <a:pt x="3500" y="631"/>
                </a:lnTo>
                <a:lnTo>
                  <a:pt x="3461" y="440"/>
                </a:lnTo>
                <a:lnTo>
                  <a:pt x="3280" y="197"/>
                </a:lnTo>
                <a:lnTo>
                  <a:pt x="3058" y="106"/>
                </a:lnTo>
                <a:lnTo>
                  <a:pt x="2794" y="106"/>
                </a:lnTo>
                <a:lnTo>
                  <a:pt x="2503" y="91"/>
                </a:lnTo>
                <a:lnTo>
                  <a:pt x="2114" y="0"/>
                </a:lnTo>
                <a:lnTo>
                  <a:pt x="1878" y="0"/>
                </a:lnTo>
                <a:lnTo>
                  <a:pt x="1503" y="0"/>
                </a:lnTo>
                <a:lnTo>
                  <a:pt x="1058" y="3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8"/>
          <p:cNvSpPr>
            <a:spLocks noChangeShapeType="1"/>
          </p:cNvSpPr>
          <p:nvPr/>
        </p:nvSpPr>
        <p:spPr bwMode="auto">
          <a:xfrm>
            <a:off x="6479972" y="1855630"/>
            <a:ext cx="898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9"/>
          <p:cNvSpPr>
            <a:spLocks noChangeShapeType="1"/>
          </p:cNvSpPr>
          <p:nvPr/>
        </p:nvSpPr>
        <p:spPr bwMode="auto">
          <a:xfrm flipH="1">
            <a:off x="6003722" y="1565118"/>
            <a:ext cx="777875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20"/>
          <p:cNvSpPr>
            <a:spLocks noChangeShapeType="1"/>
          </p:cNvSpPr>
          <p:nvPr/>
        </p:nvSpPr>
        <p:spPr bwMode="auto">
          <a:xfrm>
            <a:off x="6476797" y="1788955"/>
            <a:ext cx="0" cy="10239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Text Box 22"/>
          <p:cNvSpPr txBox="1">
            <a:spLocks noChangeArrowheads="1"/>
          </p:cNvSpPr>
          <p:nvPr/>
        </p:nvSpPr>
        <p:spPr bwMode="auto">
          <a:xfrm>
            <a:off x="7134022" y="156353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x</a:t>
            </a:r>
          </a:p>
        </p:txBody>
      </p:sp>
      <p:sp>
        <p:nvSpPr>
          <p:cNvPr id="19475" name="Text Box 23"/>
          <p:cNvSpPr txBox="1">
            <a:spLocks noChangeArrowheads="1"/>
          </p:cNvSpPr>
          <p:nvPr/>
        </p:nvSpPr>
        <p:spPr bwMode="auto">
          <a:xfrm>
            <a:off x="5975147" y="2228693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y</a:t>
            </a:r>
          </a:p>
        </p:txBody>
      </p:sp>
      <p:sp>
        <p:nvSpPr>
          <p:cNvPr id="19476" name="Text Box 24"/>
          <p:cNvSpPr txBox="1">
            <a:spLocks noChangeArrowheads="1"/>
          </p:cNvSpPr>
          <p:nvPr/>
        </p:nvSpPr>
        <p:spPr bwMode="auto">
          <a:xfrm>
            <a:off x="6484735" y="265890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z</a:t>
            </a:r>
          </a:p>
        </p:txBody>
      </p:sp>
      <p:sp>
        <p:nvSpPr>
          <p:cNvPr id="19477" name="Text Box 26"/>
          <p:cNvSpPr txBox="1">
            <a:spLocks noChangeArrowheads="1"/>
          </p:cNvSpPr>
          <p:nvPr/>
        </p:nvSpPr>
        <p:spPr bwMode="auto">
          <a:xfrm>
            <a:off x="1356502" y="840667"/>
            <a:ext cx="2747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Three-Dimensional</a:t>
            </a:r>
          </a:p>
        </p:txBody>
      </p:sp>
      <p:sp>
        <p:nvSpPr>
          <p:cNvPr id="19478" name="Text Box 28"/>
          <p:cNvSpPr txBox="1">
            <a:spLocks noChangeArrowheads="1"/>
          </p:cNvSpPr>
          <p:nvPr/>
        </p:nvSpPr>
        <p:spPr bwMode="auto">
          <a:xfrm>
            <a:off x="5193895" y="800775"/>
            <a:ext cx="2747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Two-Dimensional</a:t>
            </a:r>
          </a:p>
        </p:txBody>
      </p:sp>
      <p:sp>
        <p:nvSpPr>
          <p:cNvPr id="19485" name="Line 36"/>
          <p:cNvSpPr>
            <a:spLocks noChangeShapeType="1"/>
          </p:cNvSpPr>
          <p:nvPr/>
        </p:nvSpPr>
        <p:spPr bwMode="auto">
          <a:xfrm>
            <a:off x="1873452" y="5470503"/>
            <a:ext cx="0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36927" y="5638778"/>
            <a:ext cx="2125663" cy="469900"/>
            <a:chOff x="1727200" y="6066794"/>
            <a:chExt cx="2125663" cy="469900"/>
          </a:xfrm>
        </p:grpSpPr>
        <p:sp>
          <p:nvSpPr>
            <p:cNvPr id="19479" name="Line 30"/>
            <p:cNvSpPr>
              <a:spLocks noChangeShapeType="1"/>
            </p:cNvSpPr>
            <p:nvPr/>
          </p:nvSpPr>
          <p:spPr bwMode="auto">
            <a:xfrm>
              <a:off x="1727200" y="6119181"/>
              <a:ext cx="0" cy="3349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31"/>
            <p:cNvSpPr>
              <a:spLocks noChangeShapeType="1"/>
            </p:cNvSpPr>
            <p:nvPr/>
          </p:nvSpPr>
          <p:spPr bwMode="auto">
            <a:xfrm>
              <a:off x="3243263" y="6074731"/>
              <a:ext cx="0" cy="3349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32"/>
            <p:cNvSpPr>
              <a:spLocks noChangeShapeType="1"/>
            </p:cNvSpPr>
            <p:nvPr/>
          </p:nvSpPr>
          <p:spPr bwMode="auto">
            <a:xfrm>
              <a:off x="3494088" y="6201731"/>
              <a:ext cx="0" cy="3349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33"/>
            <p:cNvSpPr>
              <a:spLocks noChangeShapeType="1"/>
            </p:cNvSpPr>
            <p:nvPr/>
          </p:nvSpPr>
          <p:spPr bwMode="auto">
            <a:xfrm>
              <a:off x="3852863" y="6096956"/>
              <a:ext cx="0" cy="3349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34"/>
            <p:cNvSpPr>
              <a:spLocks noChangeShapeType="1"/>
            </p:cNvSpPr>
            <p:nvPr/>
          </p:nvSpPr>
          <p:spPr bwMode="auto">
            <a:xfrm>
              <a:off x="2381250" y="6157281"/>
              <a:ext cx="0" cy="3349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35"/>
            <p:cNvSpPr>
              <a:spLocks noChangeShapeType="1"/>
            </p:cNvSpPr>
            <p:nvPr/>
          </p:nvSpPr>
          <p:spPr bwMode="auto">
            <a:xfrm>
              <a:off x="2968625" y="6154106"/>
              <a:ext cx="0" cy="3349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37"/>
            <p:cNvSpPr>
              <a:spLocks noChangeShapeType="1"/>
            </p:cNvSpPr>
            <p:nvPr/>
          </p:nvSpPr>
          <p:spPr bwMode="auto">
            <a:xfrm>
              <a:off x="2076450" y="6090606"/>
              <a:ext cx="0" cy="3349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38"/>
            <p:cNvSpPr>
              <a:spLocks noChangeShapeType="1"/>
            </p:cNvSpPr>
            <p:nvPr/>
          </p:nvSpPr>
          <p:spPr bwMode="auto">
            <a:xfrm>
              <a:off x="2679700" y="6066794"/>
              <a:ext cx="0" cy="33496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8" name="Freeform 39"/>
          <p:cNvSpPr>
            <a:spLocks/>
          </p:cNvSpPr>
          <p:nvPr/>
        </p:nvSpPr>
        <p:spPr bwMode="auto">
          <a:xfrm>
            <a:off x="1336877" y="5179990"/>
            <a:ext cx="2917825" cy="623888"/>
          </a:xfrm>
          <a:custGeom>
            <a:avLst/>
            <a:gdLst>
              <a:gd name="T0" fmla="*/ 15237 w 4596"/>
              <a:gd name="T1" fmla="*/ 282084 h 982"/>
              <a:gd name="T2" fmla="*/ 114275 w 4596"/>
              <a:gd name="T3" fmla="*/ 205845 h 982"/>
              <a:gd name="T4" fmla="*/ 304734 w 4596"/>
              <a:gd name="T5" fmla="*/ 121982 h 982"/>
              <a:gd name="T6" fmla="*/ 525666 w 4596"/>
              <a:gd name="T7" fmla="*/ 68615 h 982"/>
              <a:gd name="T8" fmla="*/ 746598 w 4596"/>
              <a:gd name="T9" fmla="*/ 38119 h 982"/>
              <a:gd name="T10" fmla="*/ 937056 w 4596"/>
              <a:gd name="T11" fmla="*/ 38119 h 982"/>
              <a:gd name="T12" fmla="*/ 1135133 w 4596"/>
              <a:gd name="T13" fmla="*/ 83863 h 982"/>
              <a:gd name="T14" fmla="*/ 1302737 w 4596"/>
              <a:gd name="T15" fmla="*/ 121982 h 982"/>
              <a:gd name="T16" fmla="*/ 1531287 w 4596"/>
              <a:gd name="T17" fmla="*/ 83863 h 982"/>
              <a:gd name="T18" fmla="*/ 1714127 w 4596"/>
              <a:gd name="T19" fmla="*/ 45743 h 982"/>
              <a:gd name="T20" fmla="*/ 1950295 w 4596"/>
              <a:gd name="T21" fmla="*/ 7624 h 982"/>
              <a:gd name="T22" fmla="*/ 2102662 w 4596"/>
              <a:gd name="T23" fmla="*/ 0 h 982"/>
              <a:gd name="T24" fmla="*/ 2369304 w 4596"/>
              <a:gd name="T25" fmla="*/ 53367 h 982"/>
              <a:gd name="T26" fmla="*/ 2521671 w 4596"/>
              <a:gd name="T27" fmla="*/ 106734 h 982"/>
              <a:gd name="T28" fmla="*/ 2742603 w 4596"/>
              <a:gd name="T29" fmla="*/ 213469 h 982"/>
              <a:gd name="T30" fmla="*/ 2849260 w 4596"/>
              <a:gd name="T31" fmla="*/ 282084 h 982"/>
              <a:gd name="T32" fmla="*/ 2917825 w 4596"/>
              <a:gd name="T33" fmla="*/ 388818 h 982"/>
              <a:gd name="T34" fmla="*/ 2879733 w 4596"/>
              <a:gd name="T35" fmla="*/ 480305 h 982"/>
              <a:gd name="T36" fmla="*/ 2795932 w 4596"/>
              <a:gd name="T37" fmla="*/ 503177 h 982"/>
              <a:gd name="T38" fmla="*/ 2651183 w 4596"/>
              <a:gd name="T39" fmla="*/ 495553 h 982"/>
              <a:gd name="T40" fmla="*/ 2483579 w 4596"/>
              <a:gd name="T41" fmla="*/ 503177 h 982"/>
              <a:gd name="T42" fmla="*/ 2338831 w 4596"/>
              <a:gd name="T43" fmla="*/ 579415 h 982"/>
              <a:gd name="T44" fmla="*/ 2125517 w 4596"/>
              <a:gd name="T45" fmla="*/ 587039 h 982"/>
              <a:gd name="T46" fmla="*/ 1904585 w 4596"/>
              <a:gd name="T47" fmla="*/ 602287 h 982"/>
              <a:gd name="T48" fmla="*/ 1691272 w 4596"/>
              <a:gd name="T49" fmla="*/ 541296 h 982"/>
              <a:gd name="T50" fmla="*/ 1455103 w 4596"/>
              <a:gd name="T51" fmla="*/ 510800 h 982"/>
              <a:gd name="T52" fmla="*/ 1173224 w 4596"/>
              <a:gd name="T53" fmla="*/ 541296 h 982"/>
              <a:gd name="T54" fmla="*/ 975148 w 4596"/>
              <a:gd name="T55" fmla="*/ 579415 h 982"/>
              <a:gd name="T56" fmla="*/ 731361 w 4596"/>
              <a:gd name="T57" fmla="*/ 609911 h 982"/>
              <a:gd name="T58" fmla="*/ 578994 w 4596"/>
              <a:gd name="T59" fmla="*/ 617535 h 982"/>
              <a:gd name="T60" fmla="*/ 449482 w 4596"/>
              <a:gd name="T61" fmla="*/ 609911 h 982"/>
              <a:gd name="T62" fmla="*/ 213314 w 4596"/>
              <a:gd name="T63" fmla="*/ 533672 h 982"/>
              <a:gd name="T64" fmla="*/ 68565 w 4596"/>
              <a:gd name="T65" fmla="*/ 472681 h 982"/>
              <a:gd name="T66" fmla="*/ 0 w 4596"/>
              <a:gd name="T67" fmla="*/ 396442 h 982"/>
              <a:gd name="T68" fmla="*/ 15237 w 4596"/>
              <a:gd name="T69" fmla="*/ 282084 h 9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596"/>
              <a:gd name="T106" fmla="*/ 0 h 982"/>
              <a:gd name="T107" fmla="*/ 4596 w 4596"/>
              <a:gd name="T108" fmla="*/ 982 h 98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596" h="982">
                <a:moveTo>
                  <a:pt x="24" y="444"/>
                </a:moveTo>
                <a:lnTo>
                  <a:pt x="180" y="324"/>
                </a:lnTo>
                <a:lnTo>
                  <a:pt x="480" y="192"/>
                </a:lnTo>
                <a:lnTo>
                  <a:pt x="828" y="108"/>
                </a:lnTo>
                <a:lnTo>
                  <a:pt x="1176" y="60"/>
                </a:lnTo>
                <a:lnTo>
                  <a:pt x="1476" y="60"/>
                </a:lnTo>
                <a:lnTo>
                  <a:pt x="1788" y="132"/>
                </a:lnTo>
                <a:lnTo>
                  <a:pt x="2052" y="192"/>
                </a:lnTo>
                <a:lnTo>
                  <a:pt x="2412" y="132"/>
                </a:lnTo>
                <a:lnTo>
                  <a:pt x="2700" y="72"/>
                </a:lnTo>
                <a:lnTo>
                  <a:pt x="3072" y="12"/>
                </a:lnTo>
                <a:lnTo>
                  <a:pt x="3312" y="0"/>
                </a:lnTo>
                <a:lnTo>
                  <a:pt x="3732" y="84"/>
                </a:lnTo>
                <a:lnTo>
                  <a:pt x="3972" y="168"/>
                </a:lnTo>
                <a:lnTo>
                  <a:pt x="4320" y="336"/>
                </a:lnTo>
                <a:lnTo>
                  <a:pt x="4488" y="444"/>
                </a:lnTo>
                <a:lnTo>
                  <a:pt x="4596" y="612"/>
                </a:lnTo>
                <a:lnTo>
                  <a:pt x="4536" y="756"/>
                </a:lnTo>
                <a:lnTo>
                  <a:pt x="4404" y="792"/>
                </a:lnTo>
                <a:lnTo>
                  <a:pt x="4176" y="780"/>
                </a:lnTo>
                <a:lnTo>
                  <a:pt x="3912" y="792"/>
                </a:lnTo>
                <a:lnTo>
                  <a:pt x="3684" y="912"/>
                </a:lnTo>
                <a:lnTo>
                  <a:pt x="3348" y="924"/>
                </a:lnTo>
                <a:lnTo>
                  <a:pt x="3000" y="948"/>
                </a:lnTo>
                <a:lnTo>
                  <a:pt x="2664" y="852"/>
                </a:lnTo>
                <a:lnTo>
                  <a:pt x="2292" y="804"/>
                </a:lnTo>
                <a:lnTo>
                  <a:pt x="1848" y="852"/>
                </a:lnTo>
                <a:lnTo>
                  <a:pt x="1536" y="912"/>
                </a:lnTo>
                <a:cubicBezTo>
                  <a:pt x="1420" y="930"/>
                  <a:pt x="1256" y="950"/>
                  <a:pt x="1152" y="960"/>
                </a:cubicBezTo>
                <a:cubicBezTo>
                  <a:pt x="1048" y="970"/>
                  <a:pt x="986" y="972"/>
                  <a:pt x="912" y="972"/>
                </a:cubicBezTo>
                <a:cubicBezTo>
                  <a:pt x="838" y="972"/>
                  <a:pt x="804" y="982"/>
                  <a:pt x="708" y="960"/>
                </a:cubicBezTo>
                <a:lnTo>
                  <a:pt x="336" y="840"/>
                </a:lnTo>
                <a:lnTo>
                  <a:pt x="108" y="744"/>
                </a:lnTo>
                <a:lnTo>
                  <a:pt x="0" y="624"/>
                </a:lnTo>
                <a:lnTo>
                  <a:pt x="24" y="444"/>
                </a:lnTo>
                <a:close/>
              </a:path>
            </a:pathLst>
          </a:custGeom>
          <a:gradFill rotWithShape="0">
            <a:gsLst>
              <a:gs pos="0">
                <a:srgbClr val="8F8F8F"/>
              </a:gs>
              <a:gs pos="50000">
                <a:srgbClr val="F8F8F8"/>
              </a:gs>
              <a:gs pos="100000">
                <a:srgbClr val="8F8F8F"/>
              </a:gs>
            </a:gsLst>
            <a:lin ang="0" scaled="1"/>
          </a:gra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Freeform 40"/>
          <p:cNvSpPr>
            <a:spLocks/>
          </p:cNvSpPr>
          <p:nvPr/>
        </p:nvSpPr>
        <p:spPr bwMode="auto">
          <a:xfrm>
            <a:off x="1282902" y="3778228"/>
            <a:ext cx="2971800" cy="1782762"/>
          </a:xfrm>
          <a:custGeom>
            <a:avLst/>
            <a:gdLst>
              <a:gd name="T0" fmla="*/ 68230 w 4704"/>
              <a:gd name="T1" fmla="*/ 0 h 2808"/>
              <a:gd name="T2" fmla="*/ 22743 w 4704"/>
              <a:gd name="T3" fmla="*/ 228559 h 2808"/>
              <a:gd name="T4" fmla="*/ 0 w 4704"/>
              <a:gd name="T5" fmla="*/ 457118 h 2808"/>
              <a:gd name="T6" fmla="*/ 22743 w 4704"/>
              <a:gd name="T7" fmla="*/ 632347 h 2808"/>
              <a:gd name="T8" fmla="*/ 53068 w 4704"/>
              <a:gd name="T9" fmla="*/ 784720 h 2808"/>
              <a:gd name="T10" fmla="*/ 75811 w 4704"/>
              <a:gd name="T11" fmla="*/ 990423 h 2808"/>
              <a:gd name="T12" fmla="*/ 53068 w 4704"/>
              <a:gd name="T13" fmla="*/ 1165652 h 2808"/>
              <a:gd name="T14" fmla="*/ 30324 w 4704"/>
              <a:gd name="T15" fmla="*/ 1310406 h 2808"/>
              <a:gd name="T16" fmla="*/ 45487 w 4704"/>
              <a:gd name="T17" fmla="*/ 1447542 h 2808"/>
              <a:gd name="T18" fmla="*/ 45487 w 4704"/>
              <a:gd name="T19" fmla="*/ 1554203 h 2808"/>
              <a:gd name="T20" fmla="*/ 45487 w 4704"/>
              <a:gd name="T21" fmla="*/ 1676101 h 2808"/>
              <a:gd name="T22" fmla="*/ 68230 w 4704"/>
              <a:gd name="T23" fmla="*/ 1752287 h 2808"/>
              <a:gd name="T24" fmla="*/ 2941476 w 4704"/>
              <a:gd name="T25" fmla="*/ 1782762 h 2808"/>
              <a:gd name="T26" fmla="*/ 2949057 w 4704"/>
              <a:gd name="T27" fmla="*/ 1554203 h 2808"/>
              <a:gd name="T28" fmla="*/ 2926313 w 4704"/>
              <a:gd name="T29" fmla="*/ 1409449 h 2808"/>
              <a:gd name="T30" fmla="*/ 2911151 w 4704"/>
              <a:gd name="T31" fmla="*/ 1196127 h 2808"/>
              <a:gd name="T32" fmla="*/ 2933894 w 4704"/>
              <a:gd name="T33" fmla="*/ 1051372 h 2808"/>
              <a:gd name="T34" fmla="*/ 2941476 w 4704"/>
              <a:gd name="T35" fmla="*/ 959949 h 2808"/>
              <a:gd name="T36" fmla="*/ 2971800 w 4704"/>
              <a:gd name="T37" fmla="*/ 830432 h 2808"/>
              <a:gd name="T38" fmla="*/ 2964219 w 4704"/>
              <a:gd name="T39" fmla="*/ 708534 h 2808"/>
              <a:gd name="T40" fmla="*/ 2926313 w 4704"/>
              <a:gd name="T41" fmla="*/ 563779 h 2808"/>
              <a:gd name="T42" fmla="*/ 2903570 w 4704"/>
              <a:gd name="T43" fmla="*/ 472356 h 2808"/>
              <a:gd name="T44" fmla="*/ 2888408 w 4704"/>
              <a:gd name="T45" fmla="*/ 380932 h 2808"/>
              <a:gd name="T46" fmla="*/ 2880827 w 4704"/>
              <a:gd name="T47" fmla="*/ 281890 h 2808"/>
              <a:gd name="T48" fmla="*/ 2888408 w 4704"/>
              <a:gd name="T49" fmla="*/ 220941 h 2808"/>
              <a:gd name="T50" fmla="*/ 2964219 w 4704"/>
              <a:gd name="T51" fmla="*/ 22856 h 2808"/>
              <a:gd name="T52" fmla="*/ 68230 w 4704"/>
              <a:gd name="T53" fmla="*/ 0 h 280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704"/>
              <a:gd name="T82" fmla="*/ 0 h 2808"/>
              <a:gd name="T83" fmla="*/ 4704 w 4704"/>
              <a:gd name="T84" fmla="*/ 2808 h 280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704" h="2808">
                <a:moveTo>
                  <a:pt x="108" y="0"/>
                </a:moveTo>
                <a:lnTo>
                  <a:pt x="36" y="360"/>
                </a:lnTo>
                <a:lnTo>
                  <a:pt x="0" y="720"/>
                </a:lnTo>
                <a:lnTo>
                  <a:pt x="36" y="996"/>
                </a:lnTo>
                <a:lnTo>
                  <a:pt x="84" y="1236"/>
                </a:lnTo>
                <a:lnTo>
                  <a:pt x="120" y="1560"/>
                </a:lnTo>
                <a:lnTo>
                  <a:pt x="84" y="1836"/>
                </a:lnTo>
                <a:lnTo>
                  <a:pt x="48" y="2064"/>
                </a:lnTo>
                <a:lnTo>
                  <a:pt x="72" y="2280"/>
                </a:lnTo>
                <a:lnTo>
                  <a:pt x="72" y="2448"/>
                </a:lnTo>
                <a:lnTo>
                  <a:pt x="72" y="2640"/>
                </a:lnTo>
                <a:lnTo>
                  <a:pt x="108" y="2760"/>
                </a:lnTo>
                <a:lnTo>
                  <a:pt x="4656" y="2808"/>
                </a:lnTo>
                <a:lnTo>
                  <a:pt x="4668" y="2448"/>
                </a:lnTo>
                <a:lnTo>
                  <a:pt x="4632" y="2220"/>
                </a:lnTo>
                <a:lnTo>
                  <a:pt x="4608" y="1884"/>
                </a:lnTo>
                <a:lnTo>
                  <a:pt x="4644" y="1656"/>
                </a:lnTo>
                <a:lnTo>
                  <a:pt x="4656" y="1512"/>
                </a:lnTo>
                <a:lnTo>
                  <a:pt x="4704" y="1308"/>
                </a:lnTo>
                <a:lnTo>
                  <a:pt x="4692" y="1116"/>
                </a:lnTo>
                <a:lnTo>
                  <a:pt x="4632" y="888"/>
                </a:lnTo>
                <a:lnTo>
                  <a:pt x="4596" y="744"/>
                </a:lnTo>
                <a:lnTo>
                  <a:pt x="4572" y="600"/>
                </a:lnTo>
                <a:lnTo>
                  <a:pt x="4560" y="444"/>
                </a:lnTo>
                <a:lnTo>
                  <a:pt x="4572" y="348"/>
                </a:lnTo>
                <a:lnTo>
                  <a:pt x="4692" y="36"/>
                </a:lnTo>
                <a:lnTo>
                  <a:pt x="108" y="0"/>
                </a:lnTo>
                <a:close/>
              </a:path>
            </a:pathLst>
          </a:custGeom>
          <a:gradFill rotWithShape="0">
            <a:gsLst>
              <a:gs pos="0">
                <a:srgbClr val="8F8F8F"/>
              </a:gs>
              <a:gs pos="50000">
                <a:srgbClr val="F8F8F8"/>
              </a:gs>
              <a:gs pos="100000">
                <a:srgbClr val="8F8F8F"/>
              </a:gs>
            </a:gsLst>
            <a:lin ang="0" scaled="1"/>
          </a:gra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Freeform 41"/>
          <p:cNvSpPr>
            <a:spLocks/>
          </p:cNvSpPr>
          <p:nvPr/>
        </p:nvSpPr>
        <p:spPr bwMode="auto">
          <a:xfrm>
            <a:off x="1343227" y="3382940"/>
            <a:ext cx="2897188" cy="622300"/>
          </a:xfrm>
          <a:custGeom>
            <a:avLst/>
            <a:gdLst>
              <a:gd name="T0" fmla="*/ 26673 w 4562"/>
              <a:gd name="T1" fmla="*/ 290238 h 982"/>
              <a:gd name="T2" fmla="*/ 114313 w 4562"/>
              <a:gd name="T3" fmla="*/ 205321 h 982"/>
              <a:gd name="T4" fmla="*/ 304833 w 4562"/>
              <a:gd name="T5" fmla="*/ 121672 h 982"/>
              <a:gd name="T6" fmla="*/ 525838 w 4562"/>
              <a:gd name="T7" fmla="*/ 68440 h 982"/>
              <a:gd name="T8" fmla="*/ 746842 w 4562"/>
              <a:gd name="T9" fmla="*/ 38022 h 982"/>
              <a:gd name="T10" fmla="*/ 937363 w 4562"/>
              <a:gd name="T11" fmla="*/ 38022 h 982"/>
              <a:gd name="T12" fmla="*/ 1135504 w 4562"/>
              <a:gd name="T13" fmla="*/ 83649 h 982"/>
              <a:gd name="T14" fmla="*/ 1303163 w 4562"/>
              <a:gd name="T15" fmla="*/ 121672 h 982"/>
              <a:gd name="T16" fmla="*/ 1531788 w 4562"/>
              <a:gd name="T17" fmla="*/ 83649 h 982"/>
              <a:gd name="T18" fmla="*/ 1714688 w 4562"/>
              <a:gd name="T19" fmla="*/ 45627 h 982"/>
              <a:gd name="T20" fmla="*/ 1950934 w 4562"/>
              <a:gd name="T21" fmla="*/ 7604 h 982"/>
              <a:gd name="T22" fmla="*/ 2103351 w 4562"/>
              <a:gd name="T23" fmla="*/ 0 h 982"/>
              <a:gd name="T24" fmla="*/ 2370080 w 4562"/>
              <a:gd name="T25" fmla="*/ 53231 h 982"/>
              <a:gd name="T26" fmla="*/ 2522496 w 4562"/>
              <a:gd name="T27" fmla="*/ 106463 h 982"/>
              <a:gd name="T28" fmla="*/ 2743501 w 4562"/>
              <a:gd name="T29" fmla="*/ 212925 h 982"/>
              <a:gd name="T30" fmla="*/ 2850193 w 4562"/>
              <a:gd name="T31" fmla="*/ 281366 h 982"/>
              <a:gd name="T32" fmla="*/ 2897188 w 4562"/>
              <a:gd name="T33" fmla="*/ 391631 h 982"/>
              <a:gd name="T34" fmla="*/ 2880676 w 4562"/>
              <a:gd name="T35" fmla="*/ 479082 h 982"/>
              <a:gd name="T36" fmla="*/ 2796847 w 4562"/>
              <a:gd name="T37" fmla="*/ 501896 h 982"/>
              <a:gd name="T38" fmla="*/ 2652051 w 4562"/>
              <a:gd name="T39" fmla="*/ 494291 h 982"/>
              <a:gd name="T40" fmla="*/ 2484392 w 4562"/>
              <a:gd name="T41" fmla="*/ 501896 h 982"/>
              <a:gd name="T42" fmla="*/ 2339596 w 4562"/>
              <a:gd name="T43" fmla="*/ 577941 h 982"/>
              <a:gd name="T44" fmla="*/ 2126213 w 4562"/>
              <a:gd name="T45" fmla="*/ 585545 h 982"/>
              <a:gd name="T46" fmla="*/ 1905209 w 4562"/>
              <a:gd name="T47" fmla="*/ 600754 h 982"/>
              <a:gd name="T48" fmla="*/ 1691826 w 4562"/>
              <a:gd name="T49" fmla="*/ 539918 h 982"/>
              <a:gd name="T50" fmla="*/ 1455580 w 4562"/>
              <a:gd name="T51" fmla="*/ 509500 h 982"/>
              <a:gd name="T52" fmla="*/ 1173609 w 4562"/>
              <a:gd name="T53" fmla="*/ 539918 h 982"/>
              <a:gd name="T54" fmla="*/ 975467 w 4562"/>
              <a:gd name="T55" fmla="*/ 577941 h 982"/>
              <a:gd name="T56" fmla="*/ 731600 w 4562"/>
              <a:gd name="T57" fmla="*/ 608358 h 982"/>
              <a:gd name="T58" fmla="*/ 579183 w 4562"/>
              <a:gd name="T59" fmla="*/ 615963 h 982"/>
              <a:gd name="T60" fmla="*/ 449629 w 4562"/>
              <a:gd name="T61" fmla="*/ 608358 h 982"/>
              <a:gd name="T62" fmla="*/ 213383 w 4562"/>
              <a:gd name="T63" fmla="*/ 532314 h 982"/>
              <a:gd name="T64" fmla="*/ 68588 w 4562"/>
              <a:gd name="T65" fmla="*/ 471478 h 982"/>
              <a:gd name="T66" fmla="*/ 0 w 4562"/>
              <a:gd name="T67" fmla="*/ 395433 h 982"/>
              <a:gd name="T68" fmla="*/ 26673 w 4562"/>
              <a:gd name="T69" fmla="*/ 290238 h 9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562"/>
              <a:gd name="T106" fmla="*/ 0 h 982"/>
              <a:gd name="T107" fmla="*/ 4562 w 4562"/>
              <a:gd name="T108" fmla="*/ 982 h 98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562" h="982">
                <a:moveTo>
                  <a:pt x="42" y="458"/>
                </a:moveTo>
                <a:lnTo>
                  <a:pt x="180" y="324"/>
                </a:lnTo>
                <a:lnTo>
                  <a:pt x="480" y="192"/>
                </a:lnTo>
                <a:lnTo>
                  <a:pt x="828" y="108"/>
                </a:lnTo>
                <a:lnTo>
                  <a:pt x="1176" y="60"/>
                </a:lnTo>
                <a:lnTo>
                  <a:pt x="1476" y="60"/>
                </a:lnTo>
                <a:lnTo>
                  <a:pt x="1788" y="132"/>
                </a:lnTo>
                <a:lnTo>
                  <a:pt x="2052" y="192"/>
                </a:lnTo>
                <a:lnTo>
                  <a:pt x="2412" y="132"/>
                </a:lnTo>
                <a:lnTo>
                  <a:pt x="2700" y="72"/>
                </a:lnTo>
                <a:lnTo>
                  <a:pt x="3072" y="12"/>
                </a:lnTo>
                <a:lnTo>
                  <a:pt x="3312" y="0"/>
                </a:lnTo>
                <a:lnTo>
                  <a:pt x="3732" y="84"/>
                </a:lnTo>
                <a:lnTo>
                  <a:pt x="3972" y="168"/>
                </a:lnTo>
                <a:lnTo>
                  <a:pt x="4320" y="336"/>
                </a:lnTo>
                <a:lnTo>
                  <a:pt x="4488" y="444"/>
                </a:lnTo>
                <a:lnTo>
                  <a:pt x="4562" y="618"/>
                </a:lnTo>
                <a:lnTo>
                  <a:pt x="4536" y="756"/>
                </a:lnTo>
                <a:lnTo>
                  <a:pt x="4404" y="792"/>
                </a:lnTo>
                <a:lnTo>
                  <a:pt x="4176" y="780"/>
                </a:lnTo>
                <a:lnTo>
                  <a:pt x="3912" y="792"/>
                </a:lnTo>
                <a:lnTo>
                  <a:pt x="3684" y="912"/>
                </a:lnTo>
                <a:lnTo>
                  <a:pt x="3348" y="924"/>
                </a:lnTo>
                <a:lnTo>
                  <a:pt x="3000" y="948"/>
                </a:lnTo>
                <a:lnTo>
                  <a:pt x="2664" y="852"/>
                </a:lnTo>
                <a:lnTo>
                  <a:pt x="2292" y="804"/>
                </a:lnTo>
                <a:lnTo>
                  <a:pt x="1848" y="852"/>
                </a:lnTo>
                <a:lnTo>
                  <a:pt x="1536" y="912"/>
                </a:lnTo>
                <a:cubicBezTo>
                  <a:pt x="1420" y="930"/>
                  <a:pt x="1256" y="950"/>
                  <a:pt x="1152" y="960"/>
                </a:cubicBezTo>
                <a:cubicBezTo>
                  <a:pt x="1048" y="970"/>
                  <a:pt x="986" y="972"/>
                  <a:pt x="912" y="972"/>
                </a:cubicBezTo>
                <a:cubicBezTo>
                  <a:pt x="838" y="972"/>
                  <a:pt x="804" y="982"/>
                  <a:pt x="708" y="960"/>
                </a:cubicBezTo>
                <a:lnTo>
                  <a:pt x="336" y="840"/>
                </a:lnTo>
                <a:lnTo>
                  <a:pt x="108" y="744"/>
                </a:lnTo>
                <a:lnTo>
                  <a:pt x="0" y="624"/>
                </a:lnTo>
                <a:lnTo>
                  <a:pt x="42" y="458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Rectangle 42"/>
          <p:cNvSpPr>
            <a:spLocks noChangeArrowheads="1"/>
          </p:cNvSpPr>
          <p:nvPr/>
        </p:nvSpPr>
        <p:spPr bwMode="auto">
          <a:xfrm>
            <a:off x="1349577" y="5492728"/>
            <a:ext cx="2879725" cy="85725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50000">
                <a:srgbClr val="F8F8F8"/>
              </a:gs>
              <a:gs pos="100000">
                <a:srgbClr val="8F8F8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92" name="Group 43"/>
          <p:cNvGrpSpPr>
            <a:grpSpLocks/>
          </p:cNvGrpSpPr>
          <p:nvPr/>
        </p:nvGrpSpPr>
        <p:grpSpPr bwMode="auto">
          <a:xfrm>
            <a:off x="1717877" y="3190853"/>
            <a:ext cx="2125663" cy="654050"/>
            <a:chOff x="4152" y="8523"/>
            <a:chExt cx="3348" cy="1029"/>
          </a:xfrm>
        </p:grpSpPr>
        <p:sp>
          <p:nvSpPr>
            <p:cNvPr id="19526" name="Line 44"/>
            <p:cNvSpPr>
              <a:spLocks noChangeShapeType="1"/>
            </p:cNvSpPr>
            <p:nvPr/>
          </p:nvSpPr>
          <p:spPr bwMode="auto">
            <a:xfrm flipV="1">
              <a:off x="4152" y="8652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Line 45"/>
            <p:cNvSpPr>
              <a:spLocks noChangeShapeType="1"/>
            </p:cNvSpPr>
            <p:nvPr/>
          </p:nvSpPr>
          <p:spPr bwMode="auto">
            <a:xfrm flipV="1">
              <a:off x="6324" y="9012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8" name="Line 46"/>
            <p:cNvSpPr>
              <a:spLocks noChangeShapeType="1"/>
            </p:cNvSpPr>
            <p:nvPr/>
          </p:nvSpPr>
          <p:spPr bwMode="auto">
            <a:xfrm flipV="1">
              <a:off x="6540" y="8724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9" name="Line 47"/>
            <p:cNvSpPr>
              <a:spLocks noChangeShapeType="1"/>
            </p:cNvSpPr>
            <p:nvPr/>
          </p:nvSpPr>
          <p:spPr bwMode="auto">
            <a:xfrm flipV="1">
              <a:off x="6936" y="8523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0" name="Line 48"/>
            <p:cNvSpPr>
              <a:spLocks noChangeShapeType="1"/>
            </p:cNvSpPr>
            <p:nvPr/>
          </p:nvSpPr>
          <p:spPr bwMode="auto">
            <a:xfrm flipV="1">
              <a:off x="7500" y="8688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1" name="Line 49"/>
            <p:cNvSpPr>
              <a:spLocks noChangeShapeType="1"/>
            </p:cNvSpPr>
            <p:nvPr/>
          </p:nvSpPr>
          <p:spPr bwMode="auto">
            <a:xfrm flipV="1">
              <a:off x="5184" y="8592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2" name="Line 50"/>
            <p:cNvSpPr>
              <a:spLocks noChangeShapeType="1"/>
            </p:cNvSpPr>
            <p:nvPr/>
          </p:nvSpPr>
          <p:spPr bwMode="auto">
            <a:xfrm flipV="1">
              <a:off x="7080" y="8988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3" name="Line 51"/>
            <p:cNvSpPr>
              <a:spLocks noChangeShapeType="1"/>
            </p:cNvSpPr>
            <p:nvPr/>
          </p:nvSpPr>
          <p:spPr bwMode="auto">
            <a:xfrm flipV="1">
              <a:off x="6108" y="8568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4" name="Line 52"/>
            <p:cNvSpPr>
              <a:spLocks noChangeShapeType="1"/>
            </p:cNvSpPr>
            <p:nvPr/>
          </p:nvSpPr>
          <p:spPr bwMode="auto">
            <a:xfrm flipV="1">
              <a:off x="4368" y="9000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5" name="Line 53"/>
            <p:cNvSpPr>
              <a:spLocks noChangeShapeType="1"/>
            </p:cNvSpPr>
            <p:nvPr/>
          </p:nvSpPr>
          <p:spPr bwMode="auto">
            <a:xfrm flipV="1">
              <a:off x="5424" y="9000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6" name="Line 54"/>
            <p:cNvSpPr>
              <a:spLocks noChangeShapeType="1"/>
            </p:cNvSpPr>
            <p:nvPr/>
          </p:nvSpPr>
          <p:spPr bwMode="auto">
            <a:xfrm flipV="1">
              <a:off x="4704" y="8697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7" name="Line 55"/>
            <p:cNvSpPr>
              <a:spLocks noChangeShapeType="1"/>
            </p:cNvSpPr>
            <p:nvPr/>
          </p:nvSpPr>
          <p:spPr bwMode="auto">
            <a:xfrm flipV="1">
              <a:off x="5652" y="8736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8" name="Line 56"/>
            <p:cNvSpPr>
              <a:spLocks noChangeShapeType="1"/>
            </p:cNvSpPr>
            <p:nvPr/>
          </p:nvSpPr>
          <p:spPr bwMode="auto">
            <a:xfrm flipV="1">
              <a:off x="4944" y="9024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93" name="Oval 57"/>
          <p:cNvSpPr>
            <a:spLocks noChangeArrowheads="1"/>
          </p:cNvSpPr>
          <p:nvPr/>
        </p:nvSpPr>
        <p:spPr bwMode="auto">
          <a:xfrm>
            <a:off x="2522740" y="4506890"/>
            <a:ext cx="563562" cy="5778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94" name="Group 58"/>
          <p:cNvGrpSpPr>
            <a:grpSpLocks/>
          </p:cNvGrpSpPr>
          <p:nvPr/>
        </p:nvGrpSpPr>
        <p:grpSpPr bwMode="auto">
          <a:xfrm>
            <a:off x="2337002" y="4073503"/>
            <a:ext cx="1235075" cy="1016000"/>
            <a:chOff x="5136" y="9728"/>
            <a:chExt cx="1944" cy="1600"/>
          </a:xfrm>
        </p:grpSpPr>
        <p:sp>
          <p:nvSpPr>
            <p:cNvPr id="19523" name="Line 59"/>
            <p:cNvSpPr>
              <a:spLocks noChangeShapeType="1"/>
            </p:cNvSpPr>
            <p:nvPr/>
          </p:nvSpPr>
          <p:spPr bwMode="auto">
            <a:xfrm>
              <a:off x="5856" y="10863"/>
              <a:ext cx="1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Line 60"/>
            <p:cNvSpPr>
              <a:spLocks noChangeShapeType="1"/>
            </p:cNvSpPr>
            <p:nvPr/>
          </p:nvSpPr>
          <p:spPr bwMode="auto">
            <a:xfrm flipV="1">
              <a:off x="5856" y="9728"/>
              <a:ext cx="0" cy="1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5" name="Line 61"/>
            <p:cNvSpPr>
              <a:spLocks noChangeShapeType="1"/>
            </p:cNvSpPr>
            <p:nvPr/>
          </p:nvSpPr>
          <p:spPr bwMode="auto">
            <a:xfrm flipH="1">
              <a:off x="5136" y="10864"/>
              <a:ext cx="712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95" name="Text Box 63"/>
          <p:cNvSpPr txBox="1">
            <a:spLocks noChangeArrowheads="1"/>
          </p:cNvSpPr>
          <p:nvPr/>
        </p:nvSpPr>
        <p:spPr bwMode="auto">
          <a:xfrm>
            <a:off x="2200477" y="4805340"/>
            <a:ext cx="284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x</a:t>
            </a:r>
          </a:p>
        </p:txBody>
      </p:sp>
      <p:sp>
        <p:nvSpPr>
          <p:cNvPr id="19496" name="Text Box 64"/>
          <p:cNvSpPr txBox="1">
            <a:spLocks noChangeArrowheads="1"/>
          </p:cNvSpPr>
          <p:nvPr/>
        </p:nvSpPr>
        <p:spPr bwMode="auto">
          <a:xfrm>
            <a:off x="3343477" y="4516415"/>
            <a:ext cx="284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y</a:t>
            </a:r>
          </a:p>
        </p:txBody>
      </p:sp>
      <p:sp>
        <p:nvSpPr>
          <p:cNvPr id="19497" name="Text Box 65"/>
          <p:cNvSpPr txBox="1">
            <a:spLocks noChangeArrowheads="1"/>
          </p:cNvSpPr>
          <p:nvPr/>
        </p:nvSpPr>
        <p:spPr bwMode="auto">
          <a:xfrm>
            <a:off x="2803727" y="402270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z</a:t>
            </a:r>
          </a:p>
        </p:txBody>
      </p:sp>
      <p:sp>
        <p:nvSpPr>
          <p:cNvPr id="19498" name="AutoShape 70"/>
          <p:cNvSpPr>
            <a:spLocks noChangeArrowheads="1"/>
          </p:cNvSpPr>
          <p:nvPr/>
        </p:nvSpPr>
        <p:spPr bwMode="auto">
          <a:xfrm>
            <a:off x="5488190" y="3711553"/>
            <a:ext cx="2039937" cy="1927225"/>
          </a:xfrm>
          <a:prstGeom prst="cube">
            <a:avLst>
              <a:gd name="adj" fmla="val 3269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99" name="Group 71"/>
          <p:cNvGrpSpPr>
            <a:grpSpLocks/>
          </p:cNvGrpSpPr>
          <p:nvPr/>
        </p:nvGrpSpPr>
        <p:grpSpPr bwMode="auto">
          <a:xfrm rot="16200000" flipV="1">
            <a:off x="6289083" y="2759847"/>
            <a:ext cx="460375" cy="1500188"/>
            <a:chOff x="6990" y="2760"/>
            <a:chExt cx="900" cy="2955"/>
          </a:xfrm>
        </p:grpSpPr>
        <p:sp>
          <p:nvSpPr>
            <p:cNvPr id="19517" name="Line 72"/>
            <p:cNvSpPr>
              <a:spLocks noChangeShapeType="1"/>
            </p:cNvSpPr>
            <p:nvPr/>
          </p:nvSpPr>
          <p:spPr bwMode="auto">
            <a:xfrm>
              <a:off x="6990" y="2760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Line 73"/>
            <p:cNvSpPr>
              <a:spLocks noChangeShapeType="1"/>
            </p:cNvSpPr>
            <p:nvPr/>
          </p:nvSpPr>
          <p:spPr bwMode="auto">
            <a:xfrm>
              <a:off x="7005" y="3330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9" name="Line 74"/>
            <p:cNvSpPr>
              <a:spLocks noChangeShapeType="1"/>
            </p:cNvSpPr>
            <p:nvPr/>
          </p:nvSpPr>
          <p:spPr bwMode="auto">
            <a:xfrm>
              <a:off x="7005" y="3915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0" name="Line 75"/>
            <p:cNvSpPr>
              <a:spLocks noChangeShapeType="1"/>
            </p:cNvSpPr>
            <p:nvPr/>
          </p:nvSpPr>
          <p:spPr bwMode="auto">
            <a:xfrm>
              <a:off x="7005" y="4545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Line 76"/>
            <p:cNvSpPr>
              <a:spLocks noChangeShapeType="1"/>
            </p:cNvSpPr>
            <p:nvPr/>
          </p:nvSpPr>
          <p:spPr bwMode="auto">
            <a:xfrm>
              <a:off x="7005" y="5100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2" name="Line 77"/>
            <p:cNvSpPr>
              <a:spLocks noChangeShapeType="1"/>
            </p:cNvSpPr>
            <p:nvPr/>
          </p:nvSpPr>
          <p:spPr bwMode="auto">
            <a:xfrm>
              <a:off x="7005" y="5715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00" name="Group 78"/>
          <p:cNvGrpSpPr>
            <a:grpSpLocks/>
          </p:cNvGrpSpPr>
          <p:nvPr/>
        </p:nvGrpSpPr>
        <p:grpSpPr bwMode="auto">
          <a:xfrm rot="16200000" flipH="1">
            <a:off x="6274796" y="5109347"/>
            <a:ext cx="460375" cy="1500187"/>
            <a:chOff x="6990" y="2760"/>
            <a:chExt cx="900" cy="2955"/>
          </a:xfrm>
        </p:grpSpPr>
        <p:sp>
          <p:nvSpPr>
            <p:cNvPr id="19511" name="Line 79"/>
            <p:cNvSpPr>
              <a:spLocks noChangeShapeType="1"/>
            </p:cNvSpPr>
            <p:nvPr/>
          </p:nvSpPr>
          <p:spPr bwMode="auto">
            <a:xfrm>
              <a:off x="6990" y="2760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Line 80"/>
            <p:cNvSpPr>
              <a:spLocks noChangeShapeType="1"/>
            </p:cNvSpPr>
            <p:nvPr/>
          </p:nvSpPr>
          <p:spPr bwMode="auto">
            <a:xfrm>
              <a:off x="7005" y="3330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Line 81"/>
            <p:cNvSpPr>
              <a:spLocks noChangeShapeType="1"/>
            </p:cNvSpPr>
            <p:nvPr/>
          </p:nvSpPr>
          <p:spPr bwMode="auto">
            <a:xfrm>
              <a:off x="7005" y="3915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Line 82"/>
            <p:cNvSpPr>
              <a:spLocks noChangeShapeType="1"/>
            </p:cNvSpPr>
            <p:nvPr/>
          </p:nvSpPr>
          <p:spPr bwMode="auto">
            <a:xfrm>
              <a:off x="7005" y="4545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Line 83"/>
            <p:cNvSpPr>
              <a:spLocks noChangeShapeType="1"/>
            </p:cNvSpPr>
            <p:nvPr/>
          </p:nvSpPr>
          <p:spPr bwMode="auto">
            <a:xfrm>
              <a:off x="7005" y="5100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Line 84"/>
            <p:cNvSpPr>
              <a:spLocks noChangeShapeType="1"/>
            </p:cNvSpPr>
            <p:nvPr/>
          </p:nvSpPr>
          <p:spPr bwMode="auto">
            <a:xfrm>
              <a:off x="7005" y="5715"/>
              <a:ext cx="8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01" name="Oval 85"/>
          <p:cNvSpPr>
            <a:spLocks noChangeArrowheads="1"/>
          </p:cNvSpPr>
          <p:nvPr/>
        </p:nvSpPr>
        <p:spPr bwMode="auto">
          <a:xfrm>
            <a:off x="6235902" y="4435453"/>
            <a:ext cx="476250" cy="457200"/>
          </a:xfrm>
          <a:prstGeom prst="ellipse">
            <a:avLst/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Arc 86"/>
          <p:cNvSpPr>
            <a:spLocks/>
          </p:cNvSpPr>
          <p:nvPr/>
        </p:nvSpPr>
        <p:spPr bwMode="auto">
          <a:xfrm>
            <a:off x="6313690" y="4443390"/>
            <a:ext cx="222250" cy="439738"/>
          </a:xfrm>
          <a:custGeom>
            <a:avLst/>
            <a:gdLst>
              <a:gd name="T0" fmla="*/ 2114349 w 21600"/>
              <a:gd name="T1" fmla="*/ 4482579 h 43138"/>
              <a:gd name="T2" fmla="*/ 2286808 w 21600"/>
              <a:gd name="T3" fmla="*/ 0 h 43138"/>
              <a:gd name="T4" fmla="*/ 2286808 w 21600"/>
              <a:gd name="T5" fmla="*/ 2244511 h 43138"/>
              <a:gd name="T6" fmla="*/ 0 60000 65536"/>
              <a:gd name="T7" fmla="*/ 0 60000 65536"/>
              <a:gd name="T8" fmla="*/ 0 60000 65536"/>
              <a:gd name="T9" fmla="*/ 0 w 21600"/>
              <a:gd name="T10" fmla="*/ 0 h 43138"/>
              <a:gd name="T11" fmla="*/ 21600 w 21600"/>
              <a:gd name="T12" fmla="*/ 43138 h 43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38" fill="none" extrusionOk="0">
                <a:moveTo>
                  <a:pt x="19970" y="43138"/>
                </a:moveTo>
                <a:cubicBezTo>
                  <a:pt x="8705" y="42286"/>
                  <a:pt x="0" y="32897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</a:path>
              <a:path w="21600" h="43138" stroke="0" extrusionOk="0">
                <a:moveTo>
                  <a:pt x="19970" y="43138"/>
                </a:moveTo>
                <a:cubicBezTo>
                  <a:pt x="8705" y="42286"/>
                  <a:pt x="0" y="32897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19503" name="Oval 87"/>
          <p:cNvSpPr>
            <a:spLocks noChangeArrowheads="1"/>
          </p:cNvSpPr>
          <p:nvPr/>
        </p:nvSpPr>
        <p:spPr bwMode="auto">
          <a:xfrm>
            <a:off x="6321627" y="4441803"/>
            <a:ext cx="474663" cy="442912"/>
          </a:xfrm>
          <a:prstGeom prst="ellipse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Oval 88"/>
          <p:cNvSpPr>
            <a:spLocks noChangeArrowheads="1"/>
          </p:cNvSpPr>
          <p:nvPr/>
        </p:nvSpPr>
        <p:spPr bwMode="auto">
          <a:xfrm>
            <a:off x="6235902" y="4432278"/>
            <a:ext cx="484188" cy="4651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84697" y="1182530"/>
            <a:ext cx="557213" cy="957263"/>
            <a:chOff x="6194425" y="1464631"/>
            <a:chExt cx="557213" cy="957263"/>
          </a:xfrm>
        </p:grpSpPr>
        <p:sp>
          <p:nvSpPr>
            <p:cNvPr id="19473" name="Line 21"/>
            <p:cNvSpPr>
              <a:spLocks noChangeShapeType="1"/>
            </p:cNvSpPr>
            <p:nvPr/>
          </p:nvSpPr>
          <p:spPr bwMode="auto">
            <a:xfrm>
              <a:off x="6480175" y="1718631"/>
              <a:ext cx="4763" cy="4175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Line 89"/>
            <p:cNvSpPr>
              <a:spLocks noChangeShapeType="1"/>
            </p:cNvSpPr>
            <p:nvPr/>
          </p:nvSpPr>
          <p:spPr bwMode="auto">
            <a:xfrm>
              <a:off x="6340475" y="1864681"/>
              <a:ext cx="4763" cy="4175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Line 90"/>
            <p:cNvSpPr>
              <a:spLocks noChangeShapeType="1"/>
            </p:cNvSpPr>
            <p:nvPr/>
          </p:nvSpPr>
          <p:spPr bwMode="auto">
            <a:xfrm>
              <a:off x="6194425" y="2004381"/>
              <a:ext cx="4763" cy="4175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91"/>
            <p:cNvSpPr>
              <a:spLocks noChangeShapeType="1"/>
            </p:cNvSpPr>
            <p:nvPr/>
          </p:nvSpPr>
          <p:spPr bwMode="auto">
            <a:xfrm>
              <a:off x="6613525" y="1585281"/>
              <a:ext cx="4763" cy="4175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92"/>
            <p:cNvSpPr>
              <a:spLocks noChangeShapeType="1"/>
            </p:cNvSpPr>
            <p:nvPr/>
          </p:nvSpPr>
          <p:spPr bwMode="auto">
            <a:xfrm>
              <a:off x="6746875" y="1464631"/>
              <a:ext cx="4763" cy="4175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09" name="Text Box 93"/>
          <p:cNvSpPr txBox="1">
            <a:spLocks noChangeArrowheads="1"/>
          </p:cNvSpPr>
          <p:nvPr/>
        </p:nvSpPr>
        <p:spPr bwMode="auto">
          <a:xfrm>
            <a:off x="1336877" y="4200503"/>
            <a:ext cx="14065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Spherical Cavity</a:t>
            </a:r>
          </a:p>
        </p:txBody>
      </p:sp>
      <p:sp>
        <p:nvSpPr>
          <p:cNvPr id="19510" name="Line 94"/>
          <p:cNvSpPr>
            <a:spLocks noChangeShapeType="1"/>
          </p:cNvSpPr>
          <p:nvPr/>
        </p:nvSpPr>
        <p:spPr bwMode="auto">
          <a:xfrm>
            <a:off x="2025852" y="4467203"/>
            <a:ext cx="50165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969" y="250692"/>
            <a:ext cx="3909815" cy="67909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Plane Strain</a:t>
            </a:r>
            <a:endParaRPr lang="en-US" sz="3600" b="1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" name="Rectangle 10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684" y="945399"/>
            <a:ext cx="807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Consider an infinitely long cylindrical (prismatic) body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 shown.  </a:t>
            </a:r>
            <a:r>
              <a:rPr lang="en-US" dirty="0">
                <a:latin typeface="Arial" pitchFamily="34" charset="0"/>
                <a:cs typeface="Arial" pitchFamily="34" charset="0"/>
              </a:rPr>
              <a:t>If the body forces and tractions 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lateral </a:t>
            </a:r>
            <a:r>
              <a:rPr lang="en-US" dirty="0">
                <a:latin typeface="Arial" pitchFamily="34" charset="0"/>
                <a:cs typeface="Arial" pitchFamily="34" charset="0"/>
              </a:rPr>
              <a:t>boundaries are independent of the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z</a:t>
            </a:r>
            <a:r>
              <a:rPr lang="en-US" dirty="0">
                <a:latin typeface="Arial" pitchFamily="34" charset="0"/>
                <a:cs typeface="Arial" pitchFamily="34" charset="0"/>
              </a:rPr>
              <a:t>-coordinate and have no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z</a:t>
            </a:r>
            <a:r>
              <a:rPr lang="en-US" dirty="0">
                <a:latin typeface="Arial" pitchFamily="34" charset="0"/>
                <a:cs typeface="Arial" pitchFamily="34" charset="0"/>
              </a:rPr>
              <a:t>-component, then the deformation field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US" dirty="0">
                <a:latin typeface="Arial" pitchFamily="34" charset="0"/>
                <a:cs typeface="Arial" pitchFamily="34" charset="0"/>
              </a:rPr>
              <a:t>be taken in the reduced form </a:t>
            </a:r>
          </a:p>
        </p:txBody>
      </p:sp>
      <p:pic>
        <p:nvPicPr>
          <p:cNvPr id="68779" name="Picture 17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7" t="14145" r="20930"/>
          <a:stretch/>
        </p:blipFill>
        <p:spPr bwMode="auto">
          <a:xfrm>
            <a:off x="2440236" y="2338624"/>
            <a:ext cx="4433036" cy="378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551864"/>
              </p:ext>
            </p:extLst>
          </p:nvPr>
        </p:nvGraphicFramePr>
        <p:xfrm>
          <a:off x="2710150" y="2066024"/>
          <a:ext cx="3492348" cy="35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0" name="Equation" r:id="rId5" imgW="1981200" imgH="203200" progId="Equation.3">
                  <p:embed/>
                </p:oleObj>
              </mc:Choice>
              <mc:Fallback>
                <p:oleObj name="Equation" r:id="rId5" imgW="1981200" imgH="20320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150" y="2066024"/>
                        <a:ext cx="3492348" cy="352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7612" y="197520"/>
            <a:ext cx="5602077" cy="90416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Plane Strain Field Equations</a:t>
            </a:r>
            <a:endParaRPr lang="en-US" sz="3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960799"/>
              </p:ext>
            </p:extLst>
          </p:nvPr>
        </p:nvGraphicFramePr>
        <p:xfrm>
          <a:off x="2254081" y="1057351"/>
          <a:ext cx="44481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2" name="Equation" r:id="rId3" imgW="3429000" imgH="457200" progId="Equation.3">
                  <p:embed/>
                </p:oleObj>
              </mc:Choice>
              <mc:Fallback>
                <p:oleObj name="Equation" r:id="rId3" imgW="34290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081" y="1057351"/>
                        <a:ext cx="4448175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503791"/>
              </p:ext>
            </p:extLst>
          </p:nvPr>
        </p:nvGraphicFramePr>
        <p:xfrm>
          <a:off x="2363329" y="1916629"/>
          <a:ext cx="3921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3" name="Equation" r:id="rId5" imgW="2844720" imgH="736560" progId="Equation.3">
                  <p:embed/>
                </p:oleObj>
              </mc:Choice>
              <mc:Fallback>
                <p:oleObj name="Equation" r:id="rId5" imgW="284472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329" y="1916629"/>
                        <a:ext cx="3921125" cy="101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357488" y="1175783"/>
            <a:ext cx="83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trains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357488" y="2151828"/>
            <a:ext cx="95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Stresses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468946" y="2966754"/>
            <a:ext cx="2328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quilibrium Equations </a:t>
            </a:r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33669"/>
              </p:ext>
            </p:extLst>
          </p:nvPr>
        </p:nvGraphicFramePr>
        <p:xfrm>
          <a:off x="1746381" y="3329706"/>
          <a:ext cx="1773716" cy="125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4" name="Equation" r:id="rId7" imgW="1295400" imgH="914400" progId="Equation.3">
                  <p:embed/>
                </p:oleObj>
              </mc:Choice>
              <mc:Fallback>
                <p:oleObj name="Equation" r:id="rId7" imgW="1295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81" y="3329706"/>
                        <a:ext cx="1773716" cy="1252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730972" y="4618401"/>
            <a:ext cx="180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Navier</a:t>
            </a:r>
            <a:r>
              <a:rPr lang="en-US" b="1" dirty="0"/>
              <a:t> </a:t>
            </a:r>
            <a:r>
              <a:rPr lang="en-US" b="1" dirty="0" smtClean="0"/>
              <a:t>Equations</a:t>
            </a:r>
            <a:endParaRPr lang="en-US" b="1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482685"/>
              </p:ext>
            </p:extLst>
          </p:nvPr>
        </p:nvGraphicFramePr>
        <p:xfrm>
          <a:off x="1347761" y="4987733"/>
          <a:ext cx="2845191" cy="114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5" name="Equation" r:id="rId9" imgW="2349500" imgH="939800" progId="Equation.3">
                  <p:embed/>
                </p:oleObj>
              </mc:Choice>
              <mc:Fallback>
                <p:oleObj name="Equation" r:id="rId9" imgW="23495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61" y="4987733"/>
                        <a:ext cx="2845191" cy="1140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472324" y="2966754"/>
            <a:ext cx="213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train Compatibility </a:t>
            </a:r>
            <a:endParaRPr lang="en-US" b="1" dirty="0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7318"/>
              </p:ext>
            </p:extLst>
          </p:nvPr>
        </p:nvGraphicFramePr>
        <p:xfrm>
          <a:off x="5531717" y="3336086"/>
          <a:ext cx="1991427" cy="65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6" name="Equation" r:id="rId11" imgW="1397000" imgH="457200" progId="Equation.3">
                  <p:embed/>
                </p:oleObj>
              </mc:Choice>
              <mc:Fallback>
                <p:oleObj name="Equation" r:id="rId11" imgW="13970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717" y="3336086"/>
                        <a:ext cx="1991427" cy="650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5199910" y="4212409"/>
            <a:ext cx="2679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Beltrami-</a:t>
            </a:r>
            <a:r>
              <a:rPr lang="en-US" b="1" dirty="0" err="1"/>
              <a:t>Michell</a:t>
            </a:r>
            <a:r>
              <a:rPr lang="en-US" b="1" dirty="0"/>
              <a:t> </a:t>
            </a:r>
            <a:r>
              <a:rPr lang="en-US" b="1" dirty="0" smtClean="0"/>
              <a:t>Equation</a:t>
            </a:r>
            <a:endParaRPr lang="en-US" b="1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735409"/>
              </p:ext>
            </p:extLst>
          </p:nvPr>
        </p:nvGraphicFramePr>
        <p:xfrm>
          <a:off x="5199910" y="4724105"/>
          <a:ext cx="2795868" cy="611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7" name="Equation" r:id="rId13" imgW="2222500" imgH="482600" progId="Equation.3">
                  <p:embed/>
                </p:oleObj>
              </mc:Choice>
              <mc:Fallback>
                <p:oleObj name="Equation" r:id="rId13" imgW="22225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910" y="4724105"/>
                        <a:ext cx="2795868" cy="611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3969" y="491743"/>
            <a:ext cx="6781226" cy="771525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Examples of Plane Strain Problems</a:t>
            </a:r>
          </a:p>
        </p:txBody>
      </p:sp>
      <p:sp>
        <p:nvSpPr>
          <p:cNvPr id="30742" name="AutoShape 22"/>
          <p:cNvSpPr>
            <a:spLocks noChangeArrowheads="1"/>
          </p:cNvSpPr>
          <p:nvPr/>
        </p:nvSpPr>
        <p:spPr bwMode="auto">
          <a:xfrm rot="-8012508">
            <a:off x="1855787" y="1284288"/>
            <a:ext cx="1463675" cy="3409950"/>
          </a:xfrm>
          <a:prstGeom prst="can">
            <a:avLst>
              <a:gd name="adj" fmla="val 72264"/>
            </a:avLst>
          </a:prstGeom>
          <a:gradFill rotWithShape="0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 rot="2666164">
            <a:off x="1304925" y="3609975"/>
            <a:ext cx="762000" cy="485775"/>
          </a:xfrm>
          <a:prstGeom prst="ellipse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 flipH="1">
            <a:off x="1090613" y="3925888"/>
            <a:ext cx="471487" cy="441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3497263" y="3163888"/>
            <a:ext cx="549275" cy="274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 flipV="1">
            <a:off x="2759075" y="1419225"/>
            <a:ext cx="0" cy="746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759075" y="2203450"/>
            <a:ext cx="0" cy="10144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 flipH="1" flipV="1">
            <a:off x="2476500" y="2654300"/>
            <a:ext cx="990600" cy="4873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 flipV="1">
            <a:off x="1616075" y="2247900"/>
            <a:ext cx="1727200" cy="16176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4033838" y="33321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x</a:t>
            </a:r>
          </a:p>
        </p:txBody>
      </p:sp>
      <p:sp>
        <p:nvSpPr>
          <p:cNvPr id="20492" name="Text Box 14"/>
          <p:cNvSpPr txBox="1">
            <a:spLocks noChangeArrowheads="1"/>
          </p:cNvSpPr>
          <p:nvPr/>
        </p:nvSpPr>
        <p:spPr bwMode="auto">
          <a:xfrm>
            <a:off x="2457450" y="1350963"/>
            <a:ext cx="3032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y</a:t>
            </a:r>
          </a:p>
        </p:txBody>
      </p:sp>
      <p:sp>
        <p:nvSpPr>
          <p:cNvPr id="20493" name="Text Box 15"/>
          <p:cNvSpPr txBox="1">
            <a:spLocks noChangeArrowheads="1"/>
          </p:cNvSpPr>
          <p:nvPr/>
        </p:nvSpPr>
        <p:spPr bwMode="auto">
          <a:xfrm>
            <a:off x="895350" y="4276725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i="1"/>
              <a:t>z</a:t>
            </a:r>
          </a:p>
        </p:txBody>
      </p:sp>
      <p:sp>
        <p:nvSpPr>
          <p:cNvPr id="20494" name="Line 18"/>
          <p:cNvSpPr>
            <a:spLocks noChangeShapeType="1"/>
          </p:cNvSpPr>
          <p:nvPr/>
        </p:nvSpPr>
        <p:spPr bwMode="auto">
          <a:xfrm flipV="1">
            <a:off x="1468438" y="2220913"/>
            <a:ext cx="1438275" cy="12954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9"/>
          <p:cNvSpPr>
            <a:spLocks noChangeShapeType="1"/>
          </p:cNvSpPr>
          <p:nvPr/>
        </p:nvSpPr>
        <p:spPr bwMode="auto">
          <a:xfrm flipV="1">
            <a:off x="1990725" y="2638425"/>
            <a:ext cx="1492250" cy="14366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6" name="Group 36"/>
          <p:cNvGrpSpPr>
            <a:grpSpLocks/>
          </p:cNvGrpSpPr>
          <p:nvPr/>
        </p:nvGrpSpPr>
        <p:grpSpPr bwMode="auto">
          <a:xfrm>
            <a:off x="4608513" y="2085975"/>
            <a:ext cx="3954462" cy="2222500"/>
            <a:chOff x="1993" y="1500"/>
            <a:chExt cx="6226" cy="3500"/>
          </a:xfrm>
        </p:grpSpPr>
        <p:sp>
          <p:nvSpPr>
            <p:cNvPr id="20499" name="Freeform 37"/>
            <p:cNvSpPr>
              <a:spLocks/>
            </p:cNvSpPr>
            <p:nvPr/>
          </p:nvSpPr>
          <p:spPr bwMode="auto">
            <a:xfrm>
              <a:off x="1993" y="2722"/>
              <a:ext cx="5544" cy="2278"/>
            </a:xfrm>
            <a:custGeom>
              <a:avLst/>
              <a:gdLst>
                <a:gd name="T0" fmla="*/ 0 w 3527"/>
                <a:gd name="T1" fmla="*/ 54 h 1956"/>
                <a:gd name="T2" fmla="*/ 211 w 3527"/>
                <a:gd name="T3" fmla="*/ 531 h 1956"/>
                <a:gd name="T4" fmla="*/ 435 w 3527"/>
                <a:gd name="T5" fmla="*/ 976 h 1956"/>
                <a:gd name="T6" fmla="*/ 931 w 3527"/>
                <a:gd name="T7" fmla="*/ 1422 h 1956"/>
                <a:gd name="T8" fmla="*/ 1380 w 3527"/>
                <a:gd name="T9" fmla="*/ 1741 h 1956"/>
                <a:gd name="T10" fmla="*/ 1672 w 3527"/>
                <a:gd name="T11" fmla="*/ 1868 h 1956"/>
                <a:gd name="T12" fmla="*/ 1996 w 3527"/>
                <a:gd name="T13" fmla="*/ 2068 h 1956"/>
                <a:gd name="T14" fmla="*/ 2342 w 3527"/>
                <a:gd name="T15" fmla="*/ 2185 h 1956"/>
                <a:gd name="T16" fmla="*/ 2845 w 3527"/>
                <a:gd name="T17" fmla="*/ 2278 h 1956"/>
                <a:gd name="T18" fmla="*/ 3452 w 3527"/>
                <a:gd name="T19" fmla="*/ 2250 h 1956"/>
                <a:gd name="T20" fmla="*/ 3788 w 3527"/>
                <a:gd name="T21" fmla="*/ 2186 h 1956"/>
                <a:gd name="T22" fmla="*/ 4213 w 3527"/>
                <a:gd name="T23" fmla="*/ 2068 h 1956"/>
                <a:gd name="T24" fmla="*/ 4558 w 3527"/>
                <a:gd name="T25" fmla="*/ 1917 h 1956"/>
                <a:gd name="T26" fmla="*/ 4778 w 3527"/>
                <a:gd name="T27" fmla="*/ 1741 h 1956"/>
                <a:gd name="T28" fmla="*/ 4892 w 3527"/>
                <a:gd name="T29" fmla="*/ 1592 h 1956"/>
                <a:gd name="T30" fmla="*/ 5049 w 3527"/>
                <a:gd name="T31" fmla="*/ 1316 h 1956"/>
                <a:gd name="T32" fmla="*/ 5206 w 3527"/>
                <a:gd name="T33" fmla="*/ 1061 h 1956"/>
                <a:gd name="T34" fmla="*/ 5274 w 3527"/>
                <a:gd name="T35" fmla="*/ 849 h 1956"/>
                <a:gd name="T36" fmla="*/ 5363 w 3527"/>
                <a:gd name="T37" fmla="*/ 637 h 1956"/>
                <a:gd name="T38" fmla="*/ 5431 w 3527"/>
                <a:gd name="T39" fmla="*/ 425 h 1956"/>
                <a:gd name="T40" fmla="*/ 5476 w 3527"/>
                <a:gd name="T41" fmla="*/ 297 h 1956"/>
                <a:gd name="T42" fmla="*/ 5544 w 3527"/>
                <a:gd name="T43" fmla="*/ 21 h 1956"/>
                <a:gd name="T44" fmla="*/ 3677 w 3527"/>
                <a:gd name="T45" fmla="*/ 0 h 1956"/>
                <a:gd name="T46" fmla="*/ 1471 w 3527"/>
                <a:gd name="T47" fmla="*/ 64 h 1956"/>
                <a:gd name="T48" fmla="*/ 773 w 3527"/>
                <a:gd name="T49" fmla="*/ 149 h 1956"/>
                <a:gd name="T50" fmla="*/ 435 w 3527"/>
                <a:gd name="T51" fmla="*/ 127 h 1956"/>
                <a:gd name="T52" fmla="*/ 346 w 3527"/>
                <a:gd name="T53" fmla="*/ 106 h 1956"/>
                <a:gd name="T54" fmla="*/ 211 w 3527"/>
                <a:gd name="T55" fmla="*/ 21 h 1956"/>
                <a:gd name="T56" fmla="*/ 0 w 3527"/>
                <a:gd name="T57" fmla="*/ 54 h 19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527"/>
                <a:gd name="T88" fmla="*/ 0 h 1956"/>
                <a:gd name="T89" fmla="*/ 3527 w 3527"/>
                <a:gd name="T90" fmla="*/ 1956 h 19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527" h="1956">
                  <a:moveTo>
                    <a:pt x="0" y="46"/>
                  </a:moveTo>
                  <a:lnTo>
                    <a:pt x="134" y="456"/>
                  </a:lnTo>
                  <a:lnTo>
                    <a:pt x="277" y="838"/>
                  </a:lnTo>
                  <a:lnTo>
                    <a:pt x="592" y="1221"/>
                  </a:lnTo>
                  <a:lnTo>
                    <a:pt x="878" y="1495"/>
                  </a:lnTo>
                  <a:lnTo>
                    <a:pt x="1064" y="1604"/>
                  </a:lnTo>
                  <a:lnTo>
                    <a:pt x="1270" y="1776"/>
                  </a:lnTo>
                  <a:lnTo>
                    <a:pt x="1490" y="1876"/>
                  </a:lnTo>
                  <a:lnTo>
                    <a:pt x="1810" y="1956"/>
                  </a:lnTo>
                  <a:lnTo>
                    <a:pt x="2196" y="1932"/>
                  </a:lnTo>
                  <a:lnTo>
                    <a:pt x="2410" y="1877"/>
                  </a:lnTo>
                  <a:lnTo>
                    <a:pt x="2680" y="1776"/>
                  </a:lnTo>
                  <a:lnTo>
                    <a:pt x="2900" y="1646"/>
                  </a:lnTo>
                  <a:lnTo>
                    <a:pt x="3040" y="1495"/>
                  </a:lnTo>
                  <a:lnTo>
                    <a:pt x="3112" y="1367"/>
                  </a:lnTo>
                  <a:lnTo>
                    <a:pt x="3212" y="1130"/>
                  </a:lnTo>
                  <a:lnTo>
                    <a:pt x="3312" y="911"/>
                  </a:lnTo>
                  <a:lnTo>
                    <a:pt x="3355" y="729"/>
                  </a:lnTo>
                  <a:lnTo>
                    <a:pt x="3412" y="547"/>
                  </a:lnTo>
                  <a:lnTo>
                    <a:pt x="3455" y="365"/>
                  </a:lnTo>
                  <a:lnTo>
                    <a:pt x="3484" y="255"/>
                  </a:lnTo>
                  <a:lnTo>
                    <a:pt x="3527" y="18"/>
                  </a:lnTo>
                  <a:cubicBezTo>
                    <a:pt x="3138" y="117"/>
                    <a:pt x="2732" y="46"/>
                    <a:pt x="2339" y="0"/>
                  </a:cubicBezTo>
                  <a:cubicBezTo>
                    <a:pt x="1861" y="15"/>
                    <a:pt x="1416" y="43"/>
                    <a:pt x="936" y="55"/>
                  </a:cubicBezTo>
                  <a:cubicBezTo>
                    <a:pt x="790" y="102"/>
                    <a:pt x="639" y="81"/>
                    <a:pt x="492" y="128"/>
                  </a:cubicBezTo>
                  <a:cubicBezTo>
                    <a:pt x="420" y="122"/>
                    <a:pt x="349" y="118"/>
                    <a:pt x="277" y="109"/>
                  </a:cubicBezTo>
                  <a:cubicBezTo>
                    <a:pt x="258" y="106"/>
                    <a:pt x="238" y="102"/>
                    <a:pt x="220" y="91"/>
                  </a:cubicBezTo>
                  <a:cubicBezTo>
                    <a:pt x="189" y="71"/>
                    <a:pt x="167" y="9"/>
                    <a:pt x="134" y="18"/>
                  </a:cubicBezTo>
                  <a:cubicBezTo>
                    <a:pt x="91" y="30"/>
                    <a:pt x="0" y="46"/>
                    <a:pt x="0" y="46"/>
                  </a:cubicBezTo>
                  <a:close/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Freeform 38"/>
            <p:cNvSpPr>
              <a:spLocks/>
            </p:cNvSpPr>
            <p:nvPr/>
          </p:nvSpPr>
          <p:spPr bwMode="auto">
            <a:xfrm>
              <a:off x="1993" y="1935"/>
              <a:ext cx="5564" cy="1395"/>
            </a:xfrm>
            <a:custGeom>
              <a:avLst/>
              <a:gdLst>
                <a:gd name="T0" fmla="*/ 1682 w 3500"/>
                <a:gd name="T1" fmla="*/ 35 h 1198"/>
                <a:gd name="T2" fmla="*/ 1043 w 3500"/>
                <a:gd name="T3" fmla="*/ 141 h 1198"/>
                <a:gd name="T4" fmla="*/ 469 w 3500"/>
                <a:gd name="T5" fmla="*/ 335 h 1198"/>
                <a:gd name="T6" fmla="*/ 191 w 3500"/>
                <a:gd name="T7" fmla="*/ 455 h 1198"/>
                <a:gd name="T8" fmla="*/ 0 w 3500"/>
                <a:gd name="T9" fmla="*/ 700 h 1198"/>
                <a:gd name="T10" fmla="*/ 5 w 3500"/>
                <a:gd name="T11" fmla="*/ 883 h 1198"/>
                <a:gd name="T12" fmla="*/ 270 w 3500"/>
                <a:gd name="T13" fmla="*/ 1060 h 1198"/>
                <a:gd name="T14" fmla="*/ 690 w 3500"/>
                <a:gd name="T15" fmla="*/ 1183 h 1198"/>
                <a:gd name="T16" fmla="*/ 889 w 3500"/>
                <a:gd name="T17" fmla="*/ 1218 h 1198"/>
                <a:gd name="T18" fmla="*/ 1242 w 3500"/>
                <a:gd name="T19" fmla="*/ 1254 h 1198"/>
                <a:gd name="T20" fmla="*/ 1550 w 3500"/>
                <a:gd name="T21" fmla="*/ 1272 h 1198"/>
                <a:gd name="T22" fmla="*/ 2213 w 3500"/>
                <a:gd name="T23" fmla="*/ 1237 h 1198"/>
                <a:gd name="T24" fmla="*/ 3095 w 3500"/>
                <a:gd name="T25" fmla="*/ 1254 h 1198"/>
                <a:gd name="T26" fmla="*/ 3736 w 3500"/>
                <a:gd name="T27" fmla="*/ 1307 h 1198"/>
                <a:gd name="T28" fmla="*/ 4222 w 3500"/>
                <a:gd name="T29" fmla="*/ 1395 h 1198"/>
                <a:gd name="T30" fmla="*/ 4729 w 3500"/>
                <a:gd name="T31" fmla="*/ 1307 h 1198"/>
                <a:gd name="T32" fmla="*/ 5171 w 3500"/>
                <a:gd name="T33" fmla="*/ 1166 h 1198"/>
                <a:gd name="T34" fmla="*/ 5480 w 3500"/>
                <a:gd name="T35" fmla="*/ 900 h 1198"/>
                <a:gd name="T36" fmla="*/ 5564 w 3500"/>
                <a:gd name="T37" fmla="*/ 735 h 1198"/>
                <a:gd name="T38" fmla="*/ 5502 w 3500"/>
                <a:gd name="T39" fmla="*/ 512 h 1198"/>
                <a:gd name="T40" fmla="*/ 5214 w 3500"/>
                <a:gd name="T41" fmla="*/ 229 h 1198"/>
                <a:gd name="T42" fmla="*/ 4861 w 3500"/>
                <a:gd name="T43" fmla="*/ 123 h 1198"/>
                <a:gd name="T44" fmla="*/ 4442 w 3500"/>
                <a:gd name="T45" fmla="*/ 123 h 1198"/>
                <a:gd name="T46" fmla="*/ 3979 w 3500"/>
                <a:gd name="T47" fmla="*/ 106 h 1198"/>
                <a:gd name="T48" fmla="*/ 3361 w 3500"/>
                <a:gd name="T49" fmla="*/ 0 h 1198"/>
                <a:gd name="T50" fmla="*/ 2985 w 3500"/>
                <a:gd name="T51" fmla="*/ 0 h 1198"/>
                <a:gd name="T52" fmla="*/ 2389 w 3500"/>
                <a:gd name="T53" fmla="*/ 0 h 1198"/>
                <a:gd name="T54" fmla="*/ 1682 w 3500"/>
                <a:gd name="T55" fmla="*/ 35 h 119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500"/>
                <a:gd name="T85" fmla="*/ 0 h 1198"/>
                <a:gd name="T86" fmla="*/ 3500 w 3500"/>
                <a:gd name="T87" fmla="*/ 1198 h 119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500" h="1198">
                  <a:moveTo>
                    <a:pt x="1058" y="30"/>
                  </a:moveTo>
                  <a:lnTo>
                    <a:pt x="656" y="121"/>
                  </a:lnTo>
                  <a:lnTo>
                    <a:pt x="295" y="288"/>
                  </a:lnTo>
                  <a:lnTo>
                    <a:pt x="120" y="391"/>
                  </a:lnTo>
                  <a:lnTo>
                    <a:pt x="0" y="601"/>
                  </a:lnTo>
                  <a:lnTo>
                    <a:pt x="3" y="758"/>
                  </a:lnTo>
                  <a:lnTo>
                    <a:pt x="170" y="910"/>
                  </a:lnTo>
                  <a:lnTo>
                    <a:pt x="434" y="1016"/>
                  </a:lnTo>
                  <a:lnTo>
                    <a:pt x="559" y="1046"/>
                  </a:lnTo>
                  <a:lnTo>
                    <a:pt x="781" y="1077"/>
                  </a:lnTo>
                  <a:lnTo>
                    <a:pt x="975" y="1092"/>
                  </a:lnTo>
                  <a:lnTo>
                    <a:pt x="1392" y="1062"/>
                  </a:lnTo>
                  <a:lnTo>
                    <a:pt x="1947" y="1077"/>
                  </a:lnTo>
                  <a:lnTo>
                    <a:pt x="2350" y="1122"/>
                  </a:lnTo>
                  <a:lnTo>
                    <a:pt x="2656" y="1198"/>
                  </a:lnTo>
                  <a:cubicBezTo>
                    <a:pt x="2760" y="1198"/>
                    <a:pt x="2875" y="1155"/>
                    <a:pt x="2975" y="1122"/>
                  </a:cubicBezTo>
                  <a:cubicBezTo>
                    <a:pt x="3074" y="1089"/>
                    <a:pt x="3174" y="1059"/>
                    <a:pt x="3253" y="1001"/>
                  </a:cubicBezTo>
                  <a:lnTo>
                    <a:pt x="3447" y="773"/>
                  </a:lnTo>
                  <a:lnTo>
                    <a:pt x="3500" y="631"/>
                  </a:lnTo>
                  <a:lnTo>
                    <a:pt x="3461" y="440"/>
                  </a:lnTo>
                  <a:lnTo>
                    <a:pt x="3280" y="197"/>
                  </a:lnTo>
                  <a:lnTo>
                    <a:pt x="3058" y="106"/>
                  </a:lnTo>
                  <a:lnTo>
                    <a:pt x="2794" y="106"/>
                  </a:lnTo>
                  <a:lnTo>
                    <a:pt x="2503" y="91"/>
                  </a:lnTo>
                  <a:lnTo>
                    <a:pt x="2114" y="0"/>
                  </a:lnTo>
                  <a:lnTo>
                    <a:pt x="1878" y="0"/>
                  </a:lnTo>
                  <a:lnTo>
                    <a:pt x="1503" y="0"/>
                  </a:lnTo>
                  <a:lnTo>
                    <a:pt x="1058" y="3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39"/>
            <p:cNvSpPr>
              <a:spLocks noChangeShapeType="1"/>
            </p:cNvSpPr>
            <p:nvPr/>
          </p:nvSpPr>
          <p:spPr bwMode="auto">
            <a:xfrm>
              <a:off x="2146" y="2570"/>
              <a:ext cx="56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40"/>
            <p:cNvSpPr>
              <a:spLocks noChangeShapeType="1"/>
            </p:cNvSpPr>
            <p:nvPr/>
          </p:nvSpPr>
          <p:spPr bwMode="auto">
            <a:xfrm flipH="1">
              <a:off x="4112" y="2563"/>
              <a:ext cx="745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41"/>
            <p:cNvSpPr>
              <a:spLocks noChangeShapeType="1"/>
            </p:cNvSpPr>
            <p:nvPr/>
          </p:nvSpPr>
          <p:spPr bwMode="auto">
            <a:xfrm>
              <a:off x="4857" y="2465"/>
              <a:ext cx="0" cy="2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Text Box 42"/>
            <p:cNvSpPr txBox="1">
              <a:spLocks noChangeArrowheads="1"/>
            </p:cNvSpPr>
            <p:nvPr/>
          </p:nvSpPr>
          <p:spPr bwMode="auto">
            <a:xfrm>
              <a:off x="3881" y="3251"/>
              <a:ext cx="4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0505" name="Text Box 43"/>
            <p:cNvSpPr txBox="1">
              <a:spLocks noChangeArrowheads="1"/>
            </p:cNvSpPr>
            <p:nvPr/>
          </p:nvSpPr>
          <p:spPr bwMode="auto">
            <a:xfrm>
              <a:off x="4983" y="4373"/>
              <a:ext cx="4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0506" name="Text Box 44"/>
            <p:cNvSpPr txBox="1">
              <a:spLocks noChangeArrowheads="1"/>
            </p:cNvSpPr>
            <p:nvPr/>
          </p:nvSpPr>
          <p:spPr bwMode="auto">
            <a:xfrm>
              <a:off x="7779" y="2335"/>
              <a:ext cx="4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 i="1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0507" name="Text Box 45"/>
            <p:cNvSpPr txBox="1">
              <a:spLocks noChangeArrowheads="1"/>
            </p:cNvSpPr>
            <p:nvPr/>
          </p:nvSpPr>
          <p:spPr bwMode="auto">
            <a:xfrm>
              <a:off x="4861" y="1500"/>
              <a:ext cx="43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 i="1">
                  <a:solidFill>
                    <a:srgbClr val="000000"/>
                  </a:solidFill>
                </a:rPr>
                <a:t>P</a:t>
              </a:r>
            </a:p>
          </p:txBody>
        </p:sp>
        <p:grpSp>
          <p:nvGrpSpPr>
            <p:cNvPr id="20508" name="Group 46"/>
            <p:cNvGrpSpPr>
              <a:grpSpLocks/>
            </p:cNvGrpSpPr>
            <p:nvPr/>
          </p:nvGrpSpPr>
          <p:grpSpPr bwMode="auto">
            <a:xfrm>
              <a:off x="2371" y="1880"/>
              <a:ext cx="1253" cy="673"/>
              <a:chOff x="2371" y="1880"/>
              <a:chExt cx="1253" cy="673"/>
            </a:xfrm>
          </p:grpSpPr>
          <p:sp>
            <p:nvSpPr>
              <p:cNvPr id="20519" name="Line 47"/>
              <p:cNvSpPr>
                <a:spLocks noChangeShapeType="1"/>
              </p:cNvSpPr>
              <p:nvPr/>
            </p:nvSpPr>
            <p:spPr bwMode="auto">
              <a:xfrm>
                <a:off x="2371" y="1895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Line 48"/>
              <p:cNvSpPr>
                <a:spLocks noChangeShapeType="1"/>
              </p:cNvSpPr>
              <p:nvPr/>
            </p:nvSpPr>
            <p:spPr bwMode="auto">
              <a:xfrm>
                <a:off x="3616" y="1895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Line 49"/>
              <p:cNvSpPr>
                <a:spLocks noChangeShapeType="1"/>
              </p:cNvSpPr>
              <p:nvPr/>
            </p:nvSpPr>
            <p:spPr bwMode="auto">
              <a:xfrm>
                <a:off x="3181" y="1895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2" name="Line 50"/>
              <p:cNvSpPr>
                <a:spLocks noChangeShapeType="1"/>
              </p:cNvSpPr>
              <p:nvPr/>
            </p:nvSpPr>
            <p:spPr bwMode="auto">
              <a:xfrm>
                <a:off x="2776" y="1880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9" name="Group 51"/>
            <p:cNvGrpSpPr>
              <a:grpSpLocks/>
            </p:cNvGrpSpPr>
            <p:nvPr/>
          </p:nvGrpSpPr>
          <p:grpSpPr bwMode="auto">
            <a:xfrm>
              <a:off x="4051" y="1880"/>
              <a:ext cx="1253" cy="673"/>
              <a:chOff x="2371" y="1880"/>
              <a:chExt cx="1253" cy="673"/>
            </a:xfrm>
          </p:grpSpPr>
          <p:sp>
            <p:nvSpPr>
              <p:cNvPr id="20515" name="Line 52"/>
              <p:cNvSpPr>
                <a:spLocks noChangeShapeType="1"/>
              </p:cNvSpPr>
              <p:nvPr/>
            </p:nvSpPr>
            <p:spPr bwMode="auto">
              <a:xfrm>
                <a:off x="2371" y="1895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6" name="Line 53"/>
              <p:cNvSpPr>
                <a:spLocks noChangeShapeType="1"/>
              </p:cNvSpPr>
              <p:nvPr/>
            </p:nvSpPr>
            <p:spPr bwMode="auto">
              <a:xfrm>
                <a:off x="3616" y="1895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7" name="Line 54"/>
              <p:cNvSpPr>
                <a:spLocks noChangeShapeType="1"/>
              </p:cNvSpPr>
              <p:nvPr/>
            </p:nvSpPr>
            <p:spPr bwMode="auto">
              <a:xfrm>
                <a:off x="3181" y="1895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Line 55"/>
              <p:cNvSpPr>
                <a:spLocks noChangeShapeType="1"/>
              </p:cNvSpPr>
              <p:nvPr/>
            </p:nvSpPr>
            <p:spPr bwMode="auto">
              <a:xfrm>
                <a:off x="2776" y="1880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10" name="Group 56"/>
            <p:cNvGrpSpPr>
              <a:grpSpLocks/>
            </p:cNvGrpSpPr>
            <p:nvPr/>
          </p:nvGrpSpPr>
          <p:grpSpPr bwMode="auto">
            <a:xfrm>
              <a:off x="5761" y="1865"/>
              <a:ext cx="1253" cy="673"/>
              <a:chOff x="2371" y="1880"/>
              <a:chExt cx="1253" cy="673"/>
            </a:xfrm>
          </p:grpSpPr>
          <p:sp>
            <p:nvSpPr>
              <p:cNvPr id="20511" name="Line 57"/>
              <p:cNvSpPr>
                <a:spLocks noChangeShapeType="1"/>
              </p:cNvSpPr>
              <p:nvPr/>
            </p:nvSpPr>
            <p:spPr bwMode="auto">
              <a:xfrm>
                <a:off x="2371" y="1895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2" name="Line 58"/>
              <p:cNvSpPr>
                <a:spLocks noChangeShapeType="1"/>
              </p:cNvSpPr>
              <p:nvPr/>
            </p:nvSpPr>
            <p:spPr bwMode="auto">
              <a:xfrm>
                <a:off x="3616" y="1895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Line 59"/>
              <p:cNvSpPr>
                <a:spLocks noChangeShapeType="1"/>
              </p:cNvSpPr>
              <p:nvPr/>
            </p:nvSpPr>
            <p:spPr bwMode="auto">
              <a:xfrm>
                <a:off x="3181" y="1895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4" name="Line 60"/>
              <p:cNvSpPr>
                <a:spLocks noChangeShapeType="1"/>
              </p:cNvSpPr>
              <p:nvPr/>
            </p:nvSpPr>
            <p:spPr bwMode="auto">
              <a:xfrm>
                <a:off x="2776" y="1880"/>
                <a:ext cx="8" cy="6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97" name="Text Box 61"/>
          <p:cNvSpPr txBox="1">
            <a:spLocks noChangeArrowheads="1"/>
          </p:cNvSpPr>
          <p:nvPr/>
        </p:nvSpPr>
        <p:spPr bwMode="auto">
          <a:xfrm>
            <a:off x="1066800" y="4695825"/>
            <a:ext cx="257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Long Cylinders</a:t>
            </a:r>
            <a:br>
              <a:rPr lang="en-US" sz="1800" b="1" dirty="0">
                <a:latin typeface="+mn-lt"/>
              </a:rPr>
            </a:br>
            <a:r>
              <a:rPr lang="en-US" sz="1800" b="1" dirty="0">
                <a:latin typeface="+mn-lt"/>
              </a:rPr>
              <a:t>Under Uniform Loading</a:t>
            </a:r>
          </a:p>
        </p:txBody>
      </p:sp>
      <p:sp>
        <p:nvSpPr>
          <p:cNvPr id="20498" name="Text Box 62"/>
          <p:cNvSpPr txBox="1">
            <a:spLocks noChangeArrowheads="1"/>
          </p:cNvSpPr>
          <p:nvPr/>
        </p:nvSpPr>
        <p:spPr bwMode="auto">
          <a:xfrm>
            <a:off x="5133975" y="4714875"/>
            <a:ext cx="2638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Semi-Infinite Regions Under Uniform Loadings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969" y="396607"/>
            <a:ext cx="3909815" cy="67909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Plane Stress</a:t>
            </a:r>
            <a:endParaRPr lang="en-US" sz="3600" b="1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" name="Rectangle 10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794" y="1097610"/>
            <a:ext cx="790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Consider the domain bounded </a:t>
            </a:r>
            <a:r>
              <a:rPr lang="en-US" dirty="0">
                <a:latin typeface="Arial" pitchFamily="34" charset="0"/>
                <a:cs typeface="Arial" pitchFamily="34" charset="0"/>
              </a:rPr>
              <a:t>two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stress free planes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z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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where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small in comparison to other dimensions in the problem.  Since </a:t>
            </a:r>
            <a:r>
              <a:rPr lang="en-US" dirty="0">
                <a:latin typeface="Arial" pitchFamily="34" charset="0"/>
                <a:cs typeface="Arial" pitchFamily="34" charset="0"/>
              </a:rPr>
              <a:t>the region is thin in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-direction, there </a:t>
            </a:r>
            <a:r>
              <a:rPr lang="en-US" dirty="0">
                <a:latin typeface="Arial" pitchFamily="34" charset="0"/>
                <a:cs typeface="Arial" pitchFamily="34" charset="0"/>
              </a:rPr>
              <a:t>can be little variation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stress components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                through </a:t>
            </a:r>
            <a:r>
              <a:rPr lang="en-US" dirty="0">
                <a:latin typeface="Arial" pitchFamily="34" charset="0"/>
                <a:cs typeface="Arial" pitchFamily="34" charset="0"/>
              </a:rPr>
              <a:t>the thickness, and thus they will be approximately zero throughout the entire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domain. </a:t>
            </a:r>
            <a:r>
              <a:rPr lang="en-US" dirty="0">
                <a:latin typeface="Arial" pitchFamily="34" charset="0"/>
                <a:cs typeface="Arial" pitchFamily="34" charset="0"/>
              </a:rPr>
              <a:t>Finally since the region is thin in the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z</a:t>
            </a:r>
            <a:r>
              <a:rPr lang="en-US" dirty="0">
                <a:latin typeface="Arial" pitchFamily="34" charset="0"/>
                <a:cs typeface="Arial" pitchFamily="34" charset="0"/>
              </a:rPr>
              <a:t>-direction it can be argued that the other non-zero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stresses will </a:t>
            </a:r>
            <a:r>
              <a:rPr lang="en-US" dirty="0">
                <a:latin typeface="Arial" pitchFamily="34" charset="0"/>
                <a:cs typeface="Arial" pitchFamily="34" charset="0"/>
              </a:rPr>
              <a:t>have little variation with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z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Under these assumptions, the stress field can be taken as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65852"/>
              </p:ext>
            </p:extLst>
          </p:nvPr>
        </p:nvGraphicFramePr>
        <p:xfrm>
          <a:off x="2115977" y="3885925"/>
          <a:ext cx="151923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4" name="Equation" r:id="rId4" imgW="1079280" imgH="965160" progId="Equation.3">
                  <p:embed/>
                </p:oleObj>
              </mc:Choice>
              <mc:Fallback>
                <p:oleObj name="Equation" r:id="rId4" imgW="107928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977" y="3885925"/>
                        <a:ext cx="1519237" cy="1365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286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r="45186" b="7839"/>
          <a:stretch/>
        </p:blipFill>
        <p:spPr bwMode="auto">
          <a:xfrm>
            <a:off x="4191138" y="3058468"/>
            <a:ext cx="3046397" cy="312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791162"/>
              </p:ext>
            </p:extLst>
          </p:nvPr>
        </p:nvGraphicFramePr>
        <p:xfrm>
          <a:off x="554554" y="1965421"/>
          <a:ext cx="10366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" name="Equation" r:id="rId7" imgW="736560" imgH="241200" progId="Equation.3">
                  <p:embed/>
                </p:oleObj>
              </mc:Choice>
              <mc:Fallback>
                <p:oleObj name="Equation" r:id="rId7" imgW="73656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54" y="1965421"/>
                        <a:ext cx="103663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7612" y="197520"/>
            <a:ext cx="5602077" cy="90416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Plane Stress Field Equations</a:t>
            </a:r>
            <a:endParaRPr lang="en-US" sz="3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71887" y="1120698"/>
            <a:ext cx="83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trains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070172" y="1138276"/>
            <a:ext cx="3036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Strain Displacement Relations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634198" y="2948587"/>
            <a:ext cx="2328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quilibrium Equations </a:t>
            </a:r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092"/>
              </p:ext>
            </p:extLst>
          </p:nvPr>
        </p:nvGraphicFramePr>
        <p:xfrm>
          <a:off x="1867566" y="3300522"/>
          <a:ext cx="1773716" cy="125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1" name="Equation" r:id="rId3" imgW="1295400" imgH="914400" progId="Equation.3">
                  <p:embed/>
                </p:oleObj>
              </mc:Choice>
              <mc:Fallback>
                <p:oleObj name="Equation" r:id="rId3" imgW="1295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566" y="3300522"/>
                        <a:ext cx="1773716" cy="1252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810668" y="4613242"/>
            <a:ext cx="180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Navier</a:t>
            </a:r>
            <a:r>
              <a:rPr lang="en-US" b="1" dirty="0"/>
              <a:t> </a:t>
            </a:r>
            <a:r>
              <a:rPr lang="en-US" b="1" dirty="0" smtClean="0"/>
              <a:t>Equations</a:t>
            </a:r>
            <a:endParaRPr lang="en-US" b="1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3916" y="3106222"/>
            <a:ext cx="213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train Compatibility </a:t>
            </a:r>
            <a:endParaRPr lang="en-US" b="1" dirty="0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469767"/>
              </p:ext>
            </p:extLst>
          </p:nvPr>
        </p:nvGraphicFramePr>
        <p:xfrm>
          <a:off x="5497376" y="3464538"/>
          <a:ext cx="1991427" cy="65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2" name="Equation" r:id="rId5" imgW="1397000" imgH="457200" progId="Equation.3">
                  <p:embed/>
                </p:oleObj>
              </mc:Choice>
              <mc:Fallback>
                <p:oleObj name="Equation" r:id="rId5" imgW="139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376" y="3464538"/>
                        <a:ext cx="1991427" cy="650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5209637" y="4406962"/>
            <a:ext cx="2679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Beltrami-</a:t>
            </a:r>
            <a:r>
              <a:rPr lang="en-US" b="1" dirty="0" err="1"/>
              <a:t>Michell</a:t>
            </a:r>
            <a:r>
              <a:rPr lang="en-US" b="1" dirty="0"/>
              <a:t> </a:t>
            </a:r>
            <a:r>
              <a:rPr lang="en-US" b="1" dirty="0" smtClean="0"/>
              <a:t>Equation</a:t>
            </a:r>
            <a:endParaRPr lang="en-US" b="1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825463"/>
              </p:ext>
            </p:extLst>
          </p:nvPr>
        </p:nvGraphicFramePr>
        <p:xfrm>
          <a:off x="1431014" y="1413479"/>
          <a:ext cx="2899903" cy="14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3" name="Equation" r:id="rId7" imgW="2361960" imgH="1206360" progId="Equation.3">
                  <p:embed/>
                </p:oleObj>
              </mc:Choice>
              <mc:Fallback>
                <p:oleObj name="Equation" r:id="rId7" imgW="2361960" imgH="1206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014" y="1413479"/>
                        <a:ext cx="2899903" cy="148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125247"/>
              </p:ext>
            </p:extLst>
          </p:nvPr>
        </p:nvGraphicFramePr>
        <p:xfrm>
          <a:off x="4832962" y="1531344"/>
          <a:ext cx="3500950" cy="114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4" name="Equation" r:id="rId9" imgW="2882880" imgH="939600" progId="Equation.3">
                  <p:embed/>
                </p:oleObj>
              </mc:Choice>
              <mc:Fallback>
                <p:oleObj name="Equation" r:id="rId9" imgW="288288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962" y="1531344"/>
                        <a:ext cx="3500950" cy="1141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668968"/>
              </p:ext>
            </p:extLst>
          </p:nvPr>
        </p:nvGraphicFramePr>
        <p:xfrm>
          <a:off x="1275378" y="4973528"/>
          <a:ext cx="3007939" cy="116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5" name="Equation" r:id="rId11" imgW="2425700" imgH="939800" progId="Equation.3">
                  <p:embed/>
                </p:oleObj>
              </mc:Choice>
              <mc:Fallback>
                <p:oleObj name="Equation" r:id="rId11" imgW="24257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378" y="4973528"/>
                        <a:ext cx="3007939" cy="1167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51537"/>
              </p:ext>
            </p:extLst>
          </p:nvPr>
        </p:nvGraphicFramePr>
        <p:xfrm>
          <a:off x="5056742" y="4792337"/>
          <a:ext cx="2918176" cy="62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6" name="Equation" r:id="rId13" imgW="2260600" imgH="482600" progId="Equation.3">
                  <p:embed/>
                </p:oleObj>
              </mc:Choice>
              <mc:Fallback>
                <p:oleObj name="Equation" r:id="rId13" imgW="22606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742" y="4792337"/>
                        <a:ext cx="2918176" cy="62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2529" y="507809"/>
            <a:ext cx="7324725" cy="7905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Examples of Plane Stress Problems</a:t>
            </a:r>
          </a:p>
        </p:txBody>
      </p:sp>
      <p:sp>
        <p:nvSpPr>
          <p:cNvPr id="21507" name="Text Box 23"/>
          <p:cNvSpPr txBox="1">
            <a:spLocks noChangeArrowheads="1"/>
          </p:cNvSpPr>
          <p:nvPr/>
        </p:nvSpPr>
        <p:spPr bwMode="auto">
          <a:xfrm>
            <a:off x="1619250" y="4667250"/>
            <a:ext cx="257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Thin Plate With</a:t>
            </a:r>
            <a:br>
              <a:rPr lang="en-US" sz="1800" b="1" dirty="0">
                <a:latin typeface="+mn-lt"/>
              </a:rPr>
            </a:br>
            <a:r>
              <a:rPr lang="en-US" sz="1800" b="1" dirty="0">
                <a:latin typeface="+mn-lt"/>
              </a:rPr>
              <a:t>Central Hole</a:t>
            </a:r>
          </a:p>
        </p:txBody>
      </p:sp>
      <p:grpSp>
        <p:nvGrpSpPr>
          <p:cNvPr id="21508" name="Group 24"/>
          <p:cNvGrpSpPr>
            <a:grpSpLocks/>
          </p:cNvGrpSpPr>
          <p:nvPr/>
        </p:nvGrpSpPr>
        <p:grpSpPr bwMode="auto">
          <a:xfrm>
            <a:off x="6276975" y="1304925"/>
            <a:ext cx="1333500" cy="4191000"/>
            <a:chOff x="5025" y="1350"/>
            <a:chExt cx="2099" cy="6600"/>
          </a:xfrm>
        </p:grpSpPr>
        <p:sp>
          <p:nvSpPr>
            <p:cNvPr id="21532" name="Oval 25"/>
            <p:cNvSpPr>
              <a:spLocks noChangeArrowheads="1"/>
            </p:cNvSpPr>
            <p:nvPr/>
          </p:nvSpPr>
          <p:spPr bwMode="auto">
            <a:xfrm rot="5494048">
              <a:off x="3405" y="3804"/>
              <a:ext cx="4920" cy="1680"/>
            </a:xfrm>
            <a:prstGeom prst="ellipse">
              <a:avLst/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Oval 26"/>
            <p:cNvSpPr>
              <a:spLocks noChangeArrowheads="1"/>
            </p:cNvSpPr>
            <p:nvPr/>
          </p:nvSpPr>
          <p:spPr bwMode="auto">
            <a:xfrm rot="5494048">
              <a:off x="3824" y="3815"/>
              <a:ext cx="4920" cy="1680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27"/>
            <p:cNvSpPr>
              <a:spLocks noChangeShapeType="1"/>
            </p:cNvSpPr>
            <p:nvPr/>
          </p:nvSpPr>
          <p:spPr bwMode="auto">
            <a:xfrm rot="5494048">
              <a:off x="6119" y="1972"/>
              <a:ext cx="0" cy="4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28"/>
            <p:cNvSpPr>
              <a:spLocks noChangeShapeType="1"/>
            </p:cNvSpPr>
            <p:nvPr/>
          </p:nvSpPr>
          <p:spPr bwMode="auto">
            <a:xfrm rot="5494048">
              <a:off x="5969" y="6890"/>
              <a:ext cx="0" cy="4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29"/>
            <p:cNvSpPr>
              <a:spLocks noChangeShapeType="1"/>
            </p:cNvSpPr>
            <p:nvPr/>
          </p:nvSpPr>
          <p:spPr bwMode="auto">
            <a:xfrm flipV="1">
              <a:off x="6000" y="7080"/>
              <a:ext cx="0" cy="8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0"/>
            <p:cNvSpPr>
              <a:spLocks noChangeShapeType="1"/>
            </p:cNvSpPr>
            <p:nvPr/>
          </p:nvSpPr>
          <p:spPr bwMode="auto">
            <a:xfrm>
              <a:off x="6090" y="1350"/>
              <a:ext cx="0" cy="8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Text Box 31"/>
          <p:cNvSpPr txBox="1">
            <a:spLocks noChangeArrowheads="1"/>
          </p:cNvSpPr>
          <p:nvPr/>
        </p:nvSpPr>
        <p:spPr bwMode="auto">
          <a:xfrm>
            <a:off x="5629275" y="5531390"/>
            <a:ext cx="257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Circular Plate Under</a:t>
            </a:r>
            <a:br>
              <a:rPr lang="en-US" sz="1800" b="1" dirty="0">
                <a:latin typeface="+mn-lt"/>
              </a:rPr>
            </a:br>
            <a:r>
              <a:rPr lang="en-US" sz="1800" b="1" dirty="0">
                <a:latin typeface="+mn-lt"/>
              </a:rPr>
              <a:t>Edge Loadings</a:t>
            </a:r>
          </a:p>
        </p:txBody>
      </p:sp>
      <p:sp>
        <p:nvSpPr>
          <p:cNvPr id="21510" name="Freeform 32"/>
          <p:cNvSpPr>
            <a:spLocks/>
          </p:cNvSpPr>
          <p:nvPr/>
        </p:nvSpPr>
        <p:spPr bwMode="auto">
          <a:xfrm>
            <a:off x="6858000" y="1847850"/>
            <a:ext cx="171450" cy="42863"/>
          </a:xfrm>
          <a:custGeom>
            <a:avLst/>
            <a:gdLst>
              <a:gd name="T0" fmla="*/ 0 w 108"/>
              <a:gd name="T1" fmla="*/ 0 h 27"/>
              <a:gd name="T2" fmla="*/ 171450 w 108"/>
              <a:gd name="T3" fmla="*/ 0 h 27"/>
              <a:gd name="T4" fmla="*/ 128588 w 108"/>
              <a:gd name="T5" fmla="*/ 28575 h 27"/>
              <a:gd name="T6" fmla="*/ 95250 w 108"/>
              <a:gd name="T7" fmla="*/ 42863 h 27"/>
              <a:gd name="T8" fmla="*/ 0 w 108"/>
              <a:gd name="T9" fmla="*/ 0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27"/>
              <a:gd name="T17" fmla="*/ 108 w 108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27">
                <a:moveTo>
                  <a:pt x="0" y="0"/>
                </a:moveTo>
                <a:lnTo>
                  <a:pt x="108" y="0"/>
                </a:lnTo>
                <a:lnTo>
                  <a:pt x="81" y="18"/>
                </a:lnTo>
                <a:lnTo>
                  <a:pt x="60" y="2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Freeform 33"/>
          <p:cNvSpPr>
            <a:spLocks/>
          </p:cNvSpPr>
          <p:nvPr/>
        </p:nvSpPr>
        <p:spPr bwMode="auto">
          <a:xfrm>
            <a:off x="6777038" y="4900613"/>
            <a:ext cx="171450" cy="52387"/>
          </a:xfrm>
          <a:custGeom>
            <a:avLst/>
            <a:gdLst>
              <a:gd name="T0" fmla="*/ 0 w 108"/>
              <a:gd name="T1" fmla="*/ 47625 h 33"/>
              <a:gd name="T2" fmla="*/ 171450 w 108"/>
              <a:gd name="T3" fmla="*/ 52387 h 33"/>
              <a:gd name="T4" fmla="*/ 95250 w 108"/>
              <a:gd name="T5" fmla="*/ 0 h 33"/>
              <a:gd name="T6" fmla="*/ 0 w 108"/>
              <a:gd name="T7" fmla="*/ 47625 h 33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33"/>
              <a:gd name="T14" fmla="*/ 108 w 108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33">
                <a:moveTo>
                  <a:pt x="0" y="30"/>
                </a:moveTo>
                <a:lnTo>
                  <a:pt x="108" y="33"/>
                </a:lnTo>
                <a:lnTo>
                  <a:pt x="60" y="0"/>
                </a:lnTo>
                <a:lnTo>
                  <a:pt x="0" y="3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AutoShape 35"/>
          <p:cNvSpPr>
            <a:spLocks noChangeArrowheads="1"/>
          </p:cNvSpPr>
          <p:nvPr/>
        </p:nvSpPr>
        <p:spPr bwMode="auto">
          <a:xfrm>
            <a:off x="1638300" y="2076450"/>
            <a:ext cx="2533650" cy="2409825"/>
          </a:xfrm>
          <a:prstGeom prst="cube">
            <a:avLst>
              <a:gd name="adj" fmla="val 3269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514" name="Group 36"/>
          <p:cNvGrpSpPr>
            <a:grpSpLocks/>
          </p:cNvGrpSpPr>
          <p:nvPr/>
        </p:nvGrpSpPr>
        <p:grpSpPr bwMode="auto">
          <a:xfrm>
            <a:off x="4133850" y="2371725"/>
            <a:ext cx="571500" cy="1876425"/>
            <a:chOff x="6990" y="2760"/>
            <a:chExt cx="900" cy="2955"/>
          </a:xfrm>
          <a:noFill/>
        </p:grpSpPr>
        <p:sp>
          <p:nvSpPr>
            <p:cNvPr id="21526" name="Line 37"/>
            <p:cNvSpPr>
              <a:spLocks noChangeShapeType="1"/>
            </p:cNvSpPr>
            <p:nvPr/>
          </p:nvSpPr>
          <p:spPr bwMode="auto">
            <a:xfrm>
              <a:off x="6990" y="2760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38"/>
            <p:cNvSpPr>
              <a:spLocks noChangeShapeType="1"/>
            </p:cNvSpPr>
            <p:nvPr/>
          </p:nvSpPr>
          <p:spPr bwMode="auto">
            <a:xfrm>
              <a:off x="7005" y="3330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39"/>
            <p:cNvSpPr>
              <a:spLocks noChangeShapeType="1"/>
            </p:cNvSpPr>
            <p:nvPr/>
          </p:nvSpPr>
          <p:spPr bwMode="auto">
            <a:xfrm>
              <a:off x="7005" y="3915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40"/>
            <p:cNvSpPr>
              <a:spLocks noChangeShapeType="1"/>
            </p:cNvSpPr>
            <p:nvPr/>
          </p:nvSpPr>
          <p:spPr bwMode="auto">
            <a:xfrm>
              <a:off x="7005" y="4545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41"/>
            <p:cNvSpPr>
              <a:spLocks noChangeShapeType="1"/>
            </p:cNvSpPr>
            <p:nvPr/>
          </p:nvSpPr>
          <p:spPr bwMode="auto">
            <a:xfrm>
              <a:off x="7005" y="5100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42"/>
            <p:cNvSpPr>
              <a:spLocks noChangeShapeType="1"/>
            </p:cNvSpPr>
            <p:nvPr/>
          </p:nvSpPr>
          <p:spPr bwMode="auto">
            <a:xfrm>
              <a:off x="7005" y="5715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5" name="Group 43"/>
          <p:cNvGrpSpPr>
            <a:grpSpLocks/>
          </p:cNvGrpSpPr>
          <p:nvPr/>
        </p:nvGrpSpPr>
        <p:grpSpPr bwMode="auto">
          <a:xfrm flipH="1">
            <a:off x="1066800" y="2371725"/>
            <a:ext cx="571500" cy="1876425"/>
            <a:chOff x="6990" y="2760"/>
            <a:chExt cx="900" cy="2955"/>
          </a:xfrm>
          <a:noFill/>
        </p:grpSpPr>
        <p:sp>
          <p:nvSpPr>
            <p:cNvPr id="21520" name="Line 44"/>
            <p:cNvSpPr>
              <a:spLocks noChangeShapeType="1"/>
            </p:cNvSpPr>
            <p:nvPr/>
          </p:nvSpPr>
          <p:spPr bwMode="auto">
            <a:xfrm>
              <a:off x="6990" y="2760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45"/>
            <p:cNvSpPr>
              <a:spLocks noChangeShapeType="1"/>
            </p:cNvSpPr>
            <p:nvPr/>
          </p:nvSpPr>
          <p:spPr bwMode="auto">
            <a:xfrm>
              <a:off x="7005" y="3330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46"/>
            <p:cNvSpPr>
              <a:spLocks noChangeShapeType="1"/>
            </p:cNvSpPr>
            <p:nvPr/>
          </p:nvSpPr>
          <p:spPr bwMode="auto">
            <a:xfrm>
              <a:off x="7005" y="3915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47"/>
            <p:cNvSpPr>
              <a:spLocks noChangeShapeType="1"/>
            </p:cNvSpPr>
            <p:nvPr/>
          </p:nvSpPr>
          <p:spPr bwMode="auto">
            <a:xfrm>
              <a:off x="7005" y="4545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48"/>
            <p:cNvSpPr>
              <a:spLocks noChangeShapeType="1"/>
            </p:cNvSpPr>
            <p:nvPr/>
          </p:nvSpPr>
          <p:spPr bwMode="auto">
            <a:xfrm>
              <a:off x="7005" y="5100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49"/>
            <p:cNvSpPr>
              <a:spLocks noChangeShapeType="1"/>
            </p:cNvSpPr>
            <p:nvPr/>
          </p:nvSpPr>
          <p:spPr bwMode="auto">
            <a:xfrm>
              <a:off x="7005" y="5715"/>
              <a:ext cx="885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6" name="Oval 50"/>
          <p:cNvSpPr>
            <a:spLocks noChangeArrowheads="1"/>
          </p:cNvSpPr>
          <p:nvPr/>
        </p:nvSpPr>
        <p:spPr bwMode="auto">
          <a:xfrm>
            <a:off x="2567305" y="2981325"/>
            <a:ext cx="590550" cy="571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Arc 51"/>
          <p:cNvSpPr>
            <a:spLocks/>
          </p:cNvSpPr>
          <p:nvPr/>
        </p:nvSpPr>
        <p:spPr bwMode="auto">
          <a:xfrm>
            <a:off x="2663825" y="2990850"/>
            <a:ext cx="276225" cy="549910"/>
          </a:xfrm>
          <a:custGeom>
            <a:avLst/>
            <a:gdLst>
              <a:gd name="T0" fmla="*/ 8 w 21600"/>
              <a:gd name="T1" fmla="*/ 17 h 43138"/>
              <a:gd name="T2" fmla="*/ 9 w 21600"/>
              <a:gd name="T3" fmla="*/ 0 h 43138"/>
              <a:gd name="T4" fmla="*/ 9 w 21600"/>
              <a:gd name="T5" fmla="*/ 9 h 43138"/>
              <a:gd name="T6" fmla="*/ 0 60000 65536"/>
              <a:gd name="T7" fmla="*/ 0 60000 65536"/>
              <a:gd name="T8" fmla="*/ 0 60000 65536"/>
              <a:gd name="T9" fmla="*/ 0 w 21600"/>
              <a:gd name="T10" fmla="*/ 0 h 43138"/>
              <a:gd name="T11" fmla="*/ 21600 w 21600"/>
              <a:gd name="T12" fmla="*/ 43138 h 43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38" fill="none" extrusionOk="0">
                <a:moveTo>
                  <a:pt x="19970" y="43138"/>
                </a:moveTo>
                <a:cubicBezTo>
                  <a:pt x="8705" y="42286"/>
                  <a:pt x="0" y="32897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</a:path>
              <a:path w="21600" h="43138" stroke="0" extrusionOk="0">
                <a:moveTo>
                  <a:pt x="19970" y="43138"/>
                </a:moveTo>
                <a:cubicBezTo>
                  <a:pt x="8705" y="42286"/>
                  <a:pt x="0" y="32897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Oval 52"/>
          <p:cNvSpPr>
            <a:spLocks noChangeArrowheads="1"/>
          </p:cNvSpPr>
          <p:nvPr/>
        </p:nvSpPr>
        <p:spPr bwMode="auto">
          <a:xfrm>
            <a:off x="2672715" y="2990215"/>
            <a:ext cx="590550" cy="553085"/>
          </a:xfrm>
          <a:prstGeom prst="ellips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Oval 53"/>
          <p:cNvSpPr>
            <a:spLocks noChangeArrowheads="1"/>
          </p:cNvSpPr>
          <p:nvPr/>
        </p:nvSpPr>
        <p:spPr bwMode="auto">
          <a:xfrm>
            <a:off x="2567305" y="2976880"/>
            <a:ext cx="600075" cy="5816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250" y="460238"/>
            <a:ext cx="7535536" cy="71803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Plane Elasticity Boundary Value Problem </a:t>
            </a:r>
            <a:endParaRPr lang="en-US" sz="3600" b="1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" name="Rectangle 10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5291" name="Picture 5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24687" r="43149" b="3398"/>
          <a:stretch/>
        </p:blipFill>
        <p:spPr bwMode="auto">
          <a:xfrm>
            <a:off x="4594033" y="1177111"/>
            <a:ext cx="2996588" cy="271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2200" y="1503670"/>
            <a:ext cx="359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isplacement Boundary Conditions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68054" y="2241799"/>
            <a:ext cx="373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Stress/Traction </a:t>
            </a:r>
            <a:r>
              <a:rPr lang="en-US" b="1" dirty="0"/>
              <a:t>Boundary Conditions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724036"/>
              </p:ext>
            </p:extLst>
          </p:nvPr>
        </p:nvGraphicFramePr>
        <p:xfrm>
          <a:off x="1288973" y="1828800"/>
          <a:ext cx="2809310" cy="33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6" name="Equation" r:id="rId5" imgW="1943100" imgH="228600" progId="Equation.3">
                  <p:embed/>
                </p:oleObj>
              </mc:Choice>
              <mc:Fallback>
                <p:oleObj name="Equation" r:id="rId5" imgW="1943100" imgH="228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973" y="1828800"/>
                        <a:ext cx="2809310" cy="330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150183"/>
              </p:ext>
            </p:extLst>
          </p:nvPr>
        </p:nvGraphicFramePr>
        <p:xfrm>
          <a:off x="1112704" y="2588964"/>
          <a:ext cx="3382175" cy="75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7" name="Equation" r:id="rId7" imgW="2400300" imgH="533400" progId="Equation.3">
                  <p:embed/>
                </p:oleObj>
              </mc:Choice>
              <mc:Fallback>
                <p:oleObj name="Equation" r:id="rId7" imgW="2400300" imgH="5334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04" y="2588964"/>
                        <a:ext cx="3382175" cy="751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02117" y="4193351"/>
            <a:ext cx="4081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</a:t>
            </a:r>
            <a:r>
              <a:rPr lang="en-US" b="1" dirty="0" smtClean="0"/>
              <a:t>lane Strain Problem </a:t>
            </a:r>
            <a:r>
              <a:rPr lang="en-US" dirty="0" smtClean="0"/>
              <a:t>- Determine </a:t>
            </a:r>
            <a:r>
              <a:rPr lang="en-US" dirty="0"/>
              <a:t>in-plane displacements, strains and stresses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 smtClean="0"/>
              <a:t>e</a:t>
            </a:r>
            <a:r>
              <a:rPr lang="en-US" i="1" baseline="-25000" dirty="0" smtClean="0"/>
              <a:t>x </a:t>
            </a:r>
            <a:r>
              <a:rPr lang="en-US" i="1" dirty="0" smtClean="0"/>
              <a:t>,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y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xy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dirty="0" smtClean="0">
                <a:sym typeface="Symbol"/>
              </a:rPr>
              <a:t></a:t>
            </a:r>
            <a:r>
              <a:rPr lang="en-US" i="1" baseline="-25000" dirty="0" smtClean="0"/>
              <a:t>x 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</a:t>
            </a:r>
            <a:r>
              <a:rPr lang="en-US" i="1" baseline="-25000" dirty="0" smtClean="0"/>
              <a:t>y 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</a:t>
            </a:r>
            <a:r>
              <a:rPr lang="en-US" i="1" baseline="-25000" dirty="0" err="1" smtClean="0"/>
              <a:t>xy</a:t>
            </a:r>
            <a:r>
              <a:rPr lang="en-US" dirty="0"/>
              <a:t>} in </a:t>
            </a:r>
            <a:r>
              <a:rPr lang="en-US" i="1" dirty="0"/>
              <a:t>R</a:t>
            </a:r>
            <a:r>
              <a:rPr lang="en-US" dirty="0"/>
              <a:t>.  </a:t>
            </a:r>
            <a:r>
              <a:rPr lang="en-US" dirty="0" smtClean="0"/>
              <a:t>Out-of-plane </a:t>
            </a:r>
            <a:r>
              <a:rPr lang="en-US" dirty="0"/>
              <a:t>stress </a:t>
            </a:r>
            <a:r>
              <a:rPr lang="en-US" dirty="0" smtClean="0">
                <a:sym typeface="Symbol"/>
              </a:rPr>
              <a:t></a:t>
            </a:r>
            <a:r>
              <a:rPr lang="en-US" i="1" baseline="-25000" dirty="0" smtClean="0"/>
              <a:t>z</a:t>
            </a:r>
            <a:r>
              <a:rPr lang="en-US" dirty="0" smtClean="0"/>
              <a:t> </a:t>
            </a:r>
            <a:r>
              <a:rPr lang="en-US" dirty="0"/>
              <a:t>can be determined from </a:t>
            </a:r>
            <a:r>
              <a:rPr lang="en-US" dirty="0" smtClean="0"/>
              <a:t>in-plane </a:t>
            </a:r>
            <a:r>
              <a:rPr lang="en-US" dirty="0"/>
              <a:t>stresses via relation (7.1.3)</a:t>
            </a:r>
            <a:r>
              <a:rPr lang="en-US" baseline="-25000" dirty="0"/>
              <a:t>3</a:t>
            </a:r>
            <a:r>
              <a:rPr lang="en-US" dirty="0"/>
              <a:t>.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19742" y="4169481"/>
            <a:ext cx="4081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</a:t>
            </a:r>
            <a:r>
              <a:rPr lang="en-US" b="1" dirty="0" smtClean="0"/>
              <a:t>lane Stress Problem </a:t>
            </a:r>
            <a:r>
              <a:rPr lang="en-US" dirty="0" smtClean="0"/>
              <a:t>- Determine </a:t>
            </a:r>
            <a:r>
              <a:rPr lang="en-US" dirty="0"/>
              <a:t>in-plane displacements, strains and stresses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 smtClean="0"/>
              <a:t>e</a:t>
            </a:r>
            <a:r>
              <a:rPr lang="en-US" i="1" baseline="-25000" dirty="0" smtClean="0"/>
              <a:t>x </a:t>
            </a:r>
            <a:r>
              <a:rPr lang="en-US" i="1" dirty="0" smtClean="0"/>
              <a:t>,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y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xy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dirty="0" smtClean="0">
                <a:sym typeface="Symbol"/>
              </a:rPr>
              <a:t></a:t>
            </a:r>
            <a:r>
              <a:rPr lang="en-US" i="1" baseline="-25000" dirty="0" smtClean="0"/>
              <a:t>x 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</a:t>
            </a:r>
            <a:r>
              <a:rPr lang="en-US" i="1" baseline="-25000" dirty="0" smtClean="0"/>
              <a:t>y 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</a:t>
            </a:r>
            <a:r>
              <a:rPr lang="en-US" i="1" baseline="-25000" dirty="0" err="1" smtClean="0"/>
              <a:t>xy</a:t>
            </a:r>
            <a:r>
              <a:rPr lang="en-US" dirty="0"/>
              <a:t>} in </a:t>
            </a:r>
            <a:r>
              <a:rPr lang="en-US" i="1" dirty="0"/>
              <a:t>R</a:t>
            </a:r>
            <a:r>
              <a:rPr lang="en-US" dirty="0"/>
              <a:t>.  </a:t>
            </a:r>
            <a:r>
              <a:rPr lang="en-US" dirty="0" smtClean="0"/>
              <a:t>Out-of-plane strain </a:t>
            </a:r>
            <a:r>
              <a:rPr lang="en-US" i="1" dirty="0" err="1" smtClean="0">
                <a:sym typeface="Symbol"/>
              </a:rPr>
              <a:t>e</a:t>
            </a:r>
            <a:r>
              <a:rPr lang="en-US" i="1" baseline="-25000" dirty="0" err="1" smtClean="0"/>
              <a:t>z</a:t>
            </a:r>
            <a:r>
              <a:rPr lang="en-US" dirty="0" smtClean="0"/>
              <a:t> </a:t>
            </a:r>
            <a:r>
              <a:rPr lang="en-US" dirty="0"/>
              <a:t>can be determined from </a:t>
            </a:r>
            <a:r>
              <a:rPr lang="en-US" dirty="0" smtClean="0"/>
              <a:t>in-plane strains </a:t>
            </a:r>
            <a:r>
              <a:rPr lang="en-US" dirty="0"/>
              <a:t>via relation (</a:t>
            </a:r>
            <a:r>
              <a:rPr lang="en-US" dirty="0" smtClean="0"/>
              <a:t>7.2.2)</a:t>
            </a:r>
            <a:r>
              <a:rPr lang="en-US" baseline="-25000" dirty="0" smtClean="0"/>
              <a:t>3</a:t>
            </a:r>
            <a:r>
              <a:rPr lang="en-US" dirty="0"/>
              <a:t>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1845</TotalTime>
  <Words>1081</Words>
  <Application>Microsoft Office PowerPoint</Application>
  <PresentationFormat>On-screen Show (4:3)</PresentationFormat>
  <Paragraphs>125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Microsoft Equation 3.0</vt:lpstr>
      <vt:lpstr>Chapter 7   Two-Dimensional Formulation</vt:lpstr>
      <vt:lpstr>Two vs Three Dimensional Problems</vt:lpstr>
      <vt:lpstr>Plane Strain</vt:lpstr>
      <vt:lpstr>Plane Strain Field Equations</vt:lpstr>
      <vt:lpstr>Examples of Plane Strain Problems</vt:lpstr>
      <vt:lpstr>Plane Stress</vt:lpstr>
      <vt:lpstr>Plane Stress Field Equations</vt:lpstr>
      <vt:lpstr>Examples of Plane Stress Problems</vt:lpstr>
      <vt:lpstr>Plane Elasticity Boundary Value Problem </vt:lpstr>
      <vt:lpstr>Correspondence Between Plane Formulations</vt:lpstr>
      <vt:lpstr>Transformation Between  Plane Strain and Plane Stress</vt:lpstr>
      <vt:lpstr>Generalized Plane Stress</vt:lpstr>
      <vt:lpstr>Anti-Plane Strain</vt:lpstr>
      <vt:lpstr>Airy Stress Function Method</vt:lpstr>
      <vt:lpstr>Airy Stress Function Formulation</vt:lpstr>
      <vt:lpstr>Polar Coordinate Formulation Plane Elasticity Problem </vt:lpstr>
      <vt:lpstr>Polar Coordinate Formulation</vt:lpstr>
      <vt:lpstr>Polar Coordinate Formulation Airy Stress Function Approach  = (r,θ)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MCE 571 Theory of Elasticity</dc:title>
  <dc:creator>sadd</dc:creator>
  <cp:lastModifiedBy>taggart</cp:lastModifiedBy>
  <cp:revision>140</cp:revision>
  <dcterms:created xsi:type="dcterms:W3CDTF">2012-01-17T18:53:58Z</dcterms:created>
  <dcterms:modified xsi:type="dcterms:W3CDTF">2015-09-09T12:06:45Z</dcterms:modified>
</cp:coreProperties>
</file>