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84" r:id="rId18"/>
    <p:sldId id="278" r:id="rId19"/>
    <p:sldId id="272" r:id="rId20"/>
    <p:sldId id="273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9" r:id="rId29"/>
    <p:sldId id="283" r:id="rId30"/>
    <p:sldId id="286" r:id="rId31"/>
    <p:sldId id="285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76" d="100"/>
          <a:sy n="76" d="100"/>
        </p:scale>
        <p:origin x="-12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7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E872-ECC5-41CD-B7D6-284549847B3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82CC-A77B-4426-A31A-DFF97D2D2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44.emf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9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emf"/><Relationship Id="rId9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0.w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0.jpeg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png"/><Relationship Id="rId11" Type="http://schemas.openxmlformats.org/officeDocument/2006/relationships/image" Target="../media/image54.wmf"/><Relationship Id="rId5" Type="http://schemas.openxmlformats.org/officeDocument/2006/relationships/image" Target="../media/image53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2.jpeg"/><Relationship Id="rId1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6.emf"/><Relationship Id="rId9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7.w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9.wmf"/><Relationship Id="rId5" Type="http://schemas.openxmlformats.org/officeDocument/2006/relationships/image" Target="../media/image71.png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70.png"/><Relationship Id="rId9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62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7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1.w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9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5.jpeg"/><Relationship Id="rId5" Type="http://schemas.openxmlformats.org/officeDocument/2006/relationships/image" Target="../media/image95.wmf"/><Relationship Id="rId10" Type="http://schemas.openxmlformats.org/officeDocument/2006/relationships/image" Target="../media/image97.wmf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5.jpeg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01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05.w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0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jpeg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13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20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8.wmf"/><Relationship Id="rId1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9.w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3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36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0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1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51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17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5.jpe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53" y="287833"/>
            <a:ext cx="7631585" cy="174250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9  </a:t>
            </a:r>
            <a:b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Extension, Torsion and Flexure </a:t>
            </a:r>
            <a:b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Elastic Cylinders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585" y="2186699"/>
            <a:ext cx="62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Prismatic Bar Subjected to End </a:t>
            </a:r>
            <a:r>
              <a:rPr lang="en-US" sz="2800" b="1" dirty="0" smtClean="0"/>
              <a:t>Loadings</a:t>
            </a:r>
            <a:endParaRPr lang="en-US" sz="2800" b="1" i="1" dirty="0"/>
          </a:p>
        </p:txBody>
      </p:sp>
      <p:pic>
        <p:nvPicPr>
          <p:cNvPr id="111717" name="Picture 10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3262" r="15278" b="1343"/>
          <a:stretch/>
        </p:blipFill>
        <p:spPr bwMode="auto">
          <a:xfrm>
            <a:off x="349697" y="2587557"/>
            <a:ext cx="4525108" cy="357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12988"/>
              </p:ext>
            </p:extLst>
          </p:nvPr>
        </p:nvGraphicFramePr>
        <p:xfrm>
          <a:off x="5148972" y="3241463"/>
          <a:ext cx="2446336" cy="34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4" name="Equation" r:id="rId5" imgW="1726920" imgH="241200" progId="Equation.3">
                  <p:embed/>
                </p:oleObj>
              </mc:Choice>
              <mc:Fallback>
                <p:oleObj name="Equation" r:id="rId5" imgW="1726920" imgH="24120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972" y="3241463"/>
                        <a:ext cx="2446336" cy="340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87095" y="2718977"/>
            <a:ext cx="301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Semi-Inverse Method</a:t>
            </a:r>
            <a:endParaRPr lang="en-US" sz="2400" i="1" u="sn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66176"/>
              </p:ext>
            </p:extLst>
          </p:nvPr>
        </p:nvGraphicFramePr>
        <p:xfrm>
          <a:off x="5169730" y="3618622"/>
          <a:ext cx="2730377" cy="17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5" name="Equation" r:id="rId7" imgW="2006280" imgH="1320480" progId="Equation.3">
                  <p:embed/>
                </p:oleObj>
              </mc:Choice>
              <mc:Fallback>
                <p:oleObj name="Equation" r:id="rId7" imgW="2006280" imgH="132048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730" y="3618622"/>
                        <a:ext cx="2730377" cy="176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32422"/>
              </p:ext>
            </p:extLst>
          </p:nvPr>
        </p:nvGraphicFramePr>
        <p:xfrm>
          <a:off x="4806436" y="5433938"/>
          <a:ext cx="3292963" cy="58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" name="Equation" r:id="rId9" imgW="2438280" imgH="431640" progId="Equation.3">
                  <p:embed/>
                </p:oleObj>
              </mc:Choice>
              <mc:Fallback>
                <p:oleObj name="Equation" r:id="rId9" imgW="2438280" imgH="43164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436" y="5433938"/>
                        <a:ext cx="3292963" cy="585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241" y="135635"/>
            <a:ext cx="4475747" cy="77210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Membrane Analogy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2934" y="817695"/>
            <a:ext cx="8494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Stress </a:t>
            </a:r>
            <a:r>
              <a:rPr lang="en-US" sz="1600" dirty="0"/>
              <a:t>function </a:t>
            </a:r>
            <a:r>
              <a:rPr lang="en-US" sz="1600" dirty="0" smtClean="0"/>
              <a:t>equations are </a:t>
            </a:r>
            <a:r>
              <a:rPr lang="en-US" sz="1600" dirty="0"/>
              <a:t>identical </a:t>
            </a:r>
            <a:r>
              <a:rPr lang="en-US" sz="1600" dirty="0" smtClean="0"/>
              <a:t>to </a:t>
            </a:r>
            <a:r>
              <a:rPr lang="en-US" sz="1600" dirty="0"/>
              <a:t>those governing </a:t>
            </a:r>
            <a:r>
              <a:rPr lang="en-US" sz="1600" dirty="0" smtClean="0"/>
              <a:t> </a:t>
            </a:r>
            <a:r>
              <a:rPr lang="en-US" sz="1600" dirty="0"/>
              <a:t>static deflection of an elastic membrane under uniform pressure.  </a:t>
            </a:r>
            <a:r>
              <a:rPr lang="en-US" sz="1600" dirty="0" smtClean="0"/>
              <a:t>This creates </a:t>
            </a:r>
            <a:r>
              <a:rPr lang="en-US" sz="1600" dirty="0"/>
              <a:t>an </a:t>
            </a:r>
            <a:r>
              <a:rPr lang="en-US" sz="1600" i="1" dirty="0"/>
              <a:t>analogy </a:t>
            </a:r>
            <a:r>
              <a:rPr lang="en-US" sz="1600" dirty="0"/>
              <a:t>between </a:t>
            </a:r>
            <a:r>
              <a:rPr lang="en-US" sz="1600" dirty="0" smtClean="0"/>
              <a:t>the two </a:t>
            </a:r>
            <a:r>
              <a:rPr lang="en-US" sz="1600" dirty="0"/>
              <a:t>problems, and enables particular features from </a:t>
            </a:r>
            <a:r>
              <a:rPr lang="en-US" sz="1600" dirty="0" smtClean="0"/>
              <a:t>membrane </a:t>
            </a:r>
            <a:r>
              <a:rPr lang="en-US" sz="1600" dirty="0"/>
              <a:t>problem to be used to aid </a:t>
            </a:r>
            <a:r>
              <a:rPr lang="en-US" sz="1600" dirty="0" smtClean="0"/>
              <a:t>solution </a:t>
            </a:r>
            <a:r>
              <a:rPr lang="en-US" sz="1600" dirty="0"/>
              <a:t>of </a:t>
            </a:r>
            <a:r>
              <a:rPr lang="en-US" sz="1600" dirty="0" smtClean="0"/>
              <a:t>torsion </a:t>
            </a:r>
            <a:r>
              <a:rPr lang="en-US" sz="1600" dirty="0"/>
              <a:t>problem. </a:t>
            </a:r>
            <a:r>
              <a:rPr lang="en-US" sz="1600" dirty="0" smtClean="0"/>
              <a:t> Generally used </a:t>
            </a:r>
            <a:r>
              <a:rPr lang="en-US" sz="1600" dirty="0"/>
              <a:t>to providing insight into qualitative features and to aid in developing approximate solutions. </a:t>
            </a:r>
          </a:p>
        </p:txBody>
      </p:sp>
      <p:pic>
        <p:nvPicPr>
          <p:cNvPr id="16794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9985" r="23106" b="3570"/>
          <a:stretch/>
        </p:blipFill>
        <p:spPr bwMode="auto">
          <a:xfrm>
            <a:off x="519661" y="1978554"/>
            <a:ext cx="3489159" cy="196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0" t="30992" r="47978"/>
          <a:stretch/>
        </p:blipFill>
        <p:spPr bwMode="auto">
          <a:xfrm>
            <a:off x="3611777" y="2098869"/>
            <a:ext cx="1804737" cy="135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967337" y="2688767"/>
            <a:ext cx="1135481" cy="134256"/>
          </a:xfrm>
          <a:custGeom>
            <a:avLst/>
            <a:gdLst>
              <a:gd name="connsiteX0" fmla="*/ 0 w 998621"/>
              <a:gd name="connsiteY0" fmla="*/ 135021 h 135021"/>
              <a:gd name="connsiteX1" fmla="*/ 300789 w 998621"/>
              <a:gd name="connsiteY1" fmla="*/ 38768 h 135021"/>
              <a:gd name="connsiteX2" fmla="*/ 625642 w 998621"/>
              <a:gd name="connsiteY2" fmla="*/ 2673 h 135021"/>
              <a:gd name="connsiteX3" fmla="*/ 902368 w 998621"/>
              <a:gd name="connsiteY3" fmla="*/ 2673 h 135021"/>
              <a:gd name="connsiteX4" fmla="*/ 998621 w 998621"/>
              <a:gd name="connsiteY4" fmla="*/ 2673 h 135021"/>
              <a:gd name="connsiteX5" fmla="*/ 998621 w 998621"/>
              <a:gd name="connsiteY5" fmla="*/ 2673 h 135021"/>
              <a:gd name="connsiteX0" fmla="*/ 0 w 998621"/>
              <a:gd name="connsiteY0" fmla="*/ 133860 h 133860"/>
              <a:gd name="connsiteX1" fmla="*/ 300789 w 998621"/>
              <a:gd name="connsiteY1" fmla="*/ 37607 h 133860"/>
              <a:gd name="connsiteX2" fmla="*/ 625642 w 998621"/>
              <a:gd name="connsiteY2" fmla="*/ 1512 h 133860"/>
              <a:gd name="connsiteX3" fmla="*/ 849442 w 998621"/>
              <a:gd name="connsiteY3" fmla="*/ 6274 h 133860"/>
              <a:gd name="connsiteX4" fmla="*/ 998621 w 998621"/>
              <a:gd name="connsiteY4" fmla="*/ 1512 h 133860"/>
              <a:gd name="connsiteX5" fmla="*/ 998621 w 998621"/>
              <a:gd name="connsiteY5" fmla="*/ 1512 h 133860"/>
              <a:gd name="connsiteX0" fmla="*/ 0 w 1042726"/>
              <a:gd name="connsiteY0" fmla="*/ 133860 h 133860"/>
              <a:gd name="connsiteX1" fmla="*/ 300789 w 1042726"/>
              <a:gd name="connsiteY1" fmla="*/ 37607 h 133860"/>
              <a:gd name="connsiteX2" fmla="*/ 625642 w 1042726"/>
              <a:gd name="connsiteY2" fmla="*/ 1512 h 133860"/>
              <a:gd name="connsiteX3" fmla="*/ 849442 w 1042726"/>
              <a:gd name="connsiteY3" fmla="*/ 6274 h 133860"/>
              <a:gd name="connsiteX4" fmla="*/ 998621 w 1042726"/>
              <a:gd name="connsiteY4" fmla="*/ 1512 h 133860"/>
              <a:gd name="connsiteX5" fmla="*/ 1042726 w 1042726"/>
              <a:gd name="connsiteY5" fmla="*/ 6274 h 133860"/>
              <a:gd name="connsiteX0" fmla="*/ 0 w 1042726"/>
              <a:gd name="connsiteY0" fmla="*/ 134256 h 134256"/>
              <a:gd name="connsiteX1" fmla="*/ 300789 w 1042726"/>
              <a:gd name="connsiteY1" fmla="*/ 38003 h 134256"/>
              <a:gd name="connsiteX2" fmla="*/ 625642 w 1042726"/>
              <a:gd name="connsiteY2" fmla="*/ 1908 h 134256"/>
              <a:gd name="connsiteX3" fmla="*/ 849442 w 1042726"/>
              <a:gd name="connsiteY3" fmla="*/ 6670 h 134256"/>
              <a:gd name="connsiteX4" fmla="*/ 998621 w 1042726"/>
              <a:gd name="connsiteY4" fmla="*/ 20958 h 134256"/>
              <a:gd name="connsiteX5" fmla="*/ 1042726 w 1042726"/>
              <a:gd name="connsiteY5" fmla="*/ 6670 h 134256"/>
              <a:gd name="connsiteX0" fmla="*/ 0 w 1051547"/>
              <a:gd name="connsiteY0" fmla="*/ 134256 h 134256"/>
              <a:gd name="connsiteX1" fmla="*/ 300789 w 1051547"/>
              <a:gd name="connsiteY1" fmla="*/ 38003 h 134256"/>
              <a:gd name="connsiteX2" fmla="*/ 625642 w 1051547"/>
              <a:gd name="connsiteY2" fmla="*/ 1908 h 134256"/>
              <a:gd name="connsiteX3" fmla="*/ 849442 w 1051547"/>
              <a:gd name="connsiteY3" fmla="*/ 6670 h 134256"/>
              <a:gd name="connsiteX4" fmla="*/ 998621 w 1051547"/>
              <a:gd name="connsiteY4" fmla="*/ 20958 h 134256"/>
              <a:gd name="connsiteX5" fmla="*/ 1051547 w 1051547"/>
              <a:gd name="connsiteY5" fmla="*/ 30482 h 1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1547" h="134256">
                <a:moveTo>
                  <a:pt x="0" y="134256"/>
                </a:moveTo>
                <a:cubicBezTo>
                  <a:pt x="98257" y="97158"/>
                  <a:pt x="196515" y="60061"/>
                  <a:pt x="300789" y="38003"/>
                </a:cubicBezTo>
                <a:cubicBezTo>
                  <a:pt x="405063" y="15945"/>
                  <a:pt x="534200" y="7130"/>
                  <a:pt x="625642" y="1908"/>
                </a:cubicBezTo>
                <a:cubicBezTo>
                  <a:pt x="717084" y="-3314"/>
                  <a:pt x="787279" y="3495"/>
                  <a:pt x="849442" y="6670"/>
                </a:cubicBezTo>
                <a:cubicBezTo>
                  <a:pt x="911605" y="9845"/>
                  <a:pt x="964937" y="16989"/>
                  <a:pt x="998621" y="20958"/>
                </a:cubicBezTo>
                <a:cubicBezTo>
                  <a:pt x="1032305" y="24927"/>
                  <a:pt x="1036845" y="28895"/>
                  <a:pt x="1051547" y="3048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944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17823" r="37059"/>
          <a:stretch/>
        </p:blipFill>
        <p:spPr bwMode="auto">
          <a:xfrm>
            <a:off x="5392451" y="2074807"/>
            <a:ext cx="2851486" cy="20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62064"/>
              </p:ext>
            </p:extLst>
          </p:nvPr>
        </p:nvGraphicFramePr>
        <p:xfrm>
          <a:off x="454540" y="4376860"/>
          <a:ext cx="2352940" cy="5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4" name="Equation" r:id="rId7" imgW="1777680" imgH="431640" progId="Equation.3">
                  <p:embed/>
                </p:oleObj>
              </mc:Choice>
              <mc:Fallback>
                <p:oleObj name="Equation" r:id="rId7" imgW="1777680" imgH="43164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40" y="4376860"/>
                        <a:ext cx="2352940" cy="567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61029"/>
              </p:ext>
            </p:extLst>
          </p:nvPr>
        </p:nvGraphicFramePr>
        <p:xfrm>
          <a:off x="1237845" y="4984901"/>
          <a:ext cx="872120" cy="24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5" name="Equation" r:id="rId9" imgW="698197" imgH="203112" progId="Equation.3">
                  <p:embed/>
                </p:oleObj>
              </mc:Choice>
              <mc:Fallback>
                <p:oleObj name="Equation" r:id="rId9" imgW="698197" imgH="203112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845" y="4984901"/>
                        <a:ext cx="872120" cy="249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49216"/>
              </p:ext>
            </p:extLst>
          </p:nvPr>
        </p:nvGraphicFramePr>
        <p:xfrm>
          <a:off x="1123545" y="5302149"/>
          <a:ext cx="1136569" cy="40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6" name="Equation" r:id="rId11" imgW="875920" imgH="317362" progId="Equation.3">
                  <p:embed/>
                </p:oleObj>
              </mc:Choice>
              <mc:Fallback>
                <p:oleObj name="Equation" r:id="rId11" imgW="875920" imgH="317362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545" y="5302149"/>
                        <a:ext cx="1136569" cy="405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96078" y="4022899"/>
            <a:ext cx="2272046" cy="365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Membrane Equations</a:t>
            </a:r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23152" y="4034930"/>
            <a:ext cx="1890339" cy="1692442"/>
            <a:chOff x="3559966" y="4299102"/>
            <a:chExt cx="1938466" cy="1688614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015095"/>
                </p:ext>
              </p:extLst>
            </p:nvPr>
          </p:nvGraphicFramePr>
          <p:xfrm>
            <a:off x="3784433" y="4704264"/>
            <a:ext cx="1436688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7" name="Equation" r:id="rId13" imgW="1079280" imgH="431640" progId="Equation.3">
                    <p:embed/>
                  </p:oleObj>
                </mc:Choice>
                <mc:Fallback>
                  <p:oleObj name="Equation" r:id="rId13" imgW="1079280" imgH="431640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433" y="4704264"/>
                          <a:ext cx="1436688" cy="573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998489"/>
                </p:ext>
              </p:extLst>
            </p:nvPr>
          </p:nvGraphicFramePr>
          <p:xfrm>
            <a:off x="4021640" y="5285039"/>
            <a:ext cx="879475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8" name="Equation" r:id="rId15" imgW="634680" imgH="190440" progId="Equation.3">
                    <p:embed/>
                  </p:oleObj>
                </mc:Choice>
                <mc:Fallback>
                  <p:oleObj name="Equation" r:id="rId15" imgW="634680" imgH="190440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640" y="5285039"/>
                          <a:ext cx="879475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316936"/>
                </p:ext>
              </p:extLst>
            </p:nvPr>
          </p:nvGraphicFramePr>
          <p:xfrm>
            <a:off x="3834063" y="5578642"/>
            <a:ext cx="1140449" cy="409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9" name="Equation" r:id="rId17" imgW="876240" imgH="317160" progId="Equation.3">
                    <p:embed/>
                  </p:oleObj>
                </mc:Choice>
                <mc:Fallback>
                  <p:oleObj name="Equation" r:id="rId17" imgW="876240" imgH="317160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063" y="5578642"/>
                          <a:ext cx="1140449" cy="409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3559966" y="4299102"/>
              <a:ext cx="1938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smtClean="0"/>
                <a:t>Torsion Equations</a:t>
              </a:r>
              <a:endParaRPr lang="en-US" b="1" u="sng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4574" y="5799380"/>
            <a:ext cx="4478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Equations are same with: </a:t>
            </a:r>
            <a:r>
              <a:rPr lang="en-US" sz="1600" dirty="0" smtClean="0">
                <a:sym typeface="Symbol"/>
              </a:rPr>
              <a:t> = </a:t>
            </a:r>
            <a:r>
              <a:rPr lang="en-US" sz="1600" i="1" dirty="0" smtClean="0">
                <a:sym typeface="Symbol"/>
              </a:rPr>
              <a:t>z </a:t>
            </a:r>
            <a:r>
              <a:rPr lang="en-US" sz="1600" dirty="0" smtClean="0">
                <a:sym typeface="Symbol"/>
              </a:rPr>
              <a:t>, </a:t>
            </a:r>
            <a:r>
              <a:rPr lang="en-US" sz="1600" i="1" dirty="0" err="1" smtClean="0">
                <a:sym typeface="Symbol"/>
              </a:rPr>
              <a:t>p/N</a:t>
            </a:r>
            <a:r>
              <a:rPr lang="en-US" sz="1600" i="1" dirty="0" smtClean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= 2 , </a:t>
            </a:r>
            <a:r>
              <a:rPr lang="en-US" sz="1600" i="1" dirty="0" smtClean="0">
                <a:sym typeface="Symbol"/>
              </a:rPr>
              <a:t>T </a:t>
            </a:r>
            <a:r>
              <a:rPr lang="en-US" sz="1600" dirty="0" smtClean="0">
                <a:sym typeface="Symbol"/>
              </a:rPr>
              <a:t>= 2</a:t>
            </a:r>
            <a:r>
              <a:rPr lang="en-US" sz="1600" i="1" dirty="0" smtClean="0">
                <a:sym typeface="Symbol"/>
              </a:rPr>
              <a:t>V</a:t>
            </a:r>
            <a:endParaRPr lang="en-US" sz="1600" dirty="0"/>
          </a:p>
        </p:txBody>
      </p:sp>
      <p:pic>
        <p:nvPicPr>
          <p:cNvPr id="167979" name="Picture 43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55862" r="12995" b="3623"/>
          <a:stretch/>
        </p:blipFill>
        <p:spPr bwMode="auto">
          <a:xfrm>
            <a:off x="4901460" y="4188201"/>
            <a:ext cx="3886199" cy="192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74" y="394954"/>
            <a:ext cx="6280484" cy="1241341"/>
          </a:xfrm>
        </p:spPr>
        <p:txBody>
          <a:bodyPr>
            <a:noAutofit/>
          </a:bodyPr>
          <a:lstStyle/>
          <a:p>
            <a:r>
              <a:rPr lang="en-US" sz="3600" b="1" dirty="0"/>
              <a:t>Torsion Solutions Derived from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Boundary </a:t>
            </a:r>
            <a:r>
              <a:rPr lang="en-US" sz="3600" b="1" dirty="0"/>
              <a:t>Equation</a:t>
            </a:r>
            <a:endParaRPr lang="en-US" sz="3600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13423" r="38474"/>
          <a:stretch/>
        </p:blipFill>
        <p:spPr bwMode="auto">
          <a:xfrm>
            <a:off x="806117" y="1600199"/>
            <a:ext cx="2634916" cy="301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69632" y="2033119"/>
            <a:ext cx="49209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boundary </a:t>
            </a:r>
            <a:r>
              <a:rPr lang="en-US" dirty="0"/>
              <a:t>is expressed by </a:t>
            </a:r>
            <a:r>
              <a:rPr lang="en-US" dirty="0" smtClean="0"/>
              <a:t>relation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 = 0, this suggests </a:t>
            </a:r>
            <a:r>
              <a:rPr lang="en-US" dirty="0" smtClean="0"/>
              <a:t>possible </a:t>
            </a:r>
            <a:r>
              <a:rPr lang="en-US" dirty="0"/>
              <a:t>simple solution scheme of expressing </a:t>
            </a:r>
            <a:r>
              <a:rPr lang="en-US" dirty="0" smtClean="0"/>
              <a:t>stress </a:t>
            </a:r>
            <a:r>
              <a:rPr lang="en-US" dirty="0"/>
              <a:t>function </a:t>
            </a:r>
            <a:r>
              <a:rPr lang="en-US" dirty="0" smtClean="0"/>
              <a:t>as </a:t>
            </a:r>
            <a:r>
              <a:rPr lang="en-US" dirty="0" smtClean="0">
                <a:sym typeface="Symbol"/>
              </a:rPr>
              <a:t>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K f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/>
              <a:t>) where </a:t>
            </a:r>
            <a:r>
              <a:rPr lang="en-US" i="1" dirty="0"/>
              <a:t>K</a:t>
            </a:r>
            <a:r>
              <a:rPr lang="en-US" dirty="0"/>
              <a:t> is </a:t>
            </a:r>
            <a:r>
              <a:rPr lang="en-US" dirty="0" smtClean="0"/>
              <a:t>arbitrary </a:t>
            </a:r>
            <a:r>
              <a:rPr lang="en-US" dirty="0"/>
              <a:t>constant.  </a:t>
            </a:r>
            <a:r>
              <a:rPr lang="en-US" dirty="0" smtClean="0"/>
              <a:t>Form </a:t>
            </a:r>
            <a:r>
              <a:rPr lang="en-US" dirty="0"/>
              <a:t>satisfies </a:t>
            </a:r>
            <a:r>
              <a:rPr lang="en-US" dirty="0" smtClean="0"/>
              <a:t>boundary </a:t>
            </a:r>
            <a:r>
              <a:rPr lang="en-US" dirty="0"/>
              <a:t>condition on </a:t>
            </a:r>
            <a:r>
              <a:rPr lang="en-US" i="1" dirty="0"/>
              <a:t>S</a:t>
            </a:r>
            <a:r>
              <a:rPr lang="en-US" dirty="0"/>
              <a:t>, and for some simple geometric shapes it will also satisfy the governing equation </a:t>
            </a:r>
            <a:r>
              <a:rPr lang="en-US" dirty="0" smtClean="0"/>
              <a:t>with appropriate </a:t>
            </a:r>
            <a:r>
              <a:rPr lang="en-US" dirty="0"/>
              <a:t>choice of </a:t>
            </a:r>
            <a:r>
              <a:rPr lang="en-US" i="1" dirty="0"/>
              <a:t>K</a:t>
            </a:r>
            <a:r>
              <a:rPr lang="en-US" dirty="0"/>
              <a:t>.  Unfortunately this is not a general solution method </a:t>
            </a:r>
            <a:r>
              <a:rPr lang="en-US" dirty="0" smtClean="0"/>
              <a:t>and works </a:t>
            </a:r>
            <a:r>
              <a:rPr lang="en-US" dirty="0"/>
              <a:t>only for special cross-sections of simple geometry.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27898"/>
              </p:ext>
            </p:extLst>
          </p:nvPr>
        </p:nvGraphicFramePr>
        <p:xfrm>
          <a:off x="942928" y="4682793"/>
          <a:ext cx="2409275" cy="122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8" name="Equation" r:id="rId5" imgW="1650960" imgH="838080" progId="Equation.3">
                  <p:embed/>
                </p:oleObj>
              </mc:Choice>
              <mc:Fallback>
                <p:oleObj name="Equation" r:id="rId5" imgW="1650960" imgH="8380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28" y="4682793"/>
                        <a:ext cx="2409275" cy="1221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00437"/>
              </p:ext>
            </p:extLst>
          </p:nvPr>
        </p:nvGraphicFramePr>
        <p:xfrm>
          <a:off x="2367965" y="1895559"/>
          <a:ext cx="8683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9" name="Equation" r:id="rId7" imgW="647640" imgH="190440" progId="Equation.3">
                  <p:embed/>
                </p:oleObj>
              </mc:Choice>
              <mc:Fallback>
                <p:oleObj name="Equation" r:id="rId7" imgW="647640" imgH="1904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965" y="1895559"/>
                        <a:ext cx="868362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2586789" y="2177716"/>
            <a:ext cx="168443" cy="26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568" y="431048"/>
            <a:ext cx="6460958" cy="952583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9.1 Elliptical </a:t>
            </a:r>
            <a:r>
              <a:rPr lang="en-US" sz="3600" b="1" dirty="0" smtClean="0"/>
              <a:t>Section</a:t>
            </a:r>
            <a:endParaRPr lang="en-US" sz="36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73454" y="1396916"/>
            <a:ext cx="3589672" cy="2212558"/>
            <a:chOff x="3435" y="4110"/>
            <a:chExt cx="5205" cy="325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45" y="4815"/>
              <a:ext cx="3825" cy="205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4"/>
            <p:cNvCxnSpPr/>
            <p:nvPr/>
          </p:nvCxnSpPr>
          <p:spPr bwMode="auto">
            <a:xfrm flipV="1">
              <a:off x="3435" y="5850"/>
              <a:ext cx="50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"/>
            <p:cNvCxnSpPr/>
            <p:nvPr/>
          </p:nvCxnSpPr>
          <p:spPr bwMode="auto">
            <a:xfrm flipV="1">
              <a:off x="5865" y="4260"/>
              <a:ext cx="0" cy="3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130" y="5355"/>
              <a:ext cx="51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925" y="4110"/>
              <a:ext cx="51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585" y="5460"/>
              <a:ext cx="51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 dirty="0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5805" y="5085"/>
              <a:ext cx="510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 dirty="0">
                  <a:effectLst/>
                  <a:latin typeface="Calibri"/>
                  <a:ea typeface="Calibri"/>
                  <a:cs typeface="Times New Roman"/>
                </a:rPr>
                <a:t>b</a:t>
              </a:r>
              <a:endParaRPr lang="en-US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97140"/>
              </p:ext>
            </p:extLst>
          </p:nvPr>
        </p:nvGraphicFramePr>
        <p:xfrm>
          <a:off x="5510463" y="1515979"/>
          <a:ext cx="998621" cy="54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8" name="Equation" r:id="rId4" imgW="774364" imgH="418918" progId="Equation.3">
                  <p:embed/>
                </p:oleObj>
              </mc:Choice>
              <mc:Fallback>
                <p:oleObj name="Equation" r:id="rId4" imgW="774364" imgH="418918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463" y="1515979"/>
                        <a:ext cx="998621" cy="542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5005136" y="2009273"/>
            <a:ext cx="397043" cy="204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23556" y="3978261"/>
            <a:ext cx="326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Look for Stress Function Solution</a:t>
            </a:r>
            <a:endParaRPr lang="en-US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57495"/>
              </p:ext>
            </p:extLst>
          </p:nvPr>
        </p:nvGraphicFramePr>
        <p:xfrm>
          <a:off x="4884821" y="3850106"/>
          <a:ext cx="1743871" cy="67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9" name="Equation" r:id="rId6" imgW="1256755" imgH="482391" progId="Equation.3">
                  <p:embed/>
                </p:oleObj>
              </mc:Choice>
              <mc:Fallback>
                <p:oleObj name="Equation" r:id="rId6" imgW="1256755" imgH="482391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21" y="3850106"/>
                        <a:ext cx="1743871" cy="67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385013" y="4549350"/>
            <a:ext cx="667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/>
              </a:rPr>
              <a:t> </a:t>
            </a:r>
            <a:r>
              <a:rPr lang="en-US" dirty="0" smtClean="0"/>
              <a:t>satisfies boundary </a:t>
            </a:r>
            <a:r>
              <a:rPr lang="en-US" dirty="0"/>
              <a:t>condition </a:t>
            </a:r>
            <a:r>
              <a:rPr lang="en-US" dirty="0" smtClean="0"/>
              <a:t>and will satisfy  governing governing if</a:t>
            </a:r>
            <a:endParaRPr lang="en-US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142213"/>
              </p:ext>
            </p:extLst>
          </p:nvPr>
        </p:nvGraphicFramePr>
        <p:xfrm>
          <a:off x="6906127" y="4414250"/>
          <a:ext cx="1356561" cy="60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0" name="Equation" r:id="rId8" imgW="939800" imgH="419100" progId="Equation.3">
                  <p:embed/>
                </p:oleObj>
              </mc:Choice>
              <mc:Fallback>
                <p:oleObj name="Equation" r:id="rId8" imgW="939800" imgH="4191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127" y="4414250"/>
                        <a:ext cx="1356561" cy="602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36884" y="5138899"/>
            <a:ext cx="842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 </a:t>
            </a:r>
            <a:r>
              <a:rPr lang="en-US" dirty="0" smtClean="0"/>
              <a:t>governing </a:t>
            </a:r>
            <a:r>
              <a:rPr lang="en-US" dirty="0"/>
              <a:t>equation and </a:t>
            </a:r>
            <a:r>
              <a:rPr lang="en-US" dirty="0" smtClean="0"/>
              <a:t>boundary condition </a:t>
            </a:r>
            <a:r>
              <a:rPr lang="en-US" dirty="0"/>
              <a:t>are satisfied, we have found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6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242" y="70869"/>
            <a:ext cx="5017168" cy="940551"/>
          </a:xfrm>
        </p:spPr>
        <p:txBody>
          <a:bodyPr>
            <a:normAutofit/>
          </a:bodyPr>
          <a:lstStyle/>
          <a:p>
            <a:r>
              <a:rPr lang="en-US" sz="3600" b="1" dirty="0"/>
              <a:t>Elliptical </a:t>
            </a:r>
            <a:r>
              <a:rPr lang="en-US" sz="3600" b="1" dirty="0" smtClean="0"/>
              <a:t>Section Results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11163" y="4098322"/>
            <a:ext cx="2649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Loading Carrying Capacity</a:t>
            </a:r>
          </a:p>
          <a:p>
            <a:pPr algn="ctr"/>
            <a:r>
              <a:rPr lang="en-US" b="1" u="sng" dirty="0" smtClean="0"/>
              <a:t>Angle of Twist </a:t>
            </a:r>
            <a:endParaRPr lang="en-US" b="1" u="sn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36908"/>
              </p:ext>
            </p:extLst>
          </p:nvPr>
        </p:nvGraphicFramePr>
        <p:xfrm>
          <a:off x="3815528" y="4888993"/>
          <a:ext cx="480536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0" name="Equation" r:id="rId4" imgW="3314520" imgH="419040" progId="Equation.3">
                  <p:embed/>
                </p:oleObj>
              </mc:Choice>
              <mc:Fallback>
                <p:oleObj name="Equation" r:id="rId4" imgW="3314520" imgH="41904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528" y="4888993"/>
                        <a:ext cx="4805362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0973" y="2855057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Stress Field</a:t>
            </a:r>
            <a:endParaRPr lang="en-US" b="1" u="sng" dirty="0"/>
          </a:p>
        </p:txBody>
      </p:sp>
      <p:pic>
        <p:nvPicPr>
          <p:cNvPr id="10" name="Picture 9" descr="Fig9-8Contour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r="5903" b="6216"/>
          <a:stretch/>
        </p:blipFill>
        <p:spPr bwMode="auto">
          <a:xfrm>
            <a:off x="1383631" y="917558"/>
            <a:ext cx="2959769" cy="1561716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1854" y="2483886"/>
            <a:ext cx="2215515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(Stress Function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098231" y="2454809"/>
            <a:ext cx="2223135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(Displacement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172033" name="Group 172032"/>
          <p:cNvGrpSpPr/>
          <p:nvPr/>
        </p:nvGrpSpPr>
        <p:grpSpPr>
          <a:xfrm>
            <a:off x="4699334" y="915669"/>
            <a:ext cx="2811780" cy="1493520"/>
            <a:chOff x="4005012" y="3620503"/>
            <a:chExt cx="2811780" cy="1493520"/>
          </a:xfrm>
        </p:grpSpPr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4005012" y="3620503"/>
              <a:ext cx="2811780" cy="1493520"/>
              <a:chOff x="1392" y="6029"/>
              <a:chExt cx="6804" cy="3612"/>
            </a:xfrm>
          </p:grpSpPr>
          <p:pic>
            <p:nvPicPr>
              <p:cNvPr id="30" name="Picture 29" descr="TorsionEllipse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8" t="20038" r="8762" b="24118"/>
              <a:stretch>
                <a:fillRect/>
              </a:stretch>
            </p:blipFill>
            <p:spPr bwMode="auto">
              <a:xfrm>
                <a:off x="1392" y="6029"/>
                <a:ext cx="6804" cy="3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0" descr="TorsionEllipseDotted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71" t="21989" r="9758" b="52068"/>
              <a:stretch>
                <a:fillRect/>
              </a:stretch>
            </p:blipFill>
            <p:spPr bwMode="auto">
              <a:xfrm>
                <a:off x="4792" y="6139"/>
                <a:ext cx="3290" cy="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1" descr="TorsionEllipseDotted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49" t="48102" r="48602" b="25586"/>
              <a:stretch>
                <a:fillRect/>
              </a:stretch>
            </p:blipFill>
            <p:spPr bwMode="auto">
              <a:xfrm>
                <a:off x="1447" y="7833"/>
                <a:ext cx="3314" cy="1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020854" y="3669398"/>
              <a:ext cx="2760946" cy="1397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2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03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2036" name="Object 172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319028"/>
              </p:ext>
            </p:extLst>
          </p:nvPr>
        </p:nvGraphicFramePr>
        <p:xfrm>
          <a:off x="1328081" y="3272332"/>
          <a:ext cx="2071019" cy="107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1" name="Equation" r:id="rId10" imgW="1675673" imgH="863225" progId="Equation.3">
                  <p:embed/>
                </p:oleObj>
              </mc:Choice>
              <mc:Fallback>
                <p:oleObj name="Equation" r:id="rId10" imgW="1675673" imgH="863225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081" y="3272332"/>
                        <a:ext cx="2071019" cy="1070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2038" name="Object 172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24430"/>
              </p:ext>
            </p:extLst>
          </p:nvPr>
        </p:nvGraphicFramePr>
        <p:xfrm>
          <a:off x="1207765" y="4331111"/>
          <a:ext cx="2502565" cy="57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2" name="Equation" r:id="rId12" imgW="1981200" imgH="457200" progId="Equation.3">
                  <p:embed/>
                </p:oleObj>
              </mc:Choice>
              <mc:Fallback>
                <p:oleObj name="Equation" r:id="rId12" imgW="1981200" imgH="4572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765" y="4331111"/>
                        <a:ext cx="2502565" cy="577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91900" y="2863078"/>
            <a:ext cx="19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Displacement Field</a:t>
            </a:r>
            <a:endParaRPr lang="en-US" b="1" u="sng" dirty="0"/>
          </a:p>
        </p:txBody>
      </p:sp>
      <p:sp>
        <p:nvSpPr>
          <p:cNvPr id="17204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2042" name="Object 172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2769"/>
              </p:ext>
            </p:extLst>
          </p:nvPr>
        </p:nvGraphicFramePr>
        <p:xfrm>
          <a:off x="5442882" y="3344523"/>
          <a:ext cx="1503947" cy="59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3" name="Equation" r:id="rId14" imgW="1155700" imgH="457200" progId="Equation.3">
                  <p:embed/>
                </p:oleObj>
              </mc:Choice>
              <mc:Fallback>
                <p:oleObj name="Equation" r:id="rId14" imgW="1155700" imgH="4572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882" y="3344523"/>
                        <a:ext cx="1503947" cy="596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172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742243"/>
              </p:ext>
            </p:extLst>
          </p:nvPr>
        </p:nvGraphicFramePr>
        <p:xfrm>
          <a:off x="4830760" y="5558334"/>
          <a:ext cx="2704975" cy="58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4" name="Equation" r:id="rId16" imgW="1981080" imgH="431640" progId="Equation.3">
                  <p:embed/>
                </p:oleObj>
              </mc:Choice>
              <mc:Fallback>
                <p:oleObj name="Equation" r:id="rId16" imgW="1981080" imgH="4316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0" y="5558334"/>
                        <a:ext cx="2704975" cy="589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2045" name="Object 172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682937"/>
              </p:ext>
            </p:extLst>
          </p:nvPr>
        </p:nvGraphicFramePr>
        <p:xfrm>
          <a:off x="1355906" y="5025518"/>
          <a:ext cx="1858377" cy="54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5" name="Equation" r:id="rId18" imgW="1282680" imgH="380880" progId="Equation.3">
                  <p:embed/>
                </p:oleObj>
              </mc:Choice>
              <mc:Fallback>
                <p:oleObj name="Equation" r:id="rId18" imgW="1282680" imgH="3808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906" y="5025518"/>
                        <a:ext cx="1858377" cy="544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0021" y="551365"/>
            <a:ext cx="7640052" cy="1337593"/>
          </a:xfrm>
        </p:spPr>
        <p:txBody>
          <a:bodyPr>
            <a:normAutofit/>
          </a:bodyPr>
          <a:lstStyle/>
          <a:p>
            <a:r>
              <a:rPr lang="en-US" sz="3600" b="1" dirty="0"/>
              <a:t>Elliptical </a:t>
            </a:r>
            <a:r>
              <a:rPr lang="en-US" sz="3600" b="1" dirty="0" smtClean="0"/>
              <a:t>Section Results</a:t>
            </a:r>
            <a:br>
              <a:rPr lang="en-US" sz="3600" b="1" dirty="0" smtClean="0"/>
            </a:br>
            <a:r>
              <a:rPr lang="en-US" sz="3600" b="1" dirty="0" smtClean="0"/>
              <a:t>3-D Warping Displacement Contours</a:t>
            </a:r>
            <a:endParaRPr lang="en-US" sz="3600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125316" y="2004274"/>
            <a:ext cx="4838700" cy="3727450"/>
            <a:chOff x="2364" y="7147"/>
            <a:chExt cx="7620" cy="5868"/>
          </a:xfrm>
        </p:grpSpPr>
        <p:pic>
          <p:nvPicPr>
            <p:cNvPr id="173059" name="Picture 3" descr="TorsionEllipse3-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0" t="3896" r="5702" b="5380"/>
            <a:stretch>
              <a:fillRect/>
            </a:stretch>
          </p:blipFill>
          <p:spPr bwMode="auto">
            <a:xfrm>
              <a:off x="2364" y="7147"/>
              <a:ext cx="7620" cy="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640" y="8124"/>
              <a:ext cx="0" cy="1188"/>
              <a:chOff x="1356" y="8688"/>
              <a:chExt cx="0" cy="11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1356" y="8688"/>
                <a:ext cx="0" cy="11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1356" y="8880"/>
                <a:ext cx="0" cy="7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5640" y="9540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48" y="7980"/>
              <a:ext cx="49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53" y="274638"/>
            <a:ext cx="8361947" cy="928520"/>
          </a:xfrm>
        </p:spPr>
        <p:txBody>
          <a:bodyPr>
            <a:noAutofit/>
          </a:bodyPr>
          <a:lstStyle/>
          <a:p>
            <a:r>
              <a:rPr lang="en-US" sz="3600" b="1" dirty="0"/>
              <a:t>Example 9.2 </a:t>
            </a:r>
            <a:r>
              <a:rPr lang="en-US" sz="3600" b="1" dirty="0" smtClean="0"/>
              <a:t>Equilateral </a:t>
            </a:r>
            <a:r>
              <a:rPr lang="en-US" sz="3600" b="1" dirty="0"/>
              <a:t>Triangular </a:t>
            </a:r>
            <a:r>
              <a:rPr lang="en-US" sz="3600" b="1" dirty="0" smtClean="0"/>
              <a:t>Section</a:t>
            </a:r>
            <a:endParaRPr lang="en-US" sz="3600" dirty="0"/>
          </a:p>
        </p:txBody>
      </p:sp>
      <p:pic>
        <p:nvPicPr>
          <p:cNvPr id="174100" name="Picture 2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14015" r="31801"/>
          <a:stretch/>
        </p:blipFill>
        <p:spPr bwMode="auto">
          <a:xfrm>
            <a:off x="2430378" y="1058779"/>
            <a:ext cx="3380874" cy="29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74690" y="4194829"/>
            <a:ext cx="646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stress function try product </a:t>
            </a:r>
            <a:r>
              <a:rPr lang="en-US" dirty="0"/>
              <a:t>form of each boundary line equation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73680"/>
              </p:ext>
            </p:extLst>
          </p:nvPr>
        </p:nvGraphicFramePr>
        <p:xfrm>
          <a:off x="2418348" y="4632156"/>
          <a:ext cx="3678784" cy="33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3" name="Equation" r:id="rId5" imgW="2603500" imgH="241300" progId="Equation.3">
                  <p:embed/>
                </p:oleObj>
              </mc:Choice>
              <mc:Fallback>
                <p:oleObj name="Equation" r:id="rId5" imgW="2603500" imgH="2413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348" y="4632156"/>
                        <a:ext cx="3678784" cy="336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13613" y="5114834"/>
            <a:ext cx="667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/>
              </a:rPr>
              <a:t> </a:t>
            </a:r>
            <a:r>
              <a:rPr lang="en-US" dirty="0" smtClean="0"/>
              <a:t>satisfies boundary </a:t>
            </a:r>
            <a:r>
              <a:rPr lang="en-US" dirty="0"/>
              <a:t>condition </a:t>
            </a:r>
            <a:r>
              <a:rPr lang="en-US" dirty="0" smtClean="0"/>
              <a:t>and will satisfy  governing governing if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0947" y="5643201"/>
            <a:ext cx="842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 </a:t>
            </a:r>
            <a:r>
              <a:rPr lang="en-US" dirty="0" smtClean="0"/>
              <a:t>governing </a:t>
            </a:r>
            <a:r>
              <a:rPr lang="en-US" dirty="0"/>
              <a:t>equation and </a:t>
            </a:r>
            <a:r>
              <a:rPr lang="en-US" dirty="0" smtClean="0"/>
              <a:t>boundary condition </a:t>
            </a:r>
            <a:r>
              <a:rPr lang="en-US" dirty="0"/>
              <a:t>are satisfied, we have found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77062"/>
              </p:ext>
            </p:extLst>
          </p:nvPr>
        </p:nvGraphicFramePr>
        <p:xfrm>
          <a:off x="7122693" y="5028846"/>
          <a:ext cx="929107" cy="56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4" name="Equation" r:id="rId7" imgW="647419" imgH="393529" progId="Equation.3">
                  <p:embed/>
                </p:oleObj>
              </mc:Choice>
              <mc:Fallback>
                <p:oleObj name="Equation" r:id="rId7" imgW="647419" imgH="393529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693" y="5028846"/>
                        <a:ext cx="929107" cy="560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58" y="154322"/>
            <a:ext cx="7555832" cy="892425"/>
          </a:xfrm>
        </p:spPr>
        <p:txBody>
          <a:bodyPr>
            <a:normAutofit/>
          </a:bodyPr>
          <a:lstStyle/>
          <a:p>
            <a:r>
              <a:rPr lang="en-US" sz="3600" b="1" dirty="0"/>
              <a:t>Equilateral Triangular </a:t>
            </a:r>
            <a:r>
              <a:rPr lang="en-US" sz="3600" b="1" dirty="0" smtClean="0"/>
              <a:t>Section Results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2923" y="4769531"/>
            <a:ext cx="2649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Loading Carrying Capacity</a:t>
            </a:r>
          </a:p>
          <a:p>
            <a:pPr algn="ctr"/>
            <a:r>
              <a:rPr lang="en-US" b="1" u="sng" dirty="0" smtClean="0"/>
              <a:t>Angle of Twist 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846523" y="3781744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Stress Field</a:t>
            </a:r>
            <a:endParaRPr lang="en-US" b="1" u="sng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83570" y="3349392"/>
            <a:ext cx="2215515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(Stress Function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290739" y="3380474"/>
            <a:ext cx="2223135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(Displacement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1355" y="3801798"/>
            <a:ext cx="19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Displacement Field</a:t>
            </a:r>
            <a:endParaRPr lang="en-US" b="1" u="sng" dirty="0"/>
          </a:p>
        </p:txBody>
      </p:sp>
      <p:pic>
        <p:nvPicPr>
          <p:cNvPr id="15" name="Picture 14" descr="Fig9-10Contour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r="5135" b="3255"/>
          <a:stretch>
            <a:fillRect/>
          </a:stretch>
        </p:blipFill>
        <p:spPr bwMode="auto">
          <a:xfrm>
            <a:off x="1570555" y="953436"/>
            <a:ext cx="220091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126540" y="909621"/>
            <a:ext cx="2187575" cy="2536190"/>
            <a:chOff x="6518" y="3376"/>
            <a:chExt cx="3750" cy="4320"/>
          </a:xfrm>
        </p:grpSpPr>
        <p:pic>
          <p:nvPicPr>
            <p:cNvPr id="25" name="Picture 24" descr="Fig9-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" y="3376"/>
              <a:ext cx="37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608" y="3520"/>
              <a:ext cx="3456" cy="4000"/>
            </a:xfrm>
            <a:custGeom>
              <a:avLst/>
              <a:gdLst>
                <a:gd name="T0" fmla="*/ 0 w 3456"/>
                <a:gd name="T1" fmla="*/ 1992 h 4008"/>
                <a:gd name="T2" fmla="*/ 3456 w 3456"/>
                <a:gd name="T3" fmla="*/ 4008 h 4008"/>
                <a:gd name="T4" fmla="*/ 3448 w 3456"/>
                <a:gd name="T5" fmla="*/ 0 h 4008"/>
                <a:gd name="T6" fmla="*/ 0 w 3456"/>
                <a:gd name="T7" fmla="*/ 1992 h 4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6" h="4008">
                  <a:moveTo>
                    <a:pt x="0" y="1992"/>
                  </a:moveTo>
                  <a:lnTo>
                    <a:pt x="3456" y="4008"/>
                  </a:lnTo>
                  <a:lnTo>
                    <a:pt x="3448" y="0"/>
                  </a:lnTo>
                  <a:lnTo>
                    <a:pt x="0" y="1992"/>
                  </a:ln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6"/>
            <p:cNvCxnSpPr/>
            <p:nvPr/>
          </p:nvCxnSpPr>
          <p:spPr bwMode="auto">
            <a:xfrm>
              <a:off x="7408" y="5520"/>
              <a:ext cx="2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7"/>
            <p:cNvCxnSpPr/>
            <p:nvPr/>
          </p:nvCxnSpPr>
          <p:spPr bwMode="auto">
            <a:xfrm flipV="1">
              <a:off x="8336" y="4192"/>
              <a:ext cx="1344" cy="2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8"/>
            <p:cNvCxnSpPr/>
            <p:nvPr/>
          </p:nvCxnSpPr>
          <p:spPr bwMode="auto">
            <a:xfrm>
              <a:off x="8328" y="4520"/>
              <a:ext cx="1328" cy="2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96256"/>
              </p:ext>
            </p:extLst>
          </p:nvPr>
        </p:nvGraphicFramePr>
        <p:xfrm>
          <a:off x="1357896" y="4213643"/>
          <a:ext cx="2684715" cy="165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5" name="Equation" r:id="rId6" imgW="1828800" imgH="1168200" progId="Equation.3">
                  <p:embed/>
                </p:oleObj>
              </mc:Choice>
              <mc:Fallback>
                <p:oleObj name="Equation" r:id="rId6" imgW="1828800" imgH="11682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96" y="4213643"/>
                        <a:ext cx="2684715" cy="1653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58295"/>
              </p:ext>
            </p:extLst>
          </p:nvPr>
        </p:nvGraphicFramePr>
        <p:xfrm>
          <a:off x="5163851" y="5436737"/>
          <a:ext cx="2049015" cy="56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6" name="Equation" r:id="rId8" imgW="1524000" imgH="419100" progId="Equation.3">
                  <p:embed/>
                </p:oleObj>
              </mc:Choice>
              <mc:Fallback>
                <p:oleObj name="Equation" r:id="rId8" imgW="1524000" imgH="4191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851" y="5436737"/>
                        <a:ext cx="2049015" cy="563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5105" name="Object 175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78112"/>
              </p:ext>
            </p:extLst>
          </p:nvPr>
        </p:nvGraphicFramePr>
        <p:xfrm>
          <a:off x="5344026" y="4187659"/>
          <a:ext cx="1717174" cy="53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7" name="Equation" r:id="rId10" imgW="1244600" imgH="393700" progId="Equation.3">
                  <p:embed/>
                </p:oleObj>
              </mc:Choice>
              <mc:Fallback>
                <p:oleObj name="Equation" r:id="rId10" imgW="1244600" imgH="3937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026" y="4187659"/>
                        <a:ext cx="1717174" cy="537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99" y="170705"/>
            <a:ext cx="8373978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Additional Examples That Allow Simple Solution Using Boundary Equation Scheme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974737" y="4104721"/>
            <a:ext cx="3600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Section with Higher Order </a:t>
            </a:r>
          </a:p>
          <a:p>
            <a:pPr algn="ctr"/>
            <a:r>
              <a:rPr lang="en-US" b="1" dirty="0" smtClean="0"/>
              <a:t>Polynomial Boundary (Example 9-3)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51337" y="4100710"/>
            <a:ext cx="2781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Circular Shaft with Circular </a:t>
            </a:r>
          </a:p>
          <a:p>
            <a:pPr algn="ctr"/>
            <a:r>
              <a:rPr lang="en-US" b="1" dirty="0" smtClean="0"/>
              <a:t>Keyway (Exercise 9-22/23)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07224" y="1431096"/>
            <a:ext cx="3106420" cy="2381250"/>
            <a:chOff x="1571625" y="1390650"/>
            <a:chExt cx="3106420" cy="2381250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19630" y="1762125"/>
              <a:ext cx="1895475" cy="18573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 useBgFill="1"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776730" y="2381250"/>
              <a:ext cx="704850" cy="666750"/>
            </a:xfrm>
            <a:prstGeom prst="ellipse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5"/>
            <p:cNvCxnSpPr/>
            <p:nvPr/>
          </p:nvCxnSpPr>
          <p:spPr bwMode="auto">
            <a:xfrm flipV="1">
              <a:off x="1586230" y="2714625"/>
              <a:ext cx="2800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6"/>
            <p:cNvCxnSpPr/>
            <p:nvPr/>
          </p:nvCxnSpPr>
          <p:spPr bwMode="auto">
            <a:xfrm flipV="1">
              <a:off x="2129155" y="1457325"/>
              <a:ext cx="0" cy="2314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rc 7"/>
            <p:cNvSpPr>
              <a:spLocks/>
            </p:cNvSpPr>
            <p:nvPr/>
          </p:nvSpPr>
          <p:spPr bwMode="auto">
            <a:xfrm>
              <a:off x="2134235" y="2388235"/>
              <a:ext cx="351790" cy="652145"/>
            </a:xfrm>
            <a:custGeom>
              <a:avLst/>
              <a:gdLst>
                <a:gd name="G0" fmla="+- 0 0 0"/>
                <a:gd name="G1" fmla="+- 21517 0 0"/>
                <a:gd name="G2" fmla="+- 21600 0 0"/>
                <a:gd name="T0" fmla="*/ 1890 w 21600"/>
                <a:gd name="T1" fmla="*/ 0 h 42880"/>
                <a:gd name="T2" fmla="*/ 3192 w 21600"/>
                <a:gd name="T3" fmla="*/ 42880 h 42880"/>
                <a:gd name="T4" fmla="*/ 0 w 21600"/>
                <a:gd name="T5" fmla="*/ 21517 h 4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80" fill="none" extrusionOk="0">
                  <a:moveTo>
                    <a:pt x="1890" y="-1"/>
                  </a:moveTo>
                  <a:cubicBezTo>
                    <a:pt x="13043" y="979"/>
                    <a:pt x="21600" y="10320"/>
                    <a:pt x="21600" y="21517"/>
                  </a:cubicBezTo>
                  <a:cubicBezTo>
                    <a:pt x="21600" y="32213"/>
                    <a:pt x="13771" y="41299"/>
                    <a:pt x="3191" y="42879"/>
                  </a:cubicBezTo>
                </a:path>
                <a:path w="21600" h="42880" stroke="0" extrusionOk="0">
                  <a:moveTo>
                    <a:pt x="1890" y="-1"/>
                  </a:moveTo>
                  <a:cubicBezTo>
                    <a:pt x="13043" y="979"/>
                    <a:pt x="21600" y="10320"/>
                    <a:pt x="21600" y="21517"/>
                  </a:cubicBezTo>
                  <a:cubicBezTo>
                    <a:pt x="21600" y="32213"/>
                    <a:pt x="13771" y="41299"/>
                    <a:pt x="3191" y="42879"/>
                  </a:cubicBezTo>
                  <a:lnTo>
                    <a:pt x="0" y="21517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rc 8"/>
            <p:cNvSpPr>
              <a:spLocks/>
            </p:cNvSpPr>
            <p:nvPr/>
          </p:nvSpPr>
          <p:spPr bwMode="auto">
            <a:xfrm>
              <a:off x="2127250" y="2405380"/>
              <a:ext cx="1057275" cy="615950"/>
            </a:xfrm>
            <a:custGeom>
              <a:avLst/>
              <a:gdLst>
                <a:gd name="G0" fmla="+- 21600 0 0"/>
                <a:gd name="G1" fmla="+- 5366 0 0"/>
                <a:gd name="G2" fmla="+- 21600 0 0"/>
                <a:gd name="T0" fmla="*/ 1252 w 21600"/>
                <a:gd name="T1" fmla="*/ 12613 h 12613"/>
                <a:gd name="T2" fmla="*/ 677 w 21600"/>
                <a:gd name="T3" fmla="*/ 0 h 12613"/>
                <a:gd name="T4" fmla="*/ 21600 w 21600"/>
                <a:gd name="T5" fmla="*/ 5366 h 1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613" fill="none" extrusionOk="0">
                  <a:moveTo>
                    <a:pt x="1252" y="12612"/>
                  </a:moveTo>
                  <a:cubicBezTo>
                    <a:pt x="423" y="10286"/>
                    <a:pt x="0" y="7835"/>
                    <a:pt x="0" y="5366"/>
                  </a:cubicBezTo>
                  <a:cubicBezTo>
                    <a:pt x="-1" y="3556"/>
                    <a:pt x="227" y="1753"/>
                    <a:pt x="677" y="0"/>
                  </a:cubicBezTo>
                </a:path>
                <a:path w="21600" h="12613" stroke="0" extrusionOk="0">
                  <a:moveTo>
                    <a:pt x="1252" y="12612"/>
                  </a:moveTo>
                  <a:cubicBezTo>
                    <a:pt x="423" y="10286"/>
                    <a:pt x="0" y="7835"/>
                    <a:pt x="0" y="5366"/>
                  </a:cubicBezTo>
                  <a:cubicBezTo>
                    <a:pt x="-1" y="3556"/>
                    <a:pt x="227" y="1753"/>
                    <a:pt x="677" y="0"/>
                  </a:cubicBezTo>
                  <a:lnTo>
                    <a:pt x="21600" y="5366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9"/>
            <p:cNvCxnSpPr/>
            <p:nvPr/>
          </p:nvCxnSpPr>
          <p:spPr bwMode="auto">
            <a:xfrm flipV="1">
              <a:off x="2138680" y="2233930"/>
              <a:ext cx="1452880" cy="461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571625" y="2428875"/>
              <a:ext cx="562610" cy="29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 = b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549015" y="1529080"/>
              <a:ext cx="919480" cy="300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 = </a:t>
              </a:r>
              <a:r>
                <a:rPr lang="en-US" sz="1100" b="1">
                  <a:effectLst/>
                  <a:latin typeface="Calibri"/>
                  <a:ea typeface="Calibri"/>
                  <a:cs typeface="Times New Roman"/>
                </a:rPr>
                <a:t>2</a:t>
              </a: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r>
                <a:rPr lang="en-US" sz="1100" b="1">
                  <a:effectLst/>
                  <a:latin typeface="Calibri"/>
                  <a:ea typeface="Calibri"/>
                  <a:cs typeface="Times New Roman"/>
                </a:rPr>
                <a:t>cos</a:t>
              </a:r>
              <a:r>
                <a:rPr lang="en-US" sz="11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806065" y="2214245"/>
              <a:ext cx="281940" cy="31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667635" y="2490470"/>
              <a:ext cx="300990" cy="32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27" name="Line 14"/>
            <p:cNvCxnSpPr/>
            <p:nvPr/>
          </p:nvCxnSpPr>
          <p:spPr bwMode="auto">
            <a:xfrm flipH="1">
              <a:off x="3753485" y="1776730"/>
              <a:ext cx="257175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15"/>
            <p:cNvCxnSpPr/>
            <p:nvPr/>
          </p:nvCxnSpPr>
          <p:spPr bwMode="auto">
            <a:xfrm flipV="1">
              <a:off x="2000885" y="2438400"/>
              <a:ext cx="31432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4382135" y="2567305"/>
              <a:ext cx="295910" cy="30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100580" y="1390650"/>
              <a:ext cx="319405" cy="30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 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85767" y="1993298"/>
              <a:ext cx="276860" cy="38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>
                  <a:effectLst/>
                  <a:latin typeface="Calibri"/>
                  <a:ea typeface="Calibri"/>
                  <a:cs typeface="Times New Roman"/>
                </a:rPr>
                <a:t>.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68" name="Object 1863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96223"/>
              </p:ext>
            </p:extLst>
          </p:nvPr>
        </p:nvGraphicFramePr>
        <p:xfrm>
          <a:off x="5213754" y="4746585"/>
          <a:ext cx="2264859" cy="49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5" name="Equation" r:id="rId4" imgW="1676160" imgH="368280" progId="Equation.3">
                  <p:embed/>
                </p:oleObj>
              </mc:Choice>
              <mc:Fallback>
                <p:oleObj name="Equation" r:id="rId4" imgW="1676160" imgH="36828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754" y="4746585"/>
                        <a:ext cx="2264859" cy="493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6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71" name="Object 1863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216760"/>
              </p:ext>
            </p:extLst>
          </p:nvPr>
        </p:nvGraphicFramePr>
        <p:xfrm>
          <a:off x="4832755" y="5203284"/>
          <a:ext cx="3276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6" name="Equation" r:id="rId6" imgW="2463480" imgH="711000" progId="Equation.3">
                  <p:embed/>
                </p:oleObj>
              </mc:Choice>
              <mc:Fallback>
                <p:oleObj name="Equation" r:id="rId6" imgW="2463480" imgH="7110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755" y="5203284"/>
                        <a:ext cx="32766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93" name="Group 186392"/>
          <p:cNvGrpSpPr/>
          <p:nvPr/>
        </p:nvGrpSpPr>
        <p:grpSpPr>
          <a:xfrm>
            <a:off x="832625" y="1456413"/>
            <a:ext cx="3729038" cy="2644775"/>
            <a:chOff x="33421" y="742198"/>
            <a:chExt cx="3729038" cy="2644775"/>
          </a:xfrm>
        </p:grpSpPr>
        <p:sp>
          <p:nvSpPr>
            <p:cNvPr id="186372" name="Rectangle 53"/>
            <p:cNvSpPr>
              <a:spLocks noChangeArrowheads="1"/>
            </p:cNvSpPr>
            <p:nvPr/>
          </p:nvSpPr>
          <p:spPr bwMode="auto">
            <a:xfrm>
              <a:off x="977900" y="1130300"/>
              <a:ext cx="1804988" cy="185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3" name="Text Box 52"/>
            <p:cNvSpPr txBox="1">
              <a:spLocks noChangeArrowheads="1"/>
            </p:cNvSpPr>
            <p:nvPr/>
          </p:nvSpPr>
          <p:spPr bwMode="auto">
            <a:xfrm>
              <a:off x="3057525" y="2038350"/>
              <a:ext cx="2794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6374" name="Group 47"/>
            <p:cNvGrpSpPr>
              <a:grpSpLocks/>
            </p:cNvGrpSpPr>
            <p:nvPr/>
          </p:nvGrpSpPr>
          <p:grpSpPr bwMode="auto">
            <a:xfrm>
              <a:off x="885825" y="1035050"/>
              <a:ext cx="1993900" cy="2060575"/>
              <a:chOff x="4450" y="3710"/>
              <a:chExt cx="3140" cy="3245"/>
            </a:xfrm>
          </p:grpSpPr>
          <p:sp useBgFill="1">
            <p:nvSpPr>
              <p:cNvPr id="186375" name="Arc 51"/>
              <p:cNvSpPr>
                <a:spLocks/>
              </p:cNvSpPr>
              <p:nvPr/>
            </p:nvSpPr>
            <p:spPr bwMode="auto">
              <a:xfrm>
                <a:off x="4450" y="3862"/>
                <a:ext cx="450" cy="2945"/>
              </a:xfrm>
              <a:custGeom>
                <a:avLst/>
                <a:gdLst>
                  <a:gd name="G0" fmla="+- 0 0 0"/>
                  <a:gd name="G1" fmla="+- 20786 0 0"/>
                  <a:gd name="G2" fmla="+- 21600 0 0"/>
                  <a:gd name="T0" fmla="*/ 5876 w 21600"/>
                  <a:gd name="T1" fmla="*/ 0 h 41626"/>
                  <a:gd name="T2" fmla="*/ 5681 w 21600"/>
                  <a:gd name="T3" fmla="*/ 41626 h 41626"/>
                  <a:gd name="T4" fmla="*/ 0 w 21600"/>
                  <a:gd name="T5" fmla="*/ 20786 h 41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626" fill="none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</a:path>
                  <a:path w="21600" h="41626" stroke="0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  <a:lnTo>
                      <a:pt x="0" y="2078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186376" name="Arc 50"/>
              <p:cNvSpPr>
                <a:spLocks/>
              </p:cNvSpPr>
              <p:nvPr/>
            </p:nvSpPr>
            <p:spPr bwMode="auto">
              <a:xfrm flipH="1">
                <a:off x="7140" y="3857"/>
                <a:ext cx="450" cy="2945"/>
              </a:xfrm>
              <a:custGeom>
                <a:avLst/>
                <a:gdLst>
                  <a:gd name="G0" fmla="+- 0 0 0"/>
                  <a:gd name="G1" fmla="+- 20786 0 0"/>
                  <a:gd name="G2" fmla="+- 21600 0 0"/>
                  <a:gd name="T0" fmla="*/ 5876 w 21600"/>
                  <a:gd name="T1" fmla="*/ 0 h 41626"/>
                  <a:gd name="T2" fmla="*/ 5681 w 21600"/>
                  <a:gd name="T3" fmla="*/ 41626 h 41626"/>
                  <a:gd name="T4" fmla="*/ 0 w 21600"/>
                  <a:gd name="T5" fmla="*/ 20786 h 41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626" fill="none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</a:path>
                  <a:path w="21600" h="41626" stroke="0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  <a:lnTo>
                      <a:pt x="0" y="2078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186377" name="Arc 49"/>
              <p:cNvSpPr>
                <a:spLocks/>
              </p:cNvSpPr>
              <p:nvPr/>
            </p:nvSpPr>
            <p:spPr bwMode="auto">
              <a:xfrm rot="-5400000">
                <a:off x="5820" y="5257"/>
                <a:ext cx="450" cy="2945"/>
              </a:xfrm>
              <a:custGeom>
                <a:avLst/>
                <a:gdLst>
                  <a:gd name="G0" fmla="+- 0 0 0"/>
                  <a:gd name="G1" fmla="+- 20786 0 0"/>
                  <a:gd name="G2" fmla="+- 21600 0 0"/>
                  <a:gd name="T0" fmla="*/ 5876 w 21600"/>
                  <a:gd name="T1" fmla="*/ 0 h 41626"/>
                  <a:gd name="T2" fmla="*/ 5681 w 21600"/>
                  <a:gd name="T3" fmla="*/ 41626 h 41626"/>
                  <a:gd name="T4" fmla="*/ 0 w 21600"/>
                  <a:gd name="T5" fmla="*/ 20786 h 41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626" fill="none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</a:path>
                  <a:path w="21600" h="41626" stroke="0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  <a:lnTo>
                      <a:pt x="0" y="2078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186378" name="Arc 48"/>
              <p:cNvSpPr>
                <a:spLocks/>
              </p:cNvSpPr>
              <p:nvPr/>
            </p:nvSpPr>
            <p:spPr bwMode="auto">
              <a:xfrm rot="5400000">
                <a:off x="5785" y="2462"/>
                <a:ext cx="450" cy="2945"/>
              </a:xfrm>
              <a:custGeom>
                <a:avLst/>
                <a:gdLst>
                  <a:gd name="G0" fmla="+- 0 0 0"/>
                  <a:gd name="G1" fmla="+- 20786 0 0"/>
                  <a:gd name="G2" fmla="+- 21600 0 0"/>
                  <a:gd name="T0" fmla="*/ 5876 w 21600"/>
                  <a:gd name="T1" fmla="*/ 0 h 41626"/>
                  <a:gd name="T2" fmla="*/ 5681 w 21600"/>
                  <a:gd name="T3" fmla="*/ 41626 h 41626"/>
                  <a:gd name="T4" fmla="*/ 0 w 21600"/>
                  <a:gd name="T5" fmla="*/ 20786 h 41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626" fill="none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</a:path>
                  <a:path w="21600" h="41626" stroke="0" extrusionOk="0">
                    <a:moveTo>
                      <a:pt x="5875" y="0"/>
                    </a:moveTo>
                    <a:cubicBezTo>
                      <a:pt x="15177" y="2630"/>
                      <a:pt x="21600" y="11119"/>
                      <a:pt x="21600" y="20786"/>
                    </a:cubicBezTo>
                    <a:cubicBezTo>
                      <a:pt x="21600" y="30527"/>
                      <a:pt x="15079" y="39063"/>
                      <a:pt x="5680" y="41625"/>
                    </a:cubicBezTo>
                    <a:lnTo>
                      <a:pt x="0" y="2078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6379" name="Line 46"/>
            <p:cNvSpPr>
              <a:spLocks noChangeShapeType="1"/>
            </p:cNvSpPr>
            <p:nvPr/>
          </p:nvSpPr>
          <p:spPr bwMode="auto">
            <a:xfrm>
              <a:off x="1885950" y="850900"/>
              <a:ext cx="0" cy="2520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0" name="Line 45"/>
            <p:cNvSpPr>
              <a:spLocks noChangeShapeType="1"/>
            </p:cNvSpPr>
            <p:nvPr/>
          </p:nvSpPr>
          <p:spPr bwMode="auto">
            <a:xfrm>
              <a:off x="606425" y="2051050"/>
              <a:ext cx="2603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1" name="Text Box 44"/>
            <p:cNvSpPr txBox="1">
              <a:spLocks noChangeArrowheads="1"/>
            </p:cNvSpPr>
            <p:nvPr/>
          </p:nvSpPr>
          <p:spPr bwMode="auto">
            <a:xfrm>
              <a:off x="1892300" y="765175"/>
              <a:ext cx="3556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86382" name="Object 1863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941520"/>
                </p:ext>
              </p:extLst>
            </p:nvPr>
          </p:nvGraphicFramePr>
          <p:xfrm>
            <a:off x="1993984" y="3132973"/>
            <a:ext cx="979487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67" name="Equation" r:id="rId8" imgW="939600" imgH="253800" progId="Equation.3">
                    <p:embed/>
                  </p:oleObj>
                </mc:Choice>
                <mc:Fallback>
                  <p:oleObj name="Equation" r:id="rId8" imgW="939600" imgH="25380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984" y="3132973"/>
                          <a:ext cx="979487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383" name="Line 42"/>
            <p:cNvSpPr>
              <a:spLocks noChangeShapeType="1"/>
            </p:cNvSpPr>
            <p:nvPr/>
          </p:nvSpPr>
          <p:spPr bwMode="auto">
            <a:xfrm flipV="1">
              <a:off x="758825" y="2235200"/>
              <a:ext cx="412750" cy="146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4" name="Line 41"/>
            <p:cNvSpPr>
              <a:spLocks noChangeShapeType="1"/>
            </p:cNvSpPr>
            <p:nvPr/>
          </p:nvSpPr>
          <p:spPr bwMode="auto">
            <a:xfrm flipH="1">
              <a:off x="2593975" y="1682750"/>
              <a:ext cx="41275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5" name="Line 40"/>
            <p:cNvSpPr>
              <a:spLocks noChangeShapeType="1"/>
            </p:cNvSpPr>
            <p:nvPr/>
          </p:nvSpPr>
          <p:spPr bwMode="auto">
            <a:xfrm>
              <a:off x="1450975" y="984250"/>
              <a:ext cx="234950" cy="33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6" name="Line 39"/>
            <p:cNvSpPr>
              <a:spLocks noChangeShapeType="1"/>
            </p:cNvSpPr>
            <p:nvPr/>
          </p:nvSpPr>
          <p:spPr bwMode="auto">
            <a:xfrm>
              <a:off x="2076450" y="2806700"/>
              <a:ext cx="196850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86387" name="Object 1863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136317"/>
                </p:ext>
              </p:extLst>
            </p:nvPr>
          </p:nvGraphicFramePr>
          <p:xfrm>
            <a:off x="33421" y="2426535"/>
            <a:ext cx="1011238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68" name="Equation" r:id="rId10" imgW="977760" imgH="266400" progId="Equation.3">
                    <p:embed/>
                  </p:oleObj>
                </mc:Choice>
                <mc:Fallback>
                  <p:oleObj name="Equation" r:id="rId10" imgW="977760" imgH="26640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1" y="2426535"/>
                          <a:ext cx="1011238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8" name="Object 1863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936567"/>
                </p:ext>
              </p:extLst>
            </p:nvPr>
          </p:nvGraphicFramePr>
          <p:xfrm>
            <a:off x="2829009" y="1424823"/>
            <a:ext cx="93345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69" name="Equation" r:id="rId12" imgW="901440" imgH="266400" progId="Equation.3">
                    <p:embed/>
                  </p:oleObj>
                </mc:Choice>
                <mc:Fallback>
                  <p:oleObj name="Equation" r:id="rId12" imgW="901440" imgH="26640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009" y="1424823"/>
                          <a:ext cx="933450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9" name="Object 1863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075650"/>
                </p:ext>
              </p:extLst>
            </p:nvPr>
          </p:nvGraphicFramePr>
          <p:xfrm>
            <a:off x="866859" y="742198"/>
            <a:ext cx="900112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70" name="Equation" r:id="rId14" imgW="863280" imgH="253800" progId="Equation.3">
                    <p:embed/>
                  </p:oleObj>
                </mc:Choice>
                <mc:Fallback>
                  <p:oleObj name="Equation" r:id="rId14" imgW="863280" imgH="25380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859" y="742198"/>
                          <a:ext cx="900112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390" name="Text Box 35"/>
            <p:cNvSpPr txBox="1">
              <a:spLocks noChangeArrowheads="1"/>
            </p:cNvSpPr>
            <p:nvPr/>
          </p:nvSpPr>
          <p:spPr bwMode="auto">
            <a:xfrm>
              <a:off x="1838325" y="1476375"/>
              <a:ext cx="2794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391" name="Text Box 34"/>
            <p:cNvSpPr txBox="1">
              <a:spLocks noChangeArrowheads="1"/>
            </p:cNvSpPr>
            <p:nvPr/>
          </p:nvSpPr>
          <p:spPr bwMode="auto">
            <a:xfrm>
              <a:off x="2105025" y="1828800"/>
              <a:ext cx="2794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6392" name="Rectangle 5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639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6396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97" name="Object 186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00249"/>
              </p:ext>
            </p:extLst>
          </p:nvPr>
        </p:nvGraphicFramePr>
        <p:xfrm>
          <a:off x="1246674" y="4794712"/>
          <a:ext cx="2983833" cy="30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1" name="Equation" r:id="rId16" imgW="2260600" imgH="228600" progId="Equation.3">
                  <p:embed/>
                </p:oleObj>
              </mc:Choice>
              <mc:Fallback>
                <p:oleObj name="Equation" r:id="rId16" imgW="2260600" imgH="2286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674" y="4794712"/>
                        <a:ext cx="2983833" cy="30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98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99" name="Object 1863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452730"/>
              </p:ext>
            </p:extLst>
          </p:nvPr>
        </p:nvGraphicFramePr>
        <p:xfrm>
          <a:off x="1516132" y="5107533"/>
          <a:ext cx="2471901" cy="60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2" name="Equation" r:id="rId18" imgW="1739880" imgH="419040" progId="Equation.3">
                  <p:embed/>
                </p:oleObj>
              </mc:Choice>
              <mc:Fallback>
                <p:oleObj name="Equation" r:id="rId18" imgW="1739880" imgH="4190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132" y="5107533"/>
                        <a:ext cx="2471901" cy="601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0" name="Object 1863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81851"/>
              </p:ext>
            </p:extLst>
          </p:nvPr>
        </p:nvGraphicFramePr>
        <p:xfrm>
          <a:off x="1345769" y="5726657"/>
          <a:ext cx="2749864" cy="31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3" name="Equation" r:id="rId20" imgW="1968480" imgH="228600" progId="Equation.3">
                  <p:embed/>
                </p:oleObj>
              </mc:Choice>
              <mc:Fallback>
                <p:oleObj name="Equation" r:id="rId20" imgW="1968480" imgH="228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769" y="5726657"/>
                        <a:ext cx="2749864" cy="319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5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4" y="611522"/>
            <a:ext cx="8373978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Examples That Do Not Allow Simple Solution Using Boundary Equation Scheme</a:t>
            </a:r>
            <a:endParaRPr lang="en-US" sz="3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010652" y="2199273"/>
            <a:ext cx="2228850" cy="2857500"/>
            <a:chOff x="1533525" y="1152525"/>
            <a:chExt cx="2228850" cy="28575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52625" y="1571625"/>
              <a:ext cx="1190625" cy="2076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4"/>
            <p:cNvCxnSpPr/>
            <p:nvPr/>
          </p:nvCxnSpPr>
          <p:spPr bwMode="auto">
            <a:xfrm flipV="1">
              <a:off x="1533525" y="2609850"/>
              <a:ext cx="2000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"/>
            <p:cNvCxnSpPr/>
            <p:nvPr/>
          </p:nvCxnSpPr>
          <p:spPr bwMode="auto">
            <a:xfrm flipH="1" flipV="1">
              <a:off x="2543175" y="1285875"/>
              <a:ext cx="9525" cy="2724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438525" y="261937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38375" y="115252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 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86050" y="2332814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 dirty="0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495550" y="1895475"/>
              <a:ext cx="3714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pic>
        <p:nvPicPr>
          <p:cNvPr id="1802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1157" r="46157"/>
          <a:stretch/>
        </p:blipFill>
        <p:spPr bwMode="auto">
          <a:xfrm>
            <a:off x="2141621" y="2322094"/>
            <a:ext cx="2574758" cy="236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46605" y="5049072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General Triangular Section 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030696" y="5045061"/>
            <a:ext cx="2131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Rectangular Section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153" y="117204"/>
            <a:ext cx="6641432" cy="1181182"/>
          </a:xfrm>
        </p:spPr>
        <p:txBody>
          <a:bodyPr>
            <a:noAutofit/>
          </a:bodyPr>
          <a:lstStyle/>
          <a:p>
            <a:r>
              <a:rPr lang="en-US" sz="3600" b="1" dirty="0"/>
              <a:t>Example 9.4 Rectangular </a:t>
            </a:r>
            <a:r>
              <a:rPr lang="en-US" sz="3600" b="1" dirty="0" smtClean="0"/>
              <a:t>Section</a:t>
            </a:r>
            <a:br>
              <a:rPr lang="en-US" sz="3600" b="1" dirty="0" smtClean="0"/>
            </a:br>
            <a:r>
              <a:rPr lang="en-US" sz="3600" b="1" dirty="0" smtClean="0"/>
              <a:t>Fourier Method Solution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353994" y="1327397"/>
            <a:ext cx="51735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 boundary equation scheme will </a:t>
            </a:r>
            <a:r>
              <a:rPr lang="en-US" dirty="0"/>
              <a:t>not create a stress function that </a:t>
            </a:r>
            <a:r>
              <a:rPr lang="en-US" dirty="0" smtClean="0"/>
              <a:t>satisfies </a:t>
            </a:r>
            <a:r>
              <a:rPr lang="en-US" dirty="0"/>
              <a:t>the governing </a:t>
            </a:r>
            <a:r>
              <a:rPr lang="en-US" dirty="0" smtClean="0"/>
              <a:t>equation.  </a:t>
            </a:r>
            <a:r>
              <a:rPr lang="en-US" dirty="0"/>
              <a:t>Thus we must </a:t>
            </a:r>
            <a:r>
              <a:rPr lang="en-US" dirty="0" smtClean="0"/>
              <a:t>use a </a:t>
            </a:r>
            <a:r>
              <a:rPr lang="en-US" dirty="0"/>
              <a:t>more fundamental solution </a:t>
            </a:r>
            <a:r>
              <a:rPr lang="en-US" dirty="0" smtClean="0"/>
              <a:t>technique - Fourier method.  </a:t>
            </a:r>
            <a:r>
              <a:rPr lang="en-US" dirty="0"/>
              <a:t>Thus look for stress function </a:t>
            </a:r>
            <a:r>
              <a:rPr lang="en-US" dirty="0" smtClean="0"/>
              <a:t>solution </a:t>
            </a:r>
            <a:r>
              <a:rPr lang="en-US" dirty="0"/>
              <a:t>of the standard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5990"/>
              </p:ext>
            </p:extLst>
          </p:nvPr>
        </p:nvGraphicFramePr>
        <p:xfrm>
          <a:off x="4028730" y="2835452"/>
          <a:ext cx="17780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4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730" y="2835452"/>
                        <a:ext cx="17780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252885"/>
              </p:ext>
            </p:extLst>
          </p:nvPr>
        </p:nvGraphicFramePr>
        <p:xfrm>
          <a:off x="5708053" y="2791167"/>
          <a:ext cx="1894545" cy="37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5" name="Equation" r:id="rId6" imgW="1307880" imgH="253800" progId="Equation.3">
                  <p:embed/>
                </p:oleObj>
              </mc:Choice>
              <mc:Fallback>
                <p:oleObj name="Equation" r:id="rId6" imgW="1307880" imgH="2538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053" y="2791167"/>
                        <a:ext cx="1894545" cy="373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01195"/>
              </p:ext>
            </p:extLst>
          </p:nvPr>
        </p:nvGraphicFramePr>
        <p:xfrm>
          <a:off x="3468570" y="3529012"/>
          <a:ext cx="4368203" cy="33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6" name="Equation" r:id="rId8" imgW="2971800" imgH="228600" progId="Equation.3">
                  <p:embed/>
                </p:oleObj>
              </mc:Choice>
              <mc:Fallback>
                <p:oleObj name="Equation" r:id="rId8" imgW="2971800" imgH="2286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570" y="3529012"/>
                        <a:ext cx="4368203" cy="337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85482" y="3151657"/>
            <a:ext cx="4247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homogeneous solution must then satisfy 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317450"/>
              </p:ext>
            </p:extLst>
          </p:nvPr>
        </p:nvGraphicFramePr>
        <p:xfrm>
          <a:off x="4240236" y="4107376"/>
          <a:ext cx="1864895" cy="32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7" name="Equation" r:id="rId10" imgW="1308100" imgH="228600" progId="Equation.3">
                  <p:embed/>
                </p:oleObj>
              </mc:Choice>
              <mc:Fallback>
                <p:oleObj name="Equation" r:id="rId10" imgW="1308100" imgH="2286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36" y="4107376"/>
                        <a:ext cx="1864895" cy="326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6129193" y="4203630"/>
            <a:ext cx="240632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99341" y="4187585"/>
            <a:ext cx="240632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729" y="4067088"/>
            <a:ext cx="324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Separation </a:t>
            </a:r>
            <a:r>
              <a:rPr lang="en-US" dirty="0"/>
              <a:t>of </a:t>
            </a:r>
            <a:r>
              <a:rPr lang="en-US" dirty="0" smtClean="0"/>
              <a:t>Variables Method 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35402"/>
              </p:ext>
            </p:extLst>
          </p:nvPr>
        </p:nvGraphicFramePr>
        <p:xfrm>
          <a:off x="6478777" y="3940439"/>
          <a:ext cx="1647658" cy="66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8" name="Equation" r:id="rId12" imgW="1079280" imgH="431640" progId="Equation.3">
                  <p:embed/>
                </p:oleObj>
              </mc:Choice>
              <mc:Fallback>
                <p:oleObj name="Equation" r:id="rId12" imgW="1079280" imgH="43164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777" y="3940439"/>
                        <a:ext cx="1647658" cy="660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48264"/>
              </p:ext>
            </p:extLst>
          </p:nvPr>
        </p:nvGraphicFramePr>
        <p:xfrm>
          <a:off x="1605320" y="4624734"/>
          <a:ext cx="2954421" cy="60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9" name="Equation" r:id="rId14" imgW="2108200" imgH="431800" progId="Equation.3">
                  <p:embed/>
                </p:oleObj>
              </mc:Choice>
              <mc:Fallback>
                <p:oleObj name="Equation" r:id="rId14" imgW="2108200" imgH="4318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320" y="4624734"/>
                        <a:ext cx="2954421" cy="601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38318"/>
              </p:ext>
            </p:extLst>
          </p:nvPr>
        </p:nvGraphicFramePr>
        <p:xfrm>
          <a:off x="4869220" y="4616545"/>
          <a:ext cx="36004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0" name="Equation" r:id="rId16" imgW="2400120" imgH="406080" progId="Equation.3">
                  <p:embed/>
                </p:oleObj>
              </mc:Choice>
              <mc:Fallback>
                <p:oleObj name="Equation" r:id="rId16" imgW="2400120" imgH="40608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220" y="4616545"/>
                        <a:ext cx="36004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>
          <a:xfrm>
            <a:off x="1248384" y="4833281"/>
            <a:ext cx="240632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128" name="Group 176127"/>
          <p:cNvGrpSpPr/>
          <p:nvPr/>
        </p:nvGrpSpPr>
        <p:grpSpPr>
          <a:xfrm>
            <a:off x="1172578" y="1178380"/>
            <a:ext cx="2228850" cy="2857500"/>
            <a:chOff x="1533525" y="1152525"/>
            <a:chExt cx="2228850" cy="28575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52625" y="1571625"/>
              <a:ext cx="1190625" cy="2076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6" name="Line 4"/>
            <p:cNvCxnSpPr/>
            <p:nvPr/>
          </p:nvCxnSpPr>
          <p:spPr bwMode="auto">
            <a:xfrm flipV="1">
              <a:off x="1533525" y="2609850"/>
              <a:ext cx="2000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5"/>
            <p:cNvCxnSpPr/>
            <p:nvPr/>
          </p:nvCxnSpPr>
          <p:spPr bwMode="auto">
            <a:xfrm flipH="1" flipV="1">
              <a:off x="2543175" y="1285875"/>
              <a:ext cx="9525" cy="2724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3438525" y="261937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238375" y="115252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 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2686050" y="237172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495550" y="1895475"/>
              <a:ext cx="3714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612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6131" name="Object 176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9323"/>
              </p:ext>
            </p:extLst>
          </p:nvPr>
        </p:nvGraphicFramePr>
        <p:xfrm>
          <a:off x="1857983" y="5286471"/>
          <a:ext cx="5398851" cy="85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1" name="Equation" r:id="rId18" imgW="3911600" imgH="622300" progId="Equation.3">
                  <p:embed/>
                </p:oleObj>
              </mc:Choice>
              <mc:Fallback>
                <p:oleObj name="Equation" r:id="rId18" imgW="3911600" imgH="6223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983" y="5286471"/>
                        <a:ext cx="5398851" cy="8538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9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17" y="145362"/>
            <a:ext cx="4559968" cy="80820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Extension of Cylinders</a:t>
            </a:r>
            <a:endParaRPr lang="en-US" sz="3600" b="1" dirty="0"/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80284" y="1026351"/>
            <a:ext cx="4006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Assumptions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Load </a:t>
            </a:r>
            <a:r>
              <a:rPr lang="en-US" sz="1600" i="1" dirty="0" err="1" smtClean="0"/>
              <a:t>P</a:t>
            </a:r>
            <a:r>
              <a:rPr lang="en-US" sz="1600" i="1" baseline="-25000" dirty="0" err="1" smtClean="0"/>
              <a:t>z</a:t>
            </a:r>
            <a:r>
              <a:rPr lang="en-US" sz="1600" dirty="0" smtClean="0"/>
              <a:t> </a:t>
            </a:r>
            <a:r>
              <a:rPr lang="en-US" sz="1600" dirty="0"/>
              <a:t>is applied at </a:t>
            </a:r>
            <a:r>
              <a:rPr lang="en-US" sz="1600" dirty="0" smtClean="0"/>
              <a:t>centroid </a:t>
            </a:r>
            <a:r>
              <a:rPr lang="en-US" sz="1600" dirty="0"/>
              <a:t>of </a:t>
            </a:r>
            <a:r>
              <a:rPr lang="en-US" sz="1600" dirty="0" smtClean="0"/>
              <a:t>cross-section so no bending effects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Using </a:t>
            </a:r>
            <a:r>
              <a:rPr lang="en-US" sz="1600" dirty="0"/>
              <a:t>Saint-</a:t>
            </a:r>
            <a:r>
              <a:rPr lang="en-US" sz="1600" dirty="0" err="1"/>
              <a:t>Venant</a:t>
            </a:r>
            <a:r>
              <a:rPr lang="en-US" sz="1600" dirty="0"/>
              <a:t> Principle, </a:t>
            </a:r>
            <a:r>
              <a:rPr lang="en-US" sz="1600" dirty="0" smtClean="0"/>
              <a:t>exact </a:t>
            </a:r>
            <a:r>
              <a:rPr lang="en-US" sz="1600" dirty="0"/>
              <a:t>end tractions </a:t>
            </a:r>
            <a:r>
              <a:rPr lang="en-US" sz="1600" dirty="0" smtClean="0"/>
              <a:t>are </a:t>
            </a:r>
            <a:r>
              <a:rPr lang="en-US" sz="1600" dirty="0"/>
              <a:t>replaced by </a:t>
            </a:r>
            <a:r>
              <a:rPr lang="en-US" sz="1600" dirty="0" smtClean="0"/>
              <a:t>statically </a:t>
            </a:r>
            <a:r>
              <a:rPr lang="en-US" sz="1600" dirty="0"/>
              <a:t>equivalent </a:t>
            </a:r>
            <a:r>
              <a:rPr lang="en-US" sz="1600" dirty="0" smtClean="0"/>
              <a:t>uniform </a:t>
            </a:r>
            <a:r>
              <a:rPr lang="en-US" sz="1600" dirty="0"/>
              <a:t>loading 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Thus assume stress </a:t>
            </a:r>
            <a:r>
              <a:rPr lang="en-US" sz="1600" dirty="0">
                <a:sym typeface="Symbol"/>
              </a:rPr>
              <a:t></a:t>
            </a:r>
            <a:r>
              <a:rPr lang="en-US" sz="1600" i="1" baseline="-25000" dirty="0"/>
              <a:t>z</a:t>
            </a:r>
            <a:r>
              <a:rPr lang="en-US" sz="1600" dirty="0"/>
              <a:t> is uniform over any cross-section throughout the </a:t>
            </a:r>
            <a:r>
              <a:rPr lang="en-US" sz="1600" dirty="0" smtClean="0"/>
              <a:t>solid</a:t>
            </a:r>
            <a:endParaRPr lang="en-US" sz="1600" dirty="0"/>
          </a:p>
        </p:txBody>
      </p:sp>
      <p:sp>
        <p:nvSpPr>
          <p:cNvPr id="48" name="Right Arrow 47"/>
          <p:cNvSpPr/>
          <p:nvPr/>
        </p:nvSpPr>
        <p:spPr>
          <a:xfrm>
            <a:off x="5161547" y="3191439"/>
            <a:ext cx="228600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43650"/>
              </p:ext>
            </p:extLst>
          </p:nvPr>
        </p:nvGraphicFramePr>
        <p:xfrm>
          <a:off x="5522494" y="2998934"/>
          <a:ext cx="1943521" cy="55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6" name="Equation" r:id="rId4" imgW="1434477" imgH="406224" progId="Equation.3">
                  <p:embed/>
                </p:oleObj>
              </mc:Choice>
              <mc:Fallback>
                <p:oleObj name="Equation" r:id="rId4" imgW="1434477" imgH="406224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494" y="2998934"/>
                        <a:ext cx="1943521" cy="553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019" name="Picture 5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r="19264"/>
          <a:stretch/>
        </p:blipFill>
        <p:spPr bwMode="auto">
          <a:xfrm>
            <a:off x="553452" y="1084243"/>
            <a:ext cx="3958389" cy="30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1949114" y="4053249"/>
            <a:ext cx="5823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stress results </a:t>
            </a:r>
            <a:r>
              <a:rPr lang="en-US" sz="1600" dirty="0" smtClean="0"/>
              <a:t>into </a:t>
            </a:r>
            <a:r>
              <a:rPr lang="en-US" sz="1600" dirty="0"/>
              <a:t>Hooke’s </a:t>
            </a:r>
            <a:r>
              <a:rPr lang="en-US" sz="1600" dirty="0" smtClean="0"/>
              <a:t>law and combining </a:t>
            </a:r>
            <a:r>
              <a:rPr lang="en-US" sz="1600" dirty="0"/>
              <a:t>with the strain-displacement relations gives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23631"/>
              </p:ext>
            </p:extLst>
          </p:nvPr>
        </p:nvGraphicFramePr>
        <p:xfrm>
          <a:off x="704850" y="4695116"/>
          <a:ext cx="33099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7" name="Equation" r:id="rId7" imgW="2450880" imgH="863280" progId="Equation.3">
                  <p:embed/>
                </p:oleObj>
              </mc:Choice>
              <mc:Fallback>
                <p:oleObj name="Equation" r:id="rId7" imgW="2450880" imgH="8632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695116"/>
                        <a:ext cx="3309938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006514" y="4725994"/>
            <a:ext cx="2261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Integrating </a:t>
            </a:r>
            <a:r>
              <a:rPr lang="en-US" sz="1600" dirty="0" smtClean="0"/>
              <a:t>and </a:t>
            </a:r>
            <a:r>
              <a:rPr lang="en-US" sz="1600" dirty="0"/>
              <a:t>dropping </a:t>
            </a:r>
            <a:r>
              <a:rPr lang="en-US" sz="1600" dirty="0" smtClean="0"/>
              <a:t>rigid-body </a:t>
            </a:r>
            <a:r>
              <a:rPr lang="en-US" sz="1600" dirty="0"/>
              <a:t>motion terms such that </a:t>
            </a:r>
            <a:r>
              <a:rPr lang="en-US" sz="1600" dirty="0" smtClean="0"/>
              <a:t>displacements </a:t>
            </a:r>
            <a:r>
              <a:rPr lang="en-US" sz="1600" dirty="0"/>
              <a:t>vanish at </a:t>
            </a:r>
            <a:r>
              <a:rPr lang="en-US" sz="1600" dirty="0" smtClean="0"/>
              <a:t>origin </a:t>
            </a:r>
            <a:endParaRPr lang="en-US" sz="1600" dirty="0"/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16805"/>
              </p:ext>
            </p:extLst>
          </p:nvPr>
        </p:nvGraphicFramePr>
        <p:xfrm>
          <a:off x="6835606" y="4455904"/>
          <a:ext cx="948825" cy="1619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8" name="Equation" r:id="rId9" imgW="660240" imgH="1117440" progId="Equation.3">
                  <p:embed/>
                </p:oleObj>
              </mc:Choice>
              <mc:Fallback>
                <p:oleObj name="Equation" r:id="rId9" imgW="660240" imgH="111744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06" y="4455904"/>
                        <a:ext cx="948825" cy="1619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ight Arrow 58"/>
          <p:cNvSpPr/>
          <p:nvPr/>
        </p:nvSpPr>
        <p:spPr>
          <a:xfrm>
            <a:off x="6336631" y="5183648"/>
            <a:ext cx="228600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61716"/>
              </p:ext>
            </p:extLst>
          </p:nvPr>
        </p:nvGraphicFramePr>
        <p:xfrm>
          <a:off x="5078495" y="3548461"/>
          <a:ext cx="1931854" cy="34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9" name="Equation" r:id="rId11" imgW="1269720" imgH="228600" progId="Equation.3">
                  <p:embed/>
                </p:oleObj>
              </mc:Choice>
              <mc:Fallback>
                <p:oleObj name="Equation" r:id="rId11" imgW="1269720" imgH="2286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95" y="3548461"/>
                        <a:ext cx="1931854" cy="340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74" y="190417"/>
            <a:ext cx="5943600" cy="916488"/>
          </a:xfrm>
        </p:spPr>
        <p:txBody>
          <a:bodyPr>
            <a:normAutofit/>
          </a:bodyPr>
          <a:lstStyle/>
          <a:p>
            <a:r>
              <a:rPr lang="en-US" sz="3600" b="1" dirty="0"/>
              <a:t>Rectangular </a:t>
            </a:r>
            <a:r>
              <a:rPr lang="en-US" sz="3600" b="1" dirty="0" smtClean="0"/>
              <a:t>Section Results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242145"/>
              </p:ext>
            </p:extLst>
          </p:nvPr>
        </p:nvGraphicFramePr>
        <p:xfrm>
          <a:off x="2125917" y="1443789"/>
          <a:ext cx="504490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1" name="Equation" r:id="rId4" imgW="3937000" imgH="1244600" progId="Equation.3">
                  <p:embed/>
                </p:oleObj>
              </mc:Choice>
              <mc:Fallback>
                <p:oleObj name="Equation" r:id="rId4" imgW="3937000" imgH="1244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917" y="1443789"/>
                        <a:ext cx="5044906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4718"/>
              </p:ext>
            </p:extLst>
          </p:nvPr>
        </p:nvGraphicFramePr>
        <p:xfrm>
          <a:off x="2637220" y="4234090"/>
          <a:ext cx="3771151" cy="61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2" name="Equation" r:id="rId6" imgW="2806700" imgH="457200" progId="Equation.3">
                  <p:embed/>
                </p:oleObj>
              </mc:Choice>
              <mc:Fallback>
                <p:oleObj name="Equation" r:id="rId6" imgW="2806700" imgH="457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220" y="4234090"/>
                        <a:ext cx="3771151" cy="613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80218"/>
              </p:ext>
            </p:extLst>
          </p:nvPr>
        </p:nvGraphicFramePr>
        <p:xfrm>
          <a:off x="2490537" y="2983831"/>
          <a:ext cx="4256927" cy="81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3" name="Equation" r:id="rId8" imgW="3175000" imgH="609600" progId="Equation.3">
                  <p:embed/>
                </p:oleObj>
              </mc:Choice>
              <mc:Fallback>
                <p:oleObj name="Equation" r:id="rId8" imgW="3175000" imgH="609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537" y="2983831"/>
                        <a:ext cx="4256927" cy="818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065501"/>
              </p:ext>
            </p:extLst>
          </p:nvPr>
        </p:nvGraphicFramePr>
        <p:xfrm>
          <a:off x="2275761" y="5274183"/>
          <a:ext cx="4496106" cy="8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4" name="Equation" r:id="rId10" imgW="3302000" imgH="622300" progId="Equation.3">
                  <p:embed/>
                </p:oleObj>
              </mc:Choice>
              <mc:Fallback>
                <p:oleObj name="Equation" r:id="rId10" imgW="3302000" imgH="6223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761" y="5274183"/>
                        <a:ext cx="4496106" cy="842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879860" y="1050576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Stress Field</a:t>
            </a:r>
            <a:endParaRPr lang="en-US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3552789" y="4852896"/>
            <a:ext cx="19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Displacement Field</a:t>
            </a:r>
            <a:endParaRPr lang="en-US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2478339" y="3796764"/>
            <a:ext cx="4141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Loading Carrying Capacity/Angle of Twist 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46" y="0"/>
            <a:ext cx="5943600" cy="916488"/>
          </a:xfrm>
        </p:spPr>
        <p:txBody>
          <a:bodyPr>
            <a:normAutofit/>
          </a:bodyPr>
          <a:lstStyle/>
          <a:p>
            <a:r>
              <a:rPr lang="en-US" sz="3600" b="1" dirty="0"/>
              <a:t>Rectangular </a:t>
            </a:r>
            <a:r>
              <a:rPr lang="en-US" sz="3600" b="1" dirty="0" smtClean="0"/>
              <a:t>Section Results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0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t="4282" r="5260" b="17616"/>
          <a:stretch/>
        </p:blipFill>
        <p:spPr bwMode="auto">
          <a:xfrm>
            <a:off x="1952225" y="754468"/>
            <a:ext cx="4526395" cy="53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86" y="87509"/>
            <a:ext cx="8386011" cy="988677"/>
          </a:xfrm>
        </p:spPr>
        <p:txBody>
          <a:bodyPr>
            <a:noAutofit/>
          </a:bodyPr>
          <a:lstStyle/>
          <a:p>
            <a:r>
              <a:rPr lang="en-US" sz="3600" b="1" dirty="0"/>
              <a:t>Torsion of Thin Rectangular Sections (a&lt;&lt;b</a:t>
            </a:r>
            <a:r>
              <a:rPr lang="en-US" sz="3600" b="1" dirty="0" smtClean="0"/>
              <a:t>)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31940" y="699068"/>
            <a:ext cx="1055370" cy="2672715"/>
            <a:chOff x="1400175" y="952500"/>
            <a:chExt cx="1055370" cy="26727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89100" y="1323975"/>
              <a:ext cx="361950" cy="207645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4"/>
            <p:cNvCxnSpPr/>
            <p:nvPr/>
          </p:nvCxnSpPr>
          <p:spPr bwMode="auto">
            <a:xfrm flipV="1">
              <a:off x="1400175" y="2362200"/>
              <a:ext cx="948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"/>
            <p:cNvCxnSpPr/>
            <p:nvPr/>
          </p:nvCxnSpPr>
          <p:spPr bwMode="auto">
            <a:xfrm flipH="1" flipV="1">
              <a:off x="1863090" y="1078230"/>
              <a:ext cx="0" cy="2546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131695" y="236410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64995" y="952500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 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844040" y="2131695"/>
              <a:ext cx="3238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05940" y="1647825"/>
              <a:ext cx="3714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4646" y="849010"/>
            <a:ext cx="5185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Investigate results </a:t>
            </a:r>
            <a:r>
              <a:rPr lang="en-US" dirty="0"/>
              <a:t>for </a:t>
            </a:r>
            <a:r>
              <a:rPr lang="en-US" dirty="0" smtClean="0"/>
              <a:t>special </a:t>
            </a:r>
            <a:r>
              <a:rPr lang="en-US" dirty="0"/>
              <a:t>case of a </a:t>
            </a:r>
            <a:r>
              <a:rPr lang="en-US" i="1" dirty="0"/>
              <a:t>very thin rectangle</a:t>
            </a:r>
            <a:r>
              <a:rPr lang="en-US" dirty="0"/>
              <a:t> with </a:t>
            </a:r>
            <a:r>
              <a:rPr lang="en-US" i="1" dirty="0"/>
              <a:t>a </a:t>
            </a:r>
            <a:r>
              <a:rPr lang="en-US" dirty="0"/>
              <a:t>&lt;&lt; </a:t>
            </a:r>
            <a:r>
              <a:rPr lang="en-US" i="1" dirty="0"/>
              <a:t>b</a:t>
            </a:r>
            <a:r>
              <a:rPr lang="en-US" dirty="0"/>
              <a:t>.  Under </a:t>
            </a:r>
            <a:r>
              <a:rPr lang="en-US" dirty="0" smtClean="0"/>
              <a:t>conditions </a:t>
            </a:r>
            <a:r>
              <a:rPr lang="en-US" dirty="0"/>
              <a:t>of </a:t>
            </a:r>
            <a:r>
              <a:rPr lang="en-US" i="1" dirty="0"/>
              <a:t>b</a:t>
            </a:r>
            <a:r>
              <a:rPr lang="en-US" dirty="0"/>
              <a:t>/</a:t>
            </a:r>
            <a:r>
              <a:rPr lang="en-US" i="1" dirty="0"/>
              <a:t>a</a:t>
            </a:r>
            <a:r>
              <a:rPr lang="en-US" dirty="0"/>
              <a:t> &gt;&gt; 1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43376"/>
              </p:ext>
            </p:extLst>
          </p:nvPr>
        </p:nvGraphicFramePr>
        <p:xfrm>
          <a:off x="3849915" y="1459397"/>
          <a:ext cx="2822491" cy="53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8" name="Equation" r:id="rId4" imgW="1917360" imgH="368280" progId="Equation.3">
                  <p:embed/>
                </p:oleObj>
              </mc:Choice>
              <mc:Fallback>
                <p:oleObj name="Equation" r:id="rId4" imgW="1917360" imgH="36828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915" y="1459397"/>
                        <a:ext cx="2822491" cy="538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3965301" y="2477738"/>
            <a:ext cx="240632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21273"/>
              </p:ext>
            </p:extLst>
          </p:nvPr>
        </p:nvGraphicFramePr>
        <p:xfrm>
          <a:off x="4434532" y="2056631"/>
          <a:ext cx="1370033" cy="116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9" name="Equation" r:id="rId6" imgW="1028700" imgH="876300" progId="Equation.3">
                  <p:embed/>
                </p:oleObj>
              </mc:Choice>
              <mc:Fallback>
                <p:oleObj name="Equation" r:id="rId6" imgW="1028700" imgH="876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532" y="2056631"/>
                        <a:ext cx="1370033" cy="1167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9248" name="Picture 48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t="12032" r="32205"/>
          <a:stretch/>
        </p:blipFill>
        <p:spPr bwMode="auto">
          <a:xfrm>
            <a:off x="598762" y="3374473"/>
            <a:ext cx="3898232" cy="28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201" name="Rectangle 179200"/>
          <p:cNvSpPr/>
          <p:nvPr/>
        </p:nvSpPr>
        <p:spPr>
          <a:xfrm>
            <a:off x="3141753" y="3240751"/>
            <a:ext cx="2052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Composite Sections</a:t>
            </a:r>
            <a:endParaRPr lang="en-US" b="1" u="sng" dirty="0"/>
          </a:p>
        </p:txBody>
      </p:sp>
      <p:sp>
        <p:nvSpPr>
          <p:cNvPr id="179203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9204" name="Object 179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20508"/>
              </p:ext>
            </p:extLst>
          </p:nvPr>
        </p:nvGraphicFramePr>
        <p:xfrm>
          <a:off x="5483584" y="5455938"/>
          <a:ext cx="1409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0" name="Equation" r:id="rId9" imgW="1104900" imgH="431800" progId="Equation.3">
                  <p:embed/>
                </p:oleObj>
              </mc:Choice>
              <mc:Fallback>
                <p:oleObj name="Equation" r:id="rId9" imgW="1104900" imgH="431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584" y="5455938"/>
                        <a:ext cx="14097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4472931" y="3645372"/>
            <a:ext cx="38501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Torsion </a:t>
            </a:r>
            <a:r>
              <a:rPr lang="en-US" sz="1600" dirty="0"/>
              <a:t>of sections composed of </a:t>
            </a:r>
            <a:r>
              <a:rPr lang="en-US" sz="1600" dirty="0" smtClean="0"/>
              <a:t>thin rectangles. Neglecting local </a:t>
            </a:r>
            <a:r>
              <a:rPr lang="en-US" sz="1600" dirty="0"/>
              <a:t>regions where </a:t>
            </a:r>
            <a:r>
              <a:rPr lang="en-US" sz="1600" dirty="0" smtClean="0"/>
              <a:t>rectangles </a:t>
            </a:r>
            <a:r>
              <a:rPr lang="en-US" sz="1600" dirty="0"/>
              <a:t>are </a:t>
            </a:r>
            <a:r>
              <a:rPr lang="en-US" sz="1600" dirty="0" smtClean="0"/>
              <a:t>joined, we can use thin rectangular solution over each section.  </a:t>
            </a:r>
            <a:r>
              <a:rPr lang="en-US" sz="1600" dirty="0"/>
              <a:t>Stress function contours </a:t>
            </a:r>
            <a:r>
              <a:rPr lang="en-US" sz="1600" dirty="0" smtClean="0"/>
              <a:t>shown justify </a:t>
            </a:r>
            <a:r>
              <a:rPr lang="en-US" sz="1600" dirty="0"/>
              <a:t>these assumptions.  Thus </a:t>
            </a:r>
            <a:r>
              <a:rPr lang="en-US" sz="1600" dirty="0" smtClean="0"/>
              <a:t>load </a:t>
            </a:r>
            <a:r>
              <a:rPr lang="en-US" sz="1600" dirty="0"/>
              <a:t>carrying torque for such </a:t>
            </a:r>
            <a:r>
              <a:rPr lang="en-US" sz="1600" dirty="0" smtClean="0"/>
              <a:t>composite </a:t>
            </a:r>
            <a:r>
              <a:rPr lang="en-US" sz="1600" dirty="0"/>
              <a:t>section will be given by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43" y="72661"/>
            <a:ext cx="7640053" cy="964615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9.5 Hollow Elliptical </a:t>
            </a:r>
            <a:r>
              <a:rPr lang="en-US" sz="3600" b="1" dirty="0" smtClean="0"/>
              <a:t>Section</a:t>
            </a:r>
            <a:endParaRPr lang="en-US" sz="3600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5997" r="40900"/>
          <a:stretch/>
        </p:blipFill>
        <p:spPr bwMode="auto">
          <a:xfrm>
            <a:off x="885217" y="916960"/>
            <a:ext cx="3188368" cy="21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7491" y="863006"/>
            <a:ext cx="47284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this case lines </a:t>
            </a:r>
            <a:r>
              <a:rPr lang="en-US" dirty="0"/>
              <a:t>of constant shear stress coincide with </a:t>
            </a:r>
            <a:r>
              <a:rPr lang="en-US" dirty="0" smtClean="0"/>
              <a:t>both inner and outer boundaries, and so no </a:t>
            </a:r>
            <a:r>
              <a:rPr lang="en-US" dirty="0"/>
              <a:t>stress will </a:t>
            </a:r>
            <a:r>
              <a:rPr lang="en-US" dirty="0" smtClean="0"/>
              <a:t>act </a:t>
            </a:r>
            <a:r>
              <a:rPr lang="en-US" dirty="0"/>
              <a:t>on </a:t>
            </a:r>
            <a:r>
              <a:rPr lang="en-US" dirty="0" smtClean="0"/>
              <a:t>these </a:t>
            </a:r>
            <a:r>
              <a:rPr lang="en-US" dirty="0"/>
              <a:t>lateral </a:t>
            </a:r>
            <a:r>
              <a:rPr lang="en-US" dirty="0" smtClean="0"/>
              <a:t>surfaces.  </a:t>
            </a:r>
            <a:r>
              <a:rPr lang="en-US" dirty="0"/>
              <a:t>Therefore, </a:t>
            </a:r>
            <a:r>
              <a:rPr lang="en-US" dirty="0" smtClean="0"/>
              <a:t>hollow </a:t>
            </a:r>
            <a:r>
              <a:rPr lang="en-US" dirty="0"/>
              <a:t>section </a:t>
            </a:r>
            <a:r>
              <a:rPr lang="en-US" dirty="0" smtClean="0"/>
              <a:t>solution is found </a:t>
            </a:r>
            <a:r>
              <a:rPr lang="en-US" dirty="0"/>
              <a:t>by simply removing </a:t>
            </a:r>
            <a:r>
              <a:rPr lang="en-US" dirty="0" smtClean="0"/>
              <a:t>inner </a:t>
            </a:r>
            <a:r>
              <a:rPr lang="en-US" dirty="0"/>
              <a:t>core from </a:t>
            </a:r>
            <a:r>
              <a:rPr lang="en-US" dirty="0" smtClean="0"/>
              <a:t>solid solution.  This gives same </a:t>
            </a:r>
            <a:r>
              <a:rPr lang="en-US" dirty="0"/>
              <a:t>stress </a:t>
            </a:r>
            <a:r>
              <a:rPr lang="en-US" dirty="0" smtClean="0"/>
              <a:t>function and stress distribution in remaining </a:t>
            </a:r>
            <a:r>
              <a:rPr lang="en-US" dirty="0"/>
              <a:t>material.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750704"/>
              </p:ext>
            </p:extLst>
          </p:nvPr>
        </p:nvGraphicFramePr>
        <p:xfrm>
          <a:off x="6223000" y="3587750"/>
          <a:ext cx="18494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9" name="Equation" r:id="rId5" imgW="1244520" imgH="406080" progId="Equation.3">
                  <p:embed/>
                </p:oleObj>
              </mc:Choice>
              <mc:Fallback>
                <p:oleObj name="Equation" r:id="rId5" imgW="1244520" imgH="4060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587750"/>
                        <a:ext cx="18494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20402"/>
              </p:ext>
            </p:extLst>
          </p:nvPr>
        </p:nvGraphicFramePr>
        <p:xfrm>
          <a:off x="4946650" y="2943225"/>
          <a:ext cx="2159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0" name="Equation" r:id="rId7" imgW="1587240" imgH="457200" progId="Equation.3">
                  <p:embed/>
                </p:oleObj>
              </mc:Choice>
              <mc:Fallback>
                <p:oleObj name="Equation" r:id="rId7" imgW="1587240" imgH="457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2943225"/>
                        <a:ext cx="21590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089751" y="3722005"/>
            <a:ext cx="5245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onstant </a:t>
            </a:r>
            <a:r>
              <a:rPr lang="en-US" dirty="0"/>
              <a:t>value of </a:t>
            </a:r>
            <a:r>
              <a:rPr lang="en-US" dirty="0" smtClean="0"/>
              <a:t>stress </a:t>
            </a:r>
            <a:r>
              <a:rPr lang="en-US" dirty="0"/>
              <a:t>function on </a:t>
            </a:r>
            <a:r>
              <a:rPr lang="en-US" dirty="0" smtClean="0"/>
              <a:t>inner </a:t>
            </a:r>
            <a:r>
              <a:rPr lang="en-US" dirty="0"/>
              <a:t>boundary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9436" y="4251122"/>
            <a:ext cx="7002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Load </a:t>
            </a:r>
            <a:r>
              <a:rPr lang="en-US" dirty="0"/>
              <a:t>carrying </a:t>
            </a:r>
            <a:r>
              <a:rPr lang="en-US" dirty="0" smtClean="0"/>
              <a:t>capacity is determined by  </a:t>
            </a:r>
            <a:r>
              <a:rPr lang="en-US" dirty="0"/>
              <a:t>subtracting </a:t>
            </a:r>
            <a:r>
              <a:rPr lang="en-US" dirty="0" smtClean="0"/>
              <a:t>load </a:t>
            </a:r>
            <a:r>
              <a:rPr lang="en-US" dirty="0"/>
              <a:t>carried by the removed inner </a:t>
            </a:r>
            <a:r>
              <a:rPr lang="en-US" dirty="0" smtClean="0"/>
              <a:t>cylinder from the torque </a:t>
            </a:r>
            <a:r>
              <a:rPr lang="en-US" dirty="0"/>
              <a:t>relation for </a:t>
            </a:r>
            <a:r>
              <a:rPr lang="en-US" dirty="0" smtClean="0"/>
              <a:t>solid </a:t>
            </a:r>
            <a:r>
              <a:rPr lang="en-US" dirty="0"/>
              <a:t>section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755405"/>
              </p:ext>
            </p:extLst>
          </p:nvPr>
        </p:nvGraphicFramePr>
        <p:xfrm>
          <a:off x="2074338" y="4884061"/>
          <a:ext cx="4692723" cy="67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1" name="Equation" r:id="rId9" imgW="3022560" imgH="431640" progId="Equation.3">
                  <p:embed/>
                </p:oleObj>
              </mc:Choice>
              <mc:Fallback>
                <p:oleObj name="Equation" r:id="rId9" imgW="3022560" imgH="431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338" y="4884061"/>
                        <a:ext cx="4692723" cy="674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234133" y="56145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Maximum </a:t>
            </a:r>
            <a:r>
              <a:rPr lang="en-US" dirty="0"/>
              <a:t>stress still occurs at </a:t>
            </a:r>
            <a:r>
              <a:rPr lang="en-US" i="1" dirty="0"/>
              <a:t>x</a:t>
            </a:r>
            <a:r>
              <a:rPr lang="en-US" dirty="0"/>
              <a:t> = 0 and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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784785"/>
              </p:ext>
            </p:extLst>
          </p:nvPr>
        </p:nvGraphicFramePr>
        <p:xfrm>
          <a:off x="5770039" y="5504576"/>
          <a:ext cx="1672389" cy="54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2" name="Equation" r:id="rId11" imgW="1193800" imgH="393700" progId="Equation.3">
                  <p:embed/>
                </p:oleObj>
              </mc:Choice>
              <mc:Fallback>
                <p:oleObj name="Equation" r:id="rId11" imgW="1193800" imgH="3937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039" y="5504576"/>
                        <a:ext cx="1672389" cy="548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05" y="68566"/>
            <a:ext cx="6388768" cy="94055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Hollow </a:t>
            </a:r>
            <a:r>
              <a:rPr lang="en-US" sz="3600" b="1" dirty="0" smtClean="0"/>
              <a:t>Thin-Walled Tube Sections</a:t>
            </a:r>
            <a:endParaRPr lang="en-US" sz="3600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40685" y="914868"/>
            <a:ext cx="3743325" cy="2447925"/>
            <a:chOff x="3390" y="3570"/>
            <a:chExt cx="5895" cy="385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90" y="3570"/>
              <a:ext cx="4935" cy="3855"/>
            </a:xfrm>
            <a:custGeom>
              <a:avLst/>
              <a:gdLst>
                <a:gd name="T0" fmla="*/ 150 w 4935"/>
                <a:gd name="T1" fmla="*/ 930 h 3855"/>
                <a:gd name="T2" fmla="*/ 330 w 4935"/>
                <a:gd name="T3" fmla="*/ 705 h 3855"/>
                <a:gd name="T4" fmla="*/ 540 w 4935"/>
                <a:gd name="T5" fmla="*/ 480 h 3855"/>
                <a:gd name="T6" fmla="*/ 705 w 4935"/>
                <a:gd name="T7" fmla="*/ 375 h 3855"/>
                <a:gd name="T8" fmla="*/ 900 w 4935"/>
                <a:gd name="T9" fmla="*/ 270 h 3855"/>
                <a:gd name="T10" fmla="*/ 1245 w 4935"/>
                <a:gd name="T11" fmla="*/ 90 h 3855"/>
                <a:gd name="T12" fmla="*/ 1545 w 4935"/>
                <a:gd name="T13" fmla="*/ 60 h 3855"/>
                <a:gd name="T14" fmla="*/ 1905 w 4935"/>
                <a:gd name="T15" fmla="*/ 45 h 3855"/>
                <a:gd name="T16" fmla="*/ 2280 w 4935"/>
                <a:gd name="T17" fmla="*/ 0 h 3855"/>
                <a:gd name="T18" fmla="*/ 2700 w 4935"/>
                <a:gd name="T19" fmla="*/ 30 h 3855"/>
                <a:gd name="T20" fmla="*/ 2865 w 4935"/>
                <a:gd name="T21" fmla="*/ 75 h 3855"/>
                <a:gd name="T22" fmla="*/ 3105 w 4935"/>
                <a:gd name="T23" fmla="*/ 135 h 3855"/>
                <a:gd name="T24" fmla="*/ 3330 w 4935"/>
                <a:gd name="T25" fmla="*/ 255 h 3855"/>
                <a:gd name="T26" fmla="*/ 3660 w 4935"/>
                <a:gd name="T27" fmla="*/ 330 h 3855"/>
                <a:gd name="T28" fmla="*/ 3945 w 4935"/>
                <a:gd name="T29" fmla="*/ 420 h 3855"/>
                <a:gd name="T30" fmla="*/ 4170 w 4935"/>
                <a:gd name="T31" fmla="*/ 540 h 3855"/>
                <a:gd name="T32" fmla="*/ 4395 w 4935"/>
                <a:gd name="T33" fmla="*/ 690 h 3855"/>
                <a:gd name="T34" fmla="*/ 4605 w 4935"/>
                <a:gd name="T35" fmla="*/ 960 h 3855"/>
                <a:gd name="T36" fmla="*/ 4800 w 4935"/>
                <a:gd name="T37" fmla="*/ 1275 h 3855"/>
                <a:gd name="T38" fmla="*/ 4815 w 4935"/>
                <a:gd name="T39" fmla="*/ 1515 h 3855"/>
                <a:gd name="T40" fmla="*/ 4875 w 4935"/>
                <a:gd name="T41" fmla="*/ 1785 h 3855"/>
                <a:gd name="T42" fmla="*/ 4905 w 4935"/>
                <a:gd name="T43" fmla="*/ 2025 h 3855"/>
                <a:gd name="T44" fmla="*/ 4935 w 4935"/>
                <a:gd name="T45" fmla="*/ 2235 h 3855"/>
                <a:gd name="T46" fmla="*/ 4905 w 4935"/>
                <a:gd name="T47" fmla="*/ 2475 h 3855"/>
                <a:gd name="T48" fmla="*/ 4830 w 4935"/>
                <a:gd name="T49" fmla="*/ 2700 h 3855"/>
                <a:gd name="T50" fmla="*/ 4680 w 4935"/>
                <a:gd name="T51" fmla="*/ 2895 h 3855"/>
                <a:gd name="T52" fmla="*/ 4485 w 4935"/>
                <a:gd name="T53" fmla="*/ 3075 h 3855"/>
                <a:gd name="T54" fmla="*/ 4200 w 4935"/>
                <a:gd name="T55" fmla="*/ 3330 h 3855"/>
                <a:gd name="T56" fmla="*/ 3915 w 4935"/>
                <a:gd name="T57" fmla="*/ 3495 h 3855"/>
                <a:gd name="T58" fmla="*/ 3660 w 4935"/>
                <a:gd name="T59" fmla="*/ 3555 h 3855"/>
                <a:gd name="T60" fmla="*/ 3420 w 4935"/>
                <a:gd name="T61" fmla="*/ 3675 h 3855"/>
                <a:gd name="T62" fmla="*/ 3210 w 4935"/>
                <a:gd name="T63" fmla="*/ 3765 h 3855"/>
                <a:gd name="T64" fmla="*/ 2970 w 4935"/>
                <a:gd name="T65" fmla="*/ 3810 h 3855"/>
                <a:gd name="T66" fmla="*/ 2730 w 4935"/>
                <a:gd name="T67" fmla="*/ 3840 h 3855"/>
                <a:gd name="T68" fmla="*/ 2400 w 4935"/>
                <a:gd name="T69" fmla="*/ 3855 h 3855"/>
                <a:gd name="T70" fmla="*/ 2115 w 4935"/>
                <a:gd name="T71" fmla="*/ 3810 h 3855"/>
                <a:gd name="T72" fmla="*/ 1695 w 4935"/>
                <a:gd name="T73" fmla="*/ 3780 h 3855"/>
                <a:gd name="T74" fmla="*/ 1260 w 4935"/>
                <a:gd name="T75" fmla="*/ 3600 h 3855"/>
                <a:gd name="T76" fmla="*/ 855 w 4935"/>
                <a:gd name="T77" fmla="*/ 3450 h 3855"/>
                <a:gd name="T78" fmla="*/ 630 w 4935"/>
                <a:gd name="T79" fmla="*/ 3225 h 3855"/>
                <a:gd name="T80" fmla="*/ 525 w 4935"/>
                <a:gd name="T81" fmla="*/ 3150 h 3855"/>
                <a:gd name="T82" fmla="*/ 390 w 4935"/>
                <a:gd name="T83" fmla="*/ 3045 h 3855"/>
                <a:gd name="T84" fmla="*/ 285 w 4935"/>
                <a:gd name="T85" fmla="*/ 2820 h 3855"/>
                <a:gd name="T86" fmla="*/ 165 w 4935"/>
                <a:gd name="T87" fmla="*/ 2505 h 3855"/>
                <a:gd name="T88" fmla="*/ 45 w 4935"/>
                <a:gd name="T89" fmla="*/ 2250 h 3855"/>
                <a:gd name="T90" fmla="*/ 0 w 4935"/>
                <a:gd name="T91" fmla="*/ 1905 h 3855"/>
                <a:gd name="T92" fmla="*/ 15 w 4935"/>
                <a:gd name="T93" fmla="*/ 1665 h 3855"/>
                <a:gd name="T94" fmla="*/ 60 w 4935"/>
                <a:gd name="T95" fmla="*/ 1500 h 3855"/>
                <a:gd name="T96" fmla="*/ 60 w 4935"/>
                <a:gd name="T97" fmla="*/ 1350 h 3855"/>
                <a:gd name="T98" fmla="*/ 120 w 4935"/>
                <a:gd name="T99" fmla="*/ 1155 h 3855"/>
                <a:gd name="T100" fmla="*/ 150 w 4935"/>
                <a:gd name="T101" fmla="*/ 930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5" h="3855">
                  <a:moveTo>
                    <a:pt x="150" y="930"/>
                  </a:moveTo>
                  <a:lnTo>
                    <a:pt x="330" y="705"/>
                  </a:lnTo>
                  <a:lnTo>
                    <a:pt x="540" y="480"/>
                  </a:lnTo>
                  <a:lnTo>
                    <a:pt x="705" y="375"/>
                  </a:lnTo>
                  <a:lnTo>
                    <a:pt x="900" y="270"/>
                  </a:lnTo>
                  <a:lnTo>
                    <a:pt x="1245" y="90"/>
                  </a:lnTo>
                  <a:lnTo>
                    <a:pt x="1545" y="60"/>
                  </a:lnTo>
                  <a:lnTo>
                    <a:pt x="1905" y="45"/>
                  </a:lnTo>
                  <a:lnTo>
                    <a:pt x="2280" y="0"/>
                  </a:lnTo>
                  <a:lnTo>
                    <a:pt x="2700" y="30"/>
                  </a:lnTo>
                  <a:lnTo>
                    <a:pt x="2865" y="75"/>
                  </a:lnTo>
                  <a:lnTo>
                    <a:pt x="3105" y="135"/>
                  </a:lnTo>
                  <a:lnTo>
                    <a:pt x="3330" y="255"/>
                  </a:lnTo>
                  <a:lnTo>
                    <a:pt x="3660" y="330"/>
                  </a:lnTo>
                  <a:lnTo>
                    <a:pt x="3945" y="420"/>
                  </a:lnTo>
                  <a:lnTo>
                    <a:pt x="4170" y="540"/>
                  </a:lnTo>
                  <a:lnTo>
                    <a:pt x="4395" y="690"/>
                  </a:lnTo>
                  <a:lnTo>
                    <a:pt x="4605" y="960"/>
                  </a:lnTo>
                  <a:lnTo>
                    <a:pt x="4800" y="1275"/>
                  </a:lnTo>
                  <a:lnTo>
                    <a:pt x="4815" y="1515"/>
                  </a:lnTo>
                  <a:lnTo>
                    <a:pt x="4875" y="1785"/>
                  </a:lnTo>
                  <a:lnTo>
                    <a:pt x="4905" y="2025"/>
                  </a:lnTo>
                  <a:lnTo>
                    <a:pt x="4935" y="2235"/>
                  </a:lnTo>
                  <a:lnTo>
                    <a:pt x="4905" y="2475"/>
                  </a:lnTo>
                  <a:lnTo>
                    <a:pt x="4830" y="2700"/>
                  </a:lnTo>
                  <a:lnTo>
                    <a:pt x="4680" y="2895"/>
                  </a:lnTo>
                  <a:lnTo>
                    <a:pt x="4485" y="3075"/>
                  </a:lnTo>
                  <a:lnTo>
                    <a:pt x="4200" y="3330"/>
                  </a:lnTo>
                  <a:lnTo>
                    <a:pt x="3915" y="3495"/>
                  </a:lnTo>
                  <a:lnTo>
                    <a:pt x="3660" y="3555"/>
                  </a:lnTo>
                  <a:lnTo>
                    <a:pt x="3420" y="3675"/>
                  </a:lnTo>
                  <a:lnTo>
                    <a:pt x="3210" y="3765"/>
                  </a:lnTo>
                  <a:lnTo>
                    <a:pt x="2970" y="3810"/>
                  </a:lnTo>
                  <a:lnTo>
                    <a:pt x="2730" y="3840"/>
                  </a:lnTo>
                  <a:lnTo>
                    <a:pt x="2400" y="3855"/>
                  </a:lnTo>
                  <a:lnTo>
                    <a:pt x="2115" y="3810"/>
                  </a:lnTo>
                  <a:lnTo>
                    <a:pt x="1695" y="3780"/>
                  </a:lnTo>
                  <a:lnTo>
                    <a:pt x="1260" y="3600"/>
                  </a:lnTo>
                  <a:lnTo>
                    <a:pt x="855" y="3450"/>
                  </a:lnTo>
                  <a:lnTo>
                    <a:pt x="630" y="3225"/>
                  </a:lnTo>
                  <a:lnTo>
                    <a:pt x="525" y="3150"/>
                  </a:lnTo>
                  <a:lnTo>
                    <a:pt x="390" y="3045"/>
                  </a:lnTo>
                  <a:lnTo>
                    <a:pt x="285" y="2820"/>
                  </a:lnTo>
                  <a:lnTo>
                    <a:pt x="165" y="2505"/>
                  </a:lnTo>
                  <a:lnTo>
                    <a:pt x="45" y="2250"/>
                  </a:lnTo>
                  <a:lnTo>
                    <a:pt x="0" y="1905"/>
                  </a:lnTo>
                  <a:lnTo>
                    <a:pt x="15" y="1665"/>
                  </a:lnTo>
                  <a:lnTo>
                    <a:pt x="60" y="1500"/>
                  </a:lnTo>
                  <a:lnTo>
                    <a:pt x="60" y="1350"/>
                  </a:lnTo>
                  <a:lnTo>
                    <a:pt x="120" y="1155"/>
                  </a:lnTo>
                  <a:lnTo>
                    <a:pt x="150" y="930"/>
                  </a:lnTo>
                  <a:close/>
                </a:path>
              </a:pathLst>
            </a:custGeom>
            <a:solidFill>
              <a:srgbClr val="EAEAEA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820" y="5160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80" y="3660"/>
              <a:ext cx="4755" cy="3660"/>
            </a:xfrm>
            <a:custGeom>
              <a:avLst/>
              <a:gdLst>
                <a:gd name="T0" fmla="*/ 150 w 4935"/>
                <a:gd name="T1" fmla="*/ 930 h 3855"/>
                <a:gd name="T2" fmla="*/ 330 w 4935"/>
                <a:gd name="T3" fmla="*/ 705 h 3855"/>
                <a:gd name="T4" fmla="*/ 540 w 4935"/>
                <a:gd name="T5" fmla="*/ 480 h 3855"/>
                <a:gd name="T6" fmla="*/ 705 w 4935"/>
                <a:gd name="T7" fmla="*/ 375 h 3855"/>
                <a:gd name="T8" fmla="*/ 900 w 4935"/>
                <a:gd name="T9" fmla="*/ 270 h 3855"/>
                <a:gd name="T10" fmla="*/ 1245 w 4935"/>
                <a:gd name="T11" fmla="*/ 90 h 3855"/>
                <a:gd name="T12" fmla="*/ 1545 w 4935"/>
                <a:gd name="T13" fmla="*/ 60 h 3855"/>
                <a:gd name="T14" fmla="*/ 1905 w 4935"/>
                <a:gd name="T15" fmla="*/ 45 h 3855"/>
                <a:gd name="T16" fmla="*/ 2280 w 4935"/>
                <a:gd name="T17" fmla="*/ 0 h 3855"/>
                <a:gd name="T18" fmla="*/ 2700 w 4935"/>
                <a:gd name="T19" fmla="*/ 30 h 3855"/>
                <a:gd name="T20" fmla="*/ 2865 w 4935"/>
                <a:gd name="T21" fmla="*/ 75 h 3855"/>
                <a:gd name="T22" fmla="*/ 3105 w 4935"/>
                <a:gd name="T23" fmla="*/ 135 h 3855"/>
                <a:gd name="T24" fmla="*/ 3330 w 4935"/>
                <a:gd name="T25" fmla="*/ 255 h 3855"/>
                <a:gd name="T26" fmla="*/ 3660 w 4935"/>
                <a:gd name="T27" fmla="*/ 330 h 3855"/>
                <a:gd name="T28" fmla="*/ 3945 w 4935"/>
                <a:gd name="T29" fmla="*/ 420 h 3855"/>
                <a:gd name="T30" fmla="*/ 4170 w 4935"/>
                <a:gd name="T31" fmla="*/ 540 h 3855"/>
                <a:gd name="T32" fmla="*/ 4395 w 4935"/>
                <a:gd name="T33" fmla="*/ 690 h 3855"/>
                <a:gd name="T34" fmla="*/ 4605 w 4935"/>
                <a:gd name="T35" fmla="*/ 960 h 3855"/>
                <a:gd name="T36" fmla="*/ 4800 w 4935"/>
                <a:gd name="T37" fmla="*/ 1275 h 3855"/>
                <a:gd name="T38" fmla="*/ 4815 w 4935"/>
                <a:gd name="T39" fmla="*/ 1515 h 3855"/>
                <a:gd name="T40" fmla="*/ 4875 w 4935"/>
                <a:gd name="T41" fmla="*/ 1785 h 3855"/>
                <a:gd name="T42" fmla="*/ 4905 w 4935"/>
                <a:gd name="T43" fmla="*/ 2025 h 3855"/>
                <a:gd name="T44" fmla="*/ 4935 w 4935"/>
                <a:gd name="T45" fmla="*/ 2235 h 3855"/>
                <a:gd name="T46" fmla="*/ 4905 w 4935"/>
                <a:gd name="T47" fmla="*/ 2475 h 3855"/>
                <a:gd name="T48" fmla="*/ 4830 w 4935"/>
                <a:gd name="T49" fmla="*/ 2700 h 3855"/>
                <a:gd name="T50" fmla="*/ 4680 w 4935"/>
                <a:gd name="T51" fmla="*/ 2895 h 3855"/>
                <a:gd name="T52" fmla="*/ 4485 w 4935"/>
                <a:gd name="T53" fmla="*/ 3075 h 3855"/>
                <a:gd name="T54" fmla="*/ 4200 w 4935"/>
                <a:gd name="T55" fmla="*/ 3330 h 3855"/>
                <a:gd name="T56" fmla="*/ 3915 w 4935"/>
                <a:gd name="T57" fmla="*/ 3495 h 3855"/>
                <a:gd name="T58" fmla="*/ 3660 w 4935"/>
                <a:gd name="T59" fmla="*/ 3555 h 3855"/>
                <a:gd name="T60" fmla="*/ 3420 w 4935"/>
                <a:gd name="T61" fmla="*/ 3675 h 3855"/>
                <a:gd name="T62" fmla="*/ 3210 w 4935"/>
                <a:gd name="T63" fmla="*/ 3765 h 3855"/>
                <a:gd name="T64" fmla="*/ 2970 w 4935"/>
                <a:gd name="T65" fmla="*/ 3810 h 3855"/>
                <a:gd name="T66" fmla="*/ 2730 w 4935"/>
                <a:gd name="T67" fmla="*/ 3840 h 3855"/>
                <a:gd name="T68" fmla="*/ 2400 w 4935"/>
                <a:gd name="T69" fmla="*/ 3855 h 3855"/>
                <a:gd name="T70" fmla="*/ 2115 w 4935"/>
                <a:gd name="T71" fmla="*/ 3810 h 3855"/>
                <a:gd name="T72" fmla="*/ 1695 w 4935"/>
                <a:gd name="T73" fmla="*/ 3780 h 3855"/>
                <a:gd name="T74" fmla="*/ 1260 w 4935"/>
                <a:gd name="T75" fmla="*/ 3600 h 3855"/>
                <a:gd name="T76" fmla="*/ 855 w 4935"/>
                <a:gd name="T77" fmla="*/ 3450 h 3855"/>
                <a:gd name="T78" fmla="*/ 630 w 4935"/>
                <a:gd name="T79" fmla="*/ 3225 h 3855"/>
                <a:gd name="T80" fmla="*/ 525 w 4935"/>
                <a:gd name="T81" fmla="*/ 3150 h 3855"/>
                <a:gd name="T82" fmla="*/ 390 w 4935"/>
                <a:gd name="T83" fmla="*/ 3045 h 3855"/>
                <a:gd name="T84" fmla="*/ 285 w 4935"/>
                <a:gd name="T85" fmla="*/ 2820 h 3855"/>
                <a:gd name="T86" fmla="*/ 165 w 4935"/>
                <a:gd name="T87" fmla="*/ 2505 h 3855"/>
                <a:gd name="T88" fmla="*/ 45 w 4935"/>
                <a:gd name="T89" fmla="*/ 2250 h 3855"/>
                <a:gd name="T90" fmla="*/ 0 w 4935"/>
                <a:gd name="T91" fmla="*/ 1905 h 3855"/>
                <a:gd name="T92" fmla="*/ 15 w 4935"/>
                <a:gd name="T93" fmla="*/ 1665 h 3855"/>
                <a:gd name="T94" fmla="*/ 60 w 4935"/>
                <a:gd name="T95" fmla="*/ 1500 h 3855"/>
                <a:gd name="T96" fmla="*/ 60 w 4935"/>
                <a:gd name="T97" fmla="*/ 1350 h 3855"/>
                <a:gd name="T98" fmla="*/ 120 w 4935"/>
                <a:gd name="T99" fmla="*/ 1155 h 3855"/>
                <a:gd name="T100" fmla="*/ 150 w 4935"/>
                <a:gd name="T101" fmla="*/ 930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5" h="3855">
                  <a:moveTo>
                    <a:pt x="150" y="930"/>
                  </a:moveTo>
                  <a:lnTo>
                    <a:pt x="330" y="705"/>
                  </a:lnTo>
                  <a:lnTo>
                    <a:pt x="540" y="480"/>
                  </a:lnTo>
                  <a:lnTo>
                    <a:pt x="705" y="375"/>
                  </a:lnTo>
                  <a:lnTo>
                    <a:pt x="900" y="270"/>
                  </a:lnTo>
                  <a:lnTo>
                    <a:pt x="1245" y="90"/>
                  </a:lnTo>
                  <a:lnTo>
                    <a:pt x="1545" y="60"/>
                  </a:lnTo>
                  <a:lnTo>
                    <a:pt x="1905" y="45"/>
                  </a:lnTo>
                  <a:lnTo>
                    <a:pt x="2280" y="0"/>
                  </a:lnTo>
                  <a:lnTo>
                    <a:pt x="2700" y="30"/>
                  </a:lnTo>
                  <a:lnTo>
                    <a:pt x="2865" y="75"/>
                  </a:lnTo>
                  <a:lnTo>
                    <a:pt x="3105" y="135"/>
                  </a:lnTo>
                  <a:lnTo>
                    <a:pt x="3330" y="255"/>
                  </a:lnTo>
                  <a:lnTo>
                    <a:pt x="3660" y="330"/>
                  </a:lnTo>
                  <a:lnTo>
                    <a:pt x="3945" y="420"/>
                  </a:lnTo>
                  <a:lnTo>
                    <a:pt x="4170" y="540"/>
                  </a:lnTo>
                  <a:lnTo>
                    <a:pt x="4395" y="690"/>
                  </a:lnTo>
                  <a:lnTo>
                    <a:pt x="4605" y="960"/>
                  </a:lnTo>
                  <a:lnTo>
                    <a:pt x="4800" y="1275"/>
                  </a:lnTo>
                  <a:lnTo>
                    <a:pt x="4815" y="1515"/>
                  </a:lnTo>
                  <a:lnTo>
                    <a:pt x="4875" y="1785"/>
                  </a:lnTo>
                  <a:lnTo>
                    <a:pt x="4905" y="2025"/>
                  </a:lnTo>
                  <a:lnTo>
                    <a:pt x="4935" y="2235"/>
                  </a:lnTo>
                  <a:lnTo>
                    <a:pt x="4905" y="2475"/>
                  </a:lnTo>
                  <a:lnTo>
                    <a:pt x="4830" y="2700"/>
                  </a:lnTo>
                  <a:lnTo>
                    <a:pt x="4680" y="2895"/>
                  </a:lnTo>
                  <a:lnTo>
                    <a:pt x="4485" y="3075"/>
                  </a:lnTo>
                  <a:lnTo>
                    <a:pt x="4200" y="3330"/>
                  </a:lnTo>
                  <a:lnTo>
                    <a:pt x="3915" y="3495"/>
                  </a:lnTo>
                  <a:lnTo>
                    <a:pt x="3660" y="3555"/>
                  </a:lnTo>
                  <a:lnTo>
                    <a:pt x="3420" y="3675"/>
                  </a:lnTo>
                  <a:lnTo>
                    <a:pt x="3210" y="3765"/>
                  </a:lnTo>
                  <a:lnTo>
                    <a:pt x="2970" y="3810"/>
                  </a:lnTo>
                  <a:lnTo>
                    <a:pt x="2730" y="3840"/>
                  </a:lnTo>
                  <a:lnTo>
                    <a:pt x="2400" y="3855"/>
                  </a:lnTo>
                  <a:lnTo>
                    <a:pt x="2115" y="3810"/>
                  </a:lnTo>
                  <a:lnTo>
                    <a:pt x="1695" y="3780"/>
                  </a:lnTo>
                  <a:lnTo>
                    <a:pt x="1260" y="3600"/>
                  </a:lnTo>
                  <a:lnTo>
                    <a:pt x="855" y="3450"/>
                  </a:lnTo>
                  <a:lnTo>
                    <a:pt x="630" y="3225"/>
                  </a:lnTo>
                  <a:lnTo>
                    <a:pt x="525" y="3150"/>
                  </a:lnTo>
                  <a:lnTo>
                    <a:pt x="390" y="3045"/>
                  </a:lnTo>
                  <a:lnTo>
                    <a:pt x="285" y="2820"/>
                  </a:lnTo>
                  <a:lnTo>
                    <a:pt x="165" y="2505"/>
                  </a:lnTo>
                  <a:lnTo>
                    <a:pt x="45" y="2250"/>
                  </a:lnTo>
                  <a:lnTo>
                    <a:pt x="0" y="1905"/>
                  </a:lnTo>
                  <a:lnTo>
                    <a:pt x="15" y="1665"/>
                  </a:lnTo>
                  <a:lnTo>
                    <a:pt x="60" y="1500"/>
                  </a:lnTo>
                  <a:lnTo>
                    <a:pt x="60" y="1350"/>
                  </a:lnTo>
                  <a:lnTo>
                    <a:pt x="120" y="1155"/>
                  </a:lnTo>
                  <a:lnTo>
                    <a:pt x="150" y="93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600" y="3765"/>
              <a:ext cx="4530" cy="3450"/>
            </a:xfrm>
            <a:custGeom>
              <a:avLst/>
              <a:gdLst>
                <a:gd name="T0" fmla="*/ 150 w 4935"/>
                <a:gd name="T1" fmla="*/ 930 h 3855"/>
                <a:gd name="T2" fmla="*/ 330 w 4935"/>
                <a:gd name="T3" fmla="*/ 705 h 3855"/>
                <a:gd name="T4" fmla="*/ 540 w 4935"/>
                <a:gd name="T5" fmla="*/ 480 h 3855"/>
                <a:gd name="T6" fmla="*/ 705 w 4935"/>
                <a:gd name="T7" fmla="*/ 375 h 3855"/>
                <a:gd name="T8" fmla="*/ 900 w 4935"/>
                <a:gd name="T9" fmla="*/ 270 h 3855"/>
                <a:gd name="T10" fmla="*/ 1245 w 4935"/>
                <a:gd name="T11" fmla="*/ 90 h 3855"/>
                <a:gd name="T12" fmla="*/ 1545 w 4935"/>
                <a:gd name="T13" fmla="*/ 60 h 3855"/>
                <a:gd name="T14" fmla="*/ 1905 w 4935"/>
                <a:gd name="T15" fmla="*/ 45 h 3855"/>
                <a:gd name="T16" fmla="*/ 2280 w 4935"/>
                <a:gd name="T17" fmla="*/ 0 h 3855"/>
                <a:gd name="T18" fmla="*/ 2700 w 4935"/>
                <a:gd name="T19" fmla="*/ 30 h 3855"/>
                <a:gd name="T20" fmla="*/ 2865 w 4935"/>
                <a:gd name="T21" fmla="*/ 75 h 3855"/>
                <a:gd name="T22" fmla="*/ 3105 w 4935"/>
                <a:gd name="T23" fmla="*/ 135 h 3855"/>
                <a:gd name="T24" fmla="*/ 3330 w 4935"/>
                <a:gd name="T25" fmla="*/ 255 h 3855"/>
                <a:gd name="T26" fmla="*/ 3660 w 4935"/>
                <a:gd name="T27" fmla="*/ 330 h 3855"/>
                <a:gd name="T28" fmla="*/ 3945 w 4935"/>
                <a:gd name="T29" fmla="*/ 420 h 3855"/>
                <a:gd name="T30" fmla="*/ 4170 w 4935"/>
                <a:gd name="T31" fmla="*/ 540 h 3855"/>
                <a:gd name="T32" fmla="*/ 4395 w 4935"/>
                <a:gd name="T33" fmla="*/ 690 h 3855"/>
                <a:gd name="T34" fmla="*/ 4605 w 4935"/>
                <a:gd name="T35" fmla="*/ 960 h 3855"/>
                <a:gd name="T36" fmla="*/ 4800 w 4935"/>
                <a:gd name="T37" fmla="*/ 1275 h 3855"/>
                <a:gd name="T38" fmla="*/ 4815 w 4935"/>
                <a:gd name="T39" fmla="*/ 1515 h 3855"/>
                <a:gd name="T40" fmla="*/ 4875 w 4935"/>
                <a:gd name="T41" fmla="*/ 1785 h 3855"/>
                <a:gd name="T42" fmla="*/ 4905 w 4935"/>
                <a:gd name="T43" fmla="*/ 2025 h 3855"/>
                <a:gd name="T44" fmla="*/ 4935 w 4935"/>
                <a:gd name="T45" fmla="*/ 2235 h 3855"/>
                <a:gd name="T46" fmla="*/ 4905 w 4935"/>
                <a:gd name="T47" fmla="*/ 2475 h 3855"/>
                <a:gd name="T48" fmla="*/ 4830 w 4935"/>
                <a:gd name="T49" fmla="*/ 2700 h 3855"/>
                <a:gd name="T50" fmla="*/ 4680 w 4935"/>
                <a:gd name="T51" fmla="*/ 2895 h 3855"/>
                <a:gd name="T52" fmla="*/ 4485 w 4935"/>
                <a:gd name="T53" fmla="*/ 3075 h 3855"/>
                <a:gd name="T54" fmla="*/ 4200 w 4935"/>
                <a:gd name="T55" fmla="*/ 3330 h 3855"/>
                <a:gd name="T56" fmla="*/ 3915 w 4935"/>
                <a:gd name="T57" fmla="*/ 3495 h 3855"/>
                <a:gd name="T58" fmla="*/ 3660 w 4935"/>
                <a:gd name="T59" fmla="*/ 3555 h 3855"/>
                <a:gd name="T60" fmla="*/ 3420 w 4935"/>
                <a:gd name="T61" fmla="*/ 3675 h 3855"/>
                <a:gd name="T62" fmla="*/ 3210 w 4935"/>
                <a:gd name="T63" fmla="*/ 3765 h 3855"/>
                <a:gd name="T64" fmla="*/ 2970 w 4935"/>
                <a:gd name="T65" fmla="*/ 3810 h 3855"/>
                <a:gd name="T66" fmla="*/ 2730 w 4935"/>
                <a:gd name="T67" fmla="*/ 3840 h 3855"/>
                <a:gd name="T68" fmla="*/ 2400 w 4935"/>
                <a:gd name="T69" fmla="*/ 3855 h 3855"/>
                <a:gd name="T70" fmla="*/ 2115 w 4935"/>
                <a:gd name="T71" fmla="*/ 3810 h 3855"/>
                <a:gd name="T72" fmla="*/ 1695 w 4935"/>
                <a:gd name="T73" fmla="*/ 3780 h 3855"/>
                <a:gd name="T74" fmla="*/ 1260 w 4935"/>
                <a:gd name="T75" fmla="*/ 3600 h 3855"/>
                <a:gd name="T76" fmla="*/ 855 w 4935"/>
                <a:gd name="T77" fmla="*/ 3450 h 3855"/>
                <a:gd name="T78" fmla="*/ 630 w 4935"/>
                <a:gd name="T79" fmla="*/ 3225 h 3855"/>
                <a:gd name="T80" fmla="*/ 525 w 4935"/>
                <a:gd name="T81" fmla="*/ 3150 h 3855"/>
                <a:gd name="T82" fmla="*/ 390 w 4935"/>
                <a:gd name="T83" fmla="*/ 3045 h 3855"/>
                <a:gd name="T84" fmla="*/ 285 w 4935"/>
                <a:gd name="T85" fmla="*/ 2820 h 3855"/>
                <a:gd name="T86" fmla="*/ 165 w 4935"/>
                <a:gd name="T87" fmla="*/ 2505 h 3855"/>
                <a:gd name="T88" fmla="*/ 45 w 4935"/>
                <a:gd name="T89" fmla="*/ 2250 h 3855"/>
                <a:gd name="T90" fmla="*/ 0 w 4935"/>
                <a:gd name="T91" fmla="*/ 1905 h 3855"/>
                <a:gd name="T92" fmla="*/ 15 w 4935"/>
                <a:gd name="T93" fmla="*/ 1665 h 3855"/>
                <a:gd name="T94" fmla="*/ 60 w 4935"/>
                <a:gd name="T95" fmla="*/ 1500 h 3855"/>
                <a:gd name="T96" fmla="*/ 60 w 4935"/>
                <a:gd name="T97" fmla="*/ 1350 h 3855"/>
                <a:gd name="T98" fmla="*/ 120 w 4935"/>
                <a:gd name="T99" fmla="*/ 1155 h 3855"/>
                <a:gd name="T100" fmla="*/ 150 w 4935"/>
                <a:gd name="T101" fmla="*/ 930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5" h="3855">
                  <a:moveTo>
                    <a:pt x="150" y="930"/>
                  </a:moveTo>
                  <a:lnTo>
                    <a:pt x="330" y="705"/>
                  </a:lnTo>
                  <a:lnTo>
                    <a:pt x="540" y="480"/>
                  </a:lnTo>
                  <a:lnTo>
                    <a:pt x="705" y="375"/>
                  </a:lnTo>
                  <a:lnTo>
                    <a:pt x="900" y="270"/>
                  </a:lnTo>
                  <a:lnTo>
                    <a:pt x="1245" y="90"/>
                  </a:lnTo>
                  <a:lnTo>
                    <a:pt x="1545" y="60"/>
                  </a:lnTo>
                  <a:lnTo>
                    <a:pt x="1905" y="45"/>
                  </a:lnTo>
                  <a:lnTo>
                    <a:pt x="2280" y="0"/>
                  </a:lnTo>
                  <a:lnTo>
                    <a:pt x="2700" y="30"/>
                  </a:lnTo>
                  <a:lnTo>
                    <a:pt x="2865" y="75"/>
                  </a:lnTo>
                  <a:lnTo>
                    <a:pt x="3105" y="135"/>
                  </a:lnTo>
                  <a:lnTo>
                    <a:pt x="3330" y="255"/>
                  </a:lnTo>
                  <a:lnTo>
                    <a:pt x="3660" y="330"/>
                  </a:lnTo>
                  <a:lnTo>
                    <a:pt x="3945" y="420"/>
                  </a:lnTo>
                  <a:lnTo>
                    <a:pt x="4170" y="540"/>
                  </a:lnTo>
                  <a:lnTo>
                    <a:pt x="4395" y="690"/>
                  </a:lnTo>
                  <a:lnTo>
                    <a:pt x="4605" y="960"/>
                  </a:lnTo>
                  <a:lnTo>
                    <a:pt x="4800" y="1275"/>
                  </a:lnTo>
                  <a:lnTo>
                    <a:pt x="4815" y="1515"/>
                  </a:lnTo>
                  <a:lnTo>
                    <a:pt x="4875" y="1785"/>
                  </a:lnTo>
                  <a:lnTo>
                    <a:pt x="4905" y="2025"/>
                  </a:lnTo>
                  <a:lnTo>
                    <a:pt x="4935" y="2235"/>
                  </a:lnTo>
                  <a:lnTo>
                    <a:pt x="4905" y="2475"/>
                  </a:lnTo>
                  <a:lnTo>
                    <a:pt x="4830" y="2700"/>
                  </a:lnTo>
                  <a:lnTo>
                    <a:pt x="4680" y="2895"/>
                  </a:lnTo>
                  <a:lnTo>
                    <a:pt x="4485" y="3075"/>
                  </a:lnTo>
                  <a:lnTo>
                    <a:pt x="4200" y="3330"/>
                  </a:lnTo>
                  <a:lnTo>
                    <a:pt x="3915" y="3495"/>
                  </a:lnTo>
                  <a:lnTo>
                    <a:pt x="3660" y="3555"/>
                  </a:lnTo>
                  <a:lnTo>
                    <a:pt x="3420" y="3675"/>
                  </a:lnTo>
                  <a:lnTo>
                    <a:pt x="3210" y="3765"/>
                  </a:lnTo>
                  <a:lnTo>
                    <a:pt x="2970" y="3810"/>
                  </a:lnTo>
                  <a:lnTo>
                    <a:pt x="2730" y="3840"/>
                  </a:lnTo>
                  <a:lnTo>
                    <a:pt x="2400" y="3855"/>
                  </a:lnTo>
                  <a:lnTo>
                    <a:pt x="2115" y="3810"/>
                  </a:lnTo>
                  <a:lnTo>
                    <a:pt x="1695" y="3780"/>
                  </a:lnTo>
                  <a:lnTo>
                    <a:pt x="1260" y="3600"/>
                  </a:lnTo>
                  <a:lnTo>
                    <a:pt x="855" y="3450"/>
                  </a:lnTo>
                  <a:lnTo>
                    <a:pt x="630" y="3225"/>
                  </a:lnTo>
                  <a:lnTo>
                    <a:pt x="525" y="3150"/>
                  </a:lnTo>
                  <a:lnTo>
                    <a:pt x="390" y="3045"/>
                  </a:lnTo>
                  <a:lnTo>
                    <a:pt x="285" y="2820"/>
                  </a:lnTo>
                  <a:lnTo>
                    <a:pt x="165" y="2505"/>
                  </a:lnTo>
                  <a:lnTo>
                    <a:pt x="45" y="2250"/>
                  </a:lnTo>
                  <a:lnTo>
                    <a:pt x="0" y="1905"/>
                  </a:lnTo>
                  <a:lnTo>
                    <a:pt x="15" y="1665"/>
                  </a:lnTo>
                  <a:lnTo>
                    <a:pt x="60" y="1500"/>
                  </a:lnTo>
                  <a:lnTo>
                    <a:pt x="60" y="1350"/>
                  </a:lnTo>
                  <a:lnTo>
                    <a:pt x="120" y="1155"/>
                  </a:lnTo>
                  <a:lnTo>
                    <a:pt x="150" y="93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545" y="5010"/>
              <a:ext cx="1305" cy="660"/>
            </a:xfrm>
            <a:custGeom>
              <a:avLst/>
              <a:gdLst>
                <a:gd name="T0" fmla="*/ 0 w 2175"/>
                <a:gd name="T1" fmla="*/ 0 h 660"/>
                <a:gd name="T2" fmla="*/ 0 w 2175"/>
                <a:gd name="T3" fmla="*/ 660 h 660"/>
                <a:gd name="T4" fmla="*/ 2175 w 2175"/>
                <a:gd name="T5" fmla="*/ 660 h 660"/>
                <a:gd name="T6" fmla="*/ 2175 w 2175"/>
                <a:gd name="T7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5" h="660">
                  <a:moveTo>
                    <a:pt x="0" y="0"/>
                  </a:moveTo>
                  <a:lnTo>
                    <a:pt x="0" y="660"/>
                  </a:lnTo>
                  <a:lnTo>
                    <a:pt x="2175" y="660"/>
                  </a:lnTo>
                  <a:lnTo>
                    <a:pt x="2175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lgDashDot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140" y="5190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695" y="5595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295" y="5595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70" y="4620"/>
              <a:ext cx="189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</a:rPr>
                <a:t>Tube Centerline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5" name="Line 12"/>
            <p:cNvCxnSpPr/>
            <p:nvPr/>
          </p:nvCxnSpPr>
          <p:spPr bwMode="auto">
            <a:xfrm flipV="1">
              <a:off x="5805" y="3780"/>
              <a:ext cx="615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8078" y="5633"/>
              <a:ext cx="71" cy="7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272" y="5632"/>
              <a:ext cx="71" cy="7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15"/>
            <p:cNvCxnSpPr/>
            <p:nvPr/>
          </p:nvCxnSpPr>
          <p:spPr bwMode="auto">
            <a:xfrm>
              <a:off x="7350" y="6285"/>
              <a:ext cx="278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6"/>
            <p:cNvCxnSpPr/>
            <p:nvPr/>
          </p:nvCxnSpPr>
          <p:spPr bwMode="auto">
            <a:xfrm flipH="1" flipV="1">
              <a:off x="7763" y="6713"/>
              <a:ext cx="30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8003" y="6885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t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20469" y="1391120"/>
            <a:ext cx="1809750" cy="1743075"/>
            <a:chOff x="4935" y="8070"/>
            <a:chExt cx="2850" cy="2745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5175" y="10305"/>
              <a:ext cx="157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</a:rPr>
                <a:t>(Section </a:t>
              </a: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aa</a:t>
              </a:r>
              <a:r>
                <a:rPr lang="en-US" sz="1200" b="1">
                  <a:effectLst/>
                  <a:latin typeface="Calibri"/>
                  <a:ea typeface="Calibri"/>
                  <a:cs typeface="Times New Roman"/>
                </a:rPr>
                <a:t>)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090" y="8400"/>
              <a:ext cx="320" cy="1440"/>
            </a:xfrm>
            <a:custGeom>
              <a:avLst/>
              <a:gdLst>
                <a:gd name="T0" fmla="*/ 0 w 320"/>
                <a:gd name="T1" fmla="*/ 0 h 1440"/>
                <a:gd name="T2" fmla="*/ 120 w 320"/>
                <a:gd name="T3" fmla="*/ 340 h 1440"/>
                <a:gd name="T4" fmla="*/ 210 w 320"/>
                <a:gd name="T5" fmla="*/ 690 h 1440"/>
                <a:gd name="T6" fmla="*/ 280 w 320"/>
                <a:gd name="T7" fmla="*/ 1070 h 1440"/>
                <a:gd name="T8" fmla="*/ 320 w 320"/>
                <a:gd name="T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440">
                  <a:moveTo>
                    <a:pt x="0" y="0"/>
                  </a:moveTo>
                  <a:cubicBezTo>
                    <a:pt x="20" y="57"/>
                    <a:pt x="85" y="225"/>
                    <a:pt x="120" y="340"/>
                  </a:cubicBezTo>
                  <a:cubicBezTo>
                    <a:pt x="155" y="455"/>
                    <a:pt x="183" y="568"/>
                    <a:pt x="210" y="690"/>
                  </a:cubicBezTo>
                  <a:cubicBezTo>
                    <a:pt x="237" y="812"/>
                    <a:pt x="262" y="945"/>
                    <a:pt x="280" y="1070"/>
                  </a:cubicBezTo>
                  <a:cubicBezTo>
                    <a:pt x="298" y="1195"/>
                    <a:pt x="312" y="1363"/>
                    <a:pt x="320" y="14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5" name="Line 5"/>
            <p:cNvCxnSpPr/>
            <p:nvPr/>
          </p:nvCxnSpPr>
          <p:spPr bwMode="auto">
            <a:xfrm>
              <a:off x="5055" y="9825"/>
              <a:ext cx="1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6"/>
            <p:cNvCxnSpPr/>
            <p:nvPr/>
          </p:nvCxnSpPr>
          <p:spPr bwMode="auto">
            <a:xfrm>
              <a:off x="6090" y="8070"/>
              <a:ext cx="0" cy="2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382" y="9788"/>
              <a:ext cx="71" cy="7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45" y="9788"/>
              <a:ext cx="71" cy="7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5745" y="9755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6280" y="9753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1" name="Line 11"/>
            <p:cNvCxnSpPr/>
            <p:nvPr/>
          </p:nvCxnSpPr>
          <p:spPr bwMode="auto">
            <a:xfrm flipH="1">
              <a:off x="5030" y="8410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12"/>
            <p:cNvCxnSpPr/>
            <p:nvPr/>
          </p:nvCxnSpPr>
          <p:spPr bwMode="auto">
            <a:xfrm>
              <a:off x="5370" y="8407"/>
              <a:ext cx="0" cy="1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4935" y="8880"/>
              <a:ext cx="55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</a:t>
              </a:r>
              <a:r>
                <a:rPr lang="en-US" sz="1200" b="1" baseline="-25000">
                  <a:effectLst/>
                  <a:latin typeface="Calibri"/>
                  <a:ea typeface="Calibri"/>
                  <a:cs typeface="Times New Roman"/>
                </a:rPr>
                <a:t>o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6345" y="8130"/>
              <a:ext cx="14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</a:rPr>
                <a:t>Membrane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5" name="Line 15"/>
            <p:cNvCxnSpPr/>
            <p:nvPr/>
          </p:nvCxnSpPr>
          <p:spPr bwMode="auto">
            <a:xfrm flipH="1">
              <a:off x="6345" y="8520"/>
              <a:ext cx="585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052" y="8363"/>
              <a:ext cx="71" cy="7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6010" y="8088"/>
              <a:ext cx="46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C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8" name="Line 18"/>
            <p:cNvCxnSpPr/>
            <p:nvPr/>
          </p:nvCxnSpPr>
          <p:spPr bwMode="auto">
            <a:xfrm>
              <a:off x="6112" y="9825"/>
              <a:ext cx="2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38"/>
          <p:cNvSpPr/>
          <p:nvPr/>
        </p:nvSpPr>
        <p:spPr>
          <a:xfrm>
            <a:off x="442351" y="3531010"/>
            <a:ext cx="7050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With </a:t>
            </a:r>
            <a:r>
              <a:rPr lang="en-US" sz="1600" i="1" dirty="0" smtClean="0"/>
              <a:t>t&lt;&lt;</a:t>
            </a:r>
            <a:r>
              <a:rPr lang="en-US" sz="1600" dirty="0" smtClean="0"/>
              <a:t>1 implies </a:t>
            </a:r>
            <a:r>
              <a:rPr lang="en-US" sz="1600" dirty="0"/>
              <a:t>little variation in </a:t>
            </a:r>
            <a:r>
              <a:rPr lang="en-US" sz="1600" dirty="0" smtClean="0"/>
              <a:t>membrane </a:t>
            </a:r>
            <a:r>
              <a:rPr lang="en-US" sz="1600" dirty="0"/>
              <a:t>slope, and </a:t>
            </a:r>
            <a:r>
              <a:rPr lang="en-US" sz="1600" i="1" dirty="0" smtClean="0"/>
              <a:t>BC</a:t>
            </a:r>
            <a:r>
              <a:rPr lang="en-US" sz="1600" dirty="0" smtClean="0"/>
              <a:t> </a:t>
            </a:r>
            <a:r>
              <a:rPr lang="en-US" sz="1600" dirty="0"/>
              <a:t>can be </a:t>
            </a:r>
            <a:r>
              <a:rPr lang="en-US" sz="1600" dirty="0" smtClean="0"/>
              <a:t>approximated </a:t>
            </a:r>
            <a:r>
              <a:rPr lang="en-US" sz="1600" dirty="0"/>
              <a:t>by a straight line.  Since </a:t>
            </a:r>
            <a:r>
              <a:rPr lang="en-US" sz="1600" dirty="0" smtClean="0"/>
              <a:t>membrane </a:t>
            </a:r>
            <a:r>
              <a:rPr lang="en-US" sz="1600" dirty="0"/>
              <a:t>slope </a:t>
            </a:r>
            <a:r>
              <a:rPr lang="en-US" sz="1600" dirty="0" smtClean="0"/>
              <a:t>equals resultant </a:t>
            </a:r>
            <a:r>
              <a:rPr lang="en-US" sz="1600" dirty="0"/>
              <a:t>shear </a:t>
            </a:r>
            <a:r>
              <a:rPr lang="en-US" sz="1600" dirty="0" smtClean="0"/>
              <a:t>stress</a:t>
            </a:r>
            <a:endParaRPr lang="en-US" sz="1600" dirty="0"/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57178"/>
              </p:ext>
            </p:extLst>
          </p:nvPr>
        </p:nvGraphicFramePr>
        <p:xfrm>
          <a:off x="7649268" y="3578108"/>
          <a:ext cx="697832" cy="62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6" name="Equation" r:id="rId4" imgW="457002" imgH="406224" progId="Equation.3">
                  <p:embed/>
                </p:oleObj>
              </mc:Choice>
              <mc:Fallback>
                <p:oleObj name="Equation" r:id="rId4" imgW="457002" imgH="406224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268" y="3578108"/>
                        <a:ext cx="697832" cy="625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880877" y="4240906"/>
            <a:ext cx="20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Load </a:t>
            </a:r>
            <a:r>
              <a:rPr lang="en-US" sz="1600" dirty="0"/>
              <a:t>carrying </a:t>
            </a:r>
            <a:r>
              <a:rPr lang="en-US" sz="1600" dirty="0" smtClean="0"/>
              <a:t>relation: </a:t>
            </a:r>
            <a:endParaRPr lang="en-US" sz="1600" dirty="0"/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92742"/>
              </p:ext>
            </p:extLst>
          </p:nvPr>
        </p:nvGraphicFramePr>
        <p:xfrm>
          <a:off x="2839278" y="4108326"/>
          <a:ext cx="4434170" cy="61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7" name="Equation" r:id="rId6" imgW="2882880" imgH="406080" progId="Equation.3">
                  <p:embed/>
                </p:oleObj>
              </mc:Choice>
              <mc:Fallback>
                <p:oleObj name="Equation" r:id="rId6" imgW="2882880" imgH="4060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278" y="4108326"/>
                        <a:ext cx="4434170" cy="61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574468" y="4702714"/>
            <a:ext cx="8008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i="1" dirty="0"/>
              <a:t>A</a:t>
            </a:r>
            <a:r>
              <a:rPr lang="en-US" sz="1600" dirty="0"/>
              <a:t> =</a:t>
            </a:r>
            <a:r>
              <a:rPr lang="en-US" sz="1600" dirty="0" smtClean="0"/>
              <a:t> </a:t>
            </a:r>
            <a:r>
              <a:rPr lang="en-US" sz="1600" dirty="0"/>
              <a:t>section </a:t>
            </a:r>
            <a:r>
              <a:rPr lang="en-US" sz="1600" dirty="0" smtClean="0"/>
              <a:t>area,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</a:t>
            </a:r>
            <a:r>
              <a:rPr lang="en-US" sz="1600" dirty="0" smtClean="0"/>
              <a:t>= area </a:t>
            </a:r>
            <a:r>
              <a:rPr lang="en-US" sz="1600" dirty="0"/>
              <a:t>enclosed </a:t>
            </a:r>
            <a:r>
              <a:rPr lang="en-US" sz="1600" dirty="0" smtClean="0"/>
              <a:t>by inner boundary, </a:t>
            </a:r>
            <a:r>
              <a:rPr lang="en-US" sz="1600" i="1" dirty="0"/>
              <a:t>A</a:t>
            </a:r>
            <a:r>
              <a:rPr lang="en-US" sz="1600" i="1" baseline="-25000" dirty="0"/>
              <a:t>c</a:t>
            </a:r>
            <a:r>
              <a:rPr lang="en-US" sz="1600" dirty="0"/>
              <a:t> </a:t>
            </a:r>
            <a:r>
              <a:rPr lang="en-US" sz="1600" dirty="0" smtClean="0"/>
              <a:t>= area </a:t>
            </a:r>
            <a:r>
              <a:rPr lang="en-US" sz="1600" dirty="0"/>
              <a:t>enclosed by </a:t>
            </a:r>
            <a:r>
              <a:rPr lang="en-US" sz="1600" dirty="0" smtClean="0"/>
              <a:t>centerline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762138" y="5144555"/>
            <a:ext cx="1896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Combining relations 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627038" y="5232968"/>
            <a:ext cx="228600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7296341" y="3808464"/>
            <a:ext cx="228600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98361"/>
              </p:ext>
            </p:extLst>
          </p:nvPr>
        </p:nvGraphicFramePr>
        <p:xfrm>
          <a:off x="4987984" y="5040464"/>
          <a:ext cx="794085" cy="5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8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84" y="5040464"/>
                        <a:ext cx="794085" cy="5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/>
          <p:cNvSpPr/>
          <p:nvPr/>
        </p:nvSpPr>
        <p:spPr>
          <a:xfrm>
            <a:off x="922402" y="5632219"/>
            <a:ext cx="1431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Angle </a:t>
            </a:r>
            <a:r>
              <a:rPr lang="en-US" sz="1600" dirty="0"/>
              <a:t>of </a:t>
            </a:r>
            <a:r>
              <a:rPr lang="en-US" sz="1600" dirty="0" smtClean="0"/>
              <a:t>twist: </a:t>
            </a:r>
            <a:endParaRPr lang="en-US" sz="1600" dirty="0"/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994765"/>
              </p:ext>
            </p:extLst>
          </p:nvPr>
        </p:nvGraphicFramePr>
        <p:xfrm>
          <a:off x="2284544" y="5516097"/>
          <a:ext cx="2582528" cy="61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9" name="Equation" r:id="rId10" imgW="1714320" imgH="406080" progId="Equation.3">
                  <p:embed/>
                </p:oleObj>
              </mc:Choice>
              <mc:Fallback>
                <p:oleObj name="Equation" r:id="rId10" imgW="1714320" imgH="40608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544" y="5516097"/>
                        <a:ext cx="2582528" cy="614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5139789" y="5641183"/>
            <a:ext cx="326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i="1" dirty="0" err="1"/>
              <a:t>S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 smtClean="0"/>
              <a:t>= length </a:t>
            </a:r>
            <a:r>
              <a:rPr lang="en-US" sz="1600" dirty="0"/>
              <a:t>of </a:t>
            </a:r>
            <a:r>
              <a:rPr lang="en-US" sz="1600" dirty="0" smtClean="0"/>
              <a:t>tube centerline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5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2765"/>
            <a:ext cx="6761747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Cut </a:t>
            </a:r>
            <a:r>
              <a:rPr lang="en-US" sz="3600" b="1" dirty="0"/>
              <a:t>Thin-Walled Tube Sections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82985" y="1206336"/>
            <a:ext cx="2438400" cy="1790700"/>
            <a:chOff x="3495" y="6105"/>
            <a:chExt cx="4935" cy="385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95" y="6105"/>
              <a:ext cx="4935" cy="3855"/>
            </a:xfrm>
            <a:custGeom>
              <a:avLst/>
              <a:gdLst>
                <a:gd name="T0" fmla="*/ 150 w 4935"/>
                <a:gd name="T1" fmla="*/ 930 h 3855"/>
                <a:gd name="T2" fmla="*/ 330 w 4935"/>
                <a:gd name="T3" fmla="*/ 705 h 3855"/>
                <a:gd name="T4" fmla="*/ 540 w 4935"/>
                <a:gd name="T5" fmla="*/ 480 h 3855"/>
                <a:gd name="T6" fmla="*/ 705 w 4935"/>
                <a:gd name="T7" fmla="*/ 375 h 3855"/>
                <a:gd name="T8" fmla="*/ 900 w 4935"/>
                <a:gd name="T9" fmla="*/ 270 h 3855"/>
                <a:gd name="T10" fmla="*/ 1245 w 4935"/>
                <a:gd name="T11" fmla="*/ 90 h 3855"/>
                <a:gd name="T12" fmla="*/ 1545 w 4935"/>
                <a:gd name="T13" fmla="*/ 60 h 3855"/>
                <a:gd name="T14" fmla="*/ 1905 w 4935"/>
                <a:gd name="T15" fmla="*/ 45 h 3855"/>
                <a:gd name="T16" fmla="*/ 2280 w 4935"/>
                <a:gd name="T17" fmla="*/ 0 h 3855"/>
                <a:gd name="T18" fmla="*/ 2700 w 4935"/>
                <a:gd name="T19" fmla="*/ 30 h 3855"/>
                <a:gd name="T20" fmla="*/ 2865 w 4935"/>
                <a:gd name="T21" fmla="*/ 75 h 3855"/>
                <a:gd name="T22" fmla="*/ 3105 w 4935"/>
                <a:gd name="T23" fmla="*/ 135 h 3855"/>
                <a:gd name="T24" fmla="*/ 3330 w 4935"/>
                <a:gd name="T25" fmla="*/ 255 h 3855"/>
                <a:gd name="T26" fmla="*/ 3660 w 4935"/>
                <a:gd name="T27" fmla="*/ 330 h 3855"/>
                <a:gd name="T28" fmla="*/ 3945 w 4935"/>
                <a:gd name="T29" fmla="*/ 420 h 3855"/>
                <a:gd name="T30" fmla="*/ 4170 w 4935"/>
                <a:gd name="T31" fmla="*/ 540 h 3855"/>
                <a:gd name="T32" fmla="*/ 4395 w 4935"/>
                <a:gd name="T33" fmla="*/ 690 h 3855"/>
                <a:gd name="T34" fmla="*/ 4605 w 4935"/>
                <a:gd name="T35" fmla="*/ 960 h 3855"/>
                <a:gd name="T36" fmla="*/ 4800 w 4935"/>
                <a:gd name="T37" fmla="*/ 1275 h 3855"/>
                <a:gd name="T38" fmla="*/ 4815 w 4935"/>
                <a:gd name="T39" fmla="*/ 1515 h 3855"/>
                <a:gd name="T40" fmla="*/ 4875 w 4935"/>
                <a:gd name="T41" fmla="*/ 1785 h 3855"/>
                <a:gd name="T42" fmla="*/ 4905 w 4935"/>
                <a:gd name="T43" fmla="*/ 2025 h 3855"/>
                <a:gd name="T44" fmla="*/ 4935 w 4935"/>
                <a:gd name="T45" fmla="*/ 2235 h 3855"/>
                <a:gd name="T46" fmla="*/ 4905 w 4935"/>
                <a:gd name="T47" fmla="*/ 2475 h 3855"/>
                <a:gd name="T48" fmla="*/ 4830 w 4935"/>
                <a:gd name="T49" fmla="*/ 2700 h 3855"/>
                <a:gd name="T50" fmla="*/ 4680 w 4935"/>
                <a:gd name="T51" fmla="*/ 2895 h 3855"/>
                <a:gd name="T52" fmla="*/ 4485 w 4935"/>
                <a:gd name="T53" fmla="*/ 3075 h 3855"/>
                <a:gd name="T54" fmla="*/ 4200 w 4935"/>
                <a:gd name="T55" fmla="*/ 3330 h 3855"/>
                <a:gd name="T56" fmla="*/ 3915 w 4935"/>
                <a:gd name="T57" fmla="*/ 3495 h 3855"/>
                <a:gd name="T58" fmla="*/ 3660 w 4935"/>
                <a:gd name="T59" fmla="*/ 3555 h 3855"/>
                <a:gd name="T60" fmla="*/ 3420 w 4935"/>
                <a:gd name="T61" fmla="*/ 3675 h 3855"/>
                <a:gd name="T62" fmla="*/ 3210 w 4935"/>
                <a:gd name="T63" fmla="*/ 3765 h 3855"/>
                <a:gd name="T64" fmla="*/ 2970 w 4935"/>
                <a:gd name="T65" fmla="*/ 3810 h 3855"/>
                <a:gd name="T66" fmla="*/ 2730 w 4935"/>
                <a:gd name="T67" fmla="*/ 3840 h 3855"/>
                <a:gd name="T68" fmla="*/ 2400 w 4935"/>
                <a:gd name="T69" fmla="*/ 3855 h 3855"/>
                <a:gd name="T70" fmla="*/ 2115 w 4935"/>
                <a:gd name="T71" fmla="*/ 3810 h 3855"/>
                <a:gd name="T72" fmla="*/ 1695 w 4935"/>
                <a:gd name="T73" fmla="*/ 3780 h 3855"/>
                <a:gd name="T74" fmla="*/ 1260 w 4935"/>
                <a:gd name="T75" fmla="*/ 3600 h 3855"/>
                <a:gd name="T76" fmla="*/ 855 w 4935"/>
                <a:gd name="T77" fmla="*/ 3450 h 3855"/>
                <a:gd name="T78" fmla="*/ 630 w 4935"/>
                <a:gd name="T79" fmla="*/ 3225 h 3855"/>
                <a:gd name="T80" fmla="*/ 525 w 4935"/>
                <a:gd name="T81" fmla="*/ 3150 h 3855"/>
                <a:gd name="T82" fmla="*/ 390 w 4935"/>
                <a:gd name="T83" fmla="*/ 3045 h 3855"/>
                <a:gd name="T84" fmla="*/ 285 w 4935"/>
                <a:gd name="T85" fmla="*/ 2820 h 3855"/>
                <a:gd name="T86" fmla="*/ 165 w 4935"/>
                <a:gd name="T87" fmla="*/ 2505 h 3855"/>
                <a:gd name="T88" fmla="*/ 45 w 4935"/>
                <a:gd name="T89" fmla="*/ 2250 h 3855"/>
                <a:gd name="T90" fmla="*/ 0 w 4935"/>
                <a:gd name="T91" fmla="*/ 1905 h 3855"/>
                <a:gd name="T92" fmla="*/ 15 w 4935"/>
                <a:gd name="T93" fmla="*/ 1665 h 3855"/>
                <a:gd name="T94" fmla="*/ 60 w 4935"/>
                <a:gd name="T95" fmla="*/ 1500 h 3855"/>
                <a:gd name="T96" fmla="*/ 60 w 4935"/>
                <a:gd name="T97" fmla="*/ 1350 h 3855"/>
                <a:gd name="T98" fmla="*/ 120 w 4935"/>
                <a:gd name="T99" fmla="*/ 1155 h 3855"/>
                <a:gd name="T100" fmla="*/ 150 w 4935"/>
                <a:gd name="T101" fmla="*/ 930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5" h="3855">
                  <a:moveTo>
                    <a:pt x="150" y="930"/>
                  </a:moveTo>
                  <a:lnTo>
                    <a:pt x="330" y="705"/>
                  </a:lnTo>
                  <a:lnTo>
                    <a:pt x="540" y="480"/>
                  </a:lnTo>
                  <a:lnTo>
                    <a:pt x="705" y="375"/>
                  </a:lnTo>
                  <a:lnTo>
                    <a:pt x="900" y="270"/>
                  </a:lnTo>
                  <a:lnTo>
                    <a:pt x="1245" y="90"/>
                  </a:lnTo>
                  <a:lnTo>
                    <a:pt x="1545" y="60"/>
                  </a:lnTo>
                  <a:lnTo>
                    <a:pt x="1905" y="45"/>
                  </a:lnTo>
                  <a:lnTo>
                    <a:pt x="2280" y="0"/>
                  </a:lnTo>
                  <a:lnTo>
                    <a:pt x="2700" y="30"/>
                  </a:lnTo>
                  <a:lnTo>
                    <a:pt x="2865" y="75"/>
                  </a:lnTo>
                  <a:lnTo>
                    <a:pt x="3105" y="135"/>
                  </a:lnTo>
                  <a:lnTo>
                    <a:pt x="3330" y="255"/>
                  </a:lnTo>
                  <a:lnTo>
                    <a:pt x="3660" y="330"/>
                  </a:lnTo>
                  <a:lnTo>
                    <a:pt x="3945" y="420"/>
                  </a:lnTo>
                  <a:lnTo>
                    <a:pt x="4170" y="540"/>
                  </a:lnTo>
                  <a:lnTo>
                    <a:pt x="4395" y="690"/>
                  </a:lnTo>
                  <a:lnTo>
                    <a:pt x="4605" y="960"/>
                  </a:lnTo>
                  <a:lnTo>
                    <a:pt x="4800" y="1275"/>
                  </a:lnTo>
                  <a:lnTo>
                    <a:pt x="4815" y="1515"/>
                  </a:lnTo>
                  <a:lnTo>
                    <a:pt x="4875" y="1785"/>
                  </a:lnTo>
                  <a:lnTo>
                    <a:pt x="4905" y="2025"/>
                  </a:lnTo>
                  <a:lnTo>
                    <a:pt x="4935" y="2235"/>
                  </a:lnTo>
                  <a:lnTo>
                    <a:pt x="4905" y="2475"/>
                  </a:lnTo>
                  <a:lnTo>
                    <a:pt x="4830" y="2700"/>
                  </a:lnTo>
                  <a:lnTo>
                    <a:pt x="4680" y="2895"/>
                  </a:lnTo>
                  <a:lnTo>
                    <a:pt x="4485" y="3075"/>
                  </a:lnTo>
                  <a:lnTo>
                    <a:pt x="4200" y="3330"/>
                  </a:lnTo>
                  <a:lnTo>
                    <a:pt x="3915" y="3495"/>
                  </a:lnTo>
                  <a:lnTo>
                    <a:pt x="3660" y="3555"/>
                  </a:lnTo>
                  <a:lnTo>
                    <a:pt x="3420" y="3675"/>
                  </a:lnTo>
                  <a:lnTo>
                    <a:pt x="3210" y="3765"/>
                  </a:lnTo>
                  <a:lnTo>
                    <a:pt x="2970" y="3810"/>
                  </a:lnTo>
                  <a:lnTo>
                    <a:pt x="2730" y="3840"/>
                  </a:lnTo>
                  <a:lnTo>
                    <a:pt x="2400" y="3855"/>
                  </a:lnTo>
                  <a:lnTo>
                    <a:pt x="2115" y="3810"/>
                  </a:lnTo>
                  <a:lnTo>
                    <a:pt x="1695" y="3780"/>
                  </a:lnTo>
                  <a:lnTo>
                    <a:pt x="1260" y="3600"/>
                  </a:lnTo>
                  <a:lnTo>
                    <a:pt x="855" y="3450"/>
                  </a:lnTo>
                  <a:lnTo>
                    <a:pt x="630" y="3225"/>
                  </a:lnTo>
                  <a:lnTo>
                    <a:pt x="525" y="3150"/>
                  </a:lnTo>
                  <a:lnTo>
                    <a:pt x="390" y="3045"/>
                  </a:lnTo>
                  <a:lnTo>
                    <a:pt x="285" y="2820"/>
                  </a:lnTo>
                  <a:lnTo>
                    <a:pt x="165" y="2505"/>
                  </a:lnTo>
                  <a:lnTo>
                    <a:pt x="45" y="2250"/>
                  </a:lnTo>
                  <a:lnTo>
                    <a:pt x="0" y="1905"/>
                  </a:lnTo>
                  <a:lnTo>
                    <a:pt x="15" y="1665"/>
                  </a:lnTo>
                  <a:lnTo>
                    <a:pt x="60" y="1500"/>
                  </a:lnTo>
                  <a:lnTo>
                    <a:pt x="60" y="1350"/>
                  </a:lnTo>
                  <a:lnTo>
                    <a:pt x="120" y="1155"/>
                  </a:lnTo>
                  <a:lnTo>
                    <a:pt x="150" y="930"/>
                  </a:lnTo>
                  <a:close/>
                </a:path>
              </a:pathLst>
            </a:custGeom>
            <a:solidFill>
              <a:srgbClr val="EAEAEA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85" y="6195"/>
              <a:ext cx="4755" cy="3660"/>
            </a:xfrm>
            <a:custGeom>
              <a:avLst/>
              <a:gdLst>
                <a:gd name="T0" fmla="*/ 150 w 4935"/>
                <a:gd name="T1" fmla="*/ 930 h 3855"/>
                <a:gd name="T2" fmla="*/ 330 w 4935"/>
                <a:gd name="T3" fmla="*/ 705 h 3855"/>
                <a:gd name="T4" fmla="*/ 540 w 4935"/>
                <a:gd name="T5" fmla="*/ 480 h 3855"/>
                <a:gd name="T6" fmla="*/ 705 w 4935"/>
                <a:gd name="T7" fmla="*/ 375 h 3855"/>
                <a:gd name="T8" fmla="*/ 900 w 4935"/>
                <a:gd name="T9" fmla="*/ 270 h 3855"/>
                <a:gd name="T10" fmla="*/ 1245 w 4935"/>
                <a:gd name="T11" fmla="*/ 90 h 3855"/>
                <a:gd name="T12" fmla="*/ 1545 w 4935"/>
                <a:gd name="T13" fmla="*/ 60 h 3855"/>
                <a:gd name="T14" fmla="*/ 1905 w 4935"/>
                <a:gd name="T15" fmla="*/ 45 h 3855"/>
                <a:gd name="T16" fmla="*/ 2280 w 4935"/>
                <a:gd name="T17" fmla="*/ 0 h 3855"/>
                <a:gd name="T18" fmla="*/ 2700 w 4935"/>
                <a:gd name="T19" fmla="*/ 30 h 3855"/>
                <a:gd name="T20" fmla="*/ 2865 w 4935"/>
                <a:gd name="T21" fmla="*/ 75 h 3855"/>
                <a:gd name="T22" fmla="*/ 3105 w 4935"/>
                <a:gd name="T23" fmla="*/ 135 h 3855"/>
                <a:gd name="T24" fmla="*/ 3330 w 4935"/>
                <a:gd name="T25" fmla="*/ 255 h 3855"/>
                <a:gd name="T26" fmla="*/ 3660 w 4935"/>
                <a:gd name="T27" fmla="*/ 330 h 3855"/>
                <a:gd name="T28" fmla="*/ 3945 w 4935"/>
                <a:gd name="T29" fmla="*/ 420 h 3855"/>
                <a:gd name="T30" fmla="*/ 4170 w 4935"/>
                <a:gd name="T31" fmla="*/ 540 h 3855"/>
                <a:gd name="T32" fmla="*/ 4395 w 4935"/>
                <a:gd name="T33" fmla="*/ 690 h 3855"/>
                <a:gd name="T34" fmla="*/ 4605 w 4935"/>
                <a:gd name="T35" fmla="*/ 960 h 3855"/>
                <a:gd name="T36" fmla="*/ 4800 w 4935"/>
                <a:gd name="T37" fmla="*/ 1275 h 3855"/>
                <a:gd name="T38" fmla="*/ 4815 w 4935"/>
                <a:gd name="T39" fmla="*/ 1515 h 3855"/>
                <a:gd name="T40" fmla="*/ 4875 w 4935"/>
                <a:gd name="T41" fmla="*/ 1785 h 3855"/>
                <a:gd name="T42" fmla="*/ 4905 w 4935"/>
                <a:gd name="T43" fmla="*/ 2025 h 3855"/>
                <a:gd name="T44" fmla="*/ 4935 w 4935"/>
                <a:gd name="T45" fmla="*/ 2235 h 3855"/>
                <a:gd name="T46" fmla="*/ 4905 w 4935"/>
                <a:gd name="T47" fmla="*/ 2475 h 3855"/>
                <a:gd name="T48" fmla="*/ 4830 w 4935"/>
                <a:gd name="T49" fmla="*/ 2700 h 3855"/>
                <a:gd name="T50" fmla="*/ 4680 w 4935"/>
                <a:gd name="T51" fmla="*/ 2895 h 3855"/>
                <a:gd name="T52" fmla="*/ 4485 w 4935"/>
                <a:gd name="T53" fmla="*/ 3075 h 3855"/>
                <a:gd name="T54" fmla="*/ 4200 w 4935"/>
                <a:gd name="T55" fmla="*/ 3330 h 3855"/>
                <a:gd name="T56" fmla="*/ 3915 w 4935"/>
                <a:gd name="T57" fmla="*/ 3495 h 3855"/>
                <a:gd name="T58" fmla="*/ 3660 w 4935"/>
                <a:gd name="T59" fmla="*/ 3555 h 3855"/>
                <a:gd name="T60" fmla="*/ 3420 w 4935"/>
                <a:gd name="T61" fmla="*/ 3675 h 3855"/>
                <a:gd name="T62" fmla="*/ 3210 w 4935"/>
                <a:gd name="T63" fmla="*/ 3765 h 3855"/>
                <a:gd name="T64" fmla="*/ 2970 w 4935"/>
                <a:gd name="T65" fmla="*/ 3810 h 3855"/>
                <a:gd name="T66" fmla="*/ 2730 w 4935"/>
                <a:gd name="T67" fmla="*/ 3840 h 3855"/>
                <a:gd name="T68" fmla="*/ 2400 w 4935"/>
                <a:gd name="T69" fmla="*/ 3855 h 3855"/>
                <a:gd name="T70" fmla="*/ 2115 w 4935"/>
                <a:gd name="T71" fmla="*/ 3810 h 3855"/>
                <a:gd name="T72" fmla="*/ 1695 w 4935"/>
                <a:gd name="T73" fmla="*/ 3780 h 3855"/>
                <a:gd name="T74" fmla="*/ 1260 w 4935"/>
                <a:gd name="T75" fmla="*/ 3600 h 3855"/>
                <a:gd name="T76" fmla="*/ 855 w 4935"/>
                <a:gd name="T77" fmla="*/ 3450 h 3855"/>
                <a:gd name="T78" fmla="*/ 630 w 4935"/>
                <a:gd name="T79" fmla="*/ 3225 h 3855"/>
                <a:gd name="T80" fmla="*/ 525 w 4935"/>
                <a:gd name="T81" fmla="*/ 3150 h 3855"/>
                <a:gd name="T82" fmla="*/ 390 w 4935"/>
                <a:gd name="T83" fmla="*/ 3045 h 3855"/>
                <a:gd name="T84" fmla="*/ 285 w 4935"/>
                <a:gd name="T85" fmla="*/ 2820 h 3855"/>
                <a:gd name="T86" fmla="*/ 165 w 4935"/>
                <a:gd name="T87" fmla="*/ 2505 h 3855"/>
                <a:gd name="T88" fmla="*/ 45 w 4935"/>
                <a:gd name="T89" fmla="*/ 2250 h 3855"/>
                <a:gd name="T90" fmla="*/ 0 w 4935"/>
                <a:gd name="T91" fmla="*/ 1905 h 3855"/>
                <a:gd name="T92" fmla="*/ 15 w 4935"/>
                <a:gd name="T93" fmla="*/ 1665 h 3855"/>
                <a:gd name="T94" fmla="*/ 60 w 4935"/>
                <a:gd name="T95" fmla="*/ 1500 h 3855"/>
                <a:gd name="T96" fmla="*/ 60 w 4935"/>
                <a:gd name="T97" fmla="*/ 1350 h 3855"/>
                <a:gd name="T98" fmla="*/ 120 w 4935"/>
                <a:gd name="T99" fmla="*/ 1155 h 3855"/>
                <a:gd name="T100" fmla="*/ 150 w 4935"/>
                <a:gd name="T101" fmla="*/ 930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5" h="3855">
                  <a:moveTo>
                    <a:pt x="150" y="930"/>
                  </a:moveTo>
                  <a:lnTo>
                    <a:pt x="330" y="705"/>
                  </a:lnTo>
                  <a:lnTo>
                    <a:pt x="540" y="480"/>
                  </a:lnTo>
                  <a:lnTo>
                    <a:pt x="705" y="375"/>
                  </a:lnTo>
                  <a:lnTo>
                    <a:pt x="900" y="270"/>
                  </a:lnTo>
                  <a:lnTo>
                    <a:pt x="1245" y="90"/>
                  </a:lnTo>
                  <a:lnTo>
                    <a:pt x="1545" y="60"/>
                  </a:lnTo>
                  <a:lnTo>
                    <a:pt x="1905" y="45"/>
                  </a:lnTo>
                  <a:lnTo>
                    <a:pt x="2280" y="0"/>
                  </a:lnTo>
                  <a:lnTo>
                    <a:pt x="2700" y="30"/>
                  </a:lnTo>
                  <a:lnTo>
                    <a:pt x="2865" y="75"/>
                  </a:lnTo>
                  <a:lnTo>
                    <a:pt x="3105" y="135"/>
                  </a:lnTo>
                  <a:lnTo>
                    <a:pt x="3330" y="255"/>
                  </a:lnTo>
                  <a:lnTo>
                    <a:pt x="3660" y="330"/>
                  </a:lnTo>
                  <a:lnTo>
                    <a:pt x="3945" y="420"/>
                  </a:lnTo>
                  <a:lnTo>
                    <a:pt x="4170" y="540"/>
                  </a:lnTo>
                  <a:lnTo>
                    <a:pt x="4395" y="690"/>
                  </a:lnTo>
                  <a:lnTo>
                    <a:pt x="4605" y="960"/>
                  </a:lnTo>
                  <a:lnTo>
                    <a:pt x="4800" y="1275"/>
                  </a:lnTo>
                  <a:lnTo>
                    <a:pt x="4815" y="1515"/>
                  </a:lnTo>
                  <a:lnTo>
                    <a:pt x="4875" y="1785"/>
                  </a:lnTo>
                  <a:lnTo>
                    <a:pt x="4905" y="2025"/>
                  </a:lnTo>
                  <a:lnTo>
                    <a:pt x="4935" y="2235"/>
                  </a:lnTo>
                  <a:lnTo>
                    <a:pt x="4905" y="2475"/>
                  </a:lnTo>
                  <a:lnTo>
                    <a:pt x="4830" y="2700"/>
                  </a:lnTo>
                  <a:lnTo>
                    <a:pt x="4680" y="2895"/>
                  </a:lnTo>
                  <a:lnTo>
                    <a:pt x="4485" y="3075"/>
                  </a:lnTo>
                  <a:lnTo>
                    <a:pt x="4200" y="3330"/>
                  </a:lnTo>
                  <a:lnTo>
                    <a:pt x="3915" y="3495"/>
                  </a:lnTo>
                  <a:lnTo>
                    <a:pt x="3660" y="3555"/>
                  </a:lnTo>
                  <a:lnTo>
                    <a:pt x="3420" y="3675"/>
                  </a:lnTo>
                  <a:lnTo>
                    <a:pt x="3210" y="3765"/>
                  </a:lnTo>
                  <a:lnTo>
                    <a:pt x="2970" y="3810"/>
                  </a:lnTo>
                  <a:lnTo>
                    <a:pt x="2730" y="3840"/>
                  </a:lnTo>
                  <a:lnTo>
                    <a:pt x="2400" y="3855"/>
                  </a:lnTo>
                  <a:lnTo>
                    <a:pt x="2115" y="3810"/>
                  </a:lnTo>
                  <a:lnTo>
                    <a:pt x="1695" y="3780"/>
                  </a:lnTo>
                  <a:lnTo>
                    <a:pt x="1260" y="3600"/>
                  </a:lnTo>
                  <a:lnTo>
                    <a:pt x="855" y="3450"/>
                  </a:lnTo>
                  <a:lnTo>
                    <a:pt x="630" y="3225"/>
                  </a:lnTo>
                  <a:lnTo>
                    <a:pt x="525" y="3150"/>
                  </a:lnTo>
                  <a:lnTo>
                    <a:pt x="390" y="3045"/>
                  </a:lnTo>
                  <a:lnTo>
                    <a:pt x="285" y="2820"/>
                  </a:lnTo>
                  <a:lnTo>
                    <a:pt x="165" y="2505"/>
                  </a:lnTo>
                  <a:lnTo>
                    <a:pt x="45" y="2250"/>
                  </a:lnTo>
                  <a:lnTo>
                    <a:pt x="0" y="1905"/>
                  </a:lnTo>
                  <a:lnTo>
                    <a:pt x="15" y="1665"/>
                  </a:lnTo>
                  <a:lnTo>
                    <a:pt x="60" y="1500"/>
                  </a:lnTo>
                  <a:lnTo>
                    <a:pt x="60" y="1350"/>
                  </a:lnTo>
                  <a:lnTo>
                    <a:pt x="120" y="1155"/>
                  </a:lnTo>
                  <a:lnTo>
                    <a:pt x="150" y="93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705" y="6300"/>
              <a:ext cx="4530" cy="3450"/>
            </a:xfrm>
            <a:custGeom>
              <a:avLst/>
              <a:gdLst>
                <a:gd name="T0" fmla="*/ 150 w 4935"/>
                <a:gd name="T1" fmla="*/ 930 h 3855"/>
                <a:gd name="T2" fmla="*/ 330 w 4935"/>
                <a:gd name="T3" fmla="*/ 705 h 3855"/>
                <a:gd name="T4" fmla="*/ 540 w 4935"/>
                <a:gd name="T5" fmla="*/ 480 h 3855"/>
                <a:gd name="T6" fmla="*/ 705 w 4935"/>
                <a:gd name="T7" fmla="*/ 375 h 3855"/>
                <a:gd name="T8" fmla="*/ 900 w 4935"/>
                <a:gd name="T9" fmla="*/ 270 h 3855"/>
                <a:gd name="T10" fmla="*/ 1245 w 4935"/>
                <a:gd name="T11" fmla="*/ 90 h 3855"/>
                <a:gd name="T12" fmla="*/ 1545 w 4935"/>
                <a:gd name="T13" fmla="*/ 60 h 3855"/>
                <a:gd name="T14" fmla="*/ 1905 w 4935"/>
                <a:gd name="T15" fmla="*/ 45 h 3855"/>
                <a:gd name="T16" fmla="*/ 2280 w 4935"/>
                <a:gd name="T17" fmla="*/ 0 h 3855"/>
                <a:gd name="T18" fmla="*/ 2700 w 4935"/>
                <a:gd name="T19" fmla="*/ 30 h 3855"/>
                <a:gd name="T20" fmla="*/ 2865 w 4935"/>
                <a:gd name="T21" fmla="*/ 75 h 3855"/>
                <a:gd name="T22" fmla="*/ 3105 w 4935"/>
                <a:gd name="T23" fmla="*/ 135 h 3855"/>
                <a:gd name="T24" fmla="*/ 3330 w 4935"/>
                <a:gd name="T25" fmla="*/ 255 h 3855"/>
                <a:gd name="T26" fmla="*/ 3660 w 4935"/>
                <a:gd name="T27" fmla="*/ 330 h 3855"/>
                <a:gd name="T28" fmla="*/ 3945 w 4935"/>
                <a:gd name="T29" fmla="*/ 420 h 3855"/>
                <a:gd name="T30" fmla="*/ 4170 w 4935"/>
                <a:gd name="T31" fmla="*/ 540 h 3855"/>
                <a:gd name="T32" fmla="*/ 4395 w 4935"/>
                <a:gd name="T33" fmla="*/ 690 h 3855"/>
                <a:gd name="T34" fmla="*/ 4605 w 4935"/>
                <a:gd name="T35" fmla="*/ 960 h 3855"/>
                <a:gd name="T36" fmla="*/ 4800 w 4935"/>
                <a:gd name="T37" fmla="*/ 1275 h 3855"/>
                <a:gd name="T38" fmla="*/ 4815 w 4935"/>
                <a:gd name="T39" fmla="*/ 1515 h 3855"/>
                <a:gd name="T40" fmla="*/ 4875 w 4935"/>
                <a:gd name="T41" fmla="*/ 1785 h 3855"/>
                <a:gd name="T42" fmla="*/ 4905 w 4935"/>
                <a:gd name="T43" fmla="*/ 2025 h 3855"/>
                <a:gd name="T44" fmla="*/ 4935 w 4935"/>
                <a:gd name="T45" fmla="*/ 2235 h 3855"/>
                <a:gd name="T46" fmla="*/ 4905 w 4935"/>
                <a:gd name="T47" fmla="*/ 2475 h 3855"/>
                <a:gd name="T48" fmla="*/ 4830 w 4935"/>
                <a:gd name="T49" fmla="*/ 2700 h 3855"/>
                <a:gd name="T50" fmla="*/ 4680 w 4935"/>
                <a:gd name="T51" fmla="*/ 2895 h 3855"/>
                <a:gd name="T52" fmla="*/ 4485 w 4935"/>
                <a:gd name="T53" fmla="*/ 3075 h 3855"/>
                <a:gd name="T54" fmla="*/ 4200 w 4935"/>
                <a:gd name="T55" fmla="*/ 3330 h 3855"/>
                <a:gd name="T56" fmla="*/ 3915 w 4935"/>
                <a:gd name="T57" fmla="*/ 3495 h 3855"/>
                <a:gd name="T58" fmla="*/ 3660 w 4935"/>
                <a:gd name="T59" fmla="*/ 3555 h 3855"/>
                <a:gd name="T60" fmla="*/ 3420 w 4935"/>
                <a:gd name="T61" fmla="*/ 3675 h 3855"/>
                <a:gd name="T62" fmla="*/ 3210 w 4935"/>
                <a:gd name="T63" fmla="*/ 3765 h 3855"/>
                <a:gd name="T64" fmla="*/ 2970 w 4935"/>
                <a:gd name="T65" fmla="*/ 3810 h 3855"/>
                <a:gd name="T66" fmla="*/ 2730 w 4935"/>
                <a:gd name="T67" fmla="*/ 3840 h 3855"/>
                <a:gd name="T68" fmla="*/ 2400 w 4935"/>
                <a:gd name="T69" fmla="*/ 3855 h 3855"/>
                <a:gd name="T70" fmla="*/ 2115 w 4935"/>
                <a:gd name="T71" fmla="*/ 3810 h 3855"/>
                <a:gd name="T72" fmla="*/ 1695 w 4935"/>
                <a:gd name="T73" fmla="*/ 3780 h 3855"/>
                <a:gd name="T74" fmla="*/ 1260 w 4935"/>
                <a:gd name="T75" fmla="*/ 3600 h 3855"/>
                <a:gd name="T76" fmla="*/ 855 w 4935"/>
                <a:gd name="T77" fmla="*/ 3450 h 3855"/>
                <a:gd name="T78" fmla="*/ 630 w 4935"/>
                <a:gd name="T79" fmla="*/ 3225 h 3855"/>
                <a:gd name="T80" fmla="*/ 525 w 4935"/>
                <a:gd name="T81" fmla="*/ 3150 h 3855"/>
                <a:gd name="T82" fmla="*/ 390 w 4935"/>
                <a:gd name="T83" fmla="*/ 3045 h 3855"/>
                <a:gd name="T84" fmla="*/ 285 w 4935"/>
                <a:gd name="T85" fmla="*/ 2820 h 3855"/>
                <a:gd name="T86" fmla="*/ 165 w 4935"/>
                <a:gd name="T87" fmla="*/ 2505 h 3855"/>
                <a:gd name="T88" fmla="*/ 45 w 4935"/>
                <a:gd name="T89" fmla="*/ 2250 h 3855"/>
                <a:gd name="T90" fmla="*/ 0 w 4935"/>
                <a:gd name="T91" fmla="*/ 1905 h 3855"/>
                <a:gd name="T92" fmla="*/ 15 w 4935"/>
                <a:gd name="T93" fmla="*/ 1665 h 3855"/>
                <a:gd name="T94" fmla="*/ 60 w 4935"/>
                <a:gd name="T95" fmla="*/ 1500 h 3855"/>
                <a:gd name="T96" fmla="*/ 60 w 4935"/>
                <a:gd name="T97" fmla="*/ 1350 h 3855"/>
                <a:gd name="T98" fmla="*/ 120 w 4935"/>
                <a:gd name="T99" fmla="*/ 1155 h 3855"/>
                <a:gd name="T100" fmla="*/ 150 w 4935"/>
                <a:gd name="T101" fmla="*/ 930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5" h="3855">
                  <a:moveTo>
                    <a:pt x="150" y="930"/>
                  </a:moveTo>
                  <a:lnTo>
                    <a:pt x="330" y="705"/>
                  </a:lnTo>
                  <a:lnTo>
                    <a:pt x="540" y="480"/>
                  </a:lnTo>
                  <a:lnTo>
                    <a:pt x="705" y="375"/>
                  </a:lnTo>
                  <a:lnTo>
                    <a:pt x="900" y="270"/>
                  </a:lnTo>
                  <a:lnTo>
                    <a:pt x="1245" y="90"/>
                  </a:lnTo>
                  <a:lnTo>
                    <a:pt x="1545" y="60"/>
                  </a:lnTo>
                  <a:lnTo>
                    <a:pt x="1905" y="45"/>
                  </a:lnTo>
                  <a:lnTo>
                    <a:pt x="2280" y="0"/>
                  </a:lnTo>
                  <a:lnTo>
                    <a:pt x="2700" y="30"/>
                  </a:lnTo>
                  <a:lnTo>
                    <a:pt x="2865" y="75"/>
                  </a:lnTo>
                  <a:lnTo>
                    <a:pt x="3105" y="135"/>
                  </a:lnTo>
                  <a:lnTo>
                    <a:pt x="3330" y="255"/>
                  </a:lnTo>
                  <a:lnTo>
                    <a:pt x="3660" y="330"/>
                  </a:lnTo>
                  <a:lnTo>
                    <a:pt x="3945" y="420"/>
                  </a:lnTo>
                  <a:lnTo>
                    <a:pt x="4170" y="540"/>
                  </a:lnTo>
                  <a:lnTo>
                    <a:pt x="4395" y="690"/>
                  </a:lnTo>
                  <a:lnTo>
                    <a:pt x="4605" y="960"/>
                  </a:lnTo>
                  <a:lnTo>
                    <a:pt x="4800" y="1275"/>
                  </a:lnTo>
                  <a:lnTo>
                    <a:pt x="4815" y="1515"/>
                  </a:lnTo>
                  <a:lnTo>
                    <a:pt x="4875" y="1785"/>
                  </a:lnTo>
                  <a:lnTo>
                    <a:pt x="4905" y="2025"/>
                  </a:lnTo>
                  <a:lnTo>
                    <a:pt x="4935" y="2235"/>
                  </a:lnTo>
                  <a:lnTo>
                    <a:pt x="4905" y="2475"/>
                  </a:lnTo>
                  <a:lnTo>
                    <a:pt x="4830" y="2700"/>
                  </a:lnTo>
                  <a:lnTo>
                    <a:pt x="4680" y="2895"/>
                  </a:lnTo>
                  <a:lnTo>
                    <a:pt x="4485" y="3075"/>
                  </a:lnTo>
                  <a:lnTo>
                    <a:pt x="4200" y="3330"/>
                  </a:lnTo>
                  <a:lnTo>
                    <a:pt x="3915" y="3495"/>
                  </a:lnTo>
                  <a:lnTo>
                    <a:pt x="3660" y="3555"/>
                  </a:lnTo>
                  <a:lnTo>
                    <a:pt x="3420" y="3675"/>
                  </a:lnTo>
                  <a:lnTo>
                    <a:pt x="3210" y="3765"/>
                  </a:lnTo>
                  <a:lnTo>
                    <a:pt x="2970" y="3810"/>
                  </a:lnTo>
                  <a:lnTo>
                    <a:pt x="2730" y="3840"/>
                  </a:lnTo>
                  <a:lnTo>
                    <a:pt x="2400" y="3855"/>
                  </a:lnTo>
                  <a:lnTo>
                    <a:pt x="2115" y="3810"/>
                  </a:lnTo>
                  <a:lnTo>
                    <a:pt x="1695" y="3780"/>
                  </a:lnTo>
                  <a:lnTo>
                    <a:pt x="1260" y="3600"/>
                  </a:lnTo>
                  <a:lnTo>
                    <a:pt x="855" y="3450"/>
                  </a:lnTo>
                  <a:lnTo>
                    <a:pt x="630" y="3225"/>
                  </a:lnTo>
                  <a:lnTo>
                    <a:pt x="525" y="3150"/>
                  </a:lnTo>
                  <a:lnTo>
                    <a:pt x="390" y="3045"/>
                  </a:lnTo>
                  <a:lnTo>
                    <a:pt x="285" y="2820"/>
                  </a:lnTo>
                  <a:lnTo>
                    <a:pt x="165" y="2505"/>
                  </a:lnTo>
                  <a:lnTo>
                    <a:pt x="45" y="2250"/>
                  </a:lnTo>
                  <a:lnTo>
                    <a:pt x="0" y="1905"/>
                  </a:lnTo>
                  <a:lnTo>
                    <a:pt x="15" y="1665"/>
                  </a:lnTo>
                  <a:lnTo>
                    <a:pt x="60" y="1500"/>
                  </a:lnTo>
                  <a:lnTo>
                    <a:pt x="60" y="1350"/>
                  </a:lnTo>
                  <a:lnTo>
                    <a:pt x="120" y="1155"/>
                  </a:lnTo>
                  <a:lnTo>
                    <a:pt x="150" y="93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54" y="7995"/>
              <a:ext cx="264" cy="90"/>
            </a:xfrm>
            <a:custGeom>
              <a:avLst/>
              <a:gdLst>
                <a:gd name="T0" fmla="*/ 0 w 201"/>
                <a:gd name="T1" fmla="*/ 0 h 90"/>
                <a:gd name="T2" fmla="*/ 192 w 201"/>
                <a:gd name="T3" fmla="*/ 0 h 90"/>
                <a:gd name="T4" fmla="*/ 201 w 201"/>
                <a:gd name="T5" fmla="*/ 87 h 90"/>
                <a:gd name="T6" fmla="*/ 9 w 201"/>
                <a:gd name="T7" fmla="*/ 90 h 90"/>
                <a:gd name="T8" fmla="*/ 0 w 20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0">
                  <a:moveTo>
                    <a:pt x="0" y="0"/>
                  </a:moveTo>
                  <a:lnTo>
                    <a:pt x="192" y="0"/>
                  </a:lnTo>
                  <a:lnTo>
                    <a:pt x="201" y="87"/>
                  </a:lnTo>
                  <a:lnTo>
                    <a:pt x="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7"/>
            <p:cNvCxnSpPr/>
            <p:nvPr/>
          </p:nvCxnSpPr>
          <p:spPr bwMode="auto">
            <a:xfrm flipV="1">
              <a:off x="8187" y="7992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8"/>
            <p:cNvCxnSpPr/>
            <p:nvPr/>
          </p:nvCxnSpPr>
          <p:spPr bwMode="auto">
            <a:xfrm flipV="1">
              <a:off x="8199" y="8082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2" name="Rectangle 11"/>
          <p:cNvSpPr/>
          <p:nvPr/>
        </p:nvSpPr>
        <p:spPr>
          <a:xfrm>
            <a:off x="856546" y="3194581"/>
            <a:ext cx="7435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Cut </a:t>
            </a:r>
            <a:r>
              <a:rPr lang="en-US" dirty="0"/>
              <a:t>creates an open tube and produces significant changes to </a:t>
            </a:r>
            <a:r>
              <a:rPr lang="en-US" dirty="0" smtClean="0"/>
              <a:t>stress function, </a:t>
            </a:r>
            <a:r>
              <a:rPr lang="en-US" dirty="0"/>
              <a:t>stress field and load carrying capacity.  O</a:t>
            </a:r>
            <a:r>
              <a:rPr lang="en-US" dirty="0" smtClean="0"/>
              <a:t>pen </a:t>
            </a:r>
            <a:r>
              <a:rPr lang="en-US" dirty="0"/>
              <a:t>tube solution can be approximately determined using results </a:t>
            </a:r>
            <a:r>
              <a:rPr lang="en-US" dirty="0" smtClean="0"/>
              <a:t>from thin </a:t>
            </a:r>
            <a:r>
              <a:rPr lang="en-US" dirty="0"/>
              <a:t>rectangular solution</a:t>
            </a:r>
            <a:r>
              <a:rPr lang="en-US" dirty="0" smtClean="0"/>
              <a:t>.  Stresses </a:t>
            </a:r>
            <a:r>
              <a:rPr lang="en-US" dirty="0"/>
              <a:t>for </a:t>
            </a:r>
            <a:r>
              <a:rPr lang="en-US" dirty="0" smtClean="0"/>
              <a:t>open and closed tubes can be compared and for identical </a:t>
            </a:r>
            <a:r>
              <a:rPr lang="en-US" dirty="0"/>
              <a:t>applied </a:t>
            </a:r>
            <a:r>
              <a:rPr lang="en-US" dirty="0" smtClean="0"/>
              <a:t>torques, the following relation can be established (see Exercise 9-24)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76290"/>
              </p:ext>
            </p:extLst>
          </p:nvPr>
        </p:nvGraphicFramePr>
        <p:xfrm>
          <a:off x="814185" y="4585241"/>
          <a:ext cx="76104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7" name="Equation" r:id="rId4" imgW="5232240" imgH="1066680" progId="Equation.3">
                  <p:embed/>
                </p:oleObj>
              </mc:Choice>
              <mc:Fallback>
                <p:oleObj name="Equation" r:id="rId4" imgW="5232240" imgH="1066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85" y="4585241"/>
                        <a:ext cx="76104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eft Arrow 2"/>
          <p:cNvSpPr/>
          <p:nvPr/>
        </p:nvSpPr>
        <p:spPr>
          <a:xfrm>
            <a:off x="5637692" y="2005432"/>
            <a:ext cx="312821" cy="2045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7708" y="1917019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" y="129235"/>
            <a:ext cx="8745166" cy="833804"/>
          </a:xfrm>
        </p:spPr>
        <p:txBody>
          <a:bodyPr>
            <a:normAutofit/>
          </a:bodyPr>
          <a:lstStyle/>
          <a:p>
            <a:r>
              <a:rPr lang="en-US" sz="3500" b="1" dirty="0"/>
              <a:t>Torsion of Circular </a:t>
            </a:r>
            <a:r>
              <a:rPr lang="en-US" sz="3500" b="1" dirty="0" smtClean="0"/>
              <a:t>Shafts of </a:t>
            </a:r>
            <a:r>
              <a:rPr lang="en-US" sz="3500" b="1" dirty="0"/>
              <a:t>Variable </a:t>
            </a:r>
            <a:r>
              <a:rPr lang="en-US" sz="3500" b="1" dirty="0" smtClean="0"/>
              <a:t>Diameter</a:t>
            </a:r>
            <a:endParaRPr lang="en-US" sz="35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75727" y="723835"/>
            <a:ext cx="3281045" cy="1784985"/>
            <a:chOff x="3646" y="5609"/>
            <a:chExt cx="5167" cy="281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200" y="6258"/>
              <a:ext cx="3740" cy="2162"/>
            </a:xfrm>
            <a:custGeom>
              <a:avLst/>
              <a:gdLst>
                <a:gd name="T0" fmla="*/ 471 w 3740"/>
                <a:gd name="T1" fmla="*/ 0 h 2162"/>
                <a:gd name="T2" fmla="*/ 885 w 3740"/>
                <a:gd name="T3" fmla="*/ 95 h 2162"/>
                <a:gd name="T4" fmla="*/ 1305 w 3740"/>
                <a:gd name="T5" fmla="*/ 192 h 2162"/>
                <a:gd name="T6" fmla="*/ 1725 w 3740"/>
                <a:gd name="T7" fmla="*/ 267 h 2162"/>
                <a:gd name="T8" fmla="*/ 2220 w 3740"/>
                <a:gd name="T9" fmla="*/ 357 h 2162"/>
                <a:gd name="T10" fmla="*/ 2550 w 3740"/>
                <a:gd name="T11" fmla="*/ 410 h 2162"/>
                <a:gd name="T12" fmla="*/ 2813 w 3740"/>
                <a:gd name="T13" fmla="*/ 455 h 2162"/>
                <a:gd name="T14" fmla="*/ 3105 w 3740"/>
                <a:gd name="T15" fmla="*/ 485 h 2162"/>
                <a:gd name="T16" fmla="*/ 3398 w 3740"/>
                <a:gd name="T17" fmla="*/ 522 h 2162"/>
                <a:gd name="T18" fmla="*/ 3608 w 3740"/>
                <a:gd name="T19" fmla="*/ 545 h 2162"/>
                <a:gd name="T20" fmla="*/ 3740 w 3740"/>
                <a:gd name="T21" fmla="*/ 552 h 2162"/>
                <a:gd name="T22" fmla="*/ 3620 w 3740"/>
                <a:gd name="T23" fmla="*/ 582 h 2162"/>
                <a:gd name="T24" fmla="*/ 3550 w 3740"/>
                <a:gd name="T25" fmla="*/ 702 h 2162"/>
                <a:gd name="T26" fmla="*/ 3480 w 3740"/>
                <a:gd name="T27" fmla="*/ 862 h 2162"/>
                <a:gd name="T28" fmla="*/ 3460 w 3740"/>
                <a:gd name="T29" fmla="*/ 1002 h 2162"/>
                <a:gd name="T30" fmla="*/ 3440 w 3740"/>
                <a:gd name="T31" fmla="*/ 1152 h 2162"/>
                <a:gd name="T32" fmla="*/ 3460 w 3740"/>
                <a:gd name="T33" fmla="*/ 1322 h 2162"/>
                <a:gd name="T34" fmla="*/ 3500 w 3740"/>
                <a:gd name="T35" fmla="*/ 1522 h 2162"/>
                <a:gd name="T36" fmla="*/ 3550 w 3740"/>
                <a:gd name="T37" fmla="*/ 1632 h 2162"/>
                <a:gd name="T38" fmla="*/ 3610 w 3740"/>
                <a:gd name="T39" fmla="*/ 1702 h 2162"/>
                <a:gd name="T40" fmla="*/ 3705 w 3740"/>
                <a:gd name="T41" fmla="*/ 1752 h 2162"/>
                <a:gd name="T42" fmla="*/ 3503 w 3740"/>
                <a:gd name="T43" fmla="*/ 1752 h 2162"/>
                <a:gd name="T44" fmla="*/ 3345 w 3740"/>
                <a:gd name="T45" fmla="*/ 1767 h 2162"/>
                <a:gd name="T46" fmla="*/ 3120 w 3740"/>
                <a:gd name="T47" fmla="*/ 1790 h 2162"/>
                <a:gd name="T48" fmla="*/ 2903 w 3740"/>
                <a:gd name="T49" fmla="*/ 1812 h 2162"/>
                <a:gd name="T50" fmla="*/ 2670 w 3740"/>
                <a:gd name="T51" fmla="*/ 1842 h 2162"/>
                <a:gd name="T52" fmla="*/ 2453 w 3740"/>
                <a:gd name="T53" fmla="*/ 1865 h 2162"/>
                <a:gd name="T54" fmla="*/ 2168 w 3740"/>
                <a:gd name="T55" fmla="*/ 1895 h 2162"/>
                <a:gd name="T56" fmla="*/ 1883 w 3740"/>
                <a:gd name="T57" fmla="*/ 1940 h 2162"/>
                <a:gd name="T58" fmla="*/ 1530 w 3740"/>
                <a:gd name="T59" fmla="*/ 1985 h 2162"/>
                <a:gd name="T60" fmla="*/ 1238 w 3740"/>
                <a:gd name="T61" fmla="*/ 2030 h 2162"/>
                <a:gd name="T62" fmla="*/ 960 w 3740"/>
                <a:gd name="T63" fmla="*/ 2067 h 2162"/>
                <a:gd name="T64" fmla="*/ 730 w 3740"/>
                <a:gd name="T65" fmla="*/ 2102 h 2162"/>
                <a:gd name="T66" fmla="*/ 480 w 3740"/>
                <a:gd name="T67" fmla="*/ 2162 h 2162"/>
                <a:gd name="T68" fmla="*/ 383 w 3740"/>
                <a:gd name="T69" fmla="*/ 2150 h 2162"/>
                <a:gd name="T70" fmla="*/ 308 w 3740"/>
                <a:gd name="T71" fmla="*/ 2105 h 2162"/>
                <a:gd name="T72" fmla="*/ 225 w 3740"/>
                <a:gd name="T73" fmla="*/ 2007 h 2162"/>
                <a:gd name="T74" fmla="*/ 147 w 3740"/>
                <a:gd name="T75" fmla="*/ 1869 h 2162"/>
                <a:gd name="T76" fmla="*/ 78 w 3740"/>
                <a:gd name="T77" fmla="*/ 1695 h 2162"/>
                <a:gd name="T78" fmla="*/ 30 w 3740"/>
                <a:gd name="T79" fmla="*/ 1467 h 2162"/>
                <a:gd name="T80" fmla="*/ 8 w 3740"/>
                <a:gd name="T81" fmla="*/ 1250 h 2162"/>
                <a:gd name="T82" fmla="*/ 0 w 3740"/>
                <a:gd name="T83" fmla="*/ 1077 h 2162"/>
                <a:gd name="T84" fmla="*/ 6 w 3740"/>
                <a:gd name="T85" fmla="*/ 888 h 2162"/>
                <a:gd name="T86" fmla="*/ 30 w 3740"/>
                <a:gd name="T87" fmla="*/ 680 h 2162"/>
                <a:gd name="T88" fmla="*/ 72 w 3740"/>
                <a:gd name="T89" fmla="*/ 501 h 2162"/>
                <a:gd name="T90" fmla="*/ 126 w 3740"/>
                <a:gd name="T91" fmla="*/ 342 h 2162"/>
                <a:gd name="T92" fmla="*/ 203 w 3740"/>
                <a:gd name="T93" fmla="*/ 177 h 2162"/>
                <a:gd name="T94" fmla="*/ 291 w 3740"/>
                <a:gd name="T95" fmla="*/ 63 h 2162"/>
                <a:gd name="T96" fmla="*/ 390 w 3740"/>
                <a:gd name="T97" fmla="*/ 5 h 2162"/>
                <a:gd name="T98" fmla="*/ 471 w 3740"/>
                <a:gd name="T99" fmla="*/ 0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40" h="2162">
                  <a:moveTo>
                    <a:pt x="471" y="0"/>
                  </a:moveTo>
                  <a:lnTo>
                    <a:pt x="885" y="95"/>
                  </a:lnTo>
                  <a:lnTo>
                    <a:pt x="1305" y="192"/>
                  </a:lnTo>
                  <a:lnTo>
                    <a:pt x="1725" y="267"/>
                  </a:lnTo>
                  <a:lnTo>
                    <a:pt x="2220" y="357"/>
                  </a:lnTo>
                  <a:lnTo>
                    <a:pt x="2550" y="410"/>
                  </a:lnTo>
                  <a:lnTo>
                    <a:pt x="2813" y="455"/>
                  </a:lnTo>
                  <a:lnTo>
                    <a:pt x="3105" y="485"/>
                  </a:lnTo>
                  <a:lnTo>
                    <a:pt x="3398" y="522"/>
                  </a:lnTo>
                  <a:lnTo>
                    <a:pt x="3608" y="545"/>
                  </a:lnTo>
                  <a:lnTo>
                    <a:pt x="3740" y="552"/>
                  </a:lnTo>
                  <a:lnTo>
                    <a:pt x="3620" y="582"/>
                  </a:lnTo>
                  <a:lnTo>
                    <a:pt x="3550" y="702"/>
                  </a:lnTo>
                  <a:lnTo>
                    <a:pt x="3480" y="862"/>
                  </a:lnTo>
                  <a:lnTo>
                    <a:pt x="3460" y="1002"/>
                  </a:lnTo>
                  <a:lnTo>
                    <a:pt x="3440" y="1152"/>
                  </a:lnTo>
                  <a:lnTo>
                    <a:pt x="3460" y="1322"/>
                  </a:lnTo>
                  <a:lnTo>
                    <a:pt x="3500" y="1522"/>
                  </a:lnTo>
                  <a:lnTo>
                    <a:pt x="3550" y="1632"/>
                  </a:lnTo>
                  <a:lnTo>
                    <a:pt x="3610" y="1702"/>
                  </a:lnTo>
                  <a:lnTo>
                    <a:pt x="3705" y="1752"/>
                  </a:lnTo>
                  <a:lnTo>
                    <a:pt x="3503" y="1752"/>
                  </a:lnTo>
                  <a:lnTo>
                    <a:pt x="3345" y="1767"/>
                  </a:lnTo>
                  <a:lnTo>
                    <a:pt x="3120" y="1790"/>
                  </a:lnTo>
                  <a:lnTo>
                    <a:pt x="2903" y="1812"/>
                  </a:lnTo>
                  <a:lnTo>
                    <a:pt x="2670" y="1842"/>
                  </a:lnTo>
                  <a:lnTo>
                    <a:pt x="2453" y="1865"/>
                  </a:lnTo>
                  <a:lnTo>
                    <a:pt x="2168" y="1895"/>
                  </a:lnTo>
                  <a:lnTo>
                    <a:pt x="1883" y="1940"/>
                  </a:lnTo>
                  <a:lnTo>
                    <a:pt x="1530" y="1985"/>
                  </a:lnTo>
                  <a:lnTo>
                    <a:pt x="1238" y="2030"/>
                  </a:lnTo>
                  <a:lnTo>
                    <a:pt x="960" y="2067"/>
                  </a:lnTo>
                  <a:lnTo>
                    <a:pt x="730" y="2102"/>
                  </a:lnTo>
                  <a:lnTo>
                    <a:pt x="480" y="2162"/>
                  </a:lnTo>
                  <a:lnTo>
                    <a:pt x="383" y="2150"/>
                  </a:lnTo>
                  <a:lnTo>
                    <a:pt x="308" y="2105"/>
                  </a:lnTo>
                  <a:lnTo>
                    <a:pt x="225" y="2007"/>
                  </a:lnTo>
                  <a:lnTo>
                    <a:pt x="147" y="1869"/>
                  </a:lnTo>
                  <a:lnTo>
                    <a:pt x="78" y="1695"/>
                  </a:lnTo>
                  <a:lnTo>
                    <a:pt x="30" y="1467"/>
                  </a:lnTo>
                  <a:lnTo>
                    <a:pt x="8" y="1250"/>
                  </a:lnTo>
                  <a:lnTo>
                    <a:pt x="0" y="1077"/>
                  </a:lnTo>
                  <a:lnTo>
                    <a:pt x="6" y="888"/>
                  </a:lnTo>
                  <a:lnTo>
                    <a:pt x="30" y="680"/>
                  </a:lnTo>
                  <a:lnTo>
                    <a:pt x="72" y="501"/>
                  </a:lnTo>
                  <a:lnTo>
                    <a:pt x="126" y="342"/>
                  </a:lnTo>
                  <a:lnTo>
                    <a:pt x="203" y="177"/>
                  </a:lnTo>
                  <a:lnTo>
                    <a:pt x="291" y="63"/>
                  </a:lnTo>
                  <a:lnTo>
                    <a:pt x="390" y="5"/>
                  </a:lnTo>
                  <a:lnTo>
                    <a:pt x="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4D4D4D"/>
                </a:gs>
                <a:gs pos="50000">
                  <a:srgbClr val="4D4D4D">
                    <a:gamma/>
                    <a:tint val="9020"/>
                    <a:invGamma/>
                  </a:srgbClr>
                </a:gs>
                <a:gs pos="100000">
                  <a:srgbClr val="4D4D4D"/>
                </a:gs>
              </a:gsLst>
              <a:lin ang="5400000" scaled="1"/>
            </a:gra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00" y="6255"/>
              <a:ext cx="915" cy="21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635" y="6810"/>
              <a:ext cx="585" cy="12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" name="Line 6"/>
            <p:cNvCxnSpPr/>
            <p:nvPr/>
          </p:nvCxnSpPr>
          <p:spPr bwMode="auto">
            <a:xfrm>
              <a:off x="4659" y="7395"/>
              <a:ext cx="3277" cy="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7"/>
            <p:cNvCxnSpPr/>
            <p:nvPr/>
          </p:nvCxnSpPr>
          <p:spPr bwMode="auto">
            <a:xfrm>
              <a:off x="7950" y="7403"/>
              <a:ext cx="5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8"/>
            <p:cNvCxnSpPr/>
            <p:nvPr/>
          </p:nvCxnSpPr>
          <p:spPr bwMode="auto">
            <a:xfrm flipV="1">
              <a:off x="4665" y="5678"/>
              <a:ext cx="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9"/>
            <p:cNvCxnSpPr/>
            <p:nvPr/>
          </p:nvCxnSpPr>
          <p:spPr bwMode="auto">
            <a:xfrm flipH="1">
              <a:off x="3856" y="7913"/>
              <a:ext cx="390" cy="4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0"/>
            <p:cNvCxnSpPr/>
            <p:nvPr/>
          </p:nvCxnSpPr>
          <p:spPr bwMode="auto">
            <a:xfrm flipV="1">
              <a:off x="4283" y="7005"/>
              <a:ext cx="705" cy="8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1"/>
            <p:cNvCxnSpPr/>
            <p:nvPr/>
          </p:nvCxnSpPr>
          <p:spPr bwMode="auto">
            <a:xfrm>
              <a:off x="4658" y="6308"/>
              <a:ext cx="0" cy="15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651" y="5609"/>
              <a:ext cx="427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646" y="7815"/>
              <a:ext cx="472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 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6" y="6975"/>
              <a:ext cx="427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7" name="Line 15"/>
            <p:cNvCxnSpPr/>
            <p:nvPr/>
          </p:nvCxnSpPr>
          <p:spPr bwMode="auto">
            <a:xfrm>
              <a:off x="7402" y="6537"/>
              <a:ext cx="540" cy="8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6"/>
            <p:cNvCxnSpPr/>
            <p:nvPr/>
          </p:nvCxnSpPr>
          <p:spPr bwMode="auto">
            <a:xfrm>
              <a:off x="7948" y="6243"/>
              <a:ext cx="0" cy="15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rc 17"/>
            <p:cNvSpPr>
              <a:spLocks/>
            </p:cNvSpPr>
            <p:nvPr/>
          </p:nvSpPr>
          <p:spPr bwMode="auto">
            <a:xfrm>
              <a:off x="7493" y="6349"/>
              <a:ext cx="460" cy="831"/>
            </a:xfrm>
            <a:custGeom>
              <a:avLst/>
              <a:gdLst>
                <a:gd name="G0" fmla="+- 17520 0 0"/>
                <a:gd name="G1" fmla="+- 21600 0 0"/>
                <a:gd name="G2" fmla="+- 21600 0 0"/>
                <a:gd name="T0" fmla="*/ 0 w 20534"/>
                <a:gd name="T1" fmla="*/ 8967 h 21600"/>
                <a:gd name="T2" fmla="*/ 20534 w 20534"/>
                <a:gd name="T3" fmla="*/ 211 h 21600"/>
                <a:gd name="T4" fmla="*/ 17520 w 205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34" h="21600" fill="none" extrusionOk="0">
                  <a:moveTo>
                    <a:pt x="-1" y="8966"/>
                  </a:moveTo>
                  <a:cubicBezTo>
                    <a:pt x="4059" y="3336"/>
                    <a:pt x="10578" y="-1"/>
                    <a:pt x="17520" y="0"/>
                  </a:cubicBezTo>
                  <a:cubicBezTo>
                    <a:pt x="18528" y="0"/>
                    <a:pt x="19535" y="70"/>
                    <a:pt x="20533" y="211"/>
                  </a:cubicBezTo>
                </a:path>
                <a:path w="20534" h="21600" stroke="0" extrusionOk="0">
                  <a:moveTo>
                    <a:pt x="-1" y="8966"/>
                  </a:moveTo>
                  <a:cubicBezTo>
                    <a:pt x="4059" y="3336"/>
                    <a:pt x="10578" y="-1"/>
                    <a:pt x="17520" y="0"/>
                  </a:cubicBezTo>
                  <a:cubicBezTo>
                    <a:pt x="18528" y="0"/>
                    <a:pt x="19535" y="70"/>
                    <a:pt x="20533" y="211"/>
                  </a:cubicBezTo>
                  <a:lnTo>
                    <a:pt x="1752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561" y="6391"/>
              <a:ext cx="427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7357" y="6757"/>
              <a:ext cx="427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209" y="6119"/>
              <a:ext cx="532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Calibri"/>
                  <a:ea typeface="Calibri"/>
                  <a:cs typeface="Times New Roman"/>
                </a:rPr>
                <a:t>.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734950" y="1462816"/>
            <a:ext cx="2649623" cy="9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u="sng" dirty="0" smtClean="0">
                <a:latin typeface="+mj-lt"/>
                <a:cs typeface="Arial" pitchFamily="34" charset="0"/>
              </a:rPr>
              <a:t>Displacement Assumption</a:t>
            </a:r>
            <a:endParaRPr kumimoji="0" lang="en-US" sz="160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=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z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rPr>
              <a:t>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= u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rPr>
              <a:t>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)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86573"/>
              </p:ext>
            </p:extLst>
          </p:nvPr>
        </p:nvGraphicFramePr>
        <p:xfrm>
          <a:off x="1760111" y="2615626"/>
          <a:ext cx="2646520" cy="89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4" name="Equation" r:id="rId4" imgW="2032000" imgH="685800" progId="Equation.3">
                  <p:embed/>
                </p:oleObj>
              </mc:Choice>
              <mc:Fallback>
                <p:oleObj name="Equation" r:id="rId4" imgW="2032000" imgH="685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111" y="2615626"/>
                        <a:ext cx="2646520" cy="8945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888043"/>
              </p:ext>
            </p:extLst>
          </p:nvPr>
        </p:nvGraphicFramePr>
        <p:xfrm>
          <a:off x="4800089" y="2617914"/>
          <a:ext cx="2524839" cy="86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5" name="Equation" r:id="rId6" imgW="2006600" imgH="685800" progId="Equation.3">
                  <p:embed/>
                </p:oleObj>
              </mc:Choice>
              <mc:Fallback>
                <p:oleObj name="Equation" r:id="rId6" imgW="2006600" imgH="685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089" y="2617914"/>
                        <a:ext cx="2524839" cy="8615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866286" y="3717661"/>
            <a:ext cx="2052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Equilibrium Equations </a:t>
            </a:r>
            <a:endParaRPr lang="en-US" sz="1600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783180"/>
              </p:ext>
            </p:extLst>
          </p:nvPr>
        </p:nvGraphicFramePr>
        <p:xfrm>
          <a:off x="4054132" y="3565443"/>
          <a:ext cx="2995861" cy="61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6" name="Equation" r:id="rId8" imgW="2374900" imgH="482600" progId="Equation.3">
                  <p:embed/>
                </p:oleObj>
              </mc:Choice>
              <mc:Fallback>
                <p:oleObj name="Equation" r:id="rId8" imgW="2374900" imgH="482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132" y="3565443"/>
                        <a:ext cx="2995861" cy="613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655490" y="4547839"/>
            <a:ext cx="2304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tress Function Approach</a:t>
            </a:r>
            <a:endParaRPr lang="en-US" sz="1600" dirty="0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03484"/>
              </p:ext>
            </p:extLst>
          </p:nvPr>
        </p:nvGraphicFramePr>
        <p:xfrm>
          <a:off x="3368332" y="4215146"/>
          <a:ext cx="2226595" cy="113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7" name="Equation" r:id="rId10" imgW="1803400" imgH="914400" progId="Equation.3">
                  <p:embed/>
                </p:oleObj>
              </mc:Choice>
              <mc:Fallback>
                <p:oleObj name="Equation" r:id="rId10" imgW="1803400" imgH="9144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332" y="4215146"/>
                        <a:ext cx="2226595" cy="1130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19556"/>
              </p:ext>
            </p:extLst>
          </p:nvPr>
        </p:nvGraphicFramePr>
        <p:xfrm>
          <a:off x="6087469" y="4503906"/>
          <a:ext cx="1961148" cy="54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8" name="Equation" r:id="rId12" imgW="1511300" imgH="419100" progId="Equation.3">
                  <p:embed/>
                </p:oleObj>
              </mc:Choice>
              <mc:Fallback>
                <p:oleObj name="Equation" r:id="rId12" imgW="1511300" imgH="4191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469" y="4503906"/>
                        <a:ext cx="1961148" cy="542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Arrow 36"/>
          <p:cNvSpPr/>
          <p:nvPr/>
        </p:nvSpPr>
        <p:spPr>
          <a:xfrm>
            <a:off x="2995352" y="4648285"/>
            <a:ext cx="240632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650321" y="4728495"/>
            <a:ext cx="240632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70892"/>
              </p:ext>
            </p:extLst>
          </p:nvPr>
        </p:nvGraphicFramePr>
        <p:xfrm>
          <a:off x="728318" y="5554084"/>
          <a:ext cx="4240213" cy="55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9" name="Equation" r:id="rId14" imgW="3073320" imgH="406080" progId="Equation.3">
                  <p:embed/>
                </p:oleObj>
              </mc:Choice>
              <mc:Fallback>
                <p:oleObj name="Equation" r:id="rId14" imgW="3073320" imgH="4060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18" y="5554084"/>
                        <a:ext cx="4240213" cy="557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/>
          <p:cNvSpPr/>
          <p:nvPr/>
        </p:nvSpPr>
        <p:spPr>
          <a:xfrm>
            <a:off x="1532520" y="5233638"/>
            <a:ext cx="1950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Boundary Condition </a:t>
            </a:r>
            <a:endParaRPr lang="en-US" sz="1600" dirty="0"/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60930"/>
              </p:ext>
            </p:extLst>
          </p:nvPr>
        </p:nvGraphicFramePr>
        <p:xfrm>
          <a:off x="5691764" y="5651251"/>
          <a:ext cx="2476500" cy="27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0" name="Equation" r:id="rId16" imgW="1701720" imgH="190440" progId="Equation.3">
                  <p:embed/>
                </p:oleObj>
              </mc:Choice>
              <mc:Fallback>
                <p:oleObj name="Equation" r:id="rId16" imgW="1701720" imgH="1904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764" y="5651251"/>
                        <a:ext cx="2476500" cy="279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5871908" y="5325882"/>
            <a:ext cx="1950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Load Carrying Torque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071" y="123604"/>
            <a:ext cx="4908884" cy="98867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Conical Shaft Example 9-7</a:t>
            </a:r>
            <a:endParaRPr lang="en-US" sz="3600" b="1" dirty="0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59815" y="1227335"/>
            <a:ext cx="3587750" cy="1828685"/>
            <a:chOff x="3605" y="5295"/>
            <a:chExt cx="5650" cy="2500"/>
          </a:xfrm>
        </p:grpSpPr>
        <p:cxnSp>
          <p:nvCxnSpPr>
            <p:cNvPr id="17" name="Line 3"/>
            <p:cNvCxnSpPr/>
            <p:nvPr/>
          </p:nvCxnSpPr>
          <p:spPr bwMode="auto">
            <a:xfrm>
              <a:off x="3795" y="6570"/>
              <a:ext cx="5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4"/>
            <p:cNvCxnSpPr/>
            <p:nvPr/>
          </p:nvCxnSpPr>
          <p:spPr bwMode="auto">
            <a:xfrm flipV="1">
              <a:off x="3995" y="5755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5"/>
            <p:cNvCxnSpPr/>
            <p:nvPr/>
          </p:nvCxnSpPr>
          <p:spPr bwMode="auto">
            <a:xfrm flipV="1">
              <a:off x="4015" y="6085"/>
              <a:ext cx="1680" cy="4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6"/>
            <p:cNvCxnSpPr/>
            <p:nvPr/>
          </p:nvCxnSpPr>
          <p:spPr bwMode="auto">
            <a:xfrm>
              <a:off x="4015" y="6585"/>
              <a:ext cx="1650" cy="4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745" y="5295"/>
              <a:ext cx="2830" cy="2500"/>
            </a:xfrm>
            <a:custGeom>
              <a:avLst/>
              <a:gdLst>
                <a:gd name="T0" fmla="*/ 10 w 2830"/>
                <a:gd name="T1" fmla="*/ 770 h 2500"/>
                <a:gd name="T2" fmla="*/ 2830 w 2830"/>
                <a:gd name="T3" fmla="*/ 0 h 2500"/>
                <a:gd name="T4" fmla="*/ 2830 w 2830"/>
                <a:gd name="T5" fmla="*/ 2500 h 2500"/>
                <a:gd name="T6" fmla="*/ 0 w 2830"/>
                <a:gd name="T7" fmla="*/ 1740 h 2500"/>
                <a:gd name="T8" fmla="*/ 0 w 2830"/>
                <a:gd name="T9" fmla="*/ 78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0" h="2500">
                  <a:moveTo>
                    <a:pt x="10" y="770"/>
                  </a:moveTo>
                  <a:lnTo>
                    <a:pt x="2830" y="0"/>
                  </a:lnTo>
                  <a:lnTo>
                    <a:pt x="2830" y="2500"/>
                  </a:lnTo>
                  <a:lnTo>
                    <a:pt x="0" y="1740"/>
                  </a:lnTo>
                  <a:lnTo>
                    <a:pt x="0" y="780"/>
                  </a:lnTo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36471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36471"/>
                    <a:invGamma/>
                  </a:srgbClr>
                </a:gs>
              </a:gsLst>
              <a:lin ang="5400000" scaled="1"/>
            </a:gra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8815" y="6115"/>
              <a:ext cx="44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Arc 9"/>
            <p:cNvSpPr>
              <a:spLocks/>
            </p:cNvSpPr>
            <p:nvPr/>
          </p:nvSpPr>
          <p:spPr bwMode="auto">
            <a:xfrm>
              <a:off x="3955" y="5705"/>
              <a:ext cx="1000" cy="796"/>
            </a:xfrm>
            <a:custGeom>
              <a:avLst/>
              <a:gdLst>
                <a:gd name="G0" fmla="+- 0 0 0"/>
                <a:gd name="G1" fmla="+- 14501 0 0"/>
                <a:gd name="G2" fmla="+- 21600 0 0"/>
                <a:gd name="T0" fmla="*/ 16009 w 21163"/>
                <a:gd name="T1" fmla="*/ 0 h 14501"/>
                <a:gd name="T2" fmla="*/ 21163 w 21163"/>
                <a:gd name="T3" fmla="*/ 10176 h 14501"/>
                <a:gd name="T4" fmla="*/ 0 w 21163"/>
                <a:gd name="T5" fmla="*/ 14501 h 14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63" h="14501" fill="none" extrusionOk="0">
                  <a:moveTo>
                    <a:pt x="16008" y="0"/>
                  </a:moveTo>
                  <a:cubicBezTo>
                    <a:pt x="18607" y="2869"/>
                    <a:pt x="20387" y="6383"/>
                    <a:pt x="21162" y="10176"/>
                  </a:cubicBezTo>
                </a:path>
                <a:path w="21163" h="14501" stroke="0" extrusionOk="0">
                  <a:moveTo>
                    <a:pt x="16008" y="0"/>
                  </a:moveTo>
                  <a:cubicBezTo>
                    <a:pt x="18607" y="2869"/>
                    <a:pt x="20387" y="6383"/>
                    <a:pt x="21162" y="10176"/>
                  </a:cubicBezTo>
                  <a:lnTo>
                    <a:pt x="0" y="1450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Arc 10"/>
            <p:cNvSpPr>
              <a:spLocks/>
            </p:cNvSpPr>
            <p:nvPr/>
          </p:nvSpPr>
          <p:spPr bwMode="auto">
            <a:xfrm flipV="1">
              <a:off x="4015" y="6583"/>
              <a:ext cx="996" cy="816"/>
            </a:xfrm>
            <a:custGeom>
              <a:avLst/>
              <a:gdLst>
                <a:gd name="G0" fmla="+- 0 0 0"/>
                <a:gd name="G1" fmla="+- 14501 0 0"/>
                <a:gd name="G2" fmla="+- 21600 0 0"/>
                <a:gd name="T0" fmla="*/ 16009 w 21069"/>
                <a:gd name="T1" fmla="*/ 0 h 14501"/>
                <a:gd name="T2" fmla="*/ 21069 w 21069"/>
                <a:gd name="T3" fmla="*/ 9739 h 14501"/>
                <a:gd name="T4" fmla="*/ 0 w 21069"/>
                <a:gd name="T5" fmla="*/ 14501 h 14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9" h="14501" fill="none" extrusionOk="0">
                  <a:moveTo>
                    <a:pt x="16008" y="0"/>
                  </a:moveTo>
                  <a:cubicBezTo>
                    <a:pt x="18505" y="2756"/>
                    <a:pt x="20248" y="6111"/>
                    <a:pt x="21068" y="9739"/>
                  </a:cubicBezTo>
                </a:path>
                <a:path w="21069" h="14501" stroke="0" extrusionOk="0">
                  <a:moveTo>
                    <a:pt x="16008" y="0"/>
                  </a:moveTo>
                  <a:cubicBezTo>
                    <a:pt x="18505" y="2756"/>
                    <a:pt x="20248" y="6111"/>
                    <a:pt x="21068" y="9739"/>
                  </a:cubicBezTo>
                  <a:lnTo>
                    <a:pt x="0" y="1450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4415" y="7295"/>
              <a:ext cx="60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</a:rPr>
                <a:t>2</a:t>
              </a:r>
              <a:r>
                <a:rPr lang="en-US" sz="11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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605" y="5635"/>
              <a:ext cx="44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27" name="Line 13"/>
            <p:cNvCxnSpPr/>
            <p:nvPr/>
          </p:nvCxnSpPr>
          <p:spPr bwMode="auto">
            <a:xfrm>
              <a:off x="5790" y="6570"/>
              <a:ext cx="2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27"/>
          <p:cNvSpPr/>
          <p:nvPr/>
        </p:nvSpPr>
        <p:spPr>
          <a:xfrm>
            <a:off x="3352179" y="3244334"/>
            <a:ext cx="2439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Stress </a:t>
            </a:r>
            <a:r>
              <a:rPr lang="en-US" u="sng" dirty="0" smtClean="0"/>
              <a:t>Function </a:t>
            </a:r>
            <a:r>
              <a:rPr lang="en-US" u="sng" dirty="0"/>
              <a:t>Solution</a:t>
            </a:r>
            <a:endParaRPr lang="en-US" b="1" i="1" u="sng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84989"/>
              </p:ext>
            </p:extLst>
          </p:nvPr>
        </p:nvGraphicFramePr>
        <p:xfrm>
          <a:off x="1746370" y="3608450"/>
          <a:ext cx="2846718" cy="66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3" name="Equation" r:id="rId4" imgW="2171700" imgH="508000" progId="Equation.3">
                  <p:embed/>
                </p:oleObj>
              </mc:Choice>
              <mc:Fallback>
                <p:oleObj name="Equation" r:id="rId4" imgW="2171700" imgH="508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70" y="3608450"/>
                        <a:ext cx="2846718" cy="66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322486"/>
              </p:ext>
            </p:extLst>
          </p:nvPr>
        </p:nvGraphicFramePr>
        <p:xfrm>
          <a:off x="4910676" y="3644544"/>
          <a:ext cx="2558238" cy="78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4" name="Equation" r:id="rId6" imgW="1841500" imgH="558800" progId="Equation.3">
                  <p:embed/>
                </p:oleObj>
              </mc:Choice>
              <mc:Fallback>
                <p:oleObj name="Equation" r:id="rId6" imgW="1841500" imgH="558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676" y="3644544"/>
                        <a:ext cx="2558238" cy="782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2719099" y="4394501"/>
            <a:ext cx="94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Stresses</a:t>
            </a:r>
            <a:endParaRPr lang="en-US" b="1" i="1" u="sng" dirty="0"/>
          </a:p>
        </p:txBody>
      </p:sp>
      <p:sp>
        <p:nvSpPr>
          <p:cNvPr id="34" name="Rectangle 33"/>
          <p:cNvSpPr/>
          <p:nvPr/>
        </p:nvSpPr>
        <p:spPr>
          <a:xfrm>
            <a:off x="5214195" y="4382469"/>
            <a:ext cx="14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Displacement</a:t>
            </a:r>
            <a:endParaRPr lang="en-US" b="1" i="1" u="sng" dirty="0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60401"/>
              </p:ext>
            </p:extLst>
          </p:nvPr>
        </p:nvGraphicFramePr>
        <p:xfrm>
          <a:off x="2337197" y="4759641"/>
          <a:ext cx="1660358" cy="117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5" name="Equation" r:id="rId8" imgW="1244600" imgH="889000" progId="Equation.3">
                  <p:embed/>
                </p:oleObj>
              </mc:Choice>
              <mc:Fallback>
                <p:oleObj name="Equation" r:id="rId8" imgW="1244600" imgH="889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97" y="4759641"/>
                        <a:ext cx="1660358" cy="1178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33965"/>
              </p:ext>
            </p:extLst>
          </p:nvPr>
        </p:nvGraphicFramePr>
        <p:xfrm>
          <a:off x="4767576" y="4723546"/>
          <a:ext cx="2187879" cy="58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6" name="Equation" r:id="rId10" imgW="1587500" imgH="431800" progId="Equation.3">
                  <p:embed/>
                </p:oleObj>
              </mc:Choice>
              <mc:Fallback>
                <p:oleObj name="Equation" r:id="rId10" imgW="1587500" imgH="431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576" y="4723546"/>
                        <a:ext cx="2187879" cy="58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4454756" y="5327955"/>
            <a:ext cx="3597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ym typeface="Symbol"/>
              </a:rPr>
              <a:t></a:t>
            </a:r>
            <a:r>
              <a:rPr lang="en-US" sz="1600" i="1" dirty="0"/>
              <a:t>r</a:t>
            </a:r>
            <a:r>
              <a:rPr lang="en-US" sz="1600" dirty="0"/>
              <a:t> is </a:t>
            </a:r>
            <a:r>
              <a:rPr lang="en-US" sz="1600" dirty="0" smtClean="0"/>
              <a:t>rigid-body </a:t>
            </a:r>
            <a:r>
              <a:rPr lang="en-US" sz="1600" dirty="0"/>
              <a:t>rotation </a:t>
            </a:r>
            <a:r>
              <a:rPr lang="en-US" sz="1600" dirty="0" smtClean="0"/>
              <a:t>about </a:t>
            </a:r>
            <a:r>
              <a:rPr lang="en-US" sz="1600" i="1" dirty="0" smtClean="0"/>
              <a:t>z</a:t>
            </a:r>
            <a:r>
              <a:rPr lang="en-US" sz="1600" dirty="0" smtClean="0"/>
              <a:t>-axis </a:t>
            </a:r>
            <a:r>
              <a:rPr lang="en-US" sz="1600" dirty="0"/>
              <a:t>and </a:t>
            </a:r>
            <a:r>
              <a:rPr lang="en-US" sz="1600" dirty="0">
                <a:sym typeface="Symbol"/>
              </a:rPr>
              <a:t></a:t>
            </a:r>
            <a:r>
              <a:rPr lang="en-US" sz="1600" dirty="0"/>
              <a:t> can be determined by specifying </a:t>
            </a:r>
            <a:r>
              <a:rPr lang="en-US" sz="1600" dirty="0" smtClean="0"/>
              <a:t>shaft </a:t>
            </a:r>
            <a:r>
              <a:rPr lang="en-US" sz="1600" dirty="0"/>
              <a:t>rotation at </a:t>
            </a:r>
            <a:r>
              <a:rPr lang="en-US" sz="1600" dirty="0" smtClean="0"/>
              <a:t>specific </a:t>
            </a:r>
            <a:r>
              <a:rPr lang="en-US" sz="1600" dirty="0"/>
              <a:t>z-location</a:t>
            </a:r>
          </a:p>
        </p:txBody>
      </p:sp>
      <p:graphicFrame>
        <p:nvGraphicFramePr>
          <p:cNvPr id="185377" name="Object 33"/>
          <p:cNvGraphicFramePr>
            <a:graphicFrameLocks noChangeAspect="1"/>
          </p:cNvGraphicFramePr>
          <p:nvPr/>
        </p:nvGraphicFramePr>
        <p:xfrm>
          <a:off x="1473200" y="1078341"/>
          <a:ext cx="2854324" cy="48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7" name="Equation" r:id="rId12" imgW="2514600" imgH="431640" progId="Equation.3">
                  <p:embed/>
                </p:oleObj>
              </mc:Choice>
              <mc:Fallback>
                <p:oleObj name="Equation" r:id="rId12" imgW="2514600" imgH="431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078341"/>
                        <a:ext cx="2854324" cy="485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Connector 40"/>
          <p:cNvCxnSpPr/>
          <p:nvPr/>
        </p:nvCxnSpPr>
        <p:spPr>
          <a:xfrm>
            <a:off x="4064000" y="1384300"/>
            <a:ext cx="355600" cy="292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82922"/>
            <a:ext cx="8229600" cy="1457909"/>
          </a:xfrm>
        </p:spPr>
        <p:txBody>
          <a:bodyPr>
            <a:normAutofit/>
          </a:bodyPr>
          <a:lstStyle/>
          <a:p>
            <a:r>
              <a:rPr lang="en-US" sz="3600" b="1" dirty="0"/>
              <a:t>Conical Shaft </a:t>
            </a:r>
            <a:r>
              <a:rPr lang="en-US" sz="3600" b="1" dirty="0" smtClean="0"/>
              <a:t>Example 9-7</a:t>
            </a:r>
            <a:r>
              <a:rPr lang="en-US" sz="3600" b="1" dirty="0"/>
              <a:t> </a:t>
            </a:r>
            <a:r>
              <a:rPr lang="en-US" sz="3600" b="1" dirty="0" smtClean="0">
                <a:sym typeface="Symbol"/>
              </a:rPr>
              <a:t> = </a:t>
            </a:r>
            <a:r>
              <a:rPr lang="en-US" sz="3600" b="1" dirty="0">
                <a:sym typeface="Symbol"/>
              </a:rPr>
              <a:t>3</a:t>
            </a:r>
            <a:r>
              <a:rPr lang="en-US" sz="3600" b="1" dirty="0" smtClean="0">
                <a:sym typeface="Symbol"/>
              </a:rPr>
              <a:t>0</a:t>
            </a:r>
            <a:r>
              <a:rPr lang="en-US" sz="3600" b="1" baseline="30000" dirty="0" smtClean="0">
                <a:sym typeface="Symbol"/>
              </a:rPr>
              <a:t>o</a:t>
            </a:r>
            <a:br>
              <a:rPr lang="en-US" sz="3600" b="1" baseline="30000" dirty="0" smtClean="0">
                <a:sym typeface="Symbol"/>
              </a:rPr>
            </a:br>
            <a:r>
              <a:rPr lang="en-US" sz="3600" b="1" dirty="0" smtClean="0">
                <a:sym typeface="Symbol"/>
              </a:rPr>
              <a:t>Comparison with Mechanics of Materials</a:t>
            </a:r>
            <a:endParaRPr lang="en-US" sz="3600" dirty="0"/>
          </a:p>
        </p:txBody>
      </p:sp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32" y="210251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410" y="106197"/>
            <a:ext cx="6701589" cy="8924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Numerical FEA Torsion Solutions</a:t>
            </a:r>
            <a:endParaRPr lang="en-US" sz="3600" b="1" dirty="0"/>
          </a:p>
        </p:txBody>
      </p:sp>
      <p:pic>
        <p:nvPicPr>
          <p:cNvPr id="21" name="Picture 20" descr="Fig15_8b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69" y="4415848"/>
            <a:ext cx="1565890" cy="147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ig15_8a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43" y="4462250"/>
            <a:ext cx="1567220" cy="142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Fig15_8a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4" y="2737599"/>
            <a:ext cx="1576084" cy="145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Fig15_8b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49" y="823344"/>
            <a:ext cx="1686445" cy="168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ig15_8a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11" y="817445"/>
            <a:ext cx="1728036" cy="167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745695" y="2440764"/>
            <a:ext cx="1746723" cy="31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>
                <a:effectLst/>
                <a:latin typeface="Calibri"/>
                <a:ea typeface="Calibri"/>
                <a:cs typeface="Times New Roman"/>
              </a:rPr>
              <a:t>(4224 Elements, 2193 Nodes)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799324" y="4154942"/>
            <a:ext cx="1735199" cy="3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>
                <a:effectLst/>
                <a:latin typeface="Calibri"/>
                <a:ea typeface="Calibri"/>
                <a:cs typeface="Times New Roman"/>
              </a:rPr>
              <a:t>(4928 Elements, 2561 Nodes)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811295" y="5825812"/>
            <a:ext cx="1834574" cy="34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>
                <a:effectLst/>
                <a:latin typeface="Calibri"/>
                <a:ea typeface="Calibri"/>
                <a:cs typeface="Times New Roman"/>
              </a:rPr>
              <a:t>(4624 Elements, 2430 Nodes)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93029" y="2434204"/>
            <a:ext cx="1759133" cy="2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>
                <a:effectLst/>
                <a:latin typeface="Calibri"/>
                <a:ea typeface="Calibri"/>
                <a:cs typeface="Times New Roman"/>
              </a:rPr>
              <a:t>(Stress Function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532844" y="5811275"/>
            <a:ext cx="1628827" cy="31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>
                <a:effectLst/>
                <a:latin typeface="Calibri"/>
                <a:ea typeface="Calibri"/>
                <a:cs typeface="Times New Roman"/>
              </a:rPr>
              <a:t>(Stress Function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31" name="Picture 30" descr="Fig15_8b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41" y="2728989"/>
            <a:ext cx="1658523" cy="148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584164" y="4141003"/>
            <a:ext cx="1641538" cy="3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>
                <a:effectLst/>
                <a:latin typeface="Calibri"/>
                <a:ea typeface="Calibri"/>
                <a:cs typeface="Times New Roman"/>
              </a:rPr>
              <a:t>(Stress Function Contours)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684868" y="1490958"/>
            <a:ext cx="256784" cy="26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>
                <a:effectLst/>
                <a:latin typeface="Calibri"/>
                <a:ea typeface="Calibri"/>
                <a:cs typeface="Times New Roman"/>
                <a:sym typeface="Symbol"/>
              </a:rPr>
              <a:t>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542817" y="1571801"/>
            <a:ext cx="311286" cy="32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i="1" dirty="0">
                <a:effectLst/>
                <a:latin typeface="Calibri"/>
                <a:ea typeface="Calibri"/>
                <a:cs typeface="Times New Roman"/>
              </a:rPr>
              <a:t> A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5" name="Line 17"/>
          <p:cNvCxnSpPr/>
          <p:nvPr/>
        </p:nvCxnSpPr>
        <p:spPr bwMode="auto">
          <a:xfrm>
            <a:off x="4566436" y="1639639"/>
            <a:ext cx="99369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947" y="184274"/>
            <a:ext cx="4559968" cy="80820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Torsion of Cylinders</a:t>
            </a:r>
            <a:endParaRPr lang="en-US" sz="3600" b="1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4023" r="16634"/>
          <a:stretch/>
        </p:blipFill>
        <p:spPr bwMode="auto">
          <a:xfrm>
            <a:off x="2352757" y="716372"/>
            <a:ext cx="4090737" cy="32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70982" y="4034333"/>
            <a:ext cx="54382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Guided </a:t>
            </a:r>
            <a:r>
              <a:rPr lang="en-US" b="1" u="sng" dirty="0"/>
              <a:t>by </a:t>
            </a:r>
            <a:r>
              <a:rPr lang="en-US" b="1" u="sng" dirty="0" smtClean="0"/>
              <a:t>Observations from Mechanics of Materials</a:t>
            </a:r>
            <a:endParaRPr lang="en-US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rojection </a:t>
            </a:r>
            <a:r>
              <a:rPr lang="en-US" b="1" dirty="0"/>
              <a:t>of each section on </a:t>
            </a:r>
            <a:r>
              <a:rPr lang="en-US" b="1" i="1" dirty="0" err="1" smtClean="0"/>
              <a:t>x,y</a:t>
            </a:r>
            <a:r>
              <a:rPr lang="en-US" b="1" dirty="0" smtClean="0"/>
              <a:t>-plane </a:t>
            </a:r>
            <a:r>
              <a:rPr lang="en-US" b="1" dirty="0"/>
              <a:t>rotates as </a:t>
            </a:r>
            <a:r>
              <a:rPr lang="en-US" b="1" dirty="0" smtClean="0"/>
              <a:t> </a:t>
            </a:r>
            <a:r>
              <a:rPr lang="en-US" b="1" dirty="0"/>
              <a:t>rigid-body about </a:t>
            </a:r>
            <a:r>
              <a:rPr lang="en-US" b="1" dirty="0" smtClean="0"/>
              <a:t>central </a:t>
            </a:r>
            <a:r>
              <a:rPr lang="en-US" b="1" dirty="0"/>
              <a:t>axis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/>
              <a:t>amount </a:t>
            </a:r>
            <a:r>
              <a:rPr lang="en-US" b="1" dirty="0"/>
              <a:t>of projected section rotation is </a:t>
            </a:r>
            <a:r>
              <a:rPr lang="en-US" b="1" dirty="0" smtClean="0"/>
              <a:t>linear </a:t>
            </a:r>
            <a:r>
              <a:rPr lang="en-US" b="1" dirty="0"/>
              <a:t>function of </a:t>
            </a:r>
            <a:r>
              <a:rPr lang="en-US" b="1" dirty="0" smtClean="0"/>
              <a:t>axial </a:t>
            </a:r>
            <a:r>
              <a:rPr lang="en-US" b="1" dirty="0"/>
              <a:t>coordinate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plane cross-sections will not remain plane after deformation thus leading to a warping </a:t>
            </a:r>
            <a:r>
              <a:rPr lang="en-US" b="1" dirty="0" smtClean="0"/>
              <a:t>displacement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585" y="106452"/>
            <a:ext cx="4559968" cy="80820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Flexure of Cylinders</a:t>
            </a:r>
            <a:endParaRPr lang="en-US" sz="3600" b="1" dirty="0"/>
          </a:p>
        </p:txBody>
      </p:sp>
      <p:sp>
        <p:nvSpPr>
          <p:cNvPr id="216101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03630" y="768381"/>
            <a:ext cx="3932238" cy="3006725"/>
            <a:chOff x="1095375" y="485775"/>
            <a:chExt cx="3932238" cy="3006725"/>
          </a:xfrm>
        </p:grpSpPr>
        <p:sp>
          <p:nvSpPr>
            <p:cNvPr id="216161" name="Freeform 97"/>
            <p:cNvSpPr>
              <a:spLocks/>
            </p:cNvSpPr>
            <p:nvPr/>
          </p:nvSpPr>
          <p:spPr bwMode="auto">
            <a:xfrm>
              <a:off x="1289050" y="923925"/>
              <a:ext cx="3132138" cy="2495550"/>
            </a:xfrm>
            <a:custGeom>
              <a:avLst/>
              <a:gdLst/>
              <a:ahLst/>
              <a:cxnLst>
                <a:cxn ang="0">
                  <a:pos x="0" y="2391"/>
                </a:cxn>
                <a:cxn ang="0">
                  <a:pos x="283" y="2267"/>
                </a:cxn>
                <a:cxn ang="0">
                  <a:pos x="596" y="2232"/>
                </a:cxn>
                <a:cxn ang="0">
                  <a:pos x="948" y="2255"/>
                </a:cxn>
                <a:cxn ang="0">
                  <a:pos x="1278" y="2382"/>
                </a:cxn>
                <a:cxn ang="0">
                  <a:pos x="1554" y="2577"/>
                </a:cxn>
                <a:cxn ang="0">
                  <a:pos x="1758" y="2859"/>
                </a:cxn>
                <a:cxn ang="0">
                  <a:pos x="1863" y="3217"/>
                </a:cxn>
                <a:cxn ang="0">
                  <a:pos x="1854" y="3510"/>
                </a:cxn>
                <a:cxn ang="0">
                  <a:pos x="1806" y="3678"/>
                </a:cxn>
                <a:cxn ang="0">
                  <a:pos x="1701" y="3831"/>
                </a:cxn>
                <a:cxn ang="0">
                  <a:pos x="1569" y="3930"/>
                </a:cxn>
                <a:cxn ang="0">
                  <a:pos x="4643" y="1687"/>
                </a:cxn>
                <a:cxn ang="0">
                  <a:pos x="4793" y="1527"/>
                </a:cxn>
                <a:cxn ang="0">
                  <a:pos x="4893" y="1377"/>
                </a:cxn>
                <a:cxn ang="0">
                  <a:pos x="4925" y="1245"/>
                </a:cxn>
                <a:cxn ang="0">
                  <a:pos x="4932" y="1098"/>
                </a:cxn>
                <a:cxn ang="0">
                  <a:pos x="4920" y="966"/>
                </a:cxn>
                <a:cxn ang="0">
                  <a:pos x="4893" y="867"/>
                </a:cxn>
                <a:cxn ang="0">
                  <a:pos x="4842" y="720"/>
                </a:cxn>
                <a:cxn ang="0">
                  <a:pos x="4776" y="582"/>
                </a:cxn>
                <a:cxn ang="0">
                  <a:pos x="4701" y="459"/>
                </a:cxn>
                <a:cxn ang="0">
                  <a:pos x="4605" y="354"/>
                </a:cxn>
                <a:cxn ang="0">
                  <a:pos x="4485" y="252"/>
                </a:cxn>
                <a:cxn ang="0">
                  <a:pos x="4368" y="177"/>
                </a:cxn>
                <a:cxn ang="0">
                  <a:pos x="4248" y="114"/>
                </a:cxn>
                <a:cxn ang="0">
                  <a:pos x="4095" y="57"/>
                </a:cxn>
                <a:cxn ang="0">
                  <a:pos x="3930" y="21"/>
                </a:cxn>
                <a:cxn ang="0">
                  <a:pos x="3768" y="0"/>
                </a:cxn>
                <a:cxn ang="0">
                  <a:pos x="3615" y="3"/>
                </a:cxn>
                <a:cxn ang="0">
                  <a:pos x="3483" y="18"/>
                </a:cxn>
                <a:cxn ang="0">
                  <a:pos x="3354" y="48"/>
                </a:cxn>
                <a:cxn ang="0">
                  <a:pos x="3258" y="87"/>
                </a:cxn>
                <a:cxn ang="0">
                  <a:pos x="3150" y="135"/>
                </a:cxn>
                <a:cxn ang="0">
                  <a:pos x="0" y="2391"/>
                </a:cxn>
              </a:cxnLst>
              <a:rect l="0" t="0" r="r" b="b"/>
              <a:pathLst>
                <a:path w="4932" h="3930">
                  <a:moveTo>
                    <a:pt x="0" y="2391"/>
                  </a:moveTo>
                  <a:lnTo>
                    <a:pt x="283" y="2267"/>
                  </a:lnTo>
                  <a:lnTo>
                    <a:pt x="596" y="2232"/>
                  </a:lnTo>
                  <a:lnTo>
                    <a:pt x="948" y="2255"/>
                  </a:lnTo>
                  <a:lnTo>
                    <a:pt x="1278" y="2382"/>
                  </a:lnTo>
                  <a:lnTo>
                    <a:pt x="1554" y="2577"/>
                  </a:lnTo>
                  <a:lnTo>
                    <a:pt x="1758" y="2859"/>
                  </a:lnTo>
                  <a:lnTo>
                    <a:pt x="1863" y="3217"/>
                  </a:lnTo>
                  <a:lnTo>
                    <a:pt x="1854" y="3510"/>
                  </a:lnTo>
                  <a:lnTo>
                    <a:pt x="1806" y="3678"/>
                  </a:lnTo>
                  <a:lnTo>
                    <a:pt x="1701" y="3831"/>
                  </a:lnTo>
                  <a:lnTo>
                    <a:pt x="1569" y="3930"/>
                  </a:lnTo>
                  <a:lnTo>
                    <a:pt x="4643" y="1687"/>
                  </a:lnTo>
                  <a:lnTo>
                    <a:pt x="4793" y="1527"/>
                  </a:lnTo>
                  <a:lnTo>
                    <a:pt x="4893" y="1377"/>
                  </a:lnTo>
                  <a:lnTo>
                    <a:pt x="4925" y="1245"/>
                  </a:lnTo>
                  <a:lnTo>
                    <a:pt x="4932" y="1098"/>
                  </a:lnTo>
                  <a:lnTo>
                    <a:pt x="4920" y="966"/>
                  </a:lnTo>
                  <a:lnTo>
                    <a:pt x="4893" y="867"/>
                  </a:lnTo>
                  <a:lnTo>
                    <a:pt x="4842" y="720"/>
                  </a:lnTo>
                  <a:lnTo>
                    <a:pt x="4776" y="582"/>
                  </a:lnTo>
                  <a:lnTo>
                    <a:pt x="4701" y="459"/>
                  </a:lnTo>
                  <a:lnTo>
                    <a:pt x="4605" y="354"/>
                  </a:lnTo>
                  <a:lnTo>
                    <a:pt x="4485" y="252"/>
                  </a:lnTo>
                  <a:lnTo>
                    <a:pt x="4368" y="177"/>
                  </a:lnTo>
                  <a:lnTo>
                    <a:pt x="4248" y="114"/>
                  </a:lnTo>
                  <a:lnTo>
                    <a:pt x="4095" y="57"/>
                  </a:lnTo>
                  <a:lnTo>
                    <a:pt x="3930" y="21"/>
                  </a:lnTo>
                  <a:lnTo>
                    <a:pt x="3768" y="0"/>
                  </a:lnTo>
                  <a:lnTo>
                    <a:pt x="3615" y="3"/>
                  </a:lnTo>
                  <a:lnTo>
                    <a:pt x="3483" y="18"/>
                  </a:lnTo>
                  <a:lnTo>
                    <a:pt x="3354" y="48"/>
                  </a:lnTo>
                  <a:lnTo>
                    <a:pt x="3258" y="87"/>
                  </a:lnTo>
                  <a:lnTo>
                    <a:pt x="3150" y="135"/>
                  </a:lnTo>
                  <a:lnTo>
                    <a:pt x="0" y="2391"/>
                  </a:lnTo>
                  <a:close/>
                </a:path>
              </a:pathLst>
            </a:custGeom>
            <a:gradFill rotWithShape="1">
              <a:gsLst>
                <a:gs pos="0">
                  <a:srgbClr val="EEECE1">
                    <a:gamma/>
                    <a:shade val="42745"/>
                    <a:invGamma/>
                    <a:alpha val="86000"/>
                  </a:srgbClr>
                </a:gs>
                <a:gs pos="50000">
                  <a:srgbClr val="EEECE1">
                    <a:alpha val="82001"/>
                  </a:srgbClr>
                </a:gs>
                <a:gs pos="100000">
                  <a:srgbClr val="EEECE1">
                    <a:gamma/>
                    <a:shade val="42745"/>
                    <a:invGamma/>
                    <a:alpha val="86000"/>
                  </a:srgbClr>
                </a:gs>
              </a:gsLst>
              <a:lin ang="27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60" name="Freeform 96"/>
            <p:cNvSpPr>
              <a:spLocks/>
            </p:cNvSpPr>
            <p:nvPr/>
          </p:nvSpPr>
          <p:spPr bwMode="auto">
            <a:xfrm>
              <a:off x="1095375" y="2335213"/>
              <a:ext cx="1384300" cy="1149350"/>
            </a:xfrm>
            <a:custGeom>
              <a:avLst/>
              <a:gdLst/>
              <a:ahLst/>
              <a:cxnLst>
                <a:cxn ang="0">
                  <a:pos x="30" y="766"/>
                </a:cxn>
                <a:cxn ang="0">
                  <a:pos x="146" y="1341"/>
                </a:cxn>
                <a:cxn ang="0">
                  <a:pos x="577" y="1598"/>
                </a:cxn>
                <a:cxn ang="0">
                  <a:pos x="999" y="1810"/>
                </a:cxn>
                <a:cxn ang="0">
                  <a:pos x="1170" y="2062"/>
                </a:cxn>
                <a:cxn ang="0">
                  <a:pos x="1387" y="2369"/>
                </a:cxn>
                <a:cxn ang="0">
                  <a:pos x="1814" y="2524"/>
                </a:cxn>
                <a:cxn ang="0">
                  <a:pos x="2188" y="2167"/>
                </a:cxn>
                <a:cxn ang="0">
                  <a:pos x="2308" y="1747"/>
                </a:cxn>
                <a:cxn ang="0">
                  <a:pos x="2296" y="1291"/>
                </a:cxn>
                <a:cxn ang="0">
                  <a:pos x="2164" y="823"/>
                </a:cxn>
                <a:cxn ang="0">
                  <a:pos x="1900" y="411"/>
                </a:cxn>
                <a:cxn ang="0">
                  <a:pos x="1372" y="63"/>
                </a:cxn>
                <a:cxn ang="0">
                  <a:pos x="780" y="31"/>
                </a:cxn>
                <a:cxn ang="0">
                  <a:pos x="323" y="244"/>
                </a:cxn>
                <a:cxn ang="0">
                  <a:pos x="30" y="766"/>
                </a:cxn>
              </a:cxnLst>
              <a:rect l="0" t="0" r="r" b="b"/>
              <a:pathLst>
                <a:path w="2326" h="2558">
                  <a:moveTo>
                    <a:pt x="30" y="766"/>
                  </a:moveTo>
                  <a:cubicBezTo>
                    <a:pt x="0" y="949"/>
                    <a:pt x="54" y="1202"/>
                    <a:pt x="146" y="1341"/>
                  </a:cubicBezTo>
                  <a:cubicBezTo>
                    <a:pt x="237" y="1480"/>
                    <a:pt x="435" y="1520"/>
                    <a:pt x="577" y="1598"/>
                  </a:cubicBezTo>
                  <a:cubicBezTo>
                    <a:pt x="720" y="1676"/>
                    <a:pt x="900" y="1733"/>
                    <a:pt x="999" y="1810"/>
                  </a:cubicBezTo>
                  <a:cubicBezTo>
                    <a:pt x="1098" y="1888"/>
                    <a:pt x="1105" y="1969"/>
                    <a:pt x="1170" y="2062"/>
                  </a:cubicBezTo>
                  <a:cubicBezTo>
                    <a:pt x="1234" y="2156"/>
                    <a:pt x="1278" y="2293"/>
                    <a:pt x="1387" y="2369"/>
                  </a:cubicBezTo>
                  <a:cubicBezTo>
                    <a:pt x="1494" y="2446"/>
                    <a:pt x="1681" y="2558"/>
                    <a:pt x="1814" y="2524"/>
                  </a:cubicBezTo>
                  <a:cubicBezTo>
                    <a:pt x="1947" y="2490"/>
                    <a:pt x="2106" y="2296"/>
                    <a:pt x="2188" y="2167"/>
                  </a:cubicBezTo>
                  <a:cubicBezTo>
                    <a:pt x="2270" y="2038"/>
                    <a:pt x="2290" y="1893"/>
                    <a:pt x="2308" y="1747"/>
                  </a:cubicBezTo>
                  <a:cubicBezTo>
                    <a:pt x="2326" y="1601"/>
                    <a:pt x="2320" y="1445"/>
                    <a:pt x="2296" y="1291"/>
                  </a:cubicBezTo>
                  <a:cubicBezTo>
                    <a:pt x="2272" y="1137"/>
                    <a:pt x="2230" y="970"/>
                    <a:pt x="2164" y="823"/>
                  </a:cubicBezTo>
                  <a:cubicBezTo>
                    <a:pt x="2098" y="676"/>
                    <a:pt x="2032" y="538"/>
                    <a:pt x="1900" y="411"/>
                  </a:cubicBezTo>
                  <a:cubicBezTo>
                    <a:pt x="1768" y="284"/>
                    <a:pt x="1559" y="126"/>
                    <a:pt x="1372" y="63"/>
                  </a:cubicBezTo>
                  <a:cubicBezTo>
                    <a:pt x="1185" y="0"/>
                    <a:pt x="955" y="1"/>
                    <a:pt x="780" y="31"/>
                  </a:cubicBezTo>
                  <a:cubicBezTo>
                    <a:pt x="605" y="61"/>
                    <a:pt x="448" y="122"/>
                    <a:pt x="323" y="244"/>
                  </a:cubicBezTo>
                  <a:cubicBezTo>
                    <a:pt x="198" y="366"/>
                    <a:pt x="49" y="572"/>
                    <a:pt x="30" y="766"/>
                  </a:cubicBezTo>
                  <a:close/>
                </a:path>
              </a:pathLst>
            </a:cu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9" name="Line 95"/>
            <p:cNvSpPr>
              <a:spLocks noChangeShapeType="1"/>
            </p:cNvSpPr>
            <p:nvPr/>
          </p:nvSpPr>
          <p:spPr bwMode="auto">
            <a:xfrm flipH="1">
              <a:off x="1350963" y="2870200"/>
              <a:ext cx="498475" cy="365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8" name="Line 94"/>
            <p:cNvSpPr>
              <a:spLocks noChangeShapeType="1"/>
            </p:cNvSpPr>
            <p:nvPr/>
          </p:nvSpPr>
          <p:spPr bwMode="auto">
            <a:xfrm>
              <a:off x="4445000" y="1641475"/>
              <a:ext cx="482600" cy="179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7" name="Line 93"/>
            <p:cNvSpPr>
              <a:spLocks noChangeShapeType="1"/>
            </p:cNvSpPr>
            <p:nvPr/>
          </p:nvSpPr>
          <p:spPr bwMode="auto">
            <a:xfrm flipV="1">
              <a:off x="3829050" y="501650"/>
              <a:ext cx="0" cy="419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6" name="Line 92"/>
            <p:cNvSpPr>
              <a:spLocks noChangeShapeType="1"/>
            </p:cNvSpPr>
            <p:nvPr/>
          </p:nvSpPr>
          <p:spPr bwMode="auto">
            <a:xfrm>
              <a:off x="3829050" y="965200"/>
              <a:ext cx="0" cy="839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5" name="Line 91"/>
            <p:cNvSpPr>
              <a:spLocks noChangeShapeType="1"/>
            </p:cNvSpPr>
            <p:nvPr/>
          </p:nvSpPr>
          <p:spPr bwMode="auto">
            <a:xfrm flipH="1" flipV="1">
              <a:off x="3405188" y="1236663"/>
              <a:ext cx="1046162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4" name="Line 90"/>
            <p:cNvSpPr>
              <a:spLocks noChangeShapeType="1"/>
            </p:cNvSpPr>
            <p:nvPr/>
          </p:nvSpPr>
          <p:spPr bwMode="auto">
            <a:xfrm flipV="1">
              <a:off x="2124075" y="1416050"/>
              <a:ext cx="1701800" cy="1247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53" name="Text Box 89"/>
            <p:cNvSpPr txBox="1">
              <a:spLocks noChangeArrowheads="1"/>
            </p:cNvSpPr>
            <p:nvPr/>
          </p:nvSpPr>
          <p:spPr bwMode="auto">
            <a:xfrm>
              <a:off x="4679950" y="1474788"/>
              <a:ext cx="34766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52" name="Text Box 88"/>
            <p:cNvSpPr txBox="1">
              <a:spLocks noChangeArrowheads="1"/>
            </p:cNvSpPr>
            <p:nvPr/>
          </p:nvSpPr>
          <p:spPr bwMode="auto">
            <a:xfrm>
              <a:off x="3868738" y="485775"/>
              <a:ext cx="32226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51" name="Text Box 87"/>
            <p:cNvSpPr txBox="1">
              <a:spLocks noChangeArrowheads="1"/>
            </p:cNvSpPr>
            <p:nvPr/>
          </p:nvSpPr>
          <p:spPr bwMode="auto">
            <a:xfrm>
              <a:off x="1125538" y="3124200"/>
              <a:ext cx="3651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50" name="Line 86"/>
            <p:cNvSpPr>
              <a:spLocks noChangeShapeType="1"/>
            </p:cNvSpPr>
            <p:nvPr/>
          </p:nvSpPr>
          <p:spPr bwMode="auto">
            <a:xfrm>
              <a:off x="2178050" y="2747963"/>
              <a:ext cx="434975" cy="190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49" name="Freeform 85"/>
            <p:cNvSpPr>
              <a:spLocks/>
            </p:cNvSpPr>
            <p:nvPr/>
          </p:nvSpPr>
          <p:spPr bwMode="auto">
            <a:xfrm>
              <a:off x="3060700" y="920750"/>
              <a:ext cx="1363663" cy="1130300"/>
            </a:xfrm>
            <a:custGeom>
              <a:avLst/>
              <a:gdLst/>
              <a:ahLst/>
              <a:cxnLst>
                <a:cxn ang="0">
                  <a:pos x="19" y="552"/>
                </a:cxn>
                <a:cxn ang="0">
                  <a:pos x="27" y="762"/>
                </a:cxn>
                <a:cxn ang="0">
                  <a:pos x="120" y="950"/>
                </a:cxn>
                <a:cxn ang="0">
                  <a:pos x="521" y="1127"/>
                </a:cxn>
                <a:cxn ang="0">
                  <a:pos x="914" y="1274"/>
                </a:cxn>
                <a:cxn ang="0">
                  <a:pos x="1074" y="1448"/>
                </a:cxn>
                <a:cxn ang="0">
                  <a:pos x="1276" y="1660"/>
                </a:cxn>
                <a:cxn ang="0">
                  <a:pos x="1673" y="1767"/>
                </a:cxn>
                <a:cxn ang="0">
                  <a:pos x="1963" y="1579"/>
                </a:cxn>
                <a:cxn ang="0">
                  <a:pos x="2089" y="1414"/>
                </a:cxn>
                <a:cxn ang="0">
                  <a:pos x="2142" y="1189"/>
                </a:cxn>
                <a:cxn ang="0">
                  <a:pos x="2122" y="915"/>
                </a:cxn>
                <a:cxn ang="0">
                  <a:pos x="1984" y="592"/>
                </a:cxn>
                <a:cxn ang="0">
                  <a:pos x="1753" y="313"/>
                </a:cxn>
                <a:cxn ang="0">
                  <a:pos x="1519" y="162"/>
                </a:cxn>
                <a:cxn ang="0">
                  <a:pos x="1267" y="55"/>
                </a:cxn>
                <a:cxn ang="0">
                  <a:pos x="814" y="4"/>
                </a:cxn>
                <a:cxn ang="0">
                  <a:pos x="492" y="79"/>
                </a:cxn>
                <a:cxn ang="0">
                  <a:pos x="289" y="192"/>
                </a:cxn>
                <a:cxn ang="0">
                  <a:pos x="139" y="334"/>
                </a:cxn>
                <a:cxn ang="0">
                  <a:pos x="19" y="552"/>
                </a:cxn>
              </a:cxnLst>
              <a:rect l="0" t="0" r="r" b="b"/>
              <a:pathLst>
                <a:path w="2148" h="1780">
                  <a:moveTo>
                    <a:pt x="19" y="552"/>
                  </a:moveTo>
                  <a:cubicBezTo>
                    <a:pt x="0" y="623"/>
                    <a:pt x="10" y="696"/>
                    <a:pt x="27" y="762"/>
                  </a:cubicBezTo>
                  <a:cubicBezTo>
                    <a:pt x="44" y="828"/>
                    <a:pt x="38" y="889"/>
                    <a:pt x="120" y="950"/>
                  </a:cubicBezTo>
                  <a:cubicBezTo>
                    <a:pt x="202" y="1011"/>
                    <a:pt x="389" y="1073"/>
                    <a:pt x="521" y="1127"/>
                  </a:cubicBezTo>
                  <a:cubicBezTo>
                    <a:pt x="654" y="1181"/>
                    <a:pt x="822" y="1220"/>
                    <a:pt x="914" y="1274"/>
                  </a:cubicBezTo>
                  <a:cubicBezTo>
                    <a:pt x="1006" y="1327"/>
                    <a:pt x="1013" y="1383"/>
                    <a:pt x="1074" y="1448"/>
                  </a:cubicBezTo>
                  <a:cubicBezTo>
                    <a:pt x="1133" y="1512"/>
                    <a:pt x="1174" y="1607"/>
                    <a:pt x="1276" y="1660"/>
                  </a:cubicBezTo>
                  <a:cubicBezTo>
                    <a:pt x="1375" y="1713"/>
                    <a:pt x="1559" y="1780"/>
                    <a:pt x="1673" y="1767"/>
                  </a:cubicBezTo>
                  <a:cubicBezTo>
                    <a:pt x="1787" y="1754"/>
                    <a:pt x="1894" y="1638"/>
                    <a:pt x="1963" y="1579"/>
                  </a:cubicBezTo>
                  <a:cubicBezTo>
                    <a:pt x="2032" y="1520"/>
                    <a:pt x="2059" y="1479"/>
                    <a:pt x="2089" y="1414"/>
                  </a:cubicBezTo>
                  <a:cubicBezTo>
                    <a:pt x="2119" y="1349"/>
                    <a:pt x="2137" y="1272"/>
                    <a:pt x="2142" y="1189"/>
                  </a:cubicBezTo>
                  <a:cubicBezTo>
                    <a:pt x="2147" y="1106"/>
                    <a:pt x="2148" y="1015"/>
                    <a:pt x="2122" y="915"/>
                  </a:cubicBezTo>
                  <a:cubicBezTo>
                    <a:pt x="2096" y="815"/>
                    <a:pt x="2045" y="692"/>
                    <a:pt x="1984" y="592"/>
                  </a:cubicBezTo>
                  <a:cubicBezTo>
                    <a:pt x="1923" y="492"/>
                    <a:pt x="1830" y="385"/>
                    <a:pt x="1753" y="313"/>
                  </a:cubicBezTo>
                  <a:cubicBezTo>
                    <a:pt x="1676" y="241"/>
                    <a:pt x="1600" y="205"/>
                    <a:pt x="1519" y="162"/>
                  </a:cubicBezTo>
                  <a:cubicBezTo>
                    <a:pt x="1438" y="119"/>
                    <a:pt x="1384" y="81"/>
                    <a:pt x="1267" y="55"/>
                  </a:cubicBezTo>
                  <a:cubicBezTo>
                    <a:pt x="1150" y="29"/>
                    <a:pt x="943" y="0"/>
                    <a:pt x="814" y="4"/>
                  </a:cubicBezTo>
                  <a:cubicBezTo>
                    <a:pt x="685" y="8"/>
                    <a:pt x="579" y="48"/>
                    <a:pt x="492" y="79"/>
                  </a:cubicBezTo>
                  <a:cubicBezTo>
                    <a:pt x="405" y="110"/>
                    <a:pt x="348" y="150"/>
                    <a:pt x="289" y="192"/>
                  </a:cubicBezTo>
                  <a:cubicBezTo>
                    <a:pt x="230" y="234"/>
                    <a:pt x="184" y="274"/>
                    <a:pt x="139" y="334"/>
                  </a:cubicBezTo>
                  <a:cubicBezTo>
                    <a:pt x="94" y="394"/>
                    <a:pt x="38" y="481"/>
                    <a:pt x="19" y="552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48" name="Line 84"/>
            <p:cNvSpPr>
              <a:spLocks noChangeShapeType="1"/>
            </p:cNvSpPr>
            <p:nvPr/>
          </p:nvSpPr>
          <p:spPr bwMode="auto">
            <a:xfrm>
              <a:off x="1908175" y="2855913"/>
              <a:ext cx="1069975" cy="434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47" name="Line 83"/>
            <p:cNvSpPr>
              <a:spLocks noChangeShapeType="1"/>
            </p:cNvSpPr>
            <p:nvPr/>
          </p:nvSpPr>
          <p:spPr bwMode="auto">
            <a:xfrm flipV="1">
              <a:off x="2816225" y="1770063"/>
              <a:ext cx="1952625" cy="146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46" name="Text Box 82"/>
            <p:cNvSpPr txBox="1">
              <a:spLocks noChangeArrowheads="1"/>
            </p:cNvSpPr>
            <p:nvPr/>
          </p:nvSpPr>
          <p:spPr bwMode="auto">
            <a:xfrm>
              <a:off x="3800475" y="2389188"/>
              <a:ext cx="34766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itchFamily="18" charset="0"/>
                  <a:ea typeface="Calibri" pitchFamily="34" charset="0"/>
                  <a:cs typeface="Times New Roman" pitchFamily="18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45" name="Text Box 81"/>
            <p:cNvSpPr txBox="1">
              <a:spLocks noChangeArrowheads="1"/>
            </p:cNvSpPr>
            <p:nvPr/>
          </p:nvSpPr>
          <p:spPr bwMode="auto">
            <a:xfrm>
              <a:off x="2089150" y="1265238"/>
              <a:ext cx="34766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44" name="Text Box 80"/>
            <p:cNvSpPr txBox="1">
              <a:spLocks noChangeArrowheads="1"/>
            </p:cNvSpPr>
            <p:nvPr/>
          </p:nvSpPr>
          <p:spPr bwMode="auto">
            <a:xfrm>
              <a:off x="1343025" y="2608263"/>
              <a:ext cx="34766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43" name="Line 79"/>
            <p:cNvSpPr>
              <a:spLocks noChangeShapeType="1"/>
            </p:cNvSpPr>
            <p:nvPr/>
          </p:nvSpPr>
          <p:spPr bwMode="auto">
            <a:xfrm>
              <a:off x="2273300" y="1512888"/>
              <a:ext cx="219075" cy="31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42" name="Line 78"/>
            <p:cNvSpPr>
              <a:spLocks noChangeShapeType="1"/>
            </p:cNvSpPr>
            <p:nvPr/>
          </p:nvSpPr>
          <p:spPr bwMode="auto">
            <a:xfrm flipH="1" flipV="1">
              <a:off x="2178050" y="2287588"/>
              <a:ext cx="3175" cy="4508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41" name="Text Box 77"/>
            <p:cNvSpPr txBox="1">
              <a:spLocks noChangeArrowheads="1"/>
            </p:cNvSpPr>
            <p:nvPr/>
          </p:nvSpPr>
          <p:spPr bwMode="auto">
            <a:xfrm>
              <a:off x="2533650" y="2655888"/>
              <a:ext cx="34766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</a:t>
              </a:r>
              <a:r>
                <a:rPr kumimoji="0" lang="en-US" sz="11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40" name="Text Box 76"/>
            <p:cNvSpPr txBox="1">
              <a:spLocks noChangeArrowheads="1"/>
            </p:cNvSpPr>
            <p:nvPr/>
          </p:nvSpPr>
          <p:spPr bwMode="auto">
            <a:xfrm>
              <a:off x="2146300" y="2166938"/>
              <a:ext cx="34766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</a:t>
              </a:r>
              <a:r>
                <a:rPr kumimoji="0" lang="en-US" sz="11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39" name="Text Box 75"/>
            <p:cNvSpPr txBox="1">
              <a:spLocks noChangeArrowheads="1"/>
            </p:cNvSpPr>
            <p:nvPr/>
          </p:nvSpPr>
          <p:spPr bwMode="auto">
            <a:xfrm>
              <a:off x="2057400" y="2484438"/>
              <a:ext cx="392113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38" name="Text Box 74"/>
            <p:cNvSpPr txBox="1">
              <a:spLocks noChangeArrowheads="1"/>
            </p:cNvSpPr>
            <p:nvPr/>
          </p:nvSpPr>
          <p:spPr bwMode="auto">
            <a:xfrm>
              <a:off x="1663700" y="2592388"/>
              <a:ext cx="588963" cy="30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11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,</a:t>
              </a: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y</a:t>
              </a:r>
              <a:r>
                <a:rPr kumimoji="0" lang="en-US" sz="11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61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6173" name="Rectangle 10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69676" y="1079773"/>
            <a:ext cx="4118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flexure of cantilever beam of arbitrary section with fixed end at </a:t>
            </a:r>
            <a:r>
              <a:rPr lang="en-US" i="1" dirty="0" smtClean="0"/>
              <a:t>z</a:t>
            </a:r>
            <a:r>
              <a:rPr lang="en-US" dirty="0" smtClean="0"/>
              <a:t> = 0 and transverse end loadings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y</a:t>
            </a:r>
            <a:r>
              <a:rPr lang="en-US" dirty="0" smtClean="0"/>
              <a:t> at </a:t>
            </a:r>
          </a:p>
          <a:p>
            <a:r>
              <a:rPr lang="en-US" i="1" dirty="0" smtClean="0"/>
              <a:t>z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ℓ</a:t>
            </a:r>
            <a:r>
              <a:rPr lang="en-US" dirty="0" smtClean="0"/>
              <a:t>.  Problem is solved in Saint-</a:t>
            </a:r>
            <a:r>
              <a:rPr lang="en-US" dirty="0" err="1" smtClean="0"/>
              <a:t>Venant</a:t>
            </a:r>
            <a:r>
              <a:rPr lang="en-US" dirty="0" smtClean="0"/>
              <a:t> sense, so only resultant end loadings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y</a:t>
            </a:r>
            <a:r>
              <a:rPr lang="en-US" dirty="0" smtClean="0"/>
              <a:t> will be used to formulate boundary conditions at </a:t>
            </a:r>
            <a:r>
              <a:rPr lang="en-US" i="1" dirty="0" smtClean="0"/>
              <a:t>z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ℓ</a:t>
            </a:r>
            <a:r>
              <a:rPr lang="en-US" dirty="0" smtClean="0"/>
              <a:t>. </a:t>
            </a:r>
          </a:p>
        </p:txBody>
      </p:sp>
      <p:sp>
        <p:nvSpPr>
          <p:cNvPr id="216175" name="Rectangle 1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6174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943"/>
              </p:ext>
            </p:extLst>
          </p:nvPr>
        </p:nvGraphicFramePr>
        <p:xfrm>
          <a:off x="5424770" y="3041798"/>
          <a:ext cx="1526218" cy="32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3" name="Equation" r:id="rId4" imgW="1129810" imgH="241195" progId="Equation.3">
                  <p:embed/>
                </p:oleObj>
              </mc:Choice>
              <mc:Fallback>
                <p:oleObj name="Equation" r:id="rId4" imgW="1129810" imgH="241195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770" y="3041798"/>
                        <a:ext cx="1526218" cy="320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77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6176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4282"/>
              </p:ext>
            </p:extLst>
          </p:nvPr>
        </p:nvGraphicFramePr>
        <p:xfrm>
          <a:off x="6166095" y="3323003"/>
          <a:ext cx="1879397" cy="30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4" name="Equation" r:id="rId6" imgW="1333500" imgH="215900" progId="Equation.3">
                  <p:embed/>
                </p:oleObj>
              </mc:Choice>
              <mc:Fallback>
                <p:oleObj name="Equation" r:id="rId6" imgW="1333500" imgH="2159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095" y="3323003"/>
                        <a:ext cx="1879397" cy="308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9"/>
          <p:cNvSpPr/>
          <p:nvPr/>
        </p:nvSpPr>
        <p:spPr>
          <a:xfrm>
            <a:off x="2882500" y="2993732"/>
            <a:ext cx="5718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 general formulation                               , and motivated from strength of materials choose                                    , where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C </a:t>
            </a:r>
            <a:r>
              <a:rPr lang="en-US" dirty="0" smtClean="0"/>
              <a:t>are constants. Stresses </a:t>
            </a:r>
            <a:r>
              <a:rPr lang="en-US" dirty="0" smtClean="0">
                <a:sym typeface="Symbol"/>
              </a:rPr>
              <a:t></a:t>
            </a:r>
            <a:r>
              <a:rPr lang="en-US" baseline="-25000" dirty="0" err="1" smtClean="0">
                <a:sym typeface="Symbol"/>
              </a:rPr>
              <a:t>xz</a:t>
            </a:r>
            <a:r>
              <a:rPr lang="en-US" dirty="0" smtClean="0">
                <a:sym typeface="Symbol"/>
              </a:rPr>
              <a:t> and </a:t>
            </a:r>
            <a:r>
              <a:rPr lang="en-US" baseline="-25000" dirty="0" err="1" smtClean="0">
                <a:sym typeface="Symbol"/>
              </a:rPr>
              <a:t>yz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/>
              <a:t>will be determined to satisfy equilibrium and compatibility relations and all boundary conditions.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13771" y="4511456"/>
            <a:ext cx="7446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Remaining equilibrium equation                                                will be identically</a:t>
            </a:r>
          </a:p>
          <a:p>
            <a:endParaRPr lang="en-US" dirty="0" smtClean="0"/>
          </a:p>
          <a:p>
            <a:r>
              <a:rPr lang="en-US" dirty="0" smtClean="0"/>
              <a:t> satisfied if we introduce stress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 such that  </a:t>
            </a:r>
            <a:endParaRPr lang="en-US" dirty="0"/>
          </a:p>
        </p:txBody>
      </p:sp>
      <p:sp>
        <p:nvSpPr>
          <p:cNvPr id="216179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617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88078"/>
              </p:ext>
            </p:extLst>
          </p:nvPr>
        </p:nvGraphicFramePr>
        <p:xfrm>
          <a:off x="3771805" y="4390332"/>
          <a:ext cx="2515299" cy="65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5" name="Equation" r:id="rId8" imgW="1726451" imgH="444307" progId="Equation.3">
                  <p:embed/>
                </p:oleObj>
              </mc:Choice>
              <mc:Fallback>
                <p:oleObj name="Equation" r:id="rId8" imgW="1726451" imgH="444307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805" y="4390332"/>
                        <a:ext cx="2515299" cy="653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81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6180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539670"/>
              </p:ext>
            </p:extLst>
          </p:nvPr>
        </p:nvGraphicFramePr>
        <p:xfrm>
          <a:off x="6046562" y="4877221"/>
          <a:ext cx="1781298" cy="123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6" name="Equation" r:id="rId10" imgW="1206500" imgH="838200" progId="Equation.3">
                  <p:embed/>
                </p:oleObj>
              </mc:Choice>
              <mc:Fallback>
                <p:oleObj name="Equation" r:id="rId10" imgW="1206500" imgH="8382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562" y="4877221"/>
                        <a:ext cx="1781298" cy="1234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00" y="223838"/>
            <a:ext cx="4457700" cy="7540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Flexure Formulation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960934" y="919814"/>
            <a:ext cx="504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Remaining Beltrami-</a:t>
            </a:r>
            <a:r>
              <a:rPr lang="en-US" u="sng" dirty="0" err="1" smtClean="0"/>
              <a:t>Michell</a:t>
            </a:r>
            <a:r>
              <a:rPr lang="en-US" u="sng" dirty="0" smtClean="0"/>
              <a:t> Compatibility Relations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13647"/>
              </p:ext>
            </p:extLst>
          </p:nvPr>
        </p:nvGraphicFramePr>
        <p:xfrm>
          <a:off x="1999034" y="1281079"/>
          <a:ext cx="2049607" cy="12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2" name="Equation" r:id="rId4" imgW="1422400" imgH="838200" progId="Equation.3">
                  <p:embed/>
                </p:oleObj>
              </mc:Choice>
              <mc:Fallback>
                <p:oleObj name="Equation" r:id="rId4" imgW="1422400" imgH="838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034" y="1281079"/>
                        <a:ext cx="2049607" cy="1210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41472"/>
              </p:ext>
            </p:extLst>
          </p:nvPr>
        </p:nvGraphicFramePr>
        <p:xfrm>
          <a:off x="4577134" y="1578823"/>
          <a:ext cx="2667000" cy="57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3" name="Equation" r:id="rId6" imgW="1803400" imgH="393700" progId="Equation.3">
                  <p:embed/>
                </p:oleObj>
              </mc:Choice>
              <mc:Fallback>
                <p:oleObj name="Equation" r:id="rId6" imgW="18034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134" y="1578823"/>
                        <a:ext cx="2667000" cy="578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4132634" y="1776379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9334" y="2685114"/>
            <a:ext cx="543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Zero Loading Boundary Condition on Lateral Surface </a:t>
            </a:r>
            <a:r>
              <a:rPr lang="en-US" i="1" u="sng" dirty="0" smtClean="0"/>
              <a:t>S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46608"/>
              </p:ext>
            </p:extLst>
          </p:nvPr>
        </p:nvGraphicFramePr>
        <p:xfrm>
          <a:off x="2367334" y="3224179"/>
          <a:ext cx="1651000" cy="36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4" name="Equation" r:id="rId8" imgW="1079032" imgH="241195" progId="Equation.3">
                  <p:embed/>
                </p:oleObj>
              </mc:Choice>
              <mc:Fallback>
                <p:oleObj name="Equation" r:id="rId8" imgW="1079032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334" y="3224179"/>
                        <a:ext cx="1651000" cy="365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4132634" y="3300379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27879"/>
              </p:ext>
            </p:extLst>
          </p:nvPr>
        </p:nvGraphicFramePr>
        <p:xfrm>
          <a:off x="4545383" y="3128524"/>
          <a:ext cx="2557847" cy="57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5" name="Equation" r:id="rId10" imgW="1739880" imgH="393480" progId="Equation.3">
                  <p:embed/>
                </p:oleObj>
              </mc:Choice>
              <mc:Fallback>
                <p:oleObj name="Equation" r:id="rId10" imgW="17398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383" y="3128524"/>
                        <a:ext cx="2557847" cy="578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338634" y="3853514"/>
            <a:ext cx="648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Separate Stress Function </a:t>
            </a:r>
            <a:r>
              <a:rPr lang="en-US" i="1" u="sng" dirty="0" smtClean="0"/>
              <a:t>F</a:t>
            </a:r>
            <a:r>
              <a:rPr lang="en-US" u="sng" dirty="0" smtClean="0"/>
              <a:t> into </a:t>
            </a:r>
            <a:r>
              <a:rPr lang="en-US" i="1" u="sng" dirty="0" err="1" smtClean="0"/>
              <a:t>Torsional</a:t>
            </a:r>
            <a:r>
              <a:rPr lang="en-US" i="1" u="sng" dirty="0" smtClean="0"/>
              <a:t> Part</a:t>
            </a:r>
            <a:r>
              <a:rPr lang="en-US" u="sng" dirty="0" smtClean="0"/>
              <a:t> </a:t>
            </a:r>
            <a:r>
              <a:rPr lang="en-US" u="sng" dirty="0" smtClean="0">
                <a:sym typeface="Symbol"/>
              </a:rPr>
              <a:t></a:t>
            </a:r>
            <a:r>
              <a:rPr lang="en-US" u="sng" dirty="0" smtClean="0"/>
              <a:t> and </a:t>
            </a:r>
            <a:r>
              <a:rPr lang="en-US" i="1" u="sng" dirty="0" smtClean="0"/>
              <a:t>Flexural Part</a:t>
            </a:r>
            <a:r>
              <a:rPr lang="en-US" u="sng" dirty="0" smtClean="0"/>
              <a:t> </a:t>
            </a:r>
            <a:r>
              <a:rPr lang="en-US" u="sng" dirty="0" smtClean="0">
                <a:sym typeface="Symbol"/>
              </a:rPr>
              <a:t></a:t>
            </a:r>
            <a:endParaRPr lang="en-US" u="sng" dirty="0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27797"/>
              </p:ext>
            </p:extLst>
          </p:nvPr>
        </p:nvGraphicFramePr>
        <p:xfrm>
          <a:off x="3096211" y="4335177"/>
          <a:ext cx="2554789" cy="31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6" name="Equation" r:id="rId12" imgW="1612800" imgH="203040" progId="Equation.3">
                  <p:embed/>
                </p:oleObj>
              </mc:Choice>
              <mc:Fallback>
                <p:oleObj name="Equation" r:id="rId12" imgW="161280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211" y="4335177"/>
                        <a:ext cx="2554789" cy="316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381390"/>
              </p:ext>
            </p:extLst>
          </p:nvPr>
        </p:nvGraphicFramePr>
        <p:xfrm>
          <a:off x="2125223" y="4838429"/>
          <a:ext cx="1771984" cy="10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7" name="Equation" r:id="rId14" imgW="1117115" imgH="634725" progId="Equation.3">
                  <p:embed/>
                </p:oleObj>
              </mc:Choice>
              <mc:Fallback>
                <p:oleObj name="Equation" r:id="rId14" imgW="1117115" imgH="63472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223" y="4838429"/>
                        <a:ext cx="1771984" cy="1014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23034"/>
              </p:ext>
            </p:extLst>
          </p:nvPr>
        </p:nvGraphicFramePr>
        <p:xfrm>
          <a:off x="4843023" y="4660630"/>
          <a:ext cx="3289300" cy="125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8" name="Equation" r:id="rId16" imgW="2120900" imgH="812800" progId="Equation.3">
                  <p:embed/>
                </p:oleObj>
              </mc:Choice>
              <mc:Fallback>
                <p:oleObj name="Equation" r:id="rId16" imgW="2120900" imgH="812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023" y="4660630"/>
                        <a:ext cx="3289300" cy="1253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262" y="114402"/>
            <a:ext cx="4203700" cy="817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Flexure Formulation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26034" y="927198"/>
            <a:ext cx="2095500" cy="37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General solution to</a:t>
            </a:r>
            <a:endParaRPr lang="en-US" dirty="0"/>
          </a:p>
        </p:txBody>
      </p:sp>
      <p:graphicFrame>
        <p:nvGraphicFramePr>
          <p:cNvPr id="222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54924"/>
              </p:ext>
            </p:extLst>
          </p:nvPr>
        </p:nvGraphicFramePr>
        <p:xfrm>
          <a:off x="4037385" y="832440"/>
          <a:ext cx="2089149" cy="61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88" name="Equation" r:id="rId4" imgW="1358640" imgH="393480" progId="Equation.3">
                  <p:embed/>
                </p:oleObj>
              </mc:Choice>
              <mc:Fallback>
                <p:oleObj name="Equation" r:id="rId4" imgW="13586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385" y="832440"/>
                        <a:ext cx="2089149" cy="615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98122"/>
              </p:ext>
            </p:extLst>
          </p:nvPr>
        </p:nvGraphicFramePr>
        <p:xfrm>
          <a:off x="2024433" y="1447260"/>
          <a:ext cx="355445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89" name="Equation" r:id="rId6" imgW="2425700" imgH="393700" progId="Equation.3">
                  <p:embed/>
                </p:oleObj>
              </mc:Choice>
              <mc:Fallback>
                <p:oleObj name="Equation" r:id="rId6" imgW="24257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433" y="1447260"/>
                        <a:ext cx="3554451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6329734" y="1066260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1534" y="1530495"/>
            <a:ext cx="158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smtClean="0">
                <a:sym typeface="Symbol"/>
              </a:rPr>
              <a:t></a:t>
            </a:r>
            <a:r>
              <a:rPr lang="en-US" baseline="30000" dirty="0" smtClean="0"/>
              <a:t>2</a:t>
            </a:r>
            <a:r>
              <a:rPr lang="en-US" i="1" dirty="0" smtClean="0"/>
              <a:t>f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47667" y="2164294"/>
            <a:ext cx="339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Boundary Conditions on end </a:t>
            </a:r>
            <a:r>
              <a:rPr lang="en-US" i="1" u="sng" dirty="0" smtClean="0"/>
              <a:t>z</a:t>
            </a:r>
            <a:r>
              <a:rPr lang="en-US" u="sng" dirty="0" smtClean="0"/>
              <a:t> = </a:t>
            </a:r>
            <a:r>
              <a:rPr lang="en-US" u="sng" dirty="0" smtClean="0">
                <a:latin typeface="Cambria Math"/>
                <a:ea typeface="Cambria Math"/>
              </a:rPr>
              <a:t>ℓ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9641"/>
              </p:ext>
            </p:extLst>
          </p:nvPr>
        </p:nvGraphicFramePr>
        <p:xfrm>
          <a:off x="1446584" y="2777585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0" name="Equation" r:id="rId8" imgW="1002960" imgH="660240" progId="Equation.3">
                  <p:embed/>
                </p:oleObj>
              </mc:Choice>
              <mc:Fallback>
                <p:oleObj name="Equation" r:id="rId8" imgW="100296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584" y="2777585"/>
                        <a:ext cx="1409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3065834" y="3161760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99842"/>
              </p:ext>
            </p:extLst>
          </p:nvPr>
        </p:nvGraphicFramePr>
        <p:xfrm>
          <a:off x="3510333" y="2862980"/>
          <a:ext cx="1498601" cy="36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1" name="Equation" r:id="rId10" imgW="1079032" imgH="241195" progId="Equation.3">
                  <p:embed/>
                </p:oleObj>
              </mc:Choice>
              <mc:Fallback>
                <p:oleObj name="Equation" r:id="rId10" imgW="1079032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333" y="2862980"/>
                        <a:ext cx="1498601" cy="368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77310"/>
              </p:ext>
            </p:extLst>
          </p:nvPr>
        </p:nvGraphicFramePr>
        <p:xfrm>
          <a:off x="3472234" y="3289440"/>
          <a:ext cx="1562100" cy="38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2" name="Equation" r:id="rId12" imgW="1079032" imgH="241195" progId="Equation.3">
                  <p:embed/>
                </p:oleObj>
              </mc:Choice>
              <mc:Fallback>
                <p:oleObj name="Equation" r:id="rId12" imgW="1079032" imgH="24119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34" y="3289440"/>
                        <a:ext cx="1562100" cy="38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2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11364"/>
              </p:ext>
            </p:extLst>
          </p:nvPr>
        </p:nvGraphicFramePr>
        <p:xfrm>
          <a:off x="5643934" y="2641060"/>
          <a:ext cx="1714500" cy="1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3" name="Equation" r:id="rId14" imgW="1193800" imgH="965200" progId="Equation.3">
                  <p:embed/>
                </p:oleObj>
              </mc:Choice>
              <mc:Fallback>
                <p:oleObj name="Equation" r:id="rId14" imgW="1193800" imgH="965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934" y="2641060"/>
                        <a:ext cx="1714500" cy="1385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5936034" y="4647660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86734" y="3174460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2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41883"/>
              </p:ext>
            </p:extLst>
          </p:nvPr>
        </p:nvGraphicFramePr>
        <p:xfrm>
          <a:off x="1623590" y="5003260"/>
          <a:ext cx="5557044" cy="72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4" name="Equation" r:id="rId16" imgW="3911600" imgH="457200" progId="Equation.3">
                  <p:embed/>
                </p:oleObj>
              </mc:Choice>
              <mc:Fallback>
                <p:oleObj name="Equation" r:id="rId16" imgW="391160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590" y="5003260"/>
                        <a:ext cx="5557044" cy="722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08440"/>
              </p:ext>
            </p:extLst>
          </p:nvPr>
        </p:nvGraphicFramePr>
        <p:xfrm>
          <a:off x="2405434" y="4501610"/>
          <a:ext cx="3340100" cy="50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5" name="Equation" r:id="rId18" imgW="2082600" imgH="317160" progId="Equation.3">
                  <p:embed/>
                </p:oleObj>
              </mc:Choice>
              <mc:Fallback>
                <p:oleObj name="Equation" r:id="rId18" imgW="2082600" imgH="317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434" y="4501610"/>
                        <a:ext cx="3340100" cy="50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224334" y="4032395"/>
            <a:ext cx="622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sym typeface="Symbol"/>
              </a:rPr>
              <a:t></a:t>
            </a:r>
            <a:r>
              <a:rPr lang="en-US" i="1" baseline="-25000" dirty="0" smtClean="0"/>
              <a:t>x</a:t>
            </a:r>
            <a:r>
              <a:rPr lang="en-US" dirty="0" smtClean="0"/>
              <a:t>, </a:t>
            </a:r>
            <a:r>
              <a:rPr lang="en-US" i="1" dirty="0" smtClean="0">
                <a:sym typeface="Symbol"/>
              </a:rPr>
              <a:t></a:t>
            </a:r>
            <a:r>
              <a:rPr lang="en-US" i="1" baseline="-25000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>
                <a:sym typeface="Symbol"/>
              </a:rPr>
              <a:t> </a:t>
            </a:r>
            <a:r>
              <a:rPr lang="en-US" i="1" baseline="-25000" dirty="0" err="1" smtClean="0"/>
              <a:t>xy</a:t>
            </a:r>
            <a:r>
              <a:rPr lang="en-US" dirty="0" smtClean="0"/>
              <a:t> are the area moments of inertia of section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01700" y="5728400"/>
            <a:ext cx="713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J</a:t>
            </a:r>
            <a:r>
              <a:rPr lang="en-US" dirty="0" smtClean="0"/>
              <a:t> is the </a:t>
            </a:r>
            <a:r>
              <a:rPr lang="en-US" dirty="0" err="1" smtClean="0"/>
              <a:t>torsional</a:t>
            </a:r>
            <a:r>
              <a:rPr lang="en-US" dirty="0" smtClean="0"/>
              <a:t> rigidity – final relation determines angle of twist </a:t>
            </a:r>
            <a:r>
              <a:rPr lang="en-US" dirty="0" smtClean="0">
                <a:sym typeface="Symbol"/>
              </a:rPr>
              <a:t>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77800"/>
            <a:ext cx="8534400" cy="660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Flexure Example - Circular Section with No Twist</a:t>
            </a:r>
            <a:endParaRPr lang="en-US" sz="3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51075" y="830263"/>
            <a:ext cx="4552950" cy="2120900"/>
            <a:chOff x="409575" y="741363"/>
            <a:chExt cx="4552950" cy="2120900"/>
          </a:xfrm>
        </p:grpSpPr>
        <p:sp>
          <p:nvSpPr>
            <p:cNvPr id="224300" name="Oval 44" descr="Dark vertical"/>
            <p:cNvSpPr>
              <a:spLocks noChangeArrowheads="1"/>
            </p:cNvSpPr>
            <p:nvPr/>
          </p:nvSpPr>
          <p:spPr bwMode="auto">
            <a:xfrm>
              <a:off x="600075" y="741363"/>
              <a:ext cx="1022350" cy="1581150"/>
            </a:xfrm>
            <a:prstGeom prst="ellipse">
              <a:avLst/>
            </a:prstGeom>
            <a:pattFill prst="dkVert">
              <a:fgClr>
                <a:srgbClr val="969696"/>
              </a:fgClr>
              <a:bgClr>
                <a:srgbClr val="FFFFFF"/>
              </a:bgClr>
            </a:patt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9" name="AutoShape 43"/>
            <p:cNvSpPr>
              <a:spLocks noChangeArrowheads="1"/>
            </p:cNvSpPr>
            <p:nvPr/>
          </p:nvSpPr>
          <p:spPr bwMode="auto">
            <a:xfrm>
              <a:off x="720725" y="871538"/>
              <a:ext cx="2333625" cy="1319212"/>
            </a:xfrm>
            <a:prstGeom prst="flowChartMagneticDrum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8" name="AutoShape 42"/>
            <p:cNvSpPr>
              <a:spLocks noChangeArrowheads="1"/>
            </p:cNvSpPr>
            <p:nvPr/>
          </p:nvSpPr>
          <p:spPr bwMode="auto">
            <a:xfrm>
              <a:off x="2235200" y="871538"/>
              <a:ext cx="2333625" cy="1320800"/>
            </a:xfrm>
            <a:prstGeom prst="flowChartMagneticDrum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7" name="Oval 41"/>
            <p:cNvSpPr>
              <a:spLocks noChangeArrowheads="1"/>
            </p:cNvSpPr>
            <p:nvPr/>
          </p:nvSpPr>
          <p:spPr bwMode="auto">
            <a:xfrm>
              <a:off x="3781425" y="876300"/>
              <a:ext cx="785813" cy="1311275"/>
            </a:xfrm>
            <a:prstGeom prst="ellipse">
              <a:avLst/>
            </a:prstGeom>
            <a:solidFill>
              <a:srgbClr val="EAEAEA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6" name="Line 40"/>
            <p:cNvSpPr>
              <a:spLocks noChangeShapeType="1"/>
            </p:cNvSpPr>
            <p:nvPr/>
          </p:nvSpPr>
          <p:spPr bwMode="auto">
            <a:xfrm>
              <a:off x="1069975" y="873125"/>
              <a:ext cx="30765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5" name="Line 39"/>
            <p:cNvSpPr>
              <a:spLocks noChangeShapeType="1"/>
            </p:cNvSpPr>
            <p:nvPr/>
          </p:nvSpPr>
          <p:spPr bwMode="auto">
            <a:xfrm>
              <a:off x="1116013" y="2192338"/>
              <a:ext cx="30765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4" name="Line 38"/>
            <p:cNvSpPr>
              <a:spLocks noChangeShapeType="1"/>
            </p:cNvSpPr>
            <p:nvPr/>
          </p:nvSpPr>
          <p:spPr bwMode="auto">
            <a:xfrm>
              <a:off x="4194175" y="1522413"/>
              <a:ext cx="768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3" name="Line 37"/>
            <p:cNvSpPr>
              <a:spLocks noChangeShapeType="1"/>
            </p:cNvSpPr>
            <p:nvPr/>
          </p:nvSpPr>
          <p:spPr bwMode="auto">
            <a:xfrm>
              <a:off x="1139825" y="1522413"/>
              <a:ext cx="2990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2" name="Line 36"/>
            <p:cNvSpPr>
              <a:spLocks noChangeShapeType="1"/>
            </p:cNvSpPr>
            <p:nvPr/>
          </p:nvSpPr>
          <p:spPr bwMode="auto">
            <a:xfrm>
              <a:off x="1114425" y="2208213"/>
              <a:ext cx="0" cy="514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1" name="Line 35"/>
            <p:cNvSpPr>
              <a:spLocks noChangeShapeType="1"/>
            </p:cNvSpPr>
            <p:nvPr/>
          </p:nvSpPr>
          <p:spPr bwMode="auto">
            <a:xfrm flipV="1">
              <a:off x="1120775" y="1027113"/>
              <a:ext cx="0" cy="1123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90" name="Oval 34"/>
            <p:cNvSpPr>
              <a:spLocks noChangeArrowheads="1"/>
            </p:cNvSpPr>
            <p:nvPr/>
          </p:nvSpPr>
          <p:spPr bwMode="auto">
            <a:xfrm>
              <a:off x="720725" y="876300"/>
              <a:ext cx="790575" cy="13192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89" name="Line 33"/>
            <p:cNvSpPr>
              <a:spLocks noChangeShapeType="1"/>
            </p:cNvSpPr>
            <p:nvPr/>
          </p:nvSpPr>
          <p:spPr bwMode="auto">
            <a:xfrm flipH="1">
              <a:off x="771525" y="1528763"/>
              <a:ext cx="330200" cy="33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88" name="Line 32"/>
            <p:cNvSpPr>
              <a:spLocks noChangeShapeType="1"/>
            </p:cNvSpPr>
            <p:nvPr/>
          </p:nvSpPr>
          <p:spPr bwMode="auto">
            <a:xfrm flipH="1">
              <a:off x="441325" y="1871663"/>
              <a:ext cx="317500" cy="317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87" name="Text Box 31"/>
            <p:cNvSpPr txBox="1">
              <a:spLocks noChangeArrowheads="1"/>
            </p:cNvSpPr>
            <p:nvPr/>
          </p:nvSpPr>
          <p:spPr bwMode="auto">
            <a:xfrm>
              <a:off x="409575" y="2132013"/>
              <a:ext cx="27940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286" name="Text Box 30"/>
            <p:cNvSpPr txBox="1">
              <a:spLocks noChangeArrowheads="1"/>
            </p:cNvSpPr>
            <p:nvPr/>
          </p:nvSpPr>
          <p:spPr bwMode="auto">
            <a:xfrm>
              <a:off x="1089025" y="2519363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285" name="Text Box 29"/>
            <p:cNvSpPr txBox="1">
              <a:spLocks noChangeArrowheads="1"/>
            </p:cNvSpPr>
            <p:nvPr/>
          </p:nvSpPr>
          <p:spPr bwMode="auto">
            <a:xfrm>
              <a:off x="4600575" y="1262063"/>
              <a:ext cx="27940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284" name="Text Box 28"/>
            <p:cNvSpPr txBox="1">
              <a:spLocks noChangeArrowheads="1"/>
            </p:cNvSpPr>
            <p:nvPr/>
          </p:nvSpPr>
          <p:spPr bwMode="auto">
            <a:xfrm>
              <a:off x="4117975" y="1109663"/>
              <a:ext cx="27940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283" name="Text Box 27"/>
            <p:cNvSpPr txBox="1">
              <a:spLocks noChangeArrowheads="1"/>
            </p:cNvSpPr>
            <p:nvPr/>
          </p:nvSpPr>
          <p:spPr bwMode="auto">
            <a:xfrm>
              <a:off x="4175125" y="1789113"/>
              <a:ext cx="3683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282" name="Line 26"/>
            <p:cNvSpPr>
              <a:spLocks noChangeShapeType="1"/>
            </p:cNvSpPr>
            <p:nvPr/>
          </p:nvSpPr>
          <p:spPr bwMode="auto">
            <a:xfrm>
              <a:off x="4194175" y="1522413"/>
              <a:ext cx="0" cy="6032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81" name="Line 25"/>
            <p:cNvSpPr>
              <a:spLocks noChangeShapeType="1"/>
            </p:cNvSpPr>
            <p:nvPr/>
          </p:nvSpPr>
          <p:spPr bwMode="auto">
            <a:xfrm flipV="1">
              <a:off x="4200525" y="1096963"/>
              <a:ext cx="260350" cy="412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80" name="Text Box 24"/>
            <p:cNvSpPr txBox="1">
              <a:spLocks noChangeArrowheads="1"/>
            </p:cNvSpPr>
            <p:nvPr/>
          </p:nvSpPr>
          <p:spPr bwMode="auto">
            <a:xfrm>
              <a:off x="2466975" y="2189163"/>
              <a:ext cx="27940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301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309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3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98136"/>
              </p:ext>
            </p:extLst>
          </p:nvPr>
        </p:nvGraphicFramePr>
        <p:xfrm>
          <a:off x="2296538" y="2965585"/>
          <a:ext cx="2032270" cy="58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9" name="Equation" r:id="rId4" imgW="1485900" imgH="431800" progId="Equation.3">
                  <p:embed/>
                </p:oleObj>
              </mc:Choice>
              <mc:Fallback>
                <p:oleObj name="Equation" r:id="rId4" imgW="1485900" imgH="4318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538" y="2965585"/>
                        <a:ext cx="2032270" cy="5862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11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3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22206"/>
              </p:ext>
            </p:extLst>
          </p:nvPr>
        </p:nvGraphicFramePr>
        <p:xfrm>
          <a:off x="4737370" y="2965585"/>
          <a:ext cx="2684834" cy="5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70" name="Equation" r:id="rId6" imgW="1993900" imgH="431800" progId="Equation.3">
                  <p:embed/>
                </p:oleObj>
              </mc:Choice>
              <mc:Fallback>
                <p:oleObj name="Equation" r:id="rId6" imgW="19939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370" y="2965585"/>
                        <a:ext cx="2684834" cy="578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3237194" y="264121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Polar Coordinate Formulation </a:t>
            </a:r>
            <a:endParaRPr lang="en-US" u="sng" dirty="0"/>
          </a:p>
        </p:txBody>
      </p:sp>
      <p:sp>
        <p:nvSpPr>
          <p:cNvPr id="224313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13193" y="3720719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22431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3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37870"/>
              </p:ext>
            </p:extLst>
          </p:nvPr>
        </p:nvGraphicFramePr>
        <p:xfrm>
          <a:off x="2966934" y="3590045"/>
          <a:ext cx="4471481" cy="63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71" name="Equation" r:id="rId8" imgW="3200400" imgH="457200" progId="Equation.3">
                  <p:embed/>
                </p:oleObj>
              </mc:Choice>
              <mc:Fallback>
                <p:oleObj name="Equation" r:id="rId8" imgW="3200400" imgH="4572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934" y="3590045"/>
                        <a:ext cx="4471481" cy="6387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598022" y="4768333"/>
            <a:ext cx="163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Stress Solution:</a:t>
            </a:r>
            <a:endParaRPr lang="en-US" dirty="0"/>
          </a:p>
        </p:txBody>
      </p:sp>
      <p:sp>
        <p:nvSpPr>
          <p:cNvPr id="2243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31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101850"/>
              </p:ext>
            </p:extLst>
          </p:nvPr>
        </p:nvGraphicFramePr>
        <p:xfrm>
          <a:off x="2256816" y="4249871"/>
          <a:ext cx="3167434" cy="179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72" name="Equation" r:id="rId10" imgW="2336800" imgH="1320800" progId="Equation.3">
                  <p:embed/>
                </p:oleObj>
              </mc:Choice>
              <mc:Fallback>
                <p:oleObj name="Equation" r:id="rId10" imgW="2336800" imgH="13208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16" y="4249871"/>
                        <a:ext cx="3167434" cy="17970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19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31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24312"/>
              </p:ext>
            </p:extLst>
          </p:nvPr>
        </p:nvGraphicFramePr>
        <p:xfrm>
          <a:off x="5982510" y="4835775"/>
          <a:ext cx="2629035" cy="60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73" name="Equation" r:id="rId12" imgW="1815840" imgH="419040" progId="Equation.3">
                  <p:embed/>
                </p:oleObj>
              </mc:Choice>
              <mc:Fallback>
                <p:oleObj name="Equation" r:id="rId12" imgW="1815840" imgH="4190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510" y="4835775"/>
                        <a:ext cx="2629035" cy="605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ight Arrow 63"/>
          <p:cNvSpPr/>
          <p:nvPr/>
        </p:nvSpPr>
        <p:spPr>
          <a:xfrm>
            <a:off x="5573678" y="5035414"/>
            <a:ext cx="2667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10063" y="5594644"/>
            <a:ext cx="228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Strength of Materials: </a:t>
            </a:r>
            <a:endParaRPr lang="en-US" dirty="0"/>
          </a:p>
        </p:txBody>
      </p:sp>
      <p:sp>
        <p:nvSpPr>
          <p:cNvPr id="224321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32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969828"/>
              </p:ext>
            </p:extLst>
          </p:nvPr>
        </p:nvGraphicFramePr>
        <p:xfrm>
          <a:off x="7184416" y="5517015"/>
          <a:ext cx="1123004" cy="51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74" name="Equation" r:id="rId14" imgW="850531" imgH="393529" progId="Equation.3">
                  <p:embed/>
                </p:oleObj>
              </mc:Choice>
              <mc:Fallback>
                <p:oleObj name="Equation" r:id="rId14" imgW="850531" imgH="393529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416" y="5517015"/>
                        <a:ext cx="1123004" cy="5173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412" y="340172"/>
            <a:ext cx="4896853" cy="9164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Torsional Deformations</a:t>
            </a:r>
            <a:endParaRPr lang="en-US" sz="36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05937" y="1376672"/>
            <a:ext cx="2592705" cy="2714626"/>
            <a:chOff x="4332" y="4830"/>
            <a:chExt cx="4083" cy="472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332" y="5361"/>
              <a:ext cx="3249" cy="4192"/>
            </a:xfrm>
            <a:custGeom>
              <a:avLst/>
              <a:gdLst>
                <a:gd name="T0" fmla="*/ 166 w 3249"/>
                <a:gd name="T1" fmla="*/ 770 h 4192"/>
                <a:gd name="T2" fmla="*/ 3 w 3249"/>
                <a:gd name="T3" fmla="*/ 1449 h 4192"/>
                <a:gd name="T4" fmla="*/ 183 w 3249"/>
                <a:gd name="T5" fmla="*/ 2019 h 4192"/>
                <a:gd name="T6" fmla="*/ 513 w 3249"/>
                <a:gd name="T7" fmla="*/ 2319 h 4192"/>
                <a:gd name="T8" fmla="*/ 783 w 3249"/>
                <a:gd name="T9" fmla="*/ 2589 h 4192"/>
                <a:gd name="T10" fmla="*/ 918 w 3249"/>
                <a:gd name="T11" fmla="*/ 2859 h 4192"/>
                <a:gd name="T12" fmla="*/ 1068 w 3249"/>
                <a:gd name="T13" fmla="*/ 3249 h 4192"/>
                <a:gd name="T14" fmla="*/ 1278 w 3249"/>
                <a:gd name="T15" fmla="*/ 3774 h 4192"/>
                <a:gd name="T16" fmla="*/ 1503 w 3249"/>
                <a:gd name="T17" fmla="*/ 4074 h 4192"/>
                <a:gd name="T18" fmla="*/ 1900 w 3249"/>
                <a:gd name="T19" fmla="*/ 4187 h 4192"/>
                <a:gd name="T20" fmla="*/ 2268 w 3249"/>
                <a:gd name="T21" fmla="*/ 4104 h 4192"/>
                <a:gd name="T22" fmla="*/ 2612 w 3249"/>
                <a:gd name="T23" fmla="*/ 3843 h 4192"/>
                <a:gd name="T24" fmla="*/ 2988 w 3249"/>
                <a:gd name="T25" fmla="*/ 3288 h 4192"/>
                <a:gd name="T26" fmla="*/ 3189 w 3249"/>
                <a:gd name="T27" fmla="*/ 2616 h 4192"/>
                <a:gd name="T28" fmla="*/ 3223 w 3249"/>
                <a:gd name="T29" fmla="*/ 1870 h 4192"/>
                <a:gd name="T30" fmla="*/ 3040 w 3249"/>
                <a:gd name="T31" fmla="*/ 1143 h 4192"/>
                <a:gd name="T32" fmla="*/ 2444 w 3249"/>
                <a:gd name="T33" fmla="*/ 384 h 4192"/>
                <a:gd name="T34" fmla="*/ 1653 w 3249"/>
                <a:gd name="T35" fmla="*/ 39 h 4192"/>
                <a:gd name="T36" fmla="*/ 841 w 3249"/>
                <a:gd name="T37" fmla="*/ 148 h 4192"/>
                <a:gd name="T38" fmla="*/ 166 w 3249"/>
                <a:gd name="T39" fmla="*/ 770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9" h="4192">
                  <a:moveTo>
                    <a:pt x="166" y="770"/>
                  </a:moveTo>
                  <a:cubicBezTo>
                    <a:pt x="26" y="987"/>
                    <a:pt x="0" y="1241"/>
                    <a:pt x="3" y="1449"/>
                  </a:cubicBezTo>
                  <a:cubicBezTo>
                    <a:pt x="6" y="1657"/>
                    <a:pt x="98" y="1874"/>
                    <a:pt x="183" y="2019"/>
                  </a:cubicBezTo>
                  <a:cubicBezTo>
                    <a:pt x="268" y="2164"/>
                    <a:pt x="413" y="2224"/>
                    <a:pt x="513" y="2319"/>
                  </a:cubicBezTo>
                  <a:cubicBezTo>
                    <a:pt x="613" y="2414"/>
                    <a:pt x="716" y="2499"/>
                    <a:pt x="783" y="2589"/>
                  </a:cubicBezTo>
                  <a:cubicBezTo>
                    <a:pt x="850" y="2679"/>
                    <a:pt x="871" y="2749"/>
                    <a:pt x="918" y="2859"/>
                  </a:cubicBezTo>
                  <a:cubicBezTo>
                    <a:pt x="965" y="2969"/>
                    <a:pt x="1008" y="3096"/>
                    <a:pt x="1068" y="3249"/>
                  </a:cubicBezTo>
                  <a:cubicBezTo>
                    <a:pt x="1128" y="3402"/>
                    <a:pt x="1205" y="3636"/>
                    <a:pt x="1278" y="3774"/>
                  </a:cubicBezTo>
                  <a:cubicBezTo>
                    <a:pt x="1351" y="3912"/>
                    <a:pt x="1399" y="4005"/>
                    <a:pt x="1503" y="4074"/>
                  </a:cubicBezTo>
                  <a:cubicBezTo>
                    <a:pt x="1607" y="4143"/>
                    <a:pt x="1773" y="4182"/>
                    <a:pt x="1900" y="4187"/>
                  </a:cubicBezTo>
                  <a:cubicBezTo>
                    <a:pt x="2027" y="4192"/>
                    <a:pt x="2149" y="4161"/>
                    <a:pt x="2268" y="4104"/>
                  </a:cubicBezTo>
                  <a:cubicBezTo>
                    <a:pt x="2387" y="4047"/>
                    <a:pt x="2492" y="3979"/>
                    <a:pt x="2612" y="3843"/>
                  </a:cubicBezTo>
                  <a:cubicBezTo>
                    <a:pt x="2732" y="3707"/>
                    <a:pt x="2891" y="3492"/>
                    <a:pt x="2988" y="3288"/>
                  </a:cubicBezTo>
                  <a:cubicBezTo>
                    <a:pt x="3084" y="3083"/>
                    <a:pt x="3150" y="2853"/>
                    <a:pt x="3189" y="2616"/>
                  </a:cubicBezTo>
                  <a:cubicBezTo>
                    <a:pt x="3229" y="2380"/>
                    <a:pt x="3249" y="2117"/>
                    <a:pt x="3223" y="1870"/>
                  </a:cubicBezTo>
                  <a:cubicBezTo>
                    <a:pt x="3199" y="1624"/>
                    <a:pt x="3170" y="1391"/>
                    <a:pt x="3040" y="1143"/>
                  </a:cubicBezTo>
                  <a:cubicBezTo>
                    <a:pt x="2911" y="895"/>
                    <a:pt x="2675" y="568"/>
                    <a:pt x="2444" y="384"/>
                  </a:cubicBezTo>
                  <a:cubicBezTo>
                    <a:pt x="2213" y="200"/>
                    <a:pt x="1920" y="78"/>
                    <a:pt x="1653" y="39"/>
                  </a:cubicBezTo>
                  <a:cubicBezTo>
                    <a:pt x="1386" y="0"/>
                    <a:pt x="1089" y="26"/>
                    <a:pt x="841" y="148"/>
                  </a:cubicBezTo>
                  <a:cubicBezTo>
                    <a:pt x="593" y="270"/>
                    <a:pt x="287" y="496"/>
                    <a:pt x="166" y="770"/>
                  </a:cubicBezTo>
                  <a:close/>
                </a:path>
              </a:pathLst>
            </a:custGeom>
            <a:solidFill>
              <a:srgbClr val="DDDDDD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4"/>
            <p:cNvCxnSpPr/>
            <p:nvPr/>
          </p:nvCxnSpPr>
          <p:spPr bwMode="auto">
            <a:xfrm>
              <a:off x="5445" y="7455"/>
              <a:ext cx="2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"/>
            <p:cNvCxnSpPr/>
            <p:nvPr/>
          </p:nvCxnSpPr>
          <p:spPr bwMode="auto">
            <a:xfrm flipV="1">
              <a:off x="6000" y="4845"/>
              <a:ext cx="0" cy="3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890" y="7470"/>
              <a:ext cx="525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075" y="4830"/>
              <a:ext cx="525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610" y="7395"/>
              <a:ext cx="525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O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1" name="Line 9"/>
            <p:cNvCxnSpPr/>
            <p:nvPr/>
          </p:nvCxnSpPr>
          <p:spPr bwMode="auto">
            <a:xfrm flipV="1">
              <a:off x="6003" y="6465"/>
              <a:ext cx="782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0"/>
            <p:cNvCxnSpPr/>
            <p:nvPr/>
          </p:nvCxnSpPr>
          <p:spPr bwMode="auto">
            <a:xfrm flipV="1">
              <a:off x="5993" y="6290"/>
              <a:ext cx="45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rc 11"/>
            <p:cNvSpPr>
              <a:spLocks/>
            </p:cNvSpPr>
            <p:nvPr/>
          </p:nvSpPr>
          <p:spPr bwMode="auto">
            <a:xfrm rot="16200000" flipV="1">
              <a:off x="6097" y="6920"/>
              <a:ext cx="492" cy="5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003"/>
                <a:gd name="T1" fmla="*/ 0 h 21600"/>
                <a:gd name="T2" fmla="*/ 18003 w 18003"/>
                <a:gd name="T3" fmla="*/ 9664 h 21600"/>
                <a:gd name="T4" fmla="*/ 0 w 180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03" h="21600" fill="none" extrusionOk="0">
                  <a:moveTo>
                    <a:pt x="-1" y="0"/>
                  </a:moveTo>
                  <a:cubicBezTo>
                    <a:pt x="7241" y="0"/>
                    <a:pt x="14001" y="3628"/>
                    <a:pt x="18002" y="9664"/>
                  </a:cubicBezTo>
                </a:path>
                <a:path w="18003" h="21600" stroke="0" extrusionOk="0">
                  <a:moveTo>
                    <a:pt x="-1" y="0"/>
                  </a:moveTo>
                  <a:cubicBezTo>
                    <a:pt x="7241" y="0"/>
                    <a:pt x="14001" y="3628"/>
                    <a:pt x="18002" y="966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Arc 12"/>
            <p:cNvSpPr>
              <a:spLocks/>
            </p:cNvSpPr>
            <p:nvPr/>
          </p:nvSpPr>
          <p:spPr bwMode="auto">
            <a:xfrm rot="13943614" flipV="1">
              <a:off x="5737" y="6793"/>
              <a:ext cx="589" cy="477"/>
            </a:xfrm>
            <a:custGeom>
              <a:avLst/>
              <a:gdLst>
                <a:gd name="G0" fmla="+- 0 0 0"/>
                <a:gd name="G1" fmla="+- 18735 0 0"/>
                <a:gd name="G2" fmla="+- 21600 0 0"/>
                <a:gd name="T0" fmla="*/ 10750 w 21574"/>
                <a:gd name="T1" fmla="*/ 0 h 18735"/>
                <a:gd name="T2" fmla="*/ 21574 w 21574"/>
                <a:gd name="T3" fmla="*/ 17682 h 18735"/>
                <a:gd name="T4" fmla="*/ 0 w 21574"/>
                <a:gd name="T5" fmla="*/ 18735 h 18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4" h="18735" fill="none" extrusionOk="0">
                  <a:moveTo>
                    <a:pt x="10749" y="0"/>
                  </a:moveTo>
                  <a:cubicBezTo>
                    <a:pt x="17135" y="3664"/>
                    <a:pt x="21215" y="10328"/>
                    <a:pt x="21574" y="17681"/>
                  </a:cubicBezTo>
                </a:path>
                <a:path w="21574" h="18735" stroke="0" extrusionOk="0">
                  <a:moveTo>
                    <a:pt x="10749" y="0"/>
                  </a:moveTo>
                  <a:cubicBezTo>
                    <a:pt x="17135" y="3664"/>
                    <a:pt x="21215" y="10328"/>
                    <a:pt x="21574" y="17681"/>
                  </a:cubicBezTo>
                  <a:lnTo>
                    <a:pt x="0" y="1873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356" y="6757"/>
              <a:ext cx="443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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480" y="6945"/>
              <a:ext cx="42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78" y="5868"/>
              <a:ext cx="49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P'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750" y="6143"/>
              <a:ext cx="47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P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225" y="6525"/>
              <a:ext cx="40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766" y="6411"/>
              <a:ext cx="71" cy="71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427" y="6216"/>
              <a:ext cx="71" cy="71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Arc 20"/>
            <p:cNvSpPr>
              <a:spLocks/>
            </p:cNvSpPr>
            <p:nvPr/>
          </p:nvSpPr>
          <p:spPr bwMode="auto">
            <a:xfrm>
              <a:off x="6158" y="6260"/>
              <a:ext cx="638" cy="1051"/>
            </a:xfrm>
            <a:custGeom>
              <a:avLst/>
              <a:gdLst>
                <a:gd name="G0" fmla="+- 0 0 0"/>
                <a:gd name="G1" fmla="+- 20565 0 0"/>
                <a:gd name="G2" fmla="+- 21600 0 0"/>
                <a:gd name="T0" fmla="*/ 6607 w 13532"/>
                <a:gd name="T1" fmla="*/ 0 h 20565"/>
                <a:gd name="T2" fmla="*/ 13532 w 13532"/>
                <a:gd name="T3" fmla="*/ 3730 h 20565"/>
                <a:gd name="T4" fmla="*/ 0 w 13532"/>
                <a:gd name="T5" fmla="*/ 20565 h 20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32" h="20565" fill="none" extrusionOk="0">
                  <a:moveTo>
                    <a:pt x="6606" y="0"/>
                  </a:moveTo>
                  <a:cubicBezTo>
                    <a:pt x="9124" y="808"/>
                    <a:pt x="11471" y="2073"/>
                    <a:pt x="13532" y="3729"/>
                  </a:cubicBezTo>
                </a:path>
                <a:path w="13532" h="20565" stroke="0" extrusionOk="0">
                  <a:moveTo>
                    <a:pt x="6606" y="0"/>
                  </a:moveTo>
                  <a:cubicBezTo>
                    <a:pt x="9124" y="808"/>
                    <a:pt x="11471" y="2073"/>
                    <a:pt x="13532" y="3729"/>
                  </a:cubicBezTo>
                  <a:lnTo>
                    <a:pt x="0" y="2056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360" y="8250"/>
              <a:ext cx="525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7455" y="6390"/>
              <a:ext cx="525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S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2602"/>
              </p:ext>
            </p:extLst>
          </p:nvPr>
        </p:nvGraphicFramePr>
        <p:xfrm>
          <a:off x="4257018" y="1542858"/>
          <a:ext cx="2060073" cy="72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3" name="Equation" r:id="rId4" imgW="1218671" imgH="431613" progId="Equation.3">
                  <p:embed/>
                </p:oleObj>
              </mc:Choice>
              <mc:Fallback>
                <p:oleObj name="Equation" r:id="rId4" imgW="1218671" imgH="431613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018" y="1542858"/>
                        <a:ext cx="2060073" cy="724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84666"/>
              </p:ext>
            </p:extLst>
          </p:nvPr>
        </p:nvGraphicFramePr>
        <p:xfrm>
          <a:off x="4885333" y="2469289"/>
          <a:ext cx="721895" cy="32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4" name="Equation" r:id="rId6" imgW="444307" imgH="203112" progId="Equation.3">
                  <p:embed/>
                </p:oleObj>
              </mc:Choice>
              <mc:Fallback>
                <p:oleObj name="Equation" r:id="rId6" imgW="444307" imgH="20311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333" y="2469289"/>
                        <a:ext cx="721895" cy="322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3842686" y="2850108"/>
            <a:ext cx="3773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>
                <a:sym typeface="Symbol"/>
              </a:rPr>
              <a:t> =</a:t>
            </a:r>
            <a:r>
              <a:rPr lang="en-US" sz="1900" dirty="0" smtClean="0"/>
              <a:t> </a:t>
            </a:r>
            <a:r>
              <a:rPr lang="en-US" sz="2000" i="1" dirty="0" smtClean="0"/>
              <a:t>angle </a:t>
            </a:r>
            <a:r>
              <a:rPr lang="en-US" sz="2000" i="1" dirty="0"/>
              <a:t>of twist per unit length</a:t>
            </a:r>
            <a:endParaRPr lang="en-US" sz="2000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095601"/>
              </p:ext>
            </p:extLst>
          </p:nvPr>
        </p:nvGraphicFramePr>
        <p:xfrm>
          <a:off x="4740955" y="3455881"/>
          <a:ext cx="1203157" cy="101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5" name="Equation" r:id="rId8" imgW="736600" imgH="622300" progId="Equation.3">
                  <p:embed/>
                </p:oleObj>
              </mc:Choice>
              <mc:Fallback>
                <p:oleObj name="Equation" r:id="rId8" imgW="736600" imgH="622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955" y="3455881"/>
                        <a:ext cx="1203157" cy="1015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ight Arrow 31"/>
          <p:cNvSpPr/>
          <p:nvPr/>
        </p:nvSpPr>
        <p:spPr>
          <a:xfrm>
            <a:off x="4259176" y="3831162"/>
            <a:ext cx="240632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07118" y="4626771"/>
            <a:ext cx="2971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 smtClean="0">
                <a:sym typeface="Symbol"/>
              </a:rPr>
              <a:t> =</a:t>
            </a:r>
            <a:r>
              <a:rPr lang="en-US" sz="2000" dirty="0" smtClean="0"/>
              <a:t> </a:t>
            </a:r>
            <a:r>
              <a:rPr lang="en-US" sz="2000" i="1" dirty="0" smtClean="0"/>
              <a:t>warping displacement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1949629" y="5160171"/>
            <a:ext cx="5185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ym typeface="Symbol"/>
              </a:rPr>
              <a:t>Now must show assumed displacement form </a:t>
            </a:r>
          </a:p>
          <a:p>
            <a:pPr algn="ctr"/>
            <a:r>
              <a:rPr lang="en-US" sz="2000" dirty="0" smtClean="0">
                <a:sym typeface="Symbol"/>
              </a:rPr>
              <a:t>will satisfy all elasticity field equations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34796"/>
            <a:ext cx="7555832" cy="84429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Stress Function Formulation</a:t>
            </a:r>
            <a:endParaRPr lang="en-US" sz="36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48117"/>
              </p:ext>
            </p:extLst>
          </p:nvPr>
        </p:nvGraphicFramePr>
        <p:xfrm>
          <a:off x="1693636" y="1298432"/>
          <a:ext cx="1070812" cy="9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8" name="Equation" r:id="rId4" imgW="736600" imgH="622300" progId="Equation.3">
                  <p:embed/>
                </p:oleObj>
              </mc:Choice>
              <mc:Fallback>
                <p:oleObj name="Equation" r:id="rId4" imgW="736600" imgH="62230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636" y="1298432"/>
                        <a:ext cx="1070812" cy="904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422292"/>
              </p:ext>
            </p:extLst>
          </p:nvPr>
        </p:nvGraphicFramePr>
        <p:xfrm>
          <a:off x="3426182" y="1095640"/>
          <a:ext cx="1900991" cy="163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9" name="Equation" r:id="rId6" imgW="1358900" imgH="1168400" progId="Equation.3">
                  <p:embed/>
                </p:oleObj>
              </mc:Choice>
              <mc:Fallback>
                <p:oleObj name="Equation" r:id="rId6" imgW="1358900" imgH="11684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182" y="1095640"/>
                        <a:ext cx="1900991" cy="1635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25357"/>
              </p:ext>
            </p:extLst>
          </p:nvPr>
        </p:nvGraphicFramePr>
        <p:xfrm>
          <a:off x="5964846" y="1150609"/>
          <a:ext cx="1925053" cy="154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40" name="Equation" r:id="rId8" imgW="1460500" imgH="1168400" progId="Equation.3">
                  <p:embed/>
                </p:oleObj>
              </mc:Choice>
              <mc:Fallback>
                <p:oleObj name="Equation" r:id="rId8" imgW="1460500" imgH="11684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846" y="1150609"/>
                        <a:ext cx="1925053" cy="154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2956952" y="1661126"/>
            <a:ext cx="240632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79572" y="1705242"/>
            <a:ext cx="240632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27572"/>
              </p:ext>
            </p:extLst>
          </p:nvPr>
        </p:nvGraphicFramePr>
        <p:xfrm>
          <a:off x="2511784" y="3261325"/>
          <a:ext cx="1357778" cy="61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41" name="Equation" r:id="rId10" imgW="990170" imgH="444307" progId="Equation.3">
                  <p:embed/>
                </p:oleObj>
              </mc:Choice>
              <mc:Fallback>
                <p:oleObj name="Equation" r:id="rId10" imgW="990170" imgH="444307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784" y="3261325"/>
                        <a:ext cx="1357778" cy="613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11115"/>
              </p:ext>
            </p:extLst>
          </p:nvPr>
        </p:nvGraphicFramePr>
        <p:xfrm>
          <a:off x="4894035" y="3225232"/>
          <a:ext cx="1768644" cy="62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42" name="Equation" r:id="rId12" imgW="1256755" imgH="444307" progId="Equation.3">
                  <p:embed/>
                </p:oleObj>
              </mc:Choice>
              <mc:Fallback>
                <p:oleObj name="Equation" r:id="rId12" imgW="1256755" imgH="444307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035" y="3225232"/>
                        <a:ext cx="1768644" cy="629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987366" y="2860091"/>
            <a:ext cx="230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Equilibrium Equations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75520" y="2860092"/>
            <a:ext cx="231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Compatibility Relation 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1178279" y="4015122"/>
            <a:ext cx="4319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Introduce </a:t>
            </a:r>
            <a:r>
              <a:rPr lang="en-US" i="1" dirty="0" err="1" smtClean="0"/>
              <a:t>Prandtl</a:t>
            </a:r>
            <a:r>
              <a:rPr lang="en-US" i="1" dirty="0" smtClean="0"/>
              <a:t> Stress Function </a:t>
            </a:r>
            <a:r>
              <a:rPr lang="en-US" dirty="0" smtClean="0">
                <a:sym typeface="Symbol"/>
              </a:rPr>
              <a:t> = (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19597"/>
              </p:ext>
            </p:extLst>
          </p:nvPr>
        </p:nvGraphicFramePr>
        <p:xfrm>
          <a:off x="5591867" y="3935091"/>
          <a:ext cx="1756611" cy="5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43" name="Equation" r:id="rId14" imgW="1346200" imgH="419100" progId="Equation.3">
                  <p:embed/>
                </p:oleObj>
              </mc:Choice>
              <mc:Fallback>
                <p:oleObj name="Equation" r:id="rId14" imgW="1346200" imgH="4191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867" y="3935091"/>
                        <a:ext cx="1756611" cy="54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019865" y="4520177"/>
            <a:ext cx="6930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quilibrium will be </a:t>
            </a:r>
            <a:r>
              <a:rPr lang="en-US" dirty="0"/>
              <a:t>identically satisfied and </a:t>
            </a:r>
            <a:r>
              <a:rPr lang="en-US" dirty="0" smtClean="0"/>
              <a:t>compatibility </a:t>
            </a:r>
            <a:r>
              <a:rPr lang="en-US" dirty="0"/>
              <a:t>relation gives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33264"/>
              </p:ext>
            </p:extLst>
          </p:nvPr>
        </p:nvGraphicFramePr>
        <p:xfrm>
          <a:off x="3426182" y="5005903"/>
          <a:ext cx="2147639" cy="61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44" name="Equation" r:id="rId16" imgW="1600200" imgH="457200" progId="Equation.3">
                  <p:embed/>
                </p:oleObj>
              </mc:Choice>
              <mc:Fallback>
                <p:oleObj name="Equation" r:id="rId16" imgW="1600200" imgH="4572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182" y="5005903"/>
                        <a:ext cx="2147639" cy="613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815332" y="5657298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Poisson equation</a:t>
            </a:r>
            <a:r>
              <a:rPr lang="en-US" dirty="0"/>
              <a:t> that is amenable to several analytical solution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411" y="238543"/>
            <a:ext cx="6653463" cy="125337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Boundary Conditions</a:t>
            </a:r>
            <a:br>
              <a:rPr lang="en-US" sz="3600" b="1" dirty="0" smtClean="0"/>
            </a:br>
            <a:r>
              <a:rPr lang="en-US" sz="3600" b="1" dirty="0" smtClean="0"/>
              <a:t>Stress Function Formulation</a:t>
            </a:r>
            <a:endParaRPr 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4023" r="16634"/>
          <a:stretch/>
        </p:blipFill>
        <p:spPr bwMode="auto">
          <a:xfrm>
            <a:off x="451378" y="1720516"/>
            <a:ext cx="3398725" cy="26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62373"/>
              </p:ext>
            </p:extLst>
          </p:nvPr>
        </p:nvGraphicFramePr>
        <p:xfrm>
          <a:off x="4170935" y="1837936"/>
          <a:ext cx="36433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5" name="Equation" r:id="rId5" imgW="3073320" imgH="1244520" progId="Equation.3">
                  <p:embed/>
                </p:oleObj>
              </mc:Choice>
              <mc:Fallback>
                <p:oleObj name="Equation" r:id="rId5" imgW="3073320" imgH="124452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935" y="1837936"/>
                        <a:ext cx="3643313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14676"/>
              </p:ext>
            </p:extLst>
          </p:nvPr>
        </p:nvGraphicFramePr>
        <p:xfrm>
          <a:off x="4210827" y="3709075"/>
          <a:ext cx="367665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6" name="Equation" r:id="rId7" imgW="3047760" imgH="1981080" progId="Equation.3">
                  <p:embed/>
                </p:oleObj>
              </mc:Choice>
              <mc:Fallback>
                <p:oleObj name="Equation" r:id="rId7" imgW="3047760" imgH="19810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827" y="3709075"/>
                        <a:ext cx="3676650" cy="239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757737" y="1481580"/>
            <a:ext cx="1676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/>
              <a:t>On Lateral Side:  </a:t>
            </a:r>
            <a:r>
              <a:rPr lang="en-US" sz="1600" i="1" u="sng" dirty="0"/>
              <a:t>S</a:t>
            </a:r>
            <a:endParaRPr lang="en-US" sz="1600" u="sng" dirty="0"/>
          </a:p>
        </p:txBody>
      </p:sp>
      <p:sp>
        <p:nvSpPr>
          <p:cNvPr id="10" name="Rectangle 9"/>
          <p:cNvSpPr/>
          <p:nvPr/>
        </p:nvSpPr>
        <p:spPr>
          <a:xfrm>
            <a:off x="4573253" y="3352960"/>
            <a:ext cx="2216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/>
              <a:t>On End:  </a:t>
            </a:r>
            <a:r>
              <a:rPr lang="en-US" sz="1600" i="1" u="sng" dirty="0" smtClean="0"/>
              <a:t>R (z = constant)</a:t>
            </a:r>
            <a:endParaRPr lang="en-US" sz="1600" i="1" u="sng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08477"/>
              </p:ext>
            </p:extLst>
          </p:nvPr>
        </p:nvGraphicFramePr>
        <p:xfrm>
          <a:off x="2457450" y="3743325"/>
          <a:ext cx="10429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7" name="Equation" r:id="rId9" imgW="977760" imgH="1028520" progId="Equation.3">
                  <p:embed/>
                </p:oleObj>
              </mc:Choice>
              <mc:Fallback>
                <p:oleObj name="Equation" r:id="rId9" imgW="977760" imgH="102852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743325"/>
                        <a:ext cx="1042988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696453" y="3489158"/>
            <a:ext cx="276726" cy="15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16768" y="3597442"/>
            <a:ext cx="745958" cy="44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13080" y="329647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/>
              <a:t>n</a:t>
            </a:r>
            <a:endParaRPr lang="en-US" sz="14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4432287" y="1754893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18" name="Rectangle 17"/>
          <p:cNvSpPr/>
          <p:nvPr/>
        </p:nvSpPr>
        <p:spPr>
          <a:xfrm>
            <a:off x="4949645" y="1766925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19" name="Rectangle 18"/>
          <p:cNvSpPr/>
          <p:nvPr/>
        </p:nvSpPr>
        <p:spPr>
          <a:xfrm>
            <a:off x="5551992" y="1769228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20" name="Rectangle 19"/>
          <p:cNvSpPr/>
          <p:nvPr/>
        </p:nvSpPr>
        <p:spPr>
          <a:xfrm>
            <a:off x="4444319" y="2091778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21" name="Rectangle 20"/>
          <p:cNvSpPr/>
          <p:nvPr/>
        </p:nvSpPr>
        <p:spPr>
          <a:xfrm>
            <a:off x="4997771" y="2103810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22" name="Rectangle 21"/>
          <p:cNvSpPr/>
          <p:nvPr/>
        </p:nvSpPr>
        <p:spPr>
          <a:xfrm>
            <a:off x="5620086" y="2074627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23" name="Rectangle 22"/>
          <p:cNvSpPr/>
          <p:nvPr/>
        </p:nvSpPr>
        <p:spPr>
          <a:xfrm>
            <a:off x="5590903" y="2387449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 3"/>
              </a:rPr>
              <a:t></a:t>
            </a:r>
            <a:endParaRPr lang="en-US" sz="2800" i="1" dirty="0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769" y="276726"/>
            <a:ext cx="5378116" cy="80611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Displacement Formulation</a:t>
            </a: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21010"/>
              </p:ext>
            </p:extLst>
          </p:nvPr>
        </p:nvGraphicFramePr>
        <p:xfrm>
          <a:off x="2574757" y="1227220"/>
          <a:ext cx="1441999" cy="65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9" name="Equation" r:id="rId4" imgW="990170" imgH="444307" progId="Equation.3">
                  <p:embed/>
                </p:oleObj>
              </mc:Choice>
              <mc:Fallback>
                <p:oleObj name="Equation" r:id="rId4" imgW="990170" imgH="444307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757" y="1227220"/>
                        <a:ext cx="1441999" cy="65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59954"/>
              </p:ext>
            </p:extLst>
          </p:nvPr>
        </p:nvGraphicFramePr>
        <p:xfrm>
          <a:off x="4788568" y="1215188"/>
          <a:ext cx="1431758" cy="66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0" name="Equation" r:id="rId6" imgW="977900" imgH="457200" progId="Equation.3">
                  <p:embed/>
                </p:oleObj>
              </mc:Choice>
              <mc:Fallback>
                <p:oleObj name="Equation" r:id="rId6" imgW="977900" imgH="4572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568" y="1215188"/>
                        <a:ext cx="1431758" cy="667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283242" y="1455821"/>
            <a:ext cx="252663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99" y="1914708"/>
            <a:ext cx="5329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Displacement </a:t>
            </a:r>
            <a:r>
              <a:rPr lang="en-US" dirty="0"/>
              <a:t>component satisfies Laplace’s equation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76522"/>
              </p:ext>
            </p:extLst>
          </p:nvPr>
        </p:nvGraphicFramePr>
        <p:xfrm>
          <a:off x="2313907" y="2740315"/>
          <a:ext cx="4375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1" name="Equation" r:id="rId8" imgW="3174840" imgH="698400" progId="Equation.3">
                  <p:embed/>
                </p:oleObj>
              </mc:Choice>
              <mc:Fallback>
                <p:oleObj name="Equation" r:id="rId8" imgW="3174840" imgH="6984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07" y="2740315"/>
                        <a:ext cx="43751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581459" y="2323791"/>
            <a:ext cx="186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On Lateral Side:  </a:t>
            </a:r>
            <a:r>
              <a:rPr lang="en-US" i="1" u="sng" dirty="0"/>
              <a:t>S</a:t>
            </a:r>
            <a:endParaRPr lang="en-US" u="sng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65972"/>
              </p:ext>
            </p:extLst>
          </p:nvPr>
        </p:nvGraphicFramePr>
        <p:xfrm>
          <a:off x="2934679" y="4152587"/>
          <a:ext cx="3665538" cy="118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2" name="Equation" r:id="rId10" imgW="2527200" imgH="812520" progId="Equation.3">
                  <p:embed/>
                </p:oleObj>
              </mc:Choice>
              <mc:Fallback>
                <p:oleObj name="Equation" r:id="rId10" imgW="2527200" imgH="81252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679" y="4152587"/>
                        <a:ext cx="3665538" cy="1181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933275" y="378609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On End:  </a:t>
            </a:r>
            <a:r>
              <a:rPr lang="en-US" i="1" u="sng" dirty="0" smtClean="0"/>
              <a:t>R</a:t>
            </a:r>
            <a:endParaRPr lang="en-US" i="1" u="sng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869411"/>
              </p:ext>
            </p:extLst>
          </p:nvPr>
        </p:nvGraphicFramePr>
        <p:xfrm>
          <a:off x="1875605" y="5520947"/>
          <a:ext cx="694034" cy="2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3" name="Equation" r:id="rId12" imgW="482181" imgH="177646" progId="Equation.3">
                  <p:embed/>
                </p:oleObj>
              </mc:Choice>
              <mc:Fallback>
                <p:oleObj name="Equation" r:id="rId12" imgW="482181" imgH="177646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605" y="5520947"/>
                        <a:ext cx="694034" cy="25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71135"/>
              </p:ext>
            </p:extLst>
          </p:nvPr>
        </p:nvGraphicFramePr>
        <p:xfrm>
          <a:off x="2732650" y="5357737"/>
          <a:ext cx="5137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4" name="Equation" r:id="rId14" imgW="3822480" imgH="457200" progId="Equation.3">
                  <p:embed/>
                </p:oleObj>
              </mc:Choice>
              <mc:Fallback>
                <p:oleObj name="Equation" r:id="rId14" imgW="3822480" imgH="4572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650" y="5357737"/>
                        <a:ext cx="51371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148" y="250575"/>
            <a:ext cx="5257800" cy="94055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Formulation Comparison</a:t>
            </a:r>
            <a:endParaRPr lang="en-US" sz="36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57952"/>
              </p:ext>
            </p:extLst>
          </p:nvPr>
        </p:nvGraphicFramePr>
        <p:xfrm>
          <a:off x="1086099" y="4022473"/>
          <a:ext cx="2571499" cy="9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4" name="Equation" r:id="rId4" imgW="1828800" imgH="685800" progId="Equation.3">
                  <p:embed/>
                </p:oleObj>
              </mc:Choice>
              <mc:Fallback>
                <p:oleObj name="Equation" r:id="rId4" imgW="1828800" imgH="6858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099" y="4022473"/>
                        <a:ext cx="2571499" cy="964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7495"/>
              </p:ext>
            </p:extLst>
          </p:nvPr>
        </p:nvGraphicFramePr>
        <p:xfrm>
          <a:off x="4770938" y="3762201"/>
          <a:ext cx="3278187" cy="133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5" name="Equation" r:id="rId6" imgW="2298600" imgH="939600" progId="Equation.3">
                  <p:embed/>
                </p:oleObj>
              </mc:Choice>
              <mc:Fallback>
                <p:oleObj name="Equation" r:id="rId6" imgW="2298600" imgH="939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938" y="3762201"/>
                        <a:ext cx="3278187" cy="1336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r="38878"/>
          <a:stretch/>
        </p:blipFill>
        <p:spPr bwMode="auto">
          <a:xfrm>
            <a:off x="3272589" y="1110352"/>
            <a:ext cx="2430380" cy="21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98418" y="3424808"/>
            <a:ext cx="28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Stress Function Formulation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5057333" y="3408767"/>
            <a:ext cx="271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Displacement Formulation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45490" y="5105220"/>
            <a:ext cx="3682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Relatively Simple Governing Equation</a:t>
            </a:r>
          </a:p>
          <a:p>
            <a:pPr algn="ctr"/>
            <a:r>
              <a:rPr lang="en-US" dirty="0" smtClean="0"/>
              <a:t>Very Simple Boundary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64563" y="5125271"/>
            <a:ext cx="3287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Very Simple Governing Equation</a:t>
            </a:r>
          </a:p>
          <a:p>
            <a:pPr algn="ctr"/>
            <a:r>
              <a:rPr lang="en-US" dirty="0" smtClean="0"/>
              <a:t>Complicated Boundary Condition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543"/>
            <a:ext cx="7652084" cy="94055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Multiply Connected Cross-Sections</a:t>
            </a:r>
            <a:endParaRPr lang="en-US" sz="3600" b="1" dirty="0"/>
          </a:p>
        </p:txBody>
      </p:sp>
      <p:sp>
        <p:nvSpPr>
          <p:cNvPr id="55" name="Rectangle 54"/>
          <p:cNvSpPr/>
          <p:nvPr/>
        </p:nvSpPr>
        <p:spPr>
          <a:xfrm>
            <a:off x="3250830" y="1264193"/>
            <a:ext cx="5089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</a:t>
            </a:r>
            <a:r>
              <a:rPr lang="en-US" sz="1600" dirty="0" smtClean="0"/>
              <a:t>oundary </a:t>
            </a:r>
            <a:r>
              <a:rPr lang="en-US" sz="1600" dirty="0"/>
              <a:t>conditions of zero tractions on all lateral surfaces </a:t>
            </a:r>
            <a:r>
              <a:rPr lang="en-US" sz="1600" dirty="0" smtClean="0"/>
              <a:t>apply </a:t>
            </a:r>
            <a:r>
              <a:rPr lang="en-US" sz="1600" dirty="0"/>
              <a:t>to </a:t>
            </a:r>
            <a:r>
              <a:rPr lang="en-US" sz="1600" dirty="0" smtClean="0"/>
              <a:t>external </a:t>
            </a:r>
            <a:r>
              <a:rPr lang="en-US" sz="1600" dirty="0"/>
              <a:t>boundary </a:t>
            </a:r>
            <a:r>
              <a:rPr lang="en-US" sz="1600" i="1" dirty="0"/>
              <a:t>S</a:t>
            </a:r>
            <a:r>
              <a:rPr lang="en-US" sz="1600" i="1" baseline="-25000" dirty="0"/>
              <a:t>o</a:t>
            </a:r>
            <a:r>
              <a:rPr lang="en-US" sz="1600" dirty="0"/>
              <a:t> and all internal boundaries </a:t>
            </a:r>
            <a:r>
              <a:rPr lang="en-US" sz="1600" i="1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, . . .  S</a:t>
            </a:r>
            <a:r>
              <a:rPr lang="en-US" sz="1600" dirty="0" smtClean="0"/>
              <a:t>tress </a:t>
            </a:r>
            <a:r>
              <a:rPr lang="en-US" sz="1600" dirty="0"/>
              <a:t>function </a:t>
            </a:r>
            <a:r>
              <a:rPr lang="en-US" sz="1600" dirty="0" smtClean="0"/>
              <a:t>will be </a:t>
            </a:r>
            <a:r>
              <a:rPr lang="en-US" sz="1600" dirty="0"/>
              <a:t>a constant and </a:t>
            </a:r>
            <a:r>
              <a:rPr lang="en-US" sz="1600" dirty="0" smtClean="0"/>
              <a:t> </a:t>
            </a:r>
            <a:r>
              <a:rPr lang="en-US" sz="1600" dirty="0"/>
              <a:t>displacement be specified as per (9.3.20) or (9.3.21) on each boundary </a:t>
            </a:r>
            <a:r>
              <a:rPr lang="en-US" sz="1600" i="1" dirty="0"/>
              <a:t>S</a:t>
            </a:r>
            <a:r>
              <a:rPr lang="en-US" sz="1600" i="1" baseline="-25000" dirty="0"/>
              <a:t>i</a:t>
            </a:r>
            <a:r>
              <a:rPr lang="en-US" sz="1600" dirty="0"/>
              <a:t>,    </a:t>
            </a:r>
            <a:r>
              <a:rPr lang="en-US" sz="1600" i="1" dirty="0" err="1"/>
              <a:t>i</a:t>
            </a:r>
            <a:r>
              <a:rPr lang="en-US" sz="1600" dirty="0"/>
              <a:t> = 0, 1, . . . </a:t>
            </a:r>
          </a:p>
        </p:txBody>
      </p:sp>
      <p:pic>
        <p:nvPicPr>
          <p:cNvPr id="16691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r="23510"/>
          <a:stretch/>
        </p:blipFill>
        <p:spPr bwMode="auto">
          <a:xfrm>
            <a:off x="495600" y="1067090"/>
            <a:ext cx="2707105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91918"/>
              </p:ext>
            </p:extLst>
          </p:nvPr>
        </p:nvGraphicFramePr>
        <p:xfrm>
          <a:off x="3632833" y="2495254"/>
          <a:ext cx="43307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2" name="Equation" r:id="rId5" imgW="3035160" imgH="444240" progId="Equation.3">
                  <p:embed/>
                </p:oleObj>
              </mc:Choice>
              <mc:Fallback>
                <p:oleObj name="Equation" r:id="rId5" imgW="3035160" imgH="44424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833" y="2495254"/>
                        <a:ext cx="43307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/>
          <p:cNvSpPr/>
          <p:nvPr/>
        </p:nvSpPr>
        <p:spPr>
          <a:xfrm>
            <a:off x="3274894" y="3080690"/>
            <a:ext cx="5209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dirty="0">
                <a:sym typeface="Symbol"/>
              </a:rPr>
              <a:t></a:t>
            </a:r>
            <a:r>
              <a:rPr lang="en-US" sz="1600" i="1" baseline="-25000" dirty="0" err="1"/>
              <a:t>i</a:t>
            </a:r>
            <a:r>
              <a:rPr lang="en-US" sz="1600" dirty="0"/>
              <a:t> are constants. </a:t>
            </a:r>
            <a:r>
              <a:rPr lang="en-US" sz="1600" dirty="0" smtClean="0"/>
              <a:t> </a:t>
            </a:r>
            <a:r>
              <a:rPr lang="en-US" sz="1600" dirty="0"/>
              <a:t>V</a:t>
            </a:r>
            <a:r>
              <a:rPr lang="en-US" sz="1600" dirty="0" smtClean="0"/>
              <a:t>alue </a:t>
            </a:r>
            <a:r>
              <a:rPr lang="en-US" sz="1600" dirty="0"/>
              <a:t>of </a:t>
            </a:r>
            <a:r>
              <a:rPr lang="en-US" sz="1600" dirty="0">
                <a:sym typeface="Symbol"/>
              </a:rPr>
              <a:t></a:t>
            </a:r>
            <a:r>
              <a:rPr lang="en-US" sz="1600" i="1" baseline="-25000" dirty="0" err="1"/>
              <a:t>i</a:t>
            </a:r>
            <a:r>
              <a:rPr lang="en-US" sz="1600" dirty="0"/>
              <a:t> may be arbitrarily chosen only on one boundary, </a:t>
            </a:r>
            <a:r>
              <a:rPr lang="en-US" sz="1600" dirty="0" smtClean="0"/>
              <a:t>commonly taken </a:t>
            </a:r>
            <a:r>
              <a:rPr lang="en-US" sz="1600" dirty="0"/>
              <a:t>as zero on </a:t>
            </a:r>
            <a:r>
              <a:rPr lang="en-US" sz="1600" i="1" dirty="0" smtClean="0"/>
              <a:t>S</a:t>
            </a:r>
            <a:r>
              <a:rPr lang="en-US" sz="1600" i="1" baseline="-25000" dirty="0" smtClean="0"/>
              <a:t>o</a:t>
            </a:r>
            <a:r>
              <a:rPr lang="en-US" sz="1600" dirty="0" smtClean="0"/>
              <a:t> .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2528935" y="3574257"/>
            <a:ext cx="6124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Constant </a:t>
            </a:r>
            <a:r>
              <a:rPr lang="en-US" sz="1600" dirty="0"/>
              <a:t>stress function </a:t>
            </a:r>
            <a:r>
              <a:rPr lang="en-US" sz="1600" dirty="0" smtClean="0"/>
              <a:t>values on </a:t>
            </a:r>
            <a:r>
              <a:rPr lang="en-US" sz="1600" dirty="0"/>
              <a:t>each </a:t>
            </a:r>
            <a:r>
              <a:rPr lang="en-US" sz="1600" dirty="0" smtClean="0"/>
              <a:t>interior boundary </a:t>
            </a:r>
            <a:r>
              <a:rPr lang="en-US" sz="1600" dirty="0"/>
              <a:t>are </a:t>
            </a:r>
            <a:r>
              <a:rPr lang="en-US" sz="1600" dirty="0" smtClean="0"/>
              <a:t>found by </a:t>
            </a:r>
            <a:r>
              <a:rPr lang="en-US" sz="1600" dirty="0"/>
              <a:t>requiring </a:t>
            </a:r>
            <a:r>
              <a:rPr lang="en-US" sz="1600" dirty="0" smtClean="0"/>
              <a:t>displacements </a:t>
            </a:r>
            <a:r>
              <a:rPr lang="en-US" sz="1600" i="1" dirty="0"/>
              <a:t>w</a:t>
            </a:r>
            <a:r>
              <a:rPr lang="en-US" sz="1600" dirty="0"/>
              <a:t> </a:t>
            </a:r>
            <a:r>
              <a:rPr lang="en-US" sz="1600" dirty="0" smtClean="0"/>
              <a:t>to be single-valued, expressed by </a:t>
            </a:r>
            <a:endParaRPr lang="en-US" sz="1600" dirty="0"/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387635"/>
              </p:ext>
            </p:extLst>
          </p:nvPr>
        </p:nvGraphicFramePr>
        <p:xfrm>
          <a:off x="2603428" y="4266858"/>
          <a:ext cx="1348994" cy="44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3" name="Equation" r:id="rId7" imgW="952087" imgH="317362" progId="Equation.3">
                  <p:embed/>
                </p:oleObj>
              </mc:Choice>
              <mc:Fallback>
                <p:oleObj name="Equation" r:id="rId7" imgW="952087" imgH="317362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428" y="4266858"/>
                        <a:ext cx="1348994" cy="445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ight Arrow 61"/>
          <p:cNvSpPr/>
          <p:nvPr/>
        </p:nvSpPr>
        <p:spPr>
          <a:xfrm>
            <a:off x="4107377" y="4363111"/>
            <a:ext cx="252663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6912" name="Object 1669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41729"/>
              </p:ext>
            </p:extLst>
          </p:nvPr>
        </p:nvGraphicFramePr>
        <p:xfrm>
          <a:off x="4504417" y="4254827"/>
          <a:ext cx="1207533" cy="43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4" name="Equation" r:id="rId9" imgW="875920" imgH="317362" progId="Equation.3">
                  <p:embed/>
                </p:oleObj>
              </mc:Choice>
              <mc:Fallback>
                <p:oleObj name="Equation" r:id="rId9" imgW="875920" imgH="31736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417" y="4254827"/>
                        <a:ext cx="1207533" cy="43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3" name="Rectangle 166912"/>
          <p:cNvSpPr/>
          <p:nvPr/>
        </p:nvSpPr>
        <p:spPr>
          <a:xfrm>
            <a:off x="5750016" y="4262665"/>
            <a:ext cx="2778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 is </a:t>
            </a:r>
            <a:r>
              <a:rPr lang="en-US" sz="1600" dirty="0" smtClean="0"/>
              <a:t>area </a:t>
            </a:r>
            <a:r>
              <a:rPr lang="en-US" sz="1600" dirty="0"/>
              <a:t>enclosed by </a:t>
            </a:r>
            <a:r>
              <a:rPr lang="en-US" sz="1600" i="1" dirty="0"/>
              <a:t>S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66918" name="Rectangle 166917"/>
          <p:cNvSpPr/>
          <p:nvPr/>
        </p:nvSpPr>
        <p:spPr>
          <a:xfrm>
            <a:off x="579819" y="4785630"/>
            <a:ext cx="8097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alue </a:t>
            </a:r>
            <a:r>
              <a:rPr lang="en-US" sz="1600" dirty="0"/>
              <a:t>of </a:t>
            </a:r>
            <a:r>
              <a:rPr lang="en-US" sz="1600" dirty="0">
                <a:sym typeface="Symbol"/>
              </a:rPr>
              <a:t></a:t>
            </a:r>
            <a:r>
              <a:rPr lang="en-US" sz="1600" baseline="-25000" dirty="0"/>
              <a:t>1</a:t>
            </a:r>
            <a:r>
              <a:rPr lang="en-US" sz="1600" dirty="0"/>
              <a:t> on </a:t>
            </a:r>
            <a:r>
              <a:rPr lang="en-US" sz="1600" dirty="0" smtClean="0"/>
              <a:t>inner </a:t>
            </a:r>
            <a:r>
              <a:rPr lang="en-US" sz="1600" dirty="0"/>
              <a:t>boundary S</a:t>
            </a:r>
            <a:r>
              <a:rPr lang="en-US" sz="1600" baseline="-25000" dirty="0"/>
              <a:t>1</a:t>
            </a:r>
            <a:r>
              <a:rPr lang="en-US" sz="1600" dirty="0"/>
              <a:t> must therefore be chosen so that </a:t>
            </a:r>
            <a:r>
              <a:rPr lang="en-US" sz="1600" dirty="0" smtClean="0"/>
              <a:t>relation is </a:t>
            </a:r>
            <a:r>
              <a:rPr lang="en-US" sz="1600" dirty="0"/>
              <a:t>satisfied.  If </a:t>
            </a:r>
            <a:r>
              <a:rPr lang="en-US" sz="1600" dirty="0" smtClean="0"/>
              <a:t>cross-section </a:t>
            </a:r>
            <a:r>
              <a:rPr lang="en-US" sz="1600" dirty="0"/>
              <a:t>has more than one hole, relation </a:t>
            </a:r>
            <a:r>
              <a:rPr lang="en-US" sz="1600" dirty="0" smtClean="0"/>
              <a:t>must </a:t>
            </a:r>
            <a:r>
              <a:rPr lang="en-US" sz="1600" dirty="0"/>
              <a:t>be satisfied for </a:t>
            </a:r>
            <a:r>
              <a:rPr lang="en-US" sz="1600" dirty="0" smtClean="0"/>
              <a:t>each hole.</a:t>
            </a:r>
            <a:endParaRPr lang="en-US" sz="1600" dirty="0"/>
          </a:p>
        </p:txBody>
      </p:sp>
      <p:sp>
        <p:nvSpPr>
          <p:cNvPr id="166919" name="Rectangle 166918"/>
          <p:cNvSpPr/>
          <p:nvPr/>
        </p:nvSpPr>
        <p:spPr>
          <a:xfrm>
            <a:off x="579819" y="5278927"/>
            <a:ext cx="8037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Boundary </a:t>
            </a:r>
            <a:r>
              <a:rPr lang="en-US" sz="1600" dirty="0"/>
              <a:t>conditions on </a:t>
            </a:r>
            <a:r>
              <a:rPr lang="en-US" sz="1600" dirty="0" smtClean="0"/>
              <a:t>cylinder ends will be </a:t>
            </a:r>
            <a:r>
              <a:rPr lang="en-US" sz="1600" dirty="0"/>
              <a:t>satisfied, and </a:t>
            </a:r>
            <a:r>
              <a:rPr lang="en-US" sz="1600" dirty="0" smtClean="0"/>
              <a:t>resultant </a:t>
            </a:r>
            <a:r>
              <a:rPr lang="en-US" sz="1600" dirty="0"/>
              <a:t>torque condition </a:t>
            </a:r>
            <a:r>
              <a:rPr lang="en-US" sz="1600" dirty="0" smtClean="0"/>
              <a:t>will </a:t>
            </a:r>
            <a:r>
              <a:rPr lang="en-US" sz="1600" dirty="0"/>
              <a:t>give</a:t>
            </a:r>
          </a:p>
        </p:txBody>
      </p:sp>
      <p:sp>
        <p:nvSpPr>
          <p:cNvPr id="1669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6921" name="Object 1669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45288"/>
              </p:ext>
            </p:extLst>
          </p:nvPr>
        </p:nvGraphicFramePr>
        <p:xfrm>
          <a:off x="3491462" y="5647162"/>
          <a:ext cx="1981930" cy="43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5" name="Equation" r:id="rId11" imgW="1434477" imgH="317362" progId="Equation.3">
                  <p:embed/>
                </p:oleObj>
              </mc:Choice>
              <mc:Fallback>
                <p:oleObj name="Equation" r:id="rId11" imgW="1434477" imgH="317362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462" y="5647162"/>
                        <a:ext cx="1981930" cy="43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6315</TotalTime>
  <Words>1768</Words>
  <Application>Microsoft Office PowerPoint</Application>
  <PresentationFormat>On-screen Show (4:3)</PresentationFormat>
  <Paragraphs>313</Paragraphs>
  <Slides>33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Chapter 9   Extension, Torsion and Flexure  of Elastic Cylinders</vt:lpstr>
      <vt:lpstr>Extension of Cylinders</vt:lpstr>
      <vt:lpstr>Torsion of Cylinders</vt:lpstr>
      <vt:lpstr>Torsional Deformations</vt:lpstr>
      <vt:lpstr>Stress Function Formulation</vt:lpstr>
      <vt:lpstr>Boundary Conditions Stress Function Formulation</vt:lpstr>
      <vt:lpstr>Displacement Formulation</vt:lpstr>
      <vt:lpstr>Formulation Comparison</vt:lpstr>
      <vt:lpstr>Multiply Connected Cross-Sections</vt:lpstr>
      <vt:lpstr>Membrane Analogy</vt:lpstr>
      <vt:lpstr>Torsion Solutions Derived from  Boundary Equation</vt:lpstr>
      <vt:lpstr>Example 9.1 Elliptical Section</vt:lpstr>
      <vt:lpstr>Elliptical Section Results</vt:lpstr>
      <vt:lpstr>Elliptical Section Results 3-D Warping Displacement Contours</vt:lpstr>
      <vt:lpstr>Example 9.2 Equilateral Triangular Section</vt:lpstr>
      <vt:lpstr>Equilateral Triangular Section Results</vt:lpstr>
      <vt:lpstr>Additional Examples That Allow Simple Solution Using Boundary Equation Scheme</vt:lpstr>
      <vt:lpstr>Examples That Do Not Allow Simple Solution Using Boundary Equation Scheme</vt:lpstr>
      <vt:lpstr>Example 9.4 Rectangular Section Fourier Method Solution</vt:lpstr>
      <vt:lpstr>Rectangular Section Results</vt:lpstr>
      <vt:lpstr>Rectangular Section Results</vt:lpstr>
      <vt:lpstr>Torsion of Thin Rectangular Sections (a&lt;&lt;b)</vt:lpstr>
      <vt:lpstr>Example 9.5 Hollow Elliptical Section</vt:lpstr>
      <vt:lpstr>Hollow Thin-Walled Tube Sections</vt:lpstr>
      <vt:lpstr>Cut Thin-Walled Tube Sections </vt:lpstr>
      <vt:lpstr>Torsion of Circular Shafts of Variable Diameter</vt:lpstr>
      <vt:lpstr>Conical Shaft Example 9-7</vt:lpstr>
      <vt:lpstr>Conical Shaft Example 9-7  = 30o Comparison with Mechanics of Materials</vt:lpstr>
      <vt:lpstr>Numerical FEA Torsion Solutions</vt:lpstr>
      <vt:lpstr>Flexure of Cylinders</vt:lpstr>
      <vt:lpstr>Flexure Formulation</vt:lpstr>
      <vt:lpstr>Flexure Formulation</vt:lpstr>
      <vt:lpstr>Flexure Example - Circular Section with No Twist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571 Theory of Elasticity</dc:title>
  <dc:creator>sadd</dc:creator>
  <cp:lastModifiedBy>taggart</cp:lastModifiedBy>
  <cp:revision>379</cp:revision>
  <dcterms:created xsi:type="dcterms:W3CDTF">2012-01-17T18:53:58Z</dcterms:created>
  <dcterms:modified xsi:type="dcterms:W3CDTF">2015-09-09T12:07:28Z</dcterms:modified>
</cp:coreProperties>
</file>