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3" r:id="rId1"/>
  </p:sldMasterIdLst>
  <p:notesMasterIdLst>
    <p:notesMasterId r:id="rId14"/>
  </p:notesMasterIdLst>
  <p:sldIdLst>
    <p:sldId id="480" r:id="rId2"/>
    <p:sldId id="487" r:id="rId3"/>
    <p:sldId id="488" r:id="rId4"/>
    <p:sldId id="472" r:id="rId5"/>
    <p:sldId id="454" r:id="rId6"/>
    <p:sldId id="458" r:id="rId7"/>
    <p:sldId id="476" r:id="rId8"/>
    <p:sldId id="484" r:id="rId9"/>
    <p:sldId id="485" r:id="rId10"/>
    <p:sldId id="486" r:id="rId11"/>
    <p:sldId id="477" r:id="rId12"/>
    <p:sldId id="4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513"/>
    <a:srgbClr val="1B4A52"/>
    <a:srgbClr val="40B8E2"/>
    <a:srgbClr val="5E4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94624" autoAdjust="0"/>
  </p:normalViewPr>
  <p:slideViewPr>
    <p:cSldViewPr>
      <p:cViewPr>
        <p:scale>
          <a:sx n="72" d="100"/>
          <a:sy n="72" d="100"/>
        </p:scale>
        <p:origin x="-696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5457650254765"/>
          <c:y val="0.0774692135629017"/>
          <c:w val="0.733983213883265"/>
          <c:h val="0.855651537623981"/>
        </c:manualLayout>
      </c:layout>
      <c:barChart>
        <c:barDir val="bar"/>
        <c:grouping val="stacked"/>
        <c:varyColors val="0"/>
        <c:ser>
          <c:idx val="8"/>
          <c:order val="0"/>
          <c:tx>
            <c:strRef>
              <c:f>Sheet1!$B$1</c:f>
              <c:strCache>
                <c:ptCount val="1"/>
                <c:pt idx="0">
                  <c:v>C4a Favourite service</c:v>
                </c:pt>
              </c:strCache>
            </c:strRef>
          </c:tx>
          <c:spPr>
            <a:solidFill>
              <a:srgbClr val="4655A5"/>
            </a:solidFill>
            <a:ln w="25411">
              <a:noFill/>
            </a:ln>
          </c:spPr>
          <c:invertIfNegative val="0"/>
          <c:dLbls>
            <c:dLbl>
              <c:idx val="3"/>
              <c:layout>
                <c:manualLayout>
                  <c:x val="8.83027221836062E-5"/>
                  <c:y val="0.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0840758406120215"/>
                  <c:y val="-0.0027821174194201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0113772628599628"/>
                  <c:y val="0.0055655493285258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08157706727175"/>
                  <c:y val="-0.0055642327664239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.00447793932516833"/>
                  <c:y val="0.002928244856128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0.00447793932516833"/>
                  <c:y val="-0.0029278066928995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0.00638465928190528"/>
                  <c:y val="6.5724484276404E-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 w="25411">
                <a:noFill/>
              </a:ln>
            </c:spPr>
            <c:txPr>
              <a:bodyPr/>
              <a:lstStyle/>
              <a:p>
                <a:pPr>
                  <a:defRPr lang="en-AU" sz="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Facebook</c:v>
                </c:pt>
                <c:pt idx="1">
                  <c:v>Whatsapp</c:v>
                </c:pt>
                <c:pt idx="2">
                  <c:v>BBM / Blackberry Messenger</c:v>
                </c:pt>
                <c:pt idx="3">
                  <c:v>Google+</c:v>
                </c:pt>
                <c:pt idx="4">
                  <c:v>Facebook Messenger</c:v>
                </c:pt>
                <c:pt idx="5">
                  <c:v>Twitter</c:v>
                </c:pt>
                <c:pt idx="6">
                  <c:v>Yahoo! Messenger</c:v>
                </c:pt>
                <c:pt idx="7">
                  <c:v>YouTube</c:v>
                </c:pt>
                <c:pt idx="8">
                  <c:v>Naijaforum.com</c:v>
                </c:pt>
                <c:pt idx="9">
                  <c:v>WeChat</c:v>
                </c:pt>
              </c:strCache>
            </c:strRef>
          </c:cat>
          <c:val>
            <c:numRef>
              <c:f>Sheet1!$B$2:$B$11</c:f>
              <c:numCache>
                <c:formatCode>0.00</c:formatCode>
                <c:ptCount val="10"/>
                <c:pt idx="0">
                  <c:v>57.0</c:v>
                </c:pt>
                <c:pt idx="1">
                  <c:v>20.0</c:v>
                </c:pt>
                <c:pt idx="2">
                  <c:v>10.0</c:v>
                </c:pt>
                <c:pt idx="3">
                  <c:v>5.0</c:v>
                </c:pt>
                <c:pt idx="4">
                  <c:v>2.0</c:v>
                </c:pt>
                <c:pt idx="5">
                  <c:v>2.0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Weekly users</c:v>
                </c:pt>
              </c:strCache>
            </c:strRef>
          </c:tx>
          <c:spPr>
            <a:solidFill>
              <a:srgbClr val="3EB1CC"/>
            </a:solidFill>
            <a:ln w="25411">
              <a:noFill/>
            </a:ln>
          </c:spPr>
          <c:invertIfNegative val="0"/>
          <c:cat>
            <c:strRef>
              <c:f>Sheet1!$A$2:$A$11</c:f>
              <c:strCache>
                <c:ptCount val="10"/>
                <c:pt idx="0">
                  <c:v>Facebook</c:v>
                </c:pt>
                <c:pt idx="1">
                  <c:v>Whatsapp</c:v>
                </c:pt>
                <c:pt idx="2">
                  <c:v>BBM / Blackberry Messenger</c:v>
                </c:pt>
                <c:pt idx="3">
                  <c:v>Google+</c:v>
                </c:pt>
                <c:pt idx="4">
                  <c:v>Facebook Messenger</c:v>
                </c:pt>
                <c:pt idx="5">
                  <c:v>Twitter</c:v>
                </c:pt>
                <c:pt idx="6">
                  <c:v>Yahoo! Messenger</c:v>
                </c:pt>
                <c:pt idx="7">
                  <c:v>YouTube</c:v>
                </c:pt>
                <c:pt idx="8">
                  <c:v>Naijaforum.com</c:v>
                </c:pt>
                <c:pt idx="9">
                  <c:v>WeChat</c:v>
                </c:pt>
              </c:strCache>
            </c:strRef>
          </c:cat>
          <c:val>
            <c:numRef>
              <c:f>Sheet1!$C$2:$C$11</c:f>
              <c:numCache>
                <c:formatCode>0.00</c:formatCode>
                <c:ptCount val="10"/>
                <c:pt idx="0">
                  <c:v>25.8</c:v>
                </c:pt>
                <c:pt idx="1">
                  <c:v>38.8</c:v>
                </c:pt>
                <c:pt idx="2">
                  <c:v>13.4</c:v>
                </c:pt>
                <c:pt idx="3">
                  <c:v>32.6</c:v>
                </c:pt>
                <c:pt idx="4">
                  <c:v>44.9</c:v>
                </c:pt>
                <c:pt idx="5">
                  <c:v>26.0</c:v>
                </c:pt>
                <c:pt idx="6">
                  <c:v>22.9</c:v>
                </c:pt>
                <c:pt idx="7">
                  <c:v>18.8</c:v>
                </c:pt>
                <c:pt idx="8">
                  <c:v>9.1</c:v>
                </c:pt>
                <c:pt idx="9">
                  <c:v>7.8</c:v>
                </c:pt>
              </c:numCache>
            </c:numRef>
          </c:val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Net weekly</c:v>
                </c:pt>
              </c:strCache>
            </c:strRef>
          </c:tx>
          <c:spPr>
            <a:noFill/>
            <a:ln w="25411">
              <a:noFill/>
            </a:ln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AU" sz="800"/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Facebook</c:v>
                </c:pt>
                <c:pt idx="1">
                  <c:v>Whatsapp</c:v>
                </c:pt>
                <c:pt idx="2">
                  <c:v>BBM / Blackberry Messenger</c:v>
                </c:pt>
                <c:pt idx="3">
                  <c:v>Google+</c:v>
                </c:pt>
                <c:pt idx="4">
                  <c:v>Facebook Messenger</c:v>
                </c:pt>
                <c:pt idx="5">
                  <c:v>Twitter</c:v>
                </c:pt>
                <c:pt idx="6">
                  <c:v>Yahoo! Messenger</c:v>
                </c:pt>
                <c:pt idx="7">
                  <c:v>YouTube</c:v>
                </c:pt>
                <c:pt idx="8">
                  <c:v>Naijaforum.com</c:v>
                </c:pt>
                <c:pt idx="9">
                  <c:v>WeChat</c:v>
                </c:pt>
              </c:strCache>
            </c:strRef>
          </c:cat>
          <c:val>
            <c:numRef>
              <c:f>Sheet1!$D$2:$D$11</c:f>
              <c:numCache>
                <c:formatCode>0.00</c:formatCode>
                <c:ptCount val="10"/>
                <c:pt idx="0">
                  <c:v>82.8</c:v>
                </c:pt>
                <c:pt idx="1">
                  <c:v>58.8</c:v>
                </c:pt>
                <c:pt idx="2">
                  <c:v>23.4</c:v>
                </c:pt>
                <c:pt idx="3">
                  <c:v>37.6</c:v>
                </c:pt>
                <c:pt idx="4">
                  <c:v>46.9</c:v>
                </c:pt>
                <c:pt idx="5">
                  <c:v>28.0</c:v>
                </c:pt>
                <c:pt idx="6">
                  <c:v>22.9</c:v>
                </c:pt>
                <c:pt idx="7">
                  <c:v>18.8</c:v>
                </c:pt>
                <c:pt idx="8">
                  <c:v>9.1</c:v>
                </c:pt>
                <c:pt idx="9">
                  <c:v>7.8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overlap val="100"/>
        <c:axId val="2147178120"/>
        <c:axId val="2146898472"/>
      </c:barChart>
      <c:catAx>
        <c:axId val="21471781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9">
            <a:noFill/>
          </a:ln>
        </c:spPr>
        <c:txPr>
          <a:bodyPr/>
          <a:lstStyle/>
          <a:p>
            <a:pPr>
              <a:defRPr lang="en-AU" sz="1050">
                <a:latin typeface="Trebuchet MS" pitchFamily="34" charset="0"/>
              </a:defRPr>
            </a:pPr>
            <a:endParaRPr lang="en-US"/>
          </a:p>
        </c:txPr>
        <c:crossAx val="2146898472"/>
        <c:crosses val="autoZero"/>
        <c:auto val="1"/>
        <c:lblAlgn val="ctr"/>
        <c:lblOffset val="100"/>
        <c:noMultiLvlLbl val="0"/>
      </c:catAx>
      <c:valAx>
        <c:axId val="2146898472"/>
        <c:scaling>
          <c:orientation val="minMax"/>
          <c:min val="0.0"/>
        </c:scaling>
        <c:delete val="1"/>
        <c:axPos val="t"/>
        <c:numFmt formatCode="0.00" sourceLinked="1"/>
        <c:majorTickMark val="out"/>
        <c:minorTickMark val="none"/>
        <c:tickLblPos val="none"/>
        <c:crossAx val="21471781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801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9125549941744"/>
          <c:y val="0.0688307918538326"/>
          <c:w val="0.465483249199578"/>
          <c:h val="0.91686282215947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Favourite service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3.04859795714981E-5"/>
                  <c:y val="0.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Facebook</c:v>
                </c:pt>
                <c:pt idx="1">
                  <c:v>Whatsapp</c:v>
                </c:pt>
                <c:pt idx="2">
                  <c:v>BBM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56.0</c:v>
                </c:pt>
                <c:pt idx="1">
                  <c:v>21.2</c:v>
                </c:pt>
                <c:pt idx="2">
                  <c:v>8.3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overlap val="100"/>
        <c:axId val="2140115832"/>
        <c:axId val="2139177624"/>
      </c:barChart>
      <c:catAx>
        <c:axId val="21401158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139177624"/>
        <c:crosses val="autoZero"/>
        <c:auto val="1"/>
        <c:lblAlgn val="ctr"/>
        <c:lblOffset val="100"/>
        <c:noMultiLvlLbl val="0"/>
      </c:catAx>
      <c:valAx>
        <c:axId val="2139177624"/>
        <c:scaling>
          <c:orientation val="minMax"/>
          <c:max val="80.0"/>
          <c:min val="0.0"/>
        </c:scaling>
        <c:delete val="1"/>
        <c:axPos val="t"/>
        <c:numFmt formatCode="General" sourceLinked="1"/>
        <c:majorTickMark val="out"/>
        <c:minorTickMark val="none"/>
        <c:tickLblPos val="none"/>
        <c:crossAx val="214011583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9125549941744"/>
          <c:y val="0.0688307918538326"/>
          <c:w val="0.465483249199578"/>
          <c:h val="0.91686282215947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Favourite service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0.00573797557669001"/>
                  <c:y val="0.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Facebook</c:v>
                </c:pt>
                <c:pt idx="1">
                  <c:v>Whatsapp</c:v>
                </c:pt>
                <c:pt idx="2">
                  <c:v>BBM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52.2</c:v>
                </c:pt>
                <c:pt idx="1">
                  <c:v>22.9</c:v>
                </c:pt>
                <c:pt idx="2">
                  <c:v>11.4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overlap val="100"/>
        <c:axId val="2144622616"/>
        <c:axId val="2100784824"/>
      </c:barChart>
      <c:catAx>
        <c:axId val="21446226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100784824"/>
        <c:crosses val="autoZero"/>
        <c:auto val="1"/>
        <c:lblAlgn val="ctr"/>
        <c:lblOffset val="100"/>
        <c:noMultiLvlLbl val="0"/>
      </c:catAx>
      <c:valAx>
        <c:axId val="2100784824"/>
        <c:scaling>
          <c:orientation val="minMax"/>
          <c:max val="80.0"/>
          <c:min val="0.0"/>
        </c:scaling>
        <c:delete val="1"/>
        <c:axPos val="t"/>
        <c:numFmt formatCode="0" sourceLinked="1"/>
        <c:majorTickMark val="out"/>
        <c:minorTickMark val="none"/>
        <c:tickLblPos val="none"/>
        <c:crossAx val="2144622616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9125549941744"/>
          <c:y val="0.0688307918538326"/>
          <c:w val="0.465483249199578"/>
          <c:h val="0.91686282215947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Favourite service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0.00126388259885997"/>
                  <c:y val="1.51223930884615E-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965083268963841"/>
                  <c:y val="3.0244786176923E-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Facebook</c:v>
                </c:pt>
                <c:pt idx="1">
                  <c:v>BBM</c:v>
                </c:pt>
                <c:pt idx="2">
                  <c:v>Whatsapp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67.7</c:v>
                </c:pt>
                <c:pt idx="1">
                  <c:v>10.6</c:v>
                </c:pt>
                <c:pt idx="2">
                  <c:v>8.4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overlap val="100"/>
        <c:axId val="2142964152"/>
        <c:axId val="2142976616"/>
      </c:barChart>
      <c:catAx>
        <c:axId val="21429641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142976616"/>
        <c:crosses val="autoZero"/>
        <c:auto val="1"/>
        <c:lblAlgn val="ctr"/>
        <c:lblOffset val="100"/>
        <c:noMultiLvlLbl val="0"/>
      </c:catAx>
      <c:valAx>
        <c:axId val="2142976616"/>
        <c:scaling>
          <c:orientation val="minMax"/>
          <c:max val="80.0"/>
          <c:min val="0.0"/>
        </c:scaling>
        <c:delete val="1"/>
        <c:axPos val="t"/>
        <c:numFmt formatCode="0" sourceLinked="1"/>
        <c:majorTickMark val="out"/>
        <c:minorTickMark val="none"/>
        <c:tickLblPos val="none"/>
        <c:crossAx val="214296415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D3556-C62E-4C00-9411-8A3C5FCFC6B5}" type="doc">
      <dgm:prSet loTypeId="urn:microsoft.com/office/officeart/2009/3/layout/RandomtoResult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D45F56-E0F1-4874-9B82-7B174A487D0E}">
      <dgm:prSet phldrT="[Text]" custT="1"/>
      <dgm:spPr/>
      <dgm:t>
        <a:bodyPr/>
        <a:lstStyle/>
        <a:p>
          <a:r>
            <a:rPr lang="en-US" sz="1100" dirty="0" smtClean="0">
              <a:latin typeface="Trebuchet MS" panose="020B0603020202020204" pitchFamily="34" charset="0"/>
            </a:rPr>
            <a:t>Approval of </a:t>
          </a:r>
          <a:endParaRPr lang="en-US" sz="1100" dirty="0">
            <a:latin typeface="Trebuchet MS" panose="020B0603020202020204" pitchFamily="34" charset="0"/>
          </a:endParaRPr>
        </a:p>
      </dgm:t>
    </dgm:pt>
    <dgm:pt modelId="{5C6601BC-F386-4B5B-9416-1FA2901F0B6B}" type="parTrans" cxnId="{6DEDE5F0-4E0B-4286-A757-09CE3BC77732}">
      <dgm:prSet/>
      <dgm:spPr/>
      <dgm:t>
        <a:bodyPr/>
        <a:lstStyle/>
        <a:p>
          <a:endParaRPr lang="en-US"/>
        </a:p>
      </dgm:t>
    </dgm:pt>
    <dgm:pt modelId="{4EFD9B13-097C-4A88-B005-047953E83A08}" type="sibTrans" cxnId="{6DEDE5F0-4E0B-4286-A757-09CE3BC77732}">
      <dgm:prSet/>
      <dgm:spPr/>
      <dgm:t>
        <a:bodyPr/>
        <a:lstStyle/>
        <a:p>
          <a:endParaRPr lang="en-US"/>
        </a:p>
      </dgm:t>
    </dgm:pt>
    <dgm:pt modelId="{3F636359-8D58-48F3-B2E8-3CCD7F6F9F7C}">
      <dgm:prSet phldrT="[Text]" custT="1"/>
      <dgm:spPr/>
      <dgm:t>
        <a:bodyPr/>
        <a:lstStyle/>
        <a:p>
          <a:r>
            <a:rPr lang="en-US" sz="1100" dirty="0" smtClean="0">
              <a:latin typeface="Trebuchet MS" panose="020B0603020202020204" pitchFamily="34" charset="0"/>
            </a:rPr>
            <a:t>Manage social media accounts</a:t>
          </a:r>
          <a:endParaRPr lang="en-US" sz="1100" dirty="0">
            <a:latin typeface="Trebuchet MS" panose="020B0603020202020204" pitchFamily="34" charset="0"/>
          </a:endParaRPr>
        </a:p>
      </dgm:t>
    </dgm:pt>
    <dgm:pt modelId="{D86D37C9-4422-40E1-901B-AF9D784AE3F1}" type="parTrans" cxnId="{250579F6-21BF-441A-B3A5-26A7F9519CDD}">
      <dgm:prSet/>
      <dgm:spPr/>
      <dgm:t>
        <a:bodyPr/>
        <a:lstStyle/>
        <a:p>
          <a:endParaRPr lang="en-US"/>
        </a:p>
      </dgm:t>
    </dgm:pt>
    <dgm:pt modelId="{9F63B09B-6DE0-4808-B663-87CC01213E30}" type="sibTrans" cxnId="{250579F6-21BF-441A-B3A5-26A7F9519CDD}">
      <dgm:prSet/>
      <dgm:spPr/>
      <dgm:t>
        <a:bodyPr/>
        <a:lstStyle/>
        <a:p>
          <a:endParaRPr lang="en-US"/>
        </a:p>
      </dgm:t>
    </dgm:pt>
    <dgm:pt modelId="{2D8516BA-1536-4F96-8BFC-9EDE01DDC5E6}">
      <dgm:prSet custT="1"/>
      <dgm:spPr/>
      <dgm:t>
        <a:bodyPr/>
        <a:lstStyle/>
        <a:p>
          <a:r>
            <a:rPr lang="en-US" sz="1100" dirty="0" smtClean="0">
              <a:latin typeface="Trebuchet MS" panose="020B0603020202020204" pitchFamily="34" charset="0"/>
            </a:rPr>
            <a:t>Tone/speak of brand online</a:t>
          </a:r>
        </a:p>
      </dgm:t>
    </dgm:pt>
    <dgm:pt modelId="{BF36FC98-4A9F-459E-8EE9-F314B102A706}" type="parTrans" cxnId="{3C44552A-BA1F-4168-9215-BD0C2058DA7C}">
      <dgm:prSet/>
      <dgm:spPr/>
      <dgm:t>
        <a:bodyPr/>
        <a:lstStyle/>
        <a:p>
          <a:endParaRPr lang="en-US"/>
        </a:p>
      </dgm:t>
    </dgm:pt>
    <dgm:pt modelId="{10FCF326-CEC6-4535-9A37-296975CE0267}" type="sibTrans" cxnId="{3C44552A-BA1F-4168-9215-BD0C2058DA7C}">
      <dgm:prSet/>
      <dgm:spPr/>
      <dgm:t>
        <a:bodyPr/>
        <a:lstStyle/>
        <a:p>
          <a:endParaRPr lang="en-US"/>
        </a:p>
      </dgm:t>
    </dgm:pt>
    <dgm:pt modelId="{BC81D41E-BCF2-47DD-8A21-DB90B1464E46}">
      <dgm:prSet custT="1"/>
      <dgm:spPr/>
      <dgm:t>
        <a:bodyPr/>
        <a:lstStyle/>
        <a:p>
          <a:r>
            <a:rPr lang="en-US" sz="1100" dirty="0" smtClean="0">
              <a:latin typeface="Trebuchet MS" panose="020B0603020202020204" pitchFamily="34" charset="0"/>
            </a:rPr>
            <a:t>Conversation plan </a:t>
          </a:r>
        </a:p>
      </dgm:t>
    </dgm:pt>
    <dgm:pt modelId="{7BC4C78E-70DD-4DC5-8423-D7D9D09AE663}" type="parTrans" cxnId="{4B290156-590A-4B15-8CB3-2509B76649A5}">
      <dgm:prSet/>
      <dgm:spPr/>
      <dgm:t>
        <a:bodyPr/>
        <a:lstStyle/>
        <a:p>
          <a:endParaRPr lang="en-US"/>
        </a:p>
      </dgm:t>
    </dgm:pt>
    <dgm:pt modelId="{B8918E5D-02EF-4798-8CA1-B067EF4AB3ED}" type="sibTrans" cxnId="{4B290156-590A-4B15-8CB3-2509B76649A5}">
      <dgm:prSet/>
      <dgm:spPr/>
      <dgm:t>
        <a:bodyPr/>
        <a:lstStyle/>
        <a:p>
          <a:endParaRPr lang="en-US"/>
        </a:p>
      </dgm:t>
    </dgm:pt>
    <dgm:pt modelId="{0E3E9B16-0E31-487A-B5D4-F6D56413B798}">
      <dgm:prSet custT="1"/>
      <dgm:spPr/>
      <dgm:t>
        <a:bodyPr/>
        <a:lstStyle/>
        <a:p>
          <a:r>
            <a:rPr lang="en-US" sz="1100" dirty="0" smtClean="0">
              <a:latin typeface="Trebuchet MS" panose="020B0603020202020204" pitchFamily="34" charset="0"/>
            </a:rPr>
            <a:t>Page boost to increase awareness participation and fan base .</a:t>
          </a:r>
          <a:endParaRPr lang="en-US" sz="1100" dirty="0">
            <a:latin typeface="Trebuchet MS" panose="020B0603020202020204" pitchFamily="34" charset="0"/>
          </a:endParaRPr>
        </a:p>
      </dgm:t>
    </dgm:pt>
    <dgm:pt modelId="{D8B317ED-C3B2-4308-9509-D0DAD79414A9}" type="parTrans" cxnId="{79C1F884-F982-42DD-86D4-A308EBEDE332}">
      <dgm:prSet/>
      <dgm:spPr/>
      <dgm:t>
        <a:bodyPr/>
        <a:lstStyle/>
        <a:p>
          <a:endParaRPr lang="en-US"/>
        </a:p>
      </dgm:t>
    </dgm:pt>
    <dgm:pt modelId="{84128556-CADA-42EA-B054-185DDF464533}" type="sibTrans" cxnId="{79C1F884-F982-42DD-86D4-A308EBEDE332}">
      <dgm:prSet/>
      <dgm:spPr/>
      <dgm:t>
        <a:bodyPr/>
        <a:lstStyle/>
        <a:p>
          <a:endParaRPr lang="en-US"/>
        </a:p>
      </dgm:t>
    </dgm:pt>
    <dgm:pt modelId="{1A4C7FDF-2333-4409-8EAA-C0BAD82DA111}">
      <dgm:prSet custT="1"/>
      <dgm:spPr/>
      <dgm:t>
        <a:bodyPr/>
        <a:lstStyle/>
        <a:p>
          <a:r>
            <a:rPr lang="en-US" sz="1100" dirty="0" smtClean="0">
              <a:latin typeface="Trebuchet MS" panose="020B0603020202020204" pitchFamily="34" charset="0"/>
            </a:rPr>
            <a:t>Create and sustain engagement on platforms with approved conversation and supporting images.</a:t>
          </a:r>
        </a:p>
      </dgm:t>
    </dgm:pt>
    <dgm:pt modelId="{D2AE5E5A-99A6-44BD-AB41-70C8359C3159}" type="parTrans" cxnId="{29399343-D481-4F30-A954-9308FD732F16}">
      <dgm:prSet/>
      <dgm:spPr/>
      <dgm:t>
        <a:bodyPr/>
        <a:lstStyle/>
        <a:p>
          <a:endParaRPr lang="en-US"/>
        </a:p>
      </dgm:t>
    </dgm:pt>
    <dgm:pt modelId="{CC21C5BF-2849-4C3E-9F5E-CA30822845DC}" type="sibTrans" cxnId="{29399343-D481-4F30-A954-9308FD732F16}">
      <dgm:prSet/>
      <dgm:spPr/>
      <dgm:t>
        <a:bodyPr/>
        <a:lstStyle/>
        <a:p>
          <a:endParaRPr lang="en-US"/>
        </a:p>
      </dgm:t>
    </dgm:pt>
    <dgm:pt modelId="{23511A96-6A20-4104-AE08-CBF7212F3B63}">
      <dgm:prSet custT="1"/>
      <dgm:spPr/>
      <dgm:t>
        <a:bodyPr/>
        <a:lstStyle/>
        <a:p>
          <a:r>
            <a:rPr lang="en-US" sz="1100" dirty="0" smtClean="0">
              <a:latin typeface="Trebuchet MS" panose="020B0603020202020204" pitchFamily="34" charset="0"/>
            </a:rPr>
            <a:t>Ad Deployment on selected platforms</a:t>
          </a:r>
          <a:endParaRPr lang="en-US" sz="1100" dirty="0">
            <a:latin typeface="Trebuchet MS" panose="020B0603020202020204" pitchFamily="34" charset="0"/>
          </a:endParaRPr>
        </a:p>
      </dgm:t>
    </dgm:pt>
    <dgm:pt modelId="{B54CD57D-506A-4DC6-8E1E-2D3AD8B22435}" type="parTrans" cxnId="{887F30BB-CAB7-4CE5-8CA4-2B7DDACA2FC0}">
      <dgm:prSet/>
      <dgm:spPr/>
      <dgm:t>
        <a:bodyPr/>
        <a:lstStyle/>
        <a:p>
          <a:endParaRPr lang="en-US"/>
        </a:p>
      </dgm:t>
    </dgm:pt>
    <dgm:pt modelId="{4D7F0E64-321A-4E11-870E-4D8CE92963E9}" type="sibTrans" cxnId="{887F30BB-CAB7-4CE5-8CA4-2B7DDACA2FC0}">
      <dgm:prSet/>
      <dgm:spPr/>
      <dgm:t>
        <a:bodyPr/>
        <a:lstStyle/>
        <a:p>
          <a:endParaRPr lang="en-US"/>
        </a:p>
      </dgm:t>
    </dgm:pt>
    <dgm:pt modelId="{4D08DBC5-35BA-46DF-9DE8-CB583A1281D3}">
      <dgm:prSet custT="1"/>
      <dgm:spPr/>
      <dgm:t>
        <a:bodyPr/>
        <a:lstStyle/>
        <a:p>
          <a:r>
            <a:rPr lang="en-US" sz="1100" dirty="0" smtClean="0">
              <a:latin typeface="Trebuchet MS" panose="020B0603020202020204" pitchFamily="34" charset="0"/>
            </a:rPr>
            <a:t>Ad placement on agreed platform (mobile and PC)</a:t>
          </a:r>
          <a:endParaRPr lang="en-US" sz="1100" dirty="0">
            <a:latin typeface="Trebuchet MS" panose="020B0603020202020204" pitchFamily="34" charset="0"/>
          </a:endParaRPr>
        </a:p>
      </dgm:t>
    </dgm:pt>
    <dgm:pt modelId="{15AA56A7-050E-4662-8B25-B6A456618A53}" type="parTrans" cxnId="{7C95DDCC-8C63-4972-BEC8-F476DAC5CFAB}">
      <dgm:prSet/>
      <dgm:spPr/>
      <dgm:t>
        <a:bodyPr/>
        <a:lstStyle/>
        <a:p>
          <a:endParaRPr lang="en-US"/>
        </a:p>
      </dgm:t>
    </dgm:pt>
    <dgm:pt modelId="{0D073C66-364D-4F9A-B611-FEAE066764EF}" type="sibTrans" cxnId="{7C95DDCC-8C63-4972-BEC8-F476DAC5CFAB}">
      <dgm:prSet/>
      <dgm:spPr/>
      <dgm:t>
        <a:bodyPr/>
        <a:lstStyle/>
        <a:p>
          <a:endParaRPr lang="en-US"/>
        </a:p>
      </dgm:t>
    </dgm:pt>
    <dgm:pt modelId="{7F59D7A0-8A62-4958-B5CD-7BEFC434F1AD}">
      <dgm:prSet custT="1"/>
      <dgm:spPr/>
      <dgm:t>
        <a:bodyPr/>
        <a:lstStyle/>
        <a:p>
          <a:r>
            <a:rPr lang="en-US" sz="1100" dirty="0" smtClean="0">
              <a:latin typeface="Trebuchet MS" panose="020B0603020202020204" pitchFamily="34" charset="0"/>
            </a:rPr>
            <a:t>Create awareness with use of influencers and ad placement</a:t>
          </a:r>
          <a:endParaRPr lang="en-US" sz="1100" dirty="0">
            <a:latin typeface="Trebuchet MS" panose="020B0603020202020204" pitchFamily="34" charset="0"/>
          </a:endParaRPr>
        </a:p>
      </dgm:t>
    </dgm:pt>
    <dgm:pt modelId="{94965484-FC3E-4B6E-B138-87C04DF12849}" type="parTrans" cxnId="{AA0CBCB6-4DA4-4090-A335-C5CF1204DA1F}">
      <dgm:prSet/>
      <dgm:spPr/>
      <dgm:t>
        <a:bodyPr/>
        <a:lstStyle/>
        <a:p>
          <a:endParaRPr lang="en-US"/>
        </a:p>
      </dgm:t>
    </dgm:pt>
    <dgm:pt modelId="{61163586-A57E-4FE1-95C2-B3C7137293E0}" type="sibTrans" cxnId="{AA0CBCB6-4DA4-4090-A335-C5CF1204DA1F}">
      <dgm:prSet/>
      <dgm:spPr/>
      <dgm:t>
        <a:bodyPr/>
        <a:lstStyle/>
        <a:p>
          <a:endParaRPr lang="en-US"/>
        </a:p>
      </dgm:t>
    </dgm:pt>
    <dgm:pt modelId="{A5001D17-AD58-4BD2-BD7E-8BBA8B90907E}" type="pres">
      <dgm:prSet presAssocID="{CFDD3556-C62E-4C00-9411-8A3C5FCFC6B5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EF4450C-683B-40D1-B9DA-6B4E5E65B313}" type="pres">
      <dgm:prSet presAssocID="{4FD45F56-E0F1-4874-9B82-7B174A487D0E}" presName="chaos" presStyleCnt="0"/>
      <dgm:spPr/>
      <dgm:t>
        <a:bodyPr/>
        <a:lstStyle/>
        <a:p>
          <a:endParaRPr lang="en-US"/>
        </a:p>
      </dgm:t>
    </dgm:pt>
    <dgm:pt modelId="{57291B70-C032-421A-BAE6-CCF3C1F9E51F}" type="pres">
      <dgm:prSet presAssocID="{4FD45F56-E0F1-4874-9B82-7B174A487D0E}" presName="parTx1" presStyleLbl="revTx" presStyleIdx="0" presStyleCnt="5"/>
      <dgm:spPr/>
      <dgm:t>
        <a:bodyPr/>
        <a:lstStyle/>
        <a:p>
          <a:endParaRPr lang="en-US"/>
        </a:p>
      </dgm:t>
    </dgm:pt>
    <dgm:pt modelId="{A4DDC6FA-7123-4ED3-BC84-2E131F27042F}" type="pres">
      <dgm:prSet presAssocID="{4FD45F56-E0F1-4874-9B82-7B174A487D0E}" presName="desTx1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021F0-8AEA-49FA-8851-575F05B98E31}" type="pres">
      <dgm:prSet presAssocID="{4FD45F56-E0F1-4874-9B82-7B174A487D0E}" presName="c1" presStyleLbl="node1" presStyleIdx="0" presStyleCnt="19"/>
      <dgm:spPr/>
      <dgm:t>
        <a:bodyPr/>
        <a:lstStyle/>
        <a:p>
          <a:endParaRPr lang="en-US"/>
        </a:p>
      </dgm:t>
    </dgm:pt>
    <dgm:pt modelId="{DBDDB3BF-A745-41AE-95A3-304D2B100B0B}" type="pres">
      <dgm:prSet presAssocID="{4FD45F56-E0F1-4874-9B82-7B174A487D0E}" presName="c2" presStyleLbl="node1" presStyleIdx="1" presStyleCnt="19"/>
      <dgm:spPr/>
      <dgm:t>
        <a:bodyPr/>
        <a:lstStyle/>
        <a:p>
          <a:endParaRPr lang="en-US"/>
        </a:p>
      </dgm:t>
    </dgm:pt>
    <dgm:pt modelId="{2619DD66-A222-4C51-B125-3124076F861E}" type="pres">
      <dgm:prSet presAssocID="{4FD45F56-E0F1-4874-9B82-7B174A487D0E}" presName="c3" presStyleLbl="node1" presStyleIdx="2" presStyleCnt="19"/>
      <dgm:spPr/>
      <dgm:t>
        <a:bodyPr/>
        <a:lstStyle/>
        <a:p>
          <a:endParaRPr lang="en-US"/>
        </a:p>
      </dgm:t>
    </dgm:pt>
    <dgm:pt modelId="{BCA701AA-C46C-42D0-854A-F3CA58544B37}" type="pres">
      <dgm:prSet presAssocID="{4FD45F56-E0F1-4874-9B82-7B174A487D0E}" presName="c4" presStyleLbl="node1" presStyleIdx="3" presStyleCnt="19"/>
      <dgm:spPr/>
      <dgm:t>
        <a:bodyPr/>
        <a:lstStyle/>
        <a:p>
          <a:endParaRPr lang="en-US"/>
        </a:p>
      </dgm:t>
    </dgm:pt>
    <dgm:pt modelId="{ED97607D-90C2-4903-83D5-4CB35C5992CE}" type="pres">
      <dgm:prSet presAssocID="{4FD45F56-E0F1-4874-9B82-7B174A487D0E}" presName="c5" presStyleLbl="node1" presStyleIdx="4" presStyleCnt="19"/>
      <dgm:spPr/>
      <dgm:t>
        <a:bodyPr/>
        <a:lstStyle/>
        <a:p>
          <a:endParaRPr lang="en-US"/>
        </a:p>
      </dgm:t>
    </dgm:pt>
    <dgm:pt modelId="{ECE14323-5AD6-443F-B433-EC97A5C5DC6C}" type="pres">
      <dgm:prSet presAssocID="{4FD45F56-E0F1-4874-9B82-7B174A487D0E}" presName="c6" presStyleLbl="node1" presStyleIdx="5" presStyleCnt="19"/>
      <dgm:spPr/>
      <dgm:t>
        <a:bodyPr/>
        <a:lstStyle/>
        <a:p>
          <a:endParaRPr lang="en-US"/>
        </a:p>
      </dgm:t>
    </dgm:pt>
    <dgm:pt modelId="{DB859A13-7E39-467B-9F1F-C65F5A5D791A}" type="pres">
      <dgm:prSet presAssocID="{4FD45F56-E0F1-4874-9B82-7B174A487D0E}" presName="c7" presStyleLbl="node1" presStyleIdx="6" presStyleCnt="19"/>
      <dgm:spPr/>
      <dgm:t>
        <a:bodyPr/>
        <a:lstStyle/>
        <a:p>
          <a:endParaRPr lang="en-US"/>
        </a:p>
      </dgm:t>
    </dgm:pt>
    <dgm:pt modelId="{2F34DD96-BB35-4425-8A8B-6477788B08D5}" type="pres">
      <dgm:prSet presAssocID="{4FD45F56-E0F1-4874-9B82-7B174A487D0E}" presName="c8" presStyleLbl="node1" presStyleIdx="7" presStyleCnt="19"/>
      <dgm:spPr/>
      <dgm:t>
        <a:bodyPr/>
        <a:lstStyle/>
        <a:p>
          <a:endParaRPr lang="en-US"/>
        </a:p>
      </dgm:t>
    </dgm:pt>
    <dgm:pt modelId="{CC0EA04D-A189-44F7-AF50-1C3747F0DA1F}" type="pres">
      <dgm:prSet presAssocID="{4FD45F56-E0F1-4874-9B82-7B174A487D0E}" presName="c9" presStyleLbl="node1" presStyleIdx="8" presStyleCnt="19"/>
      <dgm:spPr/>
      <dgm:t>
        <a:bodyPr/>
        <a:lstStyle/>
        <a:p>
          <a:endParaRPr lang="en-US"/>
        </a:p>
      </dgm:t>
    </dgm:pt>
    <dgm:pt modelId="{BACB4F27-DF4A-4B71-A4E3-D9742D771EBA}" type="pres">
      <dgm:prSet presAssocID="{4FD45F56-E0F1-4874-9B82-7B174A487D0E}" presName="c10" presStyleLbl="node1" presStyleIdx="9" presStyleCnt="19"/>
      <dgm:spPr/>
      <dgm:t>
        <a:bodyPr/>
        <a:lstStyle/>
        <a:p>
          <a:endParaRPr lang="en-US"/>
        </a:p>
      </dgm:t>
    </dgm:pt>
    <dgm:pt modelId="{76FC1E2A-711A-42D2-8217-DDE8B92A5721}" type="pres">
      <dgm:prSet presAssocID="{4FD45F56-E0F1-4874-9B82-7B174A487D0E}" presName="c11" presStyleLbl="node1" presStyleIdx="10" presStyleCnt="19"/>
      <dgm:spPr/>
      <dgm:t>
        <a:bodyPr/>
        <a:lstStyle/>
        <a:p>
          <a:endParaRPr lang="en-US"/>
        </a:p>
      </dgm:t>
    </dgm:pt>
    <dgm:pt modelId="{5AC40998-7AE1-47DC-9FE0-175B12A8900F}" type="pres">
      <dgm:prSet presAssocID="{4FD45F56-E0F1-4874-9B82-7B174A487D0E}" presName="c12" presStyleLbl="node1" presStyleIdx="11" presStyleCnt="19"/>
      <dgm:spPr/>
      <dgm:t>
        <a:bodyPr/>
        <a:lstStyle/>
        <a:p>
          <a:endParaRPr lang="en-US"/>
        </a:p>
      </dgm:t>
    </dgm:pt>
    <dgm:pt modelId="{1244C8BC-3C35-43B2-8884-8D95E5F4DC47}" type="pres">
      <dgm:prSet presAssocID="{4FD45F56-E0F1-4874-9B82-7B174A487D0E}" presName="c13" presStyleLbl="node1" presStyleIdx="12" presStyleCnt="19"/>
      <dgm:spPr/>
      <dgm:t>
        <a:bodyPr/>
        <a:lstStyle/>
        <a:p>
          <a:endParaRPr lang="en-US"/>
        </a:p>
      </dgm:t>
    </dgm:pt>
    <dgm:pt modelId="{5370B315-5F02-4756-9EA2-696BE5FAE3D8}" type="pres">
      <dgm:prSet presAssocID="{4FD45F56-E0F1-4874-9B82-7B174A487D0E}" presName="c14" presStyleLbl="node1" presStyleIdx="13" presStyleCnt="19"/>
      <dgm:spPr/>
      <dgm:t>
        <a:bodyPr/>
        <a:lstStyle/>
        <a:p>
          <a:endParaRPr lang="en-US"/>
        </a:p>
      </dgm:t>
    </dgm:pt>
    <dgm:pt modelId="{73B64F34-7461-4631-BDE4-E28CF998A262}" type="pres">
      <dgm:prSet presAssocID="{4FD45F56-E0F1-4874-9B82-7B174A487D0E}" presName="c15" presStyleLbl="node1" presStyleIdx="14" presStyleCnt="19"/>
      <dgm:spPr/>
      <dgm:t>
        <a:bodyPr/>
        <a:lstStyle/>
        <a:p>
          <a:endParaRPr lang="en-US"/>
        </a:p>
      </dgm:t>
    </dgm:pt>
    <dgm:pt modelId="{AAE49884-06F1-44FF-BA1A-181BF9AB311B}" type="pres">
      <dgm:prSet presAssocID="{4FD45F56-E0F1-4874-9B82-7B174A487D0E}" presName="c16" presStyleLbl="node1" presStyleIdx="15" presStyleCnt="19"/>
      <dgm:spPr/>
      <dgm:t>
        <a:bodyPr/>
        <a:lstStyle/>
        <a:p>
          <a:endParaRPr lang="en-US"/>
        </a:p>
      </dgm:t>
    </dgm:pt>
    <dgm:pt modelId="{624E8257-D71A-4177-B2A7-13FB7A42A6FF}" type="pres">
      <dgm:prSet presAssocID="{4FD45F56-E0F1-4874-9B82-7B174A487D0E}" presName="c17" presStyleLbl="node1" presStyleIdx="16" presStyleCnt="19"/>
      <dgm:spPr/>
      <dgm:t>
        <a:bodyPr/>
        <a:lstStyle/>
        <a:p>
          <a:endParaRPr lang="en-US"/>
        </a:p>
      </dgm:t>
    </dgm:pt>
    <dgm:pt modelId="{69920C44-D498-4261-B8F3-205673D3B96C}" type="pres">
      <dgm:prSet presAssocID="{4FD45F56-E0F1-4874-9B82-7B174A487D0E}" presName="c18" presStyleLbl="node1" presStyleIdx="17" presStyleCnt="19"/>
      <dgm:spPr/>
      <dgm:t>
        <a:bodyPr/>
        <a:lstStyle/>
        <a:p>
          <a:endParaRPr lang="en-US"/>
        </a:p>
      </dgm:t>
    </dgm:pt>
    <dgm:pt modelId="{A13D38CD-E5C9-46DD-AE38-A076E6AEE2CB}" type="pres">
      <dgm:prSet presAssocID="{4EFD9B13-097C-4A88-B005-047953E83A08}" presName="chevronComposite1" presStyleCnt="0"/>
      <dgm:spPr/>
      <dgm:t>
        <a:bodyPr/>
        <a:lstStyle/>
        <a:p>
          <a:endParaRPr lang="en-US"/>
        </a:p>
      </dgm:t>
    </dgm:pt>
    <dgm:pt modelId="{94770DD4-7930-42D5-8119-4EA9E9AB3E6A}" type="pres">
      <dgm:prSet presAssocID="{4EFD9B13-097C-4A88-B005-047953E83A08}" presName="chevron1" presStyleLbl="sibTrans2D1" presStyleIdx="0" presStyleCnt="2"/>
      <dgm:spPr/>
      <dgm:t>
        <a:bodyPr/>
        <a:lstStyle/>
        <a:p>
          <a:endParaRPr lang="en-US"/>
        </a:p>
      </dgm:t>
    </dgm:pt>
    <dgm:pt modelId="{19C2C669-4D21-4BC2-9473-FE22792955F4}" type="pres">
      <dgm:prSet presAssocID="{4EFD9B13-097C-4A88-B005-047953E83A08}" presName="spChevron1" presStyleCnt="0"/>
      <dgm:spPr/>
      <dgm:t>
        <a:bodyPr/>
        <a:lstStyle/>
        <a:p>
          <a:endParaRPr lang="en-US"/>
        </a:p>
      </dgm:t>
    </dgm:pt>
    <dgm:pt modelId="{5A088CBD-112A-427F-8F22-AB74F42B298B}" type="pres">
      <dgm:prSet presAssocID="{3F636359-8D58-48F3-B2E8-3CCD7F6F9F7C}" presName="middle" presStyleCnt="0"/>
      <dgm:spPr/>
    </dgm:pt>
    <dgm:pt modelId="{DBEB0A18-F6BA-4613-8053-4E9E3B0C4379}" type="pres">
      <dgm:prSet presAssocID="{3F636359-8D58-48F3-B2E8-3CCD7F6F9F7C}" presName="parTxMid" presStyleLbl="revTx" presStyleIdx="2" presStyleCnt="5"/>
      <dgm:spPr/>
      <dgm:t>
        <a:bodyPr/>
        <a:lstStyle/>
        <a:p>
          <a:endParaRPr lang="en-US"/>
        </a:p>
      </dgm:t>
    </dgm:pt>
    <dgm:pt modelId="{4F4AC2D9-7877-494A-AE24-BEB54CF3436D}" type="pres">
      <dgm:prSet presAssocID="{3F636359-8D58-48F3-B2E8-3CCD7F6F9F7C}" presName="desTxMi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C2461-E04B-4D58-AD2B-AA0C5524639C}" type="pres">
      <dgm:prSet presAssocID="{3F636359-8D58-48F3-B2E8-3CCD7F6F9F7C}" presName="spMid" presStyleCnt="0"/>
      <dgm:spPr/>
    </dgm:pt>
    <dgm:pt modelId="{61BD3C1B-4A5C-4736-BABA-5DAD15943860}" type="pres">
      <dgm:prSet presAssocID="{9F63B09B-6DE0-4808-B663-87CC01213E30}" presName="chevronComposite1" presStyleCnt="0"/>
      <dgm:spPr/>
    </dgm:pt>
    <dgm:pt modelId="{E4AD5797-A442-4A9B-BDE4-183B893D9D66}" type="pres">
      <dgm:prSet presAssocID="{9F63B09B-6DE0-4808-B663-87CC01213E30}" presName="chevron1" presStyleLbl="sibTrans2D1" presStyleIdx="1" presStyleCnt="2"/>
      <dgm:spPr/>
    </dgm:pt>
    <dgm:pt modelId="{23672617-96C6-4E1E-A236-FECE39966003}" type="pres">
      <dgm:prSet presAssocID="{9F63B09B-6DE0-4808-B663-87CC01213E30}" presName="spChevron1" presStyleCnt="0"/>
      <dgm:spPr/>
    </dgm:pt>
    <dgm:pt modelId="{EE7AA352-C06C-4C4C-B28E-AEC35C04295D}" type="pres">
      <dgm:prSet presAssocID="{23511A96-6A20-4104-AE08-CBF7212F3B63}" presName="last" presStyleCnt="0"/>
      <dgm:spPr/>
    </dgm:pt>
    <dgm:pt modelId="{81C5A12E-796A-4CBC-9174-1C7D54A7C8F6}" type="pres">
      <dgm:prSet presAssocID="{23511A96-6A20-4104-AE08-CBF7212F3B63}" presName="circleTx" presStyleLbl="node1" presStyleIdx="18" presStyleCnt="19"/>
      <dgm:spPr/>
      <dgm:t>
        <a:bodyPr/>
        <a:lstStyle/>
        <a:p>
          <a:endParaRPr lang="en-US"/>
        </a:p>
      </dgm:t>
    </dgm:pt>
    <dgm:pt modelId="{97AF56CC-ECA5-4DB4-A289-6E9151D0165E}" type="pres">
      <dgm:prSet presAssocID="{23511A96-6A20-4104-AE08-CBF7212F3B63}" presName="desTxN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03D948-389C-41BD-A1E3-1412E7BD92A0}" type="pres">
      <dgm:prSet presAssocID="{23511A96-6A20-4104-AE08-CBF7212F3B63}" presName="spN" presStyleCnt="0"/>
      <dgm:spPr/>
    </dgm:pt>
  </dgm:ptLst>
  <dgm:cxnLst>
    <dgm:cxn modelId="{79C1F884-F982-42DD-86D4-A308EBEDE332}" srcId="{3F636359-8D58-48F3-B2E8-3CCD7F6F9F7C}" destId="{0E3E9B16-0E31-487A-B5D4-F6D56413B798}" srcOrd="1" destOrd="0" parTransId="{D8B317ED-C3B2-4308-9509-D0DAD79414A9}" sibTransId="{84128556-CADA-42EA-B054-185DDF464533}"/>
    <dgm:cxn modelId="{CE155A64-BB11-48AD-81C4-45864FDA2431}" type="presOf" srcId="{2D8516BA-1536-4F96-8BFC-9EDE01DDC5E6}" destId="{A4DDC6FA-7123-4ED3-BC84-2E131F27042F}" srcOrd="0" destOrd="0" presId="urn:microsoft.com/office/officeart/2009/3/layout/RandomtoResultProcess"/>
    <dgm:cxn modelId="{30BEBF9B-C968-4BBE-86F3-BDF1A8F222E4}" type="presOf" srcId="{0E3E9B16-0E31-487A-B5D4-F6D56413B798}" destId="{4F4AC2D9-7877-494A-AE24-BEB54CF3436D}" srcOrd="0" destOrd="1" presId="urn:microsoft.com/office/officeart/2009/3/layout/RandomtoResultProcess"/>
    <dgm:cxn modelId="{6DEDE5F0-4E0B-4286-A757-09CE3BC77732}" srcId="{CFDD3556-C62E-4C00-9411-8A3C5FCFC6B5}" destId="{4FD45F56-E0F1-4874-9B82-7B174A487D0E}" srcOrd="0" destOrd="0" parTransId="{5C6601BC-F386-4B5B-9416-1FA2901F0B6B}" sibTransId="{4EFD9B13-097C-4A88-B005-047953E83A08}"/>
    <dgm:cxn modelId="{887F30BB-CAB7-4CE5-8CA4-2B7DDACA2FC0}" srcId="{CFDD3556-C62E-4C00-9411-8A3C5FCFC6B5}" destId="{23511A96-6A20-4104-AE08-CBF7212F3B63}" srcOrd="2" destOrd="0" parTransId="{B54CD57D-506A-4DC6-8E1E-2D3AD8B22435}" sibTransId="{4D7F0E64-321A-4E11-870E-4D8CE92963E9}"/>
    <dgm:cxn modelId="{250579F6-21BF-441A-B3A5-26A7F9519CDD}" srcId="{CFDD3556-C62E-4C00-9411-8A3C5FCFC6B5}" destId="{3F636359-8D58-48F3-B2E8-3CCD7F6F9F7C}" srcOrd="1" destOrd="0" parTransId="{D86D37C9-4422-40E1-901B-AF9D784AE3F1}" sibTransId="{9F63B09B-6DE0-4808-B663-87CC01213E30}"/>
    <dgm:cxn modelId="{58D11849-C8E4-4CB3-A173-B122E8A7F798}" type="presOf" srcId="{7F59D7A0-8A62-4958-B5CD-7BEFC434F1AD}" destId="{97AF56CC-ECA5-4DB4-A289-6E9151D0165E}" srcOrd="0" destOrd="1" presId="urn:microsoft.com/office/officeart/2009/3/layout/RandomtoResultProcess"/>
    <dgm:cxn modelId="{7C95DDCC-8C63-4972-BEC8-F476DAC5CFAB}" srcId="{23511A96-6A20-4104-AE08-CBF7212F3B63}" destId="{4D08DBC5-35BA-46DF-9DE8-CB583A1281D3}" srcOrd="0" destOrd="0" parTransId="{15AA56A7-050E-4662-8B25-B6A456618A53}" sibTransId="{0D073C66-364D-4F9A-B611-FEAE066764EF}"/>
    <dgm:cxn modelId="{AEDBE86B-24A0-45DC-822A-1E15DF6E9264}" type="presOf" srcId="{3F636359-8D58-48F3-B2E8-3CCD7F6F9F7C}" destId="{DBEB0A18-F6BA-4613-8053-4E9E3B0C4379}" srcOrd="0" destOrd="0" presId="urn:microsoft.com/office/officeart/2009/3/layout/RandomtoResultProcess"/>
    <dgm:cxn modelId="{5287BADB-5DD2-4923-9023-2DE6084EC9C1}" type="presOf" srcId="{BC81D41E-BCF2-47DD-8A21-DB90B1464E46}" destId="{A4DDC6FA-7123-4ED3-BC84-2E131F27042F}" srcOrd="0" destOrd="1" presId="urn:microsoft.com/office/officeart/2009/3/layout/RandomtoResultProcess"/>
    <dgm:cxn modelId="{397E679F-07C3-4DD7-980B-28E725205B1E}" type="presOf" srcId="{4D08DBC5-35BA-46DF-9DE8-CB583A1281D3}" destId="{97AF56CC-ECA5-4DB4-A289-6E9151D0165E}" srcOrd="0" destOrd="0" presId="urn:microsoft.com/office/officeart/2009/3/layout/RandomtoResultProcess"/>
    <dgm:cxn modelId="{03F959BD-C9B4-4468-B1B1-D761A8DA03F3}" type="presOf" srcId="{4FD45F56-E0F1-4874-9B82-7B174A487D0E}" destId="{57291B70-C032-421A-BAE6-CCF3C1F9E51F}" srcOrd="0" destOrd="0" presId="urn:microsoft.com/office/officeart/2009/3/layout/RandomtoResultProcess"/>
    <dgm:cxn modelId="{4B66C0C1-63D1-4798-8CC6-EDE3C3B84A3F}" type="presOf" srcId="{CFDD3556-C62E-4C00-9411-8A3C5FCFC6B5}" destId="{A5001D17-AD58-4BD2-BD7E-8BBA8B90907E}" srcOrd="0" destOrd="0" presId="urn:microsoft.com/office/officeart/2009/3/layout/RandomtoResultProcess"/>
    <dgm:cxn modelId="{FD531EA3-B471-46AA-ACC6-CF9EB58BE946}" type="presOf" srcId="{1A4C7FDF-2333-4409-8EAA-C0BAD82DA111}" destId="{4F4AC2D9-7877-494A-AE24-BEB54CF3436D}" srcOrd="0" destOrd="0" presId="urn:microsoft.com/office/officeart/2009/3/layout/RandomtoResultProcess"/>
    <dgm:cxn modelId="{AA0CBCB6-4DA4-4090-A335-C5CF1204DA1F}" srcId="{23511A96-6A20-4104-AE08-CBF7212F3B63}" destId="{7F59D7A0-8A62-4958-B5CD-7BEFC434F1AD}" srcOrd="1" destOrd="0" parTransId="{94965484-FC3E-4B6E-B138-87C04DF12849}" sibTransId="{61163586-A57E-4FE1-95C2-B3C7137293E0}"/>
    <dgm:cxn modelId="{42D2F9E4-6CFA-4ED4-A4F6-07343CCD41D7}" type="presOf" srcId="{23511A96-6A20-4104-AE08-CBF7212F3B63}" destId="{81C5A12E-796A-4CBC-9174-1C7D54A7C8F6}" srcOrd="0" destOrd="0" presId="urn:microsoft.com/office/officeart/2009/3/layout/RandomtoResultProcess"/>
    <dgm:cxn modelId="{4B290156-590A-4B15-8CB3-2509B76649A5}" srcId="{4FD45F56-E0F1-4874-9B82-7B174A487D0E}" destId="{BC81D41E-BCF2-47DD-8A21-DB90B1464E46}" srcOrd="1" destOrd="0" parTransId="{7BC4C78E-70DD-4DC5-8423-D7D9D09AE663}" sibTransId="{B8918E5D-02EF-4798-8CA1-B067EF4AB3ED}"/>
    <dgm:cxn modelId="{29399343-D481-4F30-A954-9308FD732F16}" srcId="{3F636359-8D58-48F3-B2E8-3CCD7F6F9F7C}" destId="{1A4C7FDF-2333-4409-8EAA-C0BAD82DA111}" srcOrd="0" destOrd="0" parTransId="{D2AE5E5A-99A6-44BD-AB41-70C8359C3159}" sibTransId="{CC21C5BF-2849-4C3E-9F5E-CA30822845DC}"/>
    <dgm:cxn modelId="{3C44552A-BA1F-4168-9215-BD0C2058DA7C}" srcId="{4FD45F56-E0F1-4874-9B82-7B174A487D0E}" destId="{2D8516BA-1536-4F96-8BFC-9EDE01DDC5E6}" srcOrd="0" destOrd="0" parTransId="{BF36FC98-4A9F-459E-8EE9-F314B102A706}" sibTransId="{10FCF326-CEC6-4535-9A37-296975CE0267}"/>
    <dgm:cxn modelId="{E73DD7DD-362B-455D-8F02-95FEFFBA7F6D}" type="presParOf" srcId="{A5001D17-AD58-4BD2-BD7E-8BBA8B90907E}" destId="{7EF4450C-683B-40D1-B9DA-6B4E5E65B313}" srcOrd="0" destOrd="0" presId="urn:microsoft.com/office/officeart/2009/3/layout/RandomtoResultProcess"/>
    <dgm:cxn modelId="{6AD38215-9649-48F1-8216-9991DF860F79}" type="presParOf" srcId="{7EF4450C-683B-40D1-B9DA-6B4E5E65B313}" destId="{57291B70-C032-421A-BAE6-CCF3C1F9E51F}" srcOrd="0" destOrd="0" presId="urn:microsoft.com/office/officeart/2009/3/layout/RandomtoResultProcess"/>
    <dgm:cxn modelId="{10FA99D4-89F7-40A4-8A27-195567000285}" type="presParOf" srcId="{7EF4450C-683B-40D1-B9DA-6B4E5E65B313}" destId="{A4DDC6FA-7123-4ED3-BC84-2E131F27042F}" srcOrd="1" destOrd="0" presId="urn:microsoft.com/office/officeart/2009/3/layout/RandomtoResultProcess"/>
    <dgm:cxn modelId="{B6C21B41-7268-48F3-B109-2E3E3CAC1C2B}" type="presParOf" srcId="{7EF4450C-683B-40D1-B9DA-6B4E5E65B313}" destId="{59A021F0-8AEA-49FA-8851-575F05B98E31}" srcOrd="2" destOrd="0" presId="urn:microsoft.com/office/officeart/2009/3/layout/RandomtoResultProcess"/>
    <dgm:cxn modelId="{E2790763-B393-4A96-88C6-54B14C3DC6E4}" type="presParOf" srcId="{7EF4450C-683B-40D1-B9DA-6B4E5E65B313}" destId="{DBDDB3BF-A745-41AE-95A3-304D2B100B0B}" srcOrd="3" destOrd="0" presId="urn:microsoft.com/office/officeart/2009/3/layout/RandomtoResultProcess"/>
    <dgm:cxn modelId="{7F7DFD4A-D5E2-456A-A31D-453CB5EE05F9}" type="presParOf" srcId="{7EF4450C-683B-40D1-B9DA-6B4E5E65B313}" destId="{2619DD66-A222-4C51-B125-3124076F861E}" srcOrd="4" destOrd="0" presId="urn:microsoft.com/office/officeart/2009/3/layout/RandomtoResultProcess"/>
    <dgm:cxn modelId="{9FEA263D-F069-4253-A620-0758885B2847}" type="presParOf" srcId="{7EF4450C-683B-40D1-B9DA-6B4E5E65B313}" destId="{BCA701AA-C46C-42D0-854A-F3CA58544B37}" srcOrd="5" destOrd="0" presId="urn:microsoft.com/office/officeart/2009/3/layout/RandomtoResultProcess"/>
    <dgm:cxn modelId="{497EBC59-CF2C-47A8-8E97-10D6E377DF67}" type="presParOf" srcId="{7EF4450C-683B-40D1-B9DA-6B4E5E65B313}" destId="{ED97607D-90C2-4903-83D5-4CB35C5992CE}" srcOrd="6" destOrd="0" presId="urn:microsoft.com/office/officeart/2009/3/layout/RandomtoResultProcess"/>
    <dgm:cxn modelId="{B79AB9BD-DFFB-4554-9A8C-ADB18FBF11D7}" type="presParOf" srcId="{7EF4450C-683B-40D1-B9DA-6B4E5E65B313}" destId="{ECE14323-5AD6-443F-B433-EC97A5C5DC6C}" srcOrd="7" destOrd="0" presId="urn:microsoft.com/office/officeart/2009/3/layout/RandomtoResultProcess"/>
    <dgm:cxn modelId="{5A5C139D-5B40-45E8-9FD8-503FA71F53C6}" type="presParOf" srcId="{7EF4450C-683B-40D1-B9DA-6B4E5E65B313}" destId="{DB859A13-7E39-467B-9F1F-C65F5A5D791A}" srcOrd="8" destOrd="0" presId="urn:microsoft.com/office/officeart/2009/3/layout/RandomtoResultProcess"/>
    <dgm:cxn modelId="{2FE9FD7C-8ABA-418F-B868-47BCB0EDCF4F}" type="presParOf" srcId="{7EF4450C-683B-40D1-B9DA-6B4E5E65B313}" destId="{2F34DD96-BB35-4425-8A8B-6477788B08D5}" srcOrd="9" destOrd="0" presId="urn:microsoft.com/office/officeart/2009/3/layout/RandomtoResultProcess"/>
    <dgm:cxn modelId="{ADADEEF8-181E-4306-9391-C556B204AEE2}" type="presParOf" srcId="{7EF4450C-683B-40D1-B9DA-6B4E5E65B313}" destId="{CC0EA04D-A189-44F7-AF50-1C3747F0DA1F}" srcOrd="10" destOrd="0" presId="urn:microsoft.com/office/officeart/2009/3/layout/RandomtoResultProcess"/>
    <dgm:cxn modelId="{F4150084-3576-40F3-9E6B-638C3EDE7062}" type="presParOf" srcId="{7EF4450C-683B-40D1-B9DA-6B4E5E65B313}" destId="{BACB4F27-DF4A-4B71-A4E3-D9742D771EBA}" srcOrd="11" destOrd="0" presId="urn:microsoft.com/office/officeart/2009/3/layout/RandomtoResultProcess"/>
    <dgm:cxn modelId="{77DFB462-2950-48F9-8927-B849CE4C64D0}" type="presParOf" srcId="{7EF4450C-683B-40D1-B9DA-6B4E5E65B313}" destId="{76FC1E2A-711A-42D2-8217-DDE8B92A5721}" srcOrd="12" destOrd="0" presId="urn:microsoft.com/office/officeart/2009/3/layout/RandomtoResultProcess"/>
    <dgm:cxn modelId="{5D8ECAAA-B332-4B56-987A-B4118DBD337F}" type="presParOf" srcId="{7EF4450C-683B-40D1-B9DA-6B4E5E65B313}" destId="{5AC40998-7AE1-47DC-9FE0-175B12A8900F}" srcOrd="13" destOrd="0" presId="urn:microsoft.com/office/officeart/2009/3/layout/RandomtoResultProcess"/>
    <dgm:cxn modelId="{B36288BE-3655-4AEC-94A3-65FC37FDB581}" type="presParOf" srcId="{7EF4450C-683B-40D1-B9DA-6B4E5E65B313}" destId="{1244C8BC-3C35-43B2-8884-8D95E5F4DC47}" srcOrd="14" destOrd="0" presId="urn:microsoft.com/office/officeart/2009/3/layout/RandomtoResultProcess"/>
    <dgm:cxn modelId="{A3D4A616-92E9-4C19-B106-7A9CA03667FC}" type="presParOf" srcId="{7EF4450C-683B-40D1-B9DA-6B4E5E65B313}" destId="{5370B315-5F02-4756-9EA2-696BE5FAE3D8}" srcOrd="15" destOrd="0" presId="urn:microsoft.com/office/officeart/2009/3/layout/RandomtoResultProcess"/>
    <dgm:cxn modelId="{DBCCD9D8-6FB1-41EF-BD08-2F32599CB5A5}" type="presParOf" srcId="{7EF4450C-683B-40D1-B9DA-6B4E5E65B313}" destId="{73B64F34-7461-4631-BDE4-E28CF998A262}" srcOrd="16" destOrd="0" presId="urn:microsoft.com/office/officeart/2009/3/layout/RandomtoResultProcess"/>
    <dgm:cxn modelId="{DB734471-C932-410C-A06F-58B945CC53F2}" type="presParOf" srcId="{7EF4450C-683B-40D1-B9DA-6B4E5E65B313}" destId="{AAE49884-06F1-44FF-BA1A-181BF9AB311B}" srcOrd="17" destOrd="0" presId="urn:microsoft.com/office/officeart/2009/3/layout/RandomtoResultProcess"/>
    <dgm:cxn modelId="{1E5AD577-A31F-4589-AE6D-E5FE042C02D4}" type="presParOf" srcId="{7EF4450C-683B-40D1-B9DA-6B4E5E65B313}" destId="{624E8257-D71A-4177-B2A7-13FB7A42A6FF}" srcOrd="18" destOrd="0" presId="urn:microsoft.com/office/officeart/2009/3/layout/RandomtoResultProcess"/>
    <dgm:cxn modelId="{CD3D708C-DE83-4A36-8F38-73793C7D08AA}" type="presParOf" srcId="{7EF4450C-683B-40D1-B9DA-6B4E5E65B313}" destId="{69920C44-D498-4261-B8F3-205673D3B96C}" srcOrd="19" destOrd="0" presId="urn:microsoft.com/office/officeart/2009/3/layout/RandomtoResultProcess"/>
    <dgm:cxn modelId="{3B3CB098-14D5-42A4-9389-BFEC2211E085}" type="presParOf" srcId="{A5001D17-AD58-4BD2-BD7E-8BBA8B90907E}" destId="{A13D38CD-E5C9-46DD-AE38-A076E6AEE2CB}" srcOrd="1" destOrd="0" presId="urn:microsoft.com/office/officeart/2009/3/layout/RandomtoResultProcess"/>
    <dgm:cxn modelId="{3808E4ED-C49A-42D6-B8FA-9A95DBD78F67}" type="presParOf" srcId="{A13D38CD-E5C9-46DD-AE38-A076E6AEE2CB}" destId="{94770DD4-7930-42D5-8119-4EA9E9AB3E6A}" srcOrd="0" destOrd="0" presId="urn:microsoft.com/office/officeart/2009/3/layout/RandomtoResultProcess"/>
    <dgm:cxn modelId="{D3EE2650-399C-498C-AF21-B29D584AEFE9}" type="presParOf" srcId="{A13D38CD-E5C9-46DD-AE38-A076E6AEE2CB}" destId="{19C2C669-4D21-4BC2-9473-FE22792955F4}" srcOrd="1" destOrd="0" presId="urn:microsoft.com/office/officeart/2009/3/layout/RandomtoResultProcess"/>
    <dgm:cxn modelId="{6FA051B7-5AF8-459A-9B0F-27E0F0AEB123}" type="presParOf" srcId="{A5001D17-AD58-4BD2-BD7E-8BBA8B90907E}" destId="{5A088CBD-112A-427F-8F22-AB74F42B298B}" srcOrd="2" destOrd="0" presId="urn:microsoft.com/office/officeart/2009/3/layout/RandomtoResultProcess"/>
    <dgm:cxn modelId="{A603F67A-6009-4819-AE90-3EC99CE696A5}" type="presParOf" srcId="{5A088CBD-112A-427F-8F22-AB74F42B298B}" destId="{DBEB0A18-F6BA-4613-8053-4E9E3B0C4379}" srcOrd="0" destOrd="0" presId="urn:microsoft.com/office/officeart/2009/3/layout/RandomtoResultProcess"/>
    <dgm:cxn modelId="{2F2430BB-D880-4449-9859-05E8E3D63D17}" type="presParOf" srcId="{5A088CBD-112A-427F-8F22-AB74F42B298B}" destId="{4F4AC2D9-7877-494A-AE24-BEB54CF3436D}" srcOrd="1" destOrd="0" presId="urn:microsoft.com/office/officeart/2009/3/layout/RandomtoResultProcess"/>
    <dgm:cxn modelId="{3CDC0F13-4678-4E45-A677-AC1BD165E4AB}" type="presParOf" srcId="{5A088CBD-112A-427F-8F22-AB74F42B298B}" destId="{539C2461-E04B-4D58-AD2B-AA0C5524639C}" srcOrd="2" destOrd="0" presId="urn:microsoft.com/office/officeart/2009/3/layout/RandomtoResultProcess"/>
    <dgm:cxn modelId="{ADCB4320-096B-48A7-B53E-A044CDB163BD}" type="presParOf" srcId="{A5001D17-AD58-4BD2-BD7E-8BBA8B90907E}" destId="{61BD3C1B-4A5C-4736-BABA-5DAD15943860}" srcOrd="3" destOrd="0" presId="urn:microsoft.com/office/officeart/2009/3/layout/RandomtoResultProcess"/>
    <dgm:cxn modelId="{D11E1468-DA5C-4D2D-9509-3E4AB9C8D80F}" type="presParOf" srcId="{61BD3C1B-4A5C-4736-BABA-5DAD15943860}" destId="{E4AD5797-A442-4A9B-BDE4-183B893D9D66}" srcOrd="0" destOrd="0" presId="urn:microsoft.com/office/officeart/2009/3/layout/RandomtoResultProcess"/>
    <dgm:cxn modelId="{B4DCCE4D-C651-4E7B-A39E-D573FAD88C3A}" type="presParOf" srcId="{61BD3C1B-4A5C-4736-BABA-5DAD15943860}" destId="{23672617-96C6-4E1E-A236-FECE39966003}" srcOrd="1" destOrd="0" presId="urn:microsoft.com/office/officeart/2009/3/layout/RandomtoResultProcess"/>
    <dgm:cxn modelId="{AF072B39-591D-4ECC-9D15-242D1E5C309F}" type="presParOf" srcId="{A5001D17-AD58-4BD2-BD7E-8BBA8B90907E}" destId="{EE7AA352-C06C-4C4C-B28E-AEC35C04295D}" srcOrd="4" destOrd="0" presId="urn:microsoft.com/office/officeart/2009/3/layout/RandomtoResultProcess"/>
    <dgm:cxn modelId="{053A6287-4442-4628-811B-D387E86B6876}" type="presParOf" srcId="{EE7AA352-C06C-4C4C-B28E-AEC35C04295D}" destId="{81C5A12E-796A-4CBC-9174-1C7D54A7C8F6}" srcOrd="0" destOrd="0" presId="urn:microsoft.com/office/officeart/2009/3/layout/RandomtoResultProcess"/>
    <dgm:cxn modelId="{E92227D6-4FBC-4D7E-B895-0A0E2C2B77A3}" type="presParOf" srcId="{EE7AA352-C06C-4C4C-B28E-AEC35C04295D}" destId="{97AF56CC-ECA5-4DB4-A289-6E9151D0165E}" srcOrd="1" destOrd="0" presId="urn:microsoft.com/office/officeart/2009/3/layout/RandomtoResultProcess"/>
    <dgm:cxn modelId="{8A297ECE-D6EB-4D4E-9ACC-AB1AB805948C}" type="presParOf" srcId="{EE7AA352-C06C-4C4C-B28E-AEC35C04295D}" destId="{A003D948-389C-41BD-A1E3-1412E7BD92A0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91B70-C032-421A-BAE6-CCF3C1F9E51F}">
      <dsp:nvSpPr>
        <dsp:cNvPr id="0" name=""/>
        <dsp:cNvSpPr/>
      </dsp:nvSpPr>
      <dsp:spPr>
        <a:xfrm>
          <a:off x="157384" y="1164072"/>
          <a:ext cx="2299114" cy="75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rebuchet MS" panose="020B0603020202020204" pitchFamily="34" charset="0"/>
            </a:rPr>
            <a:t>Approval of </a:t>
          </a:r>
          <a:endParaRPr lang="en-US" sz="1100" kern="1200" dirty="0">
            <a:latin typeface="Trebuchet MS" panose="020B0603020202020204" pitchFamily="34" charset="0"/>
          </a:endParaRPr>
        </a:p>
      </dsp:txBody>
      <dsp:txXfrm>
        <a:off x="157384" y="1164072"/>
        <a:ext cx="2299114" cy="757662"/>
      </dsp:txXfrm>
    </dsp:sp>
    <dsp:sp modelId="{A4DDC6FA-7123-4ED3-BC84-2E131F27042F}">
      <dsp:nvSpPr>
        <dsp:cNvPr id="0" name=""/>
        <dsp:cNvSpPr/>
      </dsp:nvSpPr>
      <dsp:spPr>
        <a:xfrm>
          <a:off x="157384" y="2761722"/>
          <a:ext cx="2299114" cy="141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Trebuchet MS" panose="020B0603020202020204" pitchFamily="34" charset="0"/>
            </a:rPr>
            <a:t>Tone/speak of brand online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Trebuchet MS" panose="020B0603020202020204" pitchFamily="34" charset="0"/>
            </a:rPr>
            <a:t>Conversation plan </a:t>
          </a:r>
        </a:p>
      </dsp:txBody>
      <dsp:txXfrm>
        <a:off x="157384" y="2761722"/>
        <a:ext cx="2299114" cy="1419490"/>
      </dsp:txXfrm>
    </dsp:sp>
    <dsp:sp modelId="{59A021F0-8AEA-49FA-8851-575F05B98E31}">
      <dsp:nvSpPr>
        <dsp:cNvPr id="0" name=""/>
        <dsp:cNvSpPr/>
      </dsp:nvSpPr>
      <dsp:spPr>
        <a:xfrm>
          <a:off x="154772" y="933638"/>
          <a:ext cx="182884" cy="18288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DDB3BF-A745-41AE-95A3-304D2B100B0B}">
      <dsp:nvSpPr>
        <dsp:cNvPr id="0" name=""/>
        <dsp:cNvSpPr/>
      </dsp:nvSpPr>
      <dsp:spPr>
        <a:xfrm>
          <a:off x="282791" y="677600"/>
          <a:ext cx="182884" cy="18288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19DD66-A222-4C51-B125-3124076F861E}">
      <dsp:nvSpPr>
        <dsp:cNvPr id="0" name=""/>
        <dsp:cNvSpPr/>
      </dsp:nvSpPr>
      <dsp:spPr>
        <a:xfrm>
          <a:off x="590036" y="728807"/>
          <a:ext cx="287389" cy="28738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A701AA-C46C-42D0-854A-F3CA58544B37}">
      <dsp:nvSpPr>
        <dsp:cNvPr id="0" name=""/>
        <dsp:cNvSpPr/>
      </dsp:nvSpPr>
      <dsp:spPr>
        <a:xfrm>
          <a:off x="846074" y="447166"/>
          <a:ext cx="182884" cy="18288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97607D-90C2-4903-83D5-4CB35C5992CE}">
      <dsp:nvSpPr>
        <dsp:cNvPr id="0" name=""/>
        <dsp:cNvSpPr/>
      </dsp:nvSpPr>
      <dsp:spPr>
        <a:xfrm>
          <a:off x="1178923" y="344751"/>
          <a:ext cx="182884" cy="18288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E14323-5AD6-443F-B433-EC97A5C5DC6C}">
      <dsp:nvSpPr>
        <dsp:cNvPr id="0" name=""/>
        <dsp:cNvSpPr/>
      </dsp:nvSpPr>
      <dsp:spPr>
        <a:xfrm>
          <a:off x="1588583" y="523977"/>
          <a:ext cx="182884" cy="18288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859A13-7E39-467B-9F1F-C65F5A5D791A}">
      <dsp:nvSpPr>
        <dsp:cNvPr id="0" name=""/>
        <dsp:cNvSpPr/>
      </dsp:nvSpPr>
      <dsp:spPr>
        <a:xfrm>
          <a:off x="1844621" y="651996"/>
          <a:ext cx="287389" cy="28738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34DD96-BB35-4425-8A8B-6477788B08D5}">
      <dsp:nvSpPr>
        <dsp:cNvPr id="0" name=""/>
        <dsp:cNvSpPr/>
      </dsp:nvSpPr>
      <dsp:spPr>
        <a:xfrm>
          <a:off x="2203074" y="933638"/>
          <a:ext cx="182884" cy="18288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0EA04D-A189-44F7-AF50-1C3747F0DA1F}">
      <dsp:nvSpPr>
        <dsp:cNvPr id="0" name=""/>
        <dsp:cNvSpPr/>
      </dsp:nvSpPr>
      <dsp:spPr>
        <a:xfrm>
          <a:off x="2356697" y="1215279"/>
          <a:ext cx="182884" cy="18288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CB4F27-DF4A-4B71-A4E3-D9742D771EBA}">
      <dsp:nvSpPr>
        <dsp:cNvPr id="0" name=""/>
        <dsp:cNvSpPr/>
      </dsp:nvSpPr>
      <dsp:spPr>
        <a:xfrm>
          <a:off x="1025300" y="677600"/>
          <a:ext cx="470273" cy="470273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FC1E2A-711A-42D2-8217-DDE8B92A5721}">
      <dsp:nvSpPr>
        <dsp:cNvPr id="0" name=""/>
        <dsp:cNvSpPr/>
      </dsp:nvSpPr>
      <dsp:spPr>
        <a:xfrm>
          <a:off x="26753" y="1650543"/>
          <a:ext cx="182884" cy="18288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C40998-7AE1-47DC-9FE0-175B12A8900F}">
      <dsp:nvSpPr>
        <dsp:cNvPr id="0" name=""/>
        <dsp:cNvSpPr/>
      </dsp:nvSpPr>
      <dsp:spPr>
        <a:xfrm>
          <a:off x="180376" y="1880977"/>
          <a:ext cx="287389" cy="28738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44C8BC-3C35-43B2-8884-8D95E5F4DC47}">
      <dsp:nvSpPr>
        <dsp:cNvPr id="0" name=""/>
        <dsp:cNvSpPr/>
      </dsp:nvSpPr>
      <dsp:spPr>
        <a:xfrm>
          <a:off x="564432" y="2085808"/>
          <a:ext cx="418020" cy="418020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70B315-5F02-4756-9EA2-696BE5FAE3D8}">
      <dsp:nvSpPr>
        <dsp:cNvPr id="0" name=""/>
        <dsp:cNvSpPr/>
      </dsp:nvSpPr>
      <dsp:spPr>
        <a:xfrm>
          <a:off x="1102112" y="2418657"/>
          <a:ext cx="182884" cy="18288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B64F34-7461-4631-BDE4-E28CF998A262}">
      <dsp:nvSpPr>
        <dsp:cNvPr id="0" name=""/>
        <dsp:cNvSpPr/>
      </dsp:nvSpPr>
      <dsp:spPr>
        <a:xfrm>
          <a:off x="1204527" y="2085808"/>
          <a:ext cx="287389" cy="28738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E49884-06F1-44FF-BA1A-181BF9AB311B}">
      <dsp:nvSpPr>
        <dsp:cNvPr id="0" name=""/>
        <dsp:cNvSpPr/>
      </dsp:nvSpPr>
      <dsp:spPr>
        <a:xfrm>
          <a:off x="1460564" y="2444260"/>
          <a:ext cx="182884" cy="18288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4E8257-D71A-4177-B2A7-13FB7A42A6FF}">
      <dsp:nvSpPr>
        <dsp:cNvPr id="0" name=""/>
        <dsp:cNvSpPr/>
      </dsp:nvSpPr>
      <dsp:spPr>
        <a:xfrm>
          <a:off x="1690998" y="2034600"/>
          <a:ext cx="418020" cy="418020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920C44-D498-4261-B8F3-205673D3B96C}">
      <dsp:nvSpPr>
        <dsp:cNvPr id="0" name=""/>
        <dsp:cNvSpPr/>
      </dsp:nvSpPr>
      <dsp:spPr>
        <a:xfrm>
          <a:off x="2254282" y="1932185"/>
          <a:ext cx="287389" cy="28738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770DD4-7930-42D5-8119-4EA9E9AB3E6A}">
      <dsp:nvSpPr>
        <dsp:cNvPr id="0" name=""/>
        <dsp:cNvSpPr/>
      </dsp:nvSpPr>
      <dsp:spPr>
        <a:xfrm>
          <a:off x="2541671" y="728381"/>
          <a:ext cx="844021" cy="1611329"/>
        </a:xfrm>
        <a:prstGeom prst="chevron">
          <a:avLst>
            <a:gd name="adj" fmla="val 6231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EB0A18-F6BA-4613-8053-4E9E3B0C4379}">
      <dsp:nvSpPr>
        <dsp:cNvPr id="0" name=""/>
        <dsp:cNvSpPr/>
      </dsp:nvSpPr>
      <dsp:spPr>
        <a:xfrm>
          <a:off x="3385693" y="729164"/>
          <a:ext cx="2301877" cy="161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rebuchet MS" panose="020B0603020202020204" pitchFamily="34" charset="0"/>
            </a:rPr>
            <a:t>Manage social media accounts</a:t>
          </a:r>
          <a:endParaRPr lang="en-US" sz="1100" kern="1200" dirty="0">
            <a:latin typeface="Trebuchet MS" panose="020B0603020202020204" pitchFamily="34" charset="0"/>
          </a:endParaRPr>
        </a:p>
      </dsp:txBody>
      <dsp:txXfrm>
        <a:off x="3385693" y="729164"/>
        <a:ext cx="2301877" cy="1611313"/>
      </dsp:txXfrm>
    </dsp:sp>
    <dsp:sp modelId="{4F4AC2D9-7877-494A-AE24-BEB54CF3436D}">
      <dsp:nvSpPr>
        <dsp:cNvPr id="0" name=""/>
        <dsp:cNvSpPr/>
      </dsp:nvSpPr>
      <dsp:spPr>
        <a:xfrm>
          <a:off x="3385693" y="2761722"/>
          <a:ext cx="2301877" cy="141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Trebuchet MS" panose="020B0603020202020204" pitchFamily="34" charset="0"/>
            </a:rPr>
            <a:t>Create and sustain engagement on platforms with approved conversation and supporting images.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Trebuchet MS" panose="020B0603020202020204" pitchFamily="34" charset="0"/>
            </a:rPr>
            <a:t>Page boost to increase awareness participation and fan base .</a:t>
          </a:r>
          <a:endParaRPr lang="en-US" sz="1100" kern="1200" dirty="0">
            <a:latin typeface="Trebuchet MS" panose="020B0603020202020204" pitchFamily="34" charset="0"/>
          </a:endParaRPr>
        </a:p>
      </dsp:txBody>
      <dsp:txXfrm>
        <a:off x="3385693" y="2761722"/>
        <a:ext cx="2301877" cy="1419490"/>
      </dsp:txXfrm>
    </dsp:sp>
    <dsp:sp modelId="{E4AD5797-A442-4A9B-BDE4-183B893D9D66}">
      <dsp:nvSpPr>
        <dsp:cNvPr id="0" name=""/>
        <dsp:cNvSpPr/>
      </dsp:nvSpPr>
      <dsp:spPr>
        <a:xfrm>
          <a:off x="5687570" y="728381"/>
          <a:ext cx="844021" cy="1611329"/>
        </a:xfrm>
        <a:prstGeom prst="chevron">
          <a:avLst>
            <a:gd name="adj" fmla="val 6231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C5A12E-796A-4CBC-9174-1C7D54A7C8F6}">
      <dsp:nvSpPr>
        <dsp:cNvPr id="0" name=""/>
        <dsp:cNvSpPr/>
      </dsp:nvSpPr>
      <dsp:spPr>
        <a:xfrm>
          <a:off x="6704232" y="614070"/>
          <a:ext cx="1956595" cy="1956595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rebuchet MS" panose="020B0603020202020204" pitchFamily="34" charset="0"/>
            </a:rPr>
            <a:t>Ad Deployment on selected platforms</a:t>
          </a:r>
          <a:endParaRPr lang="en-US" sz="1100" kern="1200" dirty="0">
            <a:latin typeface="Trebuchet MS" panose="020B0603020202020204" pitchFamily="34" charset="0"/>
          </a:endParaRPr>
        </a:p>
      </dsp:txBody>
      <dsp:txXfrm>
        <a:off x="6990769" y="900607"/>
        <a:ext cx="1383521" cy="1383521"/>
      </dsp:txXfrm>
    </dsp:sp>
    <dsp:sp modelId="{97AF56CC-ECA5-4DB4-A289-6E9151D0165E}">
      <dsp:nvSpPr>
        <dsp:cNvPr id="0" name=""/>
        <dsp:cNvSpPr/>
      </dsp:nvSpPr>
      <dsp:spPr>
        <a:xfrm>
          <a:off x="6531591" y="2761722"/>
          <a:ext cx="2301877" cy="141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Trebuchet MS" panose="020B0603020202020204" pitchFamily="34" charset="0"/>
            </a:rPr>
            <a:t>Ad placement on agreed platform (mobile and PC)</a:t>
          </a:r>
          <a:endParaRPr lang="en-US" sz="1100" kern="1200" dirty="0">
            <a:latin typeface="Trebuchet MS" panose="020B0603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Trebuchet MS" panose="020B0603020202020204" pitchFamily="34" charset="0"/>
            </a:rPr>
            <a:t>Create awareness with use of influencers and ad placement</a:t>
          </a:r>
          <a:endParaRPr lang="en-US" sz="1100" kern="1200" dirty="0">
            <a:latin typeface="Trebuchet MS" panose="020B0603020202020204" pitchFamily="34" charset="0"/>
          </a:endParaRPr>
        </a:p>
      </dsp:txBody>
      <dsp:txXfrm>
        <a:off x="6531591" y="2761722"/>
        <a:ext cx="2301877" cy="1419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AF5A8-5741-41B3-BF90-AA25EC1220E4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C615B-7606-41BA-A2F3-57919B4B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1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4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77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7A185D-3E82-42EA-8E6A-497A881177AB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960DE-835A-419D-8BEC-9D19BE1A0B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8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185D-3E82-42EA-8E6A-497A881177AB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60DE-835A-419D-8BEC-9D19BE1A0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3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185D-3E82-42EA-8E6A-497A881177AB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60DE-835A-419D-8BEC-9D19BE1A0B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16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185D-3E82-42EA-8E6A-497A881177AB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60DE-835A-419D-8BEC-9D19BE1A0B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20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185D-3E82-42EA-8E6A-497A881177AB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60DE-835A-419D-8BEC-9D19BE1A0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45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185D-3E82-42EA-8E6A-497A881177AB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60DE-835A-419D-8BEC-9D19BE1A0B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89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185D-3E82-42EA-8E6A-497A881177AB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60DE-835A-419D-8BEC-9D19BE1A0B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13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185D-3E82-42EA-8E6A-497A881177AB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60DE-835A-419D-8BEC-9D19BE1A0B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744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185D-3E82-42EA-8E6A-497A881177AB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60DE-835A-419D-8BEC-9D19BE1A0B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92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4" y="516469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1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4" y="985789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92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95279" indent="0">
              <a:buNone/>
              <a:defRPr sz="1300"/>
            </a:lvl2pPr>
            <a:lvl3pPr marL="990557" indent="0">
              <a:buNone/>
              <a:defRPr sz="1084"/>
            </a:lvl3pPr>
            <a:lvl4pPr marL="1485836" indent="0">
              <a:buNone/>
              <a:defRPr sz="975"/>
            </a:lvl4pPr>
            <a:lvl5pPr marL="1981114" indent="0">
              <a:buNone/>
              <a:defRPr sz="975"/>
            </a:lvl5pPr>
            <a:lvl6pPr marL="2476393" indent="0">
              <a:buNone/>
              <a:defRPr sz="975"/>
            </a:lvl6pPr>
            <a:lvl7pPr marL="2971672" indent="0">
              <a:buNone/>
              <a:defRPr sz="975"/>
            </a:lvl7pPr>
            <a:lvl8pPr marL="3466950" indent="0">
              <a:buNone/>
              <a:defRPr sz="975"/>
            </a:lvl8pPr>
            <a:lvl9pPr marL="3962229" indent="0">
              <a:buNone/>
              <a:defRPr sz="975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222206" y="6256703"/>
            <a:ext cx="384048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7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7" y="6265638"/>
            <a:ext cx="610244" cy="366183"/>
          </a:xfrm>
          <a:prstGeom prst="rect">
            <a:avLst/>
          </a:prstGeom>
        </p:spPr>
        <p:txBody>
          <a:bodyPr anchor="ctr"/>
          <a:lstStyle>
            <a:lvl1pPr algn="ctr">
              <a:defRPr sz="1084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878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185D-3E82-42EA-8E6A-497A881177AB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60DE-835A-419D-8BEC-9D19BE1A0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4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185D-3E82-42EA-8E6A-497A881177AB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60DE-835A-419D-8BEC-9D19BE1A0B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30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185D-3E82-42EA-8E6A-497A881177AB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60DE-835A-419D-8BEC-9D19BE1A0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2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185D-3E82-42EA-8E6A-497A881177AB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60DE-835A-419D-8BEC-9D19BE1A0B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2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185D-3E82-42EA-8E6A-497A881177AB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60DE-835A-419D-8BEC-9D19BE1A0B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3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185D-3E82-42EA-8E6A-497A881177AB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60DE-835A-419D-8BEC-9D19BE1A0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9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185D-3E82-42EA-8E6A-497A881177AB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60DE-835A-419D-8BEC-9D19BE1A0B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185D-3E82-42EA-8E6A-497A881177AB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60DE-835A-419D-8BEC-9D19BE1A0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7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7A185D-3E82-42EA-8E6A-497A881177AB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960DE-835A-419D-8BEC-9D19BE1A0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  <p:sldLayoutId id="2147484199" r:id="rId16"/>
    <p:sldLayoutId id="2147484200" r:id="rId17"/>
    <p:sldLayoutId id="2147484201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slideLayout" Target="../slideLayouts/slideLayout18.xml"/><Relationship Id="rId21" Type="http://schemas.openxmlformats.org/officeDocument/2006/relationships/notesSlide" Target="../notesSlides/notesSlide1.xml"/><Relationship Id="rId22" Type="http://schemas.openxmlformats.org/officeDocument/2006/relationships/chart" Target="../charts/chart1.xml"/><Relationship Id="rId23" Type="http://schemas.openxmlformats.org/officeDocument/2006/relationships/chart" Target="../charts/chart2.xml"/><Relationship Id="rId24" Type="http://schemas.openxmlformats.org/officeDocument/2006/relationships/chart" Target="../charts/chart3.xml"/><Relationship Id="rId25" Type="http://schemas.openxmlformats.org/officeDocument/2006/relationships/chart" Target="../charts/chart4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957" y="1524000"/>
            <a:ext cx="8229600" cy="868362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latin typeface="Trebuchet MS" panose="020B0603020202020204" pitchFamily="34" charset="0"/>
              </a:rPr>
              <a:t>DIGITAL MARKETING PLAN </a:t>
            </a:r>
            <a:endParaRPr lang="en-US" sz="2500" b="1" dirty="0">
              <a:latin typeface="Trebuchet MS" panose="020B0603020202020204" pitchFamily="34" charset="0"/>
            </a:endParaRPr>
          </a:p>
        </p:txBody>
      </p:sp>
      <p:sp>
        <p:nvSpPr>
          <p:cNvPr id="5" name="AutoShape 4" descr="data:image/jpeg;base64,/9j/4AAQSkZJRgABAQAAAQABAAD/2wCEAAkGBxQQEhMSERMWFBIXFRUWGRgWFBYXFBcdFxYWFhQbGBUYHygiGBonHBcUITEhJSkrLzouFx8zODMsNygtLi0BCgoKDg0OGxAQGywlICUsLS4uLCwtLCwsLCwsLCwsLy8sLC8sLCwsNCwsLCwsLCwsLCwsLCwsLCwsLCwsLCwsLP/AABEIAMIBAwMBEQACEQEDEQH/xAAcAAEAAgMBAQEAAAAAAAAAAAAABQcDBAYCAQj/xABGEAABAwEFBQYDBQcCAgsAAAABAAIDEQQFEiExBkFRYXEHEyIygZGCobEUQlJiwSMzcpKy0fBDouHxFyQlNERjc7PCw+L/xAAbAQEAAgMBAQAAAAAAAAAAAAAAAwQBAgUGB//EADwRAAIBAwEECAUDBAAFBQAAAAABAgMEETEFEiFBE1FhcYGRobEiMsHR8BRS4SMzQvEGFSQ0ciVigrLC/9oADAMBAAIRAxEAPwC8UAQBAEAQBAEAQBAEAQBAEAQBAEAQBAEAQBAEAQBAEAQBAEAQBAeQ8VIqKjUVzFdMvQoZw8ZPSGAgCAIAgCAIAgCAIAgCAIAgCAIAgCAIAgCAICLv21WhjaWaLG6hJc5wDWgbgNXOO4UooqrqJfAvMgryqqP9JLPb+a+hxGx+0ElpvBonkcWmJ5jbWjceRPhFBXBjVK0rOpN7z5cDmbOuZVqjdR5eOH+iy10jtBAEAQBAEBp3jeUcArI6mVab/wDgOZWspqOpPQtqlZ4ivErzaDbh8hLYThHEE0//AF9ORVSdZvQ79ts6nTWZcWTXZewuinmcSXPlDSTqcDQfq8qW3XBsobXl8cY9S93/AAdqrByAgCAIAgCAIAgCAIAgCAIAgCAIAgCAIAgCAIAgKVv5pu68MbRQRTCQU3sfmQPhc5vouL/ZuPH0Z5r/ALa8fVn0ZdEbw4Ag1BAIPEHRdo9KJHhoLnGgAJJOgAzJRvBlJt4RykV52i8JHssr+4s7DR0uEOkcTnRoOQNKHlUcaKvGUqr4cF6nWqUKNlFdIt6b44/xS7ca/njp7QXZa7HG60Q2yWVrBie2QgkNGrm7jTWhGnssThKK3oyfiTWVzb3E1RrUorPBOKxx6nz49eTe2K2wbbWSCQtbLFTFua5p0cK6ZggjpxW9OpvLiV9pbNdtUXR8VLTrT6jDtFtqyKrYs3cd/oDp1PstJ1+USS12W38VXy/Pp5ldXleklocS9xpWtK/XieqrNt6nbhTjBYijSQ3Lg7PoMFhi4uL3+7zT5AK7RWII8vtKW9cS7ML0OjUpQCAIAgCAIAgCAIAgCAIAgCAIAgCAIAgCAIAgCArjtbu79zOBkQYnfN7P/s+S5t/DjGfh+epw9r0sONVd32+pP9m15faLBECavirC74PJ/sLFct571NM6dpU6SkmZdvrYYrI6n3nsZ6E1P9NPVYuXiB3tjUlUulnkmyD2JvV0VjPdWeSeQzSVDMLWg5UxPcaDLDpVa0ZNU1hZLO1aMJXj6SaisLk29OSS98G/ablttvBba5hZoHZGGDN7hwfKfnTJSbkpfM/BFVXVvb/9vDMv3T+kVwXZltmtenZ3C2GliBimaDmXu/ajXC8k68Dp+iVNNcDSltCpv5qvKfp3FU3haDZ5O7e0hwNHNI8Q9OKqyR3KE8rK0NmN4cAQagrQtJ5PZKAvW4rP3Vmgj3tijB6hor86roQWIpHjrie/VlLrbN5bEIQBAEAQBAEAQBAEAQBAEAQBAEAQBAEAQBAEAQELtld32ixzMAq4Nxt44meIAdaEeqguYb9NorXlLpaMo/nA4LslvHBaZrOT4ZWCRv8AEzJ1OZa6vwKrYT1ic7ZNXg4M7jbq7XWmxTMjFZGgSNG8lhDqDmQCPVXasd6LR6nZlwqFzGctNH48PTU4Lsv2kZDI6GRwEcxBaTo2SlM+AcKCvFo4qvQnuvdZ6Hbdk68FWprLjquz+Pr2FuK4ePNW87c2zxPlf5WivMnQAcyaD1WJSUVlklGlKrNQjzKNvw9/OZ5M5HHEfo0dAKAdFz5S3nlnrqNJUoqMdER7oy12JmhPibuPMcCi48DaT3eJvWGHvZI4/wAb2M/mcG/qiXHAlUSg5rkm/Iv5dE8WEAQBAEAQBAEAQBAEAQBAEAQBAEAQBAYZ7UxnncG9T+igrXNGj/ckl3skhSnP5VkxxXhE7R7fen1UVO/tqjxGa8zaVvVjrFm0rhCEAQBAUbef/Zl5B2jYpw4c435kD4HELjr+jXfUn6M87H/prtrln0ZZr9vLDnhnDyBXwtcemdKE8l0+mh1nprSnK6k1S441fLzKo2qEFotBlsjXQBxJeH5sJP3gxoJbXU69ONeUot6HrbN3FCnuye9jT/ft7nUbPWG+gxvcWmB0J0cZBK0DlVhcKcMuClgp44Pgc+5urCUn0lFqXl7P1NTaGaVrzHPaXWh7POaBsQdvDI25ZaV1qTwUNWTzjOSzZQi49JGCinotXjtb4vPlg5t76mqjLp1twbEutVkdMXYJHGsQPlIbUHFvo46EaUBzrRWKVLKyci9vlCqqa4pa/nYS2z/Z/JDNFNLMzwODsLWuNaaeI0pnQ6blIqXFNlOptBOEoRWpYCmOWEAQBAEAQBAEAQBAEBoXnfUFmFZ5WM5E+I9GjM+yno21Wt/bi3+dZHOrCHzM5y09pVjZ5e8fza1o/qcCuhDYlzLXC78/RMru9prTLJnZfaOO8YnSwtka1ryz9o0AkgAmmEkEZhUru1lbVOjm03jPD/SLFKoqkd5EyqpIY552xjE9wa0b3EAe5WG0uLNoQlN7sVl9hCv2xsQNDaG16Pp70oo+np9ZeWyrv9nqs+WckvY7ZHM3FE9r28WuBHy0UikpcUU6tKdJ7s00+0077vHuWZeahPQLl7Uvnbw3YfM/RfmhPa2/Syy9DHdd1NwiSZofK4YjizDa50APDjqrFnZQoRy+M3rJ657+ojrV3N4WnJC9rma9hdE0MkAqKCgdycBx4qLaGz6dzBtLEuT+jN7a5dOST+Ujtnb48TY3nwuybXVp4dFydjX81U/T1Hw5dnZ3exdvrVbvSR5am7f208NjIY7E+U0AjjFXknTpX3XtLaxqV05LCitW9DhVK8YPd1fUiNtm1logZ3s93yMhGZcJWOLRxcwCrQpqdlQqy3IVlvcsxaT7maSrVIrLhw7wztDseHE5zmZVAc2tcsgC2vzotp7Hul8qz3P74ELylJ8Xjv8A4yVhf9pbbJnWh9HvfTfVrQ0AANG7T6rz9xRq0qjVWOJHqbXZ1hU/qwSn2vivLQ0mtA0yUB14xUVhLB6QySFz31NZHF0Dy2urdWO6tOVeeq3jNx0IK9vTrLE1k157QX8eJrnU9VqTJYN3Zu6DbLQyEVDfM8j7rB5vU5AcyFtCO88Fe6uFQpOfPl3l3wxBjQ1oAa0AADQACgAXQ0PItuTyz2hgIAgCAIAgCAIAgCAIDjbxvye2zOsl3kMazKa0kVDPyxje7n9NV1YW9K2pqrcLLfyw+suzs/nFR1JVZbtPglq/sbd37CWSPxSs+0SHNz5zjJO80OQ9lDV2lcz4KW6uqPBLyJIW1OPLPa+J7vbYmxTRvaLLC15aQ1zW93R1PCSWUNK0WtHaFxTknvyx359zaVGDWiN7Za5W2GyxWdpxYB4nUpicTVxp1KguK7r1ZVHzf55G8I7sUjfttqbDG+V5o1jS49AK+6gk1FZZNSpyqzUI6t4K3u+d9720MkJELGmR7QcgKgNYOpOZ34SqVPNaeZaHprmMdnW39P5pcM8+1/bqyWPDYY2NwNjYGUphDRT2V48s25PL1K52yszrrtEVosh7tktQWjyB7c6YfwuFfDxaaUVWrHclvRPTbMqK9oyoV+ONHzx39nJ9uNDdtl8NtsfetyxMFR+EjJ7fR2JeW2vNu6y+pGlO1ds3TfJ+fU/I7yzSBzGuGhaD7iq9jGSklJczzjW68MyrYwVvtBL9nmcW6tlxAeuIBeOVH/1TcX716tfc9FCWbTef7X6Ih+zmY2q8u9lOJwillz/GXMbUej3UX17bMFRs1CHBZS8MN+6PD2b3qu9LXGS3nsDgQQCCCCDoQdQV5JPB1j88Ss+zWqaAE922WWKhzBax7sNeNMIK9dtOKuNm9I9VFST7eGfPiirsqXR38Y44NuLXZxPUjqknRfPj6FodXsNso2245Ji4RMIaA00L3auFaZACmnHXJTUqW9xZzdoXzoYjDV+hv7RbAuiq+y1kZrgP7xv8J++Pn1U0qKxwKFHaMm/jfH0OIkiIryyPEdQq0oNHap14z11PFVqTlv7AXF9ls+N4pNLRzq6tb9xvsanmTwV2jDdieX2jc9NVwtF+NnUKU54QBAEAQBAEAQBAEAQHMdoV8my2R2E0e+rRxAp4j9B8S6eyrZV66zouJVu6u5T4asz7CXYLNYoRTxvaJXneXPGL5Ageir31d1riU+3C7loS0YbkFE6BVCUIAgOY7SXEXdOW7jFWnDvo6+lFFWWYM6mxmleQz2//AFZzXY8QX2x2/DB7Vmr+iitlqdP/AIj0pf8Ay/8AyWYrR5g4DtkcPssHH7QD7RSV+oUFfRHf/wCHl/1En/7fqjnNjbJI6wvnYC4Mne0jeWYIySONDi9zwXG2jYSrQ6SC4r1X8F6/uYRu9x84rzy/pgsDZG92SxiPEMTdM9Ru9RopdkXqlTVCo8SWnav4OJtC2lCfSJcH6MnrRO2Npc8hrRqSuvVqwpQc5vCRQhCU5bsVlnFXRYzbrWbQ5v8A1djiRUZPduA4gbzyXF2dbSqV5XU1jLyvp5L1Ord1o0aKt4vLxx7P9+xyj7rnuK3NnDHSWTE4Bzc/2b9Wu4ObkanI4RnmafR/1dHaFs6U5KM+3gsrmu/zWTyvQzo1N6KbXZ1FgW3bixxwmXvcWVQwB2Nx3ChGXquNDZlxKe7u47eXfktO6ppZz4cykC580z55Mi97305vJcfTMqxtjalLoFaW7yuCb5YXJdecceR1di7LqKr+prLGrS55fPwN6zQOke2Ngq9zg1o4kmgXlUs8EeplJRi5S0Re9yXa2ywRws0Y2hP4ic3O9SSfVdCMd1YPH16zrVHN8zeWxCQW0Gy0Nsq4jBLukaMz/EPvD58wtZRTLFG4nT4arqIK7OzpscrJJZg9rXBxYI6B1MxUlxyrSopnoougWcl2W1J7jglrzzod0pzlBAEAQBAEAQBAEAQBAEBWfbI4kQt3YJD82V/Rel/4fS+N9q+pzb/WPj9DudmrUJrJZ5G6Ohj98IBHoahcC4punVlB8m0dCEt6KZJqE2CAh7/2ls9iwiZ/jd5Y2jFI7dk3+6tW9nVr5cFwWrfBLxIqlaMNdermV5fe3Ztc0dkd+wsskgimyrLQnCQ4uHgzpWgqM8113seEbac38UscOrvXXw09iCjezjWi48MP2MGy8r7kt7obZ4YZRgEtP2bgDWN4PuCN2LkvKx/py46HtrmUdpWqdL548cc+1fbrx1lvtlaW4g4FtK4qjDTjXgrJ5ZxaeGuJTvaDexvW1xWSwjvsFQC3yFzqY3F2mBoAGLmac683vywj1NhFbPt5VK3CUuXPC0Xe+ruyWhsvcrbDZYrO01wjxO/E5xq8+5PpRTxWFg83cV5V6jqS5ni2bM2eRxfgLHnMmNxbXqBkTzoq1axoVnmcVny9jend1qaxGXDz9zn9rbNDZow3E+SV4IbjkJDBvdQUHIV39FXnZ29PD3cvllt482zoWDq155bxFa4SWezh6lfWy9Zn5CWQRtyH7Rwb7Vp6K3b2lzcvFKLft5sv3FeytP7u6n1Y4+SWSJknbWpdU8cz86K1PYl0uD3c9W8skENuWrXw72OvdePY1IZsRAJrSuv1XtNoWzubSVOnwbS9OOH2cjxtjcRtruNWp8STefHn9evxJAL5vKMoScZLDWqPo8ZxnFSi8p6M7zstubHI61PHhZVjObiPGfRpp8R4KehDL3jk7WuN2KpLnxfd+exZytHnwgCAIAgCAIAgCAIAgCAIAgCAIDhe1q7i+zMnaK904h38ElAT6ODPmu5sKuo1nTf+S4d6/jJRvqeYKS5exEdk+0gZWwyupUl0JOhrm9nWtXDqeSsbbsXn9RBf+X0f0ZrZ1uG4/AtFebOgEBG2e44WTPtGDFO45yP8TgNA1lfI0DcKKadepKCpt/CuXLv7X2s1UEnnmVF2yXILPaRaGjwWgEnlI2gf7gtPXEvT7Fut+g6b1j7P7fYoXVPE95cybG2jX3fDFaoRJPgAe2RodXDk19D5SRQ57ycivJbQnShWlGk01nw7vDQ9Ns2wqSjGpNuPozhZ2hxNBgYTXA1xwex1XO3j0icl/k/r56+pN3JtPNY24YGwtB1/YtBd/E5tCfVbqtJaFKrYUar3p5b739ckxH2lWsasgPwPB+T1t+okQPZFDk5ea+xuR9qEo81nYekjm/UFZ/UPqInsaHKb8jmL8v8AfanvkcKF3OoDRo0Zf5nxWkV0tRJ82l3ZOhCnG3o4jyTfe/5OfbN3hFfKBWm5e123J2VmoUPhTe7lclhv1x7njdi01eXjnX+J43uPN5XtnTuLAuns3lljY98rYcQDsPdlzgDpUVFDTcvGRt21lnpKu1qdOTjGOcduF7M+bSdmYhs0k8UznyxNL6YQ1rmtzeMqmtKkZ69V3ti3MraqqbeYyenU+tfU4G1Ksbtb+4k1z611P6GDstuOz26Oc2hheY3tAIe9oo5taeEjeD7qbb9rT/UKeOLXHw5+XsabN2hXpUeji+CfDgnr3lq3fYY7PG2KFoZG2tAKnUknM5nMnVcZJJYRvUqSqScpvLNlZNAgCAIAgCAIAgCAIAgCAIAgCAIDHaIWyNcx4DmOBa4HQgihB9FtGTjJSjqjDSawyjdtNkZbueXsDn2YmrJBWrM8mvI8pG52hy35L2mz9pQuo7suEua6+77fQ5Ne3dN5WhNbM9p74miO1tMzRkJGkCWn5gaB/WoPVU7vYcJveoPHY9PDmvUlpXko8JrPadhH2jXeRUzFvIxSV+QI+a5L2Pdp/L6r7lj9ZS6/RkPe/avA0FtkjfM/cXDBGOv3j0oOqzLZqoR37qagurVvuRLRnO4luUIuT8ku8ry8rymtcvf2l+KTRoGTIxwYN3XXmuZdbS3odDbrdhz/AHS/8n9FwPSWOyI0n0lZ70/Rd33MBXKO0eoo3PIaxpc46BoJceNAMymDDaSy2ZX2KRvmikHVjh9Qs4ZqqkHpJeaMBcBqaLBvjIDhxQYZ9QGzctw2ok2myw98yJ7SWkA1I8WHCSMY0qBuIXsLTatG7odBeLx5PqfY/T2PFbQsJ2VfpLaWM54c0nwa7V1c/LJZNh7TIQMNrhms0g1Do3Fvpli+SgnsmT40Zxku9J/niUo3P74tGO/trnW6F9muyGWZ8rSwyGN0cUbXZOJc6mdCae+dKHNvaQtpqpcSSxx3U023y0E6jmt2C156E9sPs0LuswiqHSOOORw0LiAKDkAAB05qne3crqq5vuS7CWlTVOOEdCqhIEAQBAEAQBAEAQBAEAQBAEAQBAEAQFbdpN/1PcsOQq3qdHn0Hh6kqpWqceHI9Dsy1UYb8lr7fyVtBZ4g6r48bd4D3MPo4ZA9QVeobbvaSxv5Xbh+upm42HaVeKjuvs08tPLBt2qCyawwvr/5shcB7UxfL1W9Xb15NYUsdyRFQ2DbQ+db3mawAGgA6Ci5E6kqkt6bbfW+J2adOFOO7BJLsPtVqbnT7NbFT2yj3DuYNcbh4nD8jN/U0HVSwoyl3HPuto0qHBcZdX3f54Fp3Ds/BYm4YWUcRRzznI7q7hyFByVuEFHQ89cXVSu8zfhyRKrcrnwtB1QGCSwxu80bD1Y0/osYRuqk1o2asmz9ld5rLATzhjJ+ixuR6iRXVdaTl5s27HY44WhkTGxsBJwsaGtzNTkOayklwRHOpKb3pvL7TM5oOoqsmgAQH1AEAQBAEAQBAEAQBAEAQBAEAQBAEAQETtLeos0JdWjyCG8svE70Hzoo6k91Fyyt+mqYei1+3iUbb7UZXl500HIbv7+qoM9ZFYWDXQyEBv3Pc81rfggYXnedGN5udoOmvAFbRg5PCIa1enRjvTePd9xaGzWwMNmpJPSaYZ5j9kw/ladTzPDIBW4UEteLPP3W06lX4YfCvV+P09zrw8HQj3U+GcvKPSwZCAIAgPlUB8xjiPdZwzGUfDK38Q9wm6+oby6z614OhB6FGmjOTFbLYyFuKR4a3nv5Aak8gtoU5TeIrJrKaissgbTttZmal3sM+grVXI7OqvqK7u4I1v8ApEsv4ZuuBtP6lt/yut1r88DH6yn2kxdG0dntRwxSAv8AwOBa/wBAdfSqrVrWrS4yXDrJqdeE+CZLKuShAEAQBAEAQBAEAQBAEAQHxzqCpyAQJZKe2+v7v5S1p8Og5NGnqTn7KjVnvM9XY23Q00nrz7/4ORUReOw2G2PFuZLJMXMjHgYW0BLtXHMGoGQ6k8FNSpb3FnMv7928lGHF6vuJu7+zANlJnmxwjRrWlrncnGpwjpmeSkVvx4sqVNsNw+COH28fz81JfaK/4rsj7mBjWkCtAPCyumQ8zzw9Tz6VvbKSzy9zg3FxKUsyeX1srW8dpLTaDV0jmjgDn6nd8NPVdelaxWpzp1m9COc4u8znO/icXH3KtRpxWiIXOXWbFltssWccsjD+R7m/QrLowlrFeRhVJLRs7zY7bl7ntgtZDg4hrZaAEE5APpkQdMXvXUcy72elFzpeX2LlC6be7PzOk29eW2KUgkGseYND+8ZvCo2azWXj7Fmv8jKmlvKYk/t5aZf6slNBzXfp0oY0XkcucpZ1MRtkh1lkPWRx/VSdHDqXkab8us8GZx1c49XFZ3Y9Q3n1mMtB1C2MFg9mtrZBZ7XK/JrXMJ/lNAOZNB6rkbSg51IRXMv2clGEmznb8vx9oeZHnM5NbuYOA/zNXbehGnHdj/sr1ajk8shc3HeST1JJ0VnREGpvWy5rRCxr5YXsY7QuoPQitQeRCgjdUZPCkSuhUSy0aMbyCCCQQagg0II0IO4qfg0RcUy29htoDa4i2Q/to6Bx/ED5XU45EHmOa89fWyozzHR+h1bat0kcPVHTKiWQgCAIAgCAIAgCAIAgCA5Xby+xBEYwfE4Vd00A+I5dAVBWnhYOpsy2359I9Fp3/wAFNyyF7i52ZJqVTPSrgbF12B9pmjhj873UHADVzjyAqfRbRi5PCI6tWNKDnLRF+XXYGWeKOGMUYxoaOJ4k8yak8yuhFKKwjx1WpKrNzlqzaWSMofaK2meUuP3nF/uSG+wqF6K3ppeByqs8+Jgui73WmaOBhAc91KnQZEuPOgBNFPVmqcHN8iKEXOSiuZaVj7PLGxoEgfK7eXSOb7CMjL3XFntGu3wePD7nRVpTWvE4XbW42WOcsjqGFoe0Ek0BJBFTnkQfSi6NncyqR+LuKtehGPynPO5roFMtK+raZ7mbK41c5kGI8SJGBx9wV5+nBQu3Fdb9mdWUt6gn3FYSan/NwXcp/Kc6p8x13Z3csFrdP37MeARlvie2mIyV8pFfKNVS2jXqUlHceM5+hPaU4zb3l1fU7tmyFiGlnZ6lx+pXJd5Xf+TL3QU/2ozN2ZsY/wDCwHrEw/ULX9VW/e/Nmegp/tXkcv2id3Z4ooIY2RiRxe4Ma1oOAACoaM83V+FXLHenJzk846+0huMRSiiu3uqV24aHOm+JYfZjcrcLrW8VdUsjr90DJ7hzJq30PFcjadd56JeJes6SxvvwO1vOwttET4n+V7SOnAjmDQ+i5UJuElJF2SysFCFpa4h2oJB6jL6r01J8eByai4HT9n1rMdtjG6QPYf5cQ+bQotoQ3qDfVxM2ssVV2lvLzh1ggCAIAgCAIAgCAIDkNttqnWJzBGA472nQ10z1FAD/ADBQVaji+B1bCxjXi3PwIywdqEZymhc08WEOb86H5LVXHWiapsZ/4S8zh9pL6NrkL65E4vXQDoBl7qCct55Ovb0VSgooiFoTlp9llw93GbXIPHIKR13MrmfiI9mjirdCGFvHntrXO9Loo6LXv/j3yd8rBxwgKR2uut1mnc0jw1IaeIqS35H5Feis6qnE5NxBxZE2W0Oie2SNxa9pBaRqCPr0VuUVJOMtGQKTi8o7m7+0uQACeBr/AMzHFp/lNfqFzJ7Ki/kl5lyN6/8AJEwzbWwWpuC0MLQd00Qe33biA6mirOwuKbzD0f8AomV1SmsS9ToLsslkc0Ps8cBbxjZHT3aFUqSqp4m3ntyWIKGPhx4Eft+KWCWnGL/3WKSy/vLx9jSv8jKdk1P+bgvR0/lOVU+YmNm9oX2EyGNodjDQa7sOKm78xUNzbRr4zyN6NZ0845ks/tCtJ0AHsf8A4qutm0vz/ZL+smYTt5a61Dm+ra/Jb/8AL6PUa/q6hq7VXtJaWWWWSmMxSE4RQZTSMGXRgUdKlGlOcY6ZXsiRzc4qT/OJAtOS6K0KT1Lp2IjDbDZwPwE/zOLj8yvNXrzXl3nYt1ikicVUmKEvX9/MRp3r/wCsr09FfDHuXscmpzJDZL/vtm/9QfrVZu/7Eu40of3Il1ry52QgCAIAgCAIAgCA8veGgk5ACpPTVDKTbwijNsbyNotDnbgT6V3egDR6KhUllnr7SkqdJRIJRlk+rIJjZS5DbrSyLPAPFIRuYKVz3E5Ada7lvThvSwVbu4VCk58+Xf8AwXvGwNAa0ANAAAGgAyAAV88i228s9IYCAjb8uSK2MLJR0cMnN5gqWjWnSlmJpUpxmsMrC+thbVZyTG3v49zo/PT80etf4cS7lHaFKa+Lg/Tz+5zalrOOnFHMzxujOGRpY7g8FrvZ1CrsZKXyvPcV2mteB5Wxg3bpvSWyyCWF2F28fdcODhvH+ChUdWlCrHdmjeE5QeYll7TXm21XS6dmQf3dR+EiVocPQgj0XCo0nSudx8s+x05zU6W8vziVS85n/Ny7tP5TmVPmJS4bgmtpeIMPgDS7E7CPFipuP4So69zChjfzx6jalRlUzu8ieh7N7UfNJA3o57j/AEBVHtSlyT9PuTqynzaNyPsyf960tHSIu+rwo3tVcoev8G36F/u9P5I3bu4/scdjZixgNmaXYcNT3neDKpp5zv3Jb1+mlOWmntj6G1Sn0cUu85NhyXVWhQepcfZ5axJYYhXNhew8qOJH+0tPqvPbQhu1328fzxOrayzTXYS983g2zQySu+6DQcXfdHqaKvRpOpNRRLOajFtlHTDjqT/zXp4riciT4E92f2YyW6I7mB7z6NLR/uc1VtoT3aD7cIktY5qrsLgXnDrBAEAQBAEAQBAEBAba3iILM7PN2XoBV39viUdWWIl7Z9HpKyfV+Io6R5cS46kkn1zKonqksGa77G6eWOGPzvcGiume88gKk8gspZeEa1KkacHOWiJ23bCW6L/REg4xPa7/AGmjj7Ld0ZrkU6e0raf+WO9f7XqWL2f7P/Y7MC9tJ5aPfXVo+4z0BNebnKzShux7TibRuumq4j8q4L6vx9sHUKUoBAat52zuInylpcGitBrqAt6cN+SiaylurJxds7RAKhjWg88T/oAunDZueLf0KkrvBJbHbX/bXuic2j2txgjIOAIB8NTSlW796gu7PoUpJ8CShcKo8HVSRhwo4AjgRUexVBPBZK47TLqs8YiMMbI5XF1cDQ2oAGbgMjnTXmupY1qrzltrtKdxTh1cSvqrtnOOyuyQm5LSDo20tA6YoHfUuXLuEldx7vuXaLfQvv8AscaTmV0KXylWp8x3/ZJIA61VIHhh1NN8q521U2oY7foWbJ8ZeH1LAkvKFussY+Nv91yVSqPSL8i+5xXM133/AGcf6o9A4/QLdW1V/wCJq6sFzI7au72XjZXNhc10jSHsoR5gD4TwqC4Z8RwW9GUqFT4lg1mlUjwKaLS0lrgQQTkRQgjUEbiCu/RmpI5lSOGTezG0slhe4sAcx4GJhOWWjhwI+fsRpc20K6WdVzNqNZ03wNm/dp3WsgvJoNGAUaOepqeeaxQto0V8PmZqVnPUgJJamqsogZanZxcZghM0gpJLSgOrWDy14E1r/KuFtG4VSe5HRe50rSlux3nqzsFzi2EAQBAEAQBAEAQFVdqV645BEDk3L2zd86D4FUryy8Ho9lUd2nvPn+fnecEoDrHd9kt1455LQ4eGJuFv8b9acw0H+dT28cvJyNr1t2mqa5+y/n2LXVs86EAQBAYbXAJGPjd5XNLT0IototxaaMNJrBRN/WF1nnfG8UIPoeY5b/UL01tUU4ZRx6sHGR4ua9H2SZk0fmadDo4HJzTyI+dDuW1alGrBwkYpzcJbyO6l7SsTfAxrHfmDnU9slzFszD4sufrDjb4vp07y9zi95yqcgBuAG4K/St1BY5FadVyImqs5ISyLysBstzGJ37wmN7+TnTMJHoKN+FcTf6S631py8joKO5S3Sty7Mrr0vlKVT5jLZ7W6OuE0rSuQOnXqtpRUtTCk1oZHXnKfvn0y+ixuR6hvSMTrW86vcfiK2wjGWdj2Y2rDJaCTqyP6uXO2isqPj9Cza8GyV2tslmmBkkY9r/xxjM8Kg5O+qpUqkqb+EsTgpalZPe7GWtjlcAcnGMivw1NF04XcX83AqyoNaGzHYpnaRu9aD6lSdPA06KR2GyWzoD2yS4JHDMMNaA8SCBi+nVUri5m1uxWET06MU8viWXDaHHULlSgi4pM2WvUbRupHoFYM5PqGQgCAIAgCA17wtQhjfIfutJ6ncPU0Cw3hZJKVN1JqK5lBX1azLM9xNcyK8c8z6mp9Vz5PLPY0oqMEkaBKwbl6bCXX9lsUTSKPeO9fxxPzoeYbhb8KvUo7sTyd/W6Wu2tFwXh+ZJ+qkKZ8LlnBg8l6zgwfC9MAxvlotlE1ycxtfdUNsZ43BkrfJJw5OG9qt21aVF5WnUQ1aamiobwjMDzHI5teTgWnmD/ehXZhXhNcGUJUpR1Rg78cR7qXeRrg9x1cQGgkngDT30CjlWhHVmypyfI7jZO4DE5s0rMTxm0VGBp3H8zvp81z7i6c1ux4ItU6Cjxep0O08bp7M9hIAJb1yeCPoq1J7ssks1lFeu2dkqfE2nGhr7f8V0oXKS0KsqWXqe2bOO3v9m0+pWXcvkjHRIzx7Nt3lx9R+gWjuJm3RRNqLZ2Mfdr1c4/qtHWn1mdyPUdJsvdzIe9cGhvhbWg1zKrV5OWCWmksmK3YpnVOm4bgsRjg2bPkN3AaDNbrgaam627SBXDkm+sjdPUcFDUZFMg6e6p8baHzBUa0d18CeDySAaoMkuD7RYMn1DJ9QBAEAQBAcZ2mXr3UAjB8TvF+jfnU/AoK0sLB1dl0d6bm+X5+d5TtVUPRkns1YhaLVDG/yYg59dMLfE4HrTD8S3px3pJFa6q9FRlJa8u9/mS9W21p0K6ODyODIJaoYPWJDB8KyYPhQGN7KrZM1wc5fz2jwMAxbzw6c1PBZ4s0kzk5LhjcauY0nmB9VYSRE2ZY7oY3ytA6ABbppGpmF3jgs7wwb93l0Ry8u8blpKKZlPBP3jEHQFw0OH6hVovE8Er0OfFmVpPgRNG7YLr72tN1FpOoomYxySMezw3lQu4N+jNmO4mBau4ZnozBelkbG3C0Uxa+i2pzc3liUcEXHAp0RsmLosAPiI6KCtUxwRvTjkmJIAWkU3KqpNPJM48DnHx0K6CZWaN26DR9OIUNfjE2p/MTipFo+oAgCAIAgCAIDi9vNmPtRZJjc0DwkAA11wnPTVwUVSnv8Tp2N46SccHJt2KjGrnu6kD6BadAi69oTemCc2Y2fhgmBweYFtSSaaEa8wFJCmovgU7q4nVhhs7llkA0CmyczJlESZMH3u0yBgTJgYEyDzKKAngFlcXgwzkp48RJO/NXoortnyKy4iAN62bwsmEsk7Z7laB4syqsq75Eqpmpe1jY0DCM1JSm3qayiiOEKnyRktCytmcOf9lXl/cJI/KRndKdaEbJK6HhmLnRQ1o5wbweDfdbQoVSJN48tt2az0RjeNa9ziwnkt6KxkxJ5NBrFYITobAykbVQqvMmWqa+E2Cozc52UeI9V0I6FRmxdzfGFpVfwmYfMTapFoIAgCAIAgCAIDHaIg9pad4/5IZi8PJzckNCQdyFxPJ5DKGqA6azyYmg8QhTksPBkQwEAQBAeJWYgRxCynh5MNZRDPu01KtqqiBxZ6scQY6p4JUlvLCEVhmee28FHGmbORGzvLjmp4xwaNnlsVVu3g0JYw4YSPVVd7NQmxiJE4FaRCz2xvBYbCPYiK1yjJkbZysOaM4M9rh8LVHCXFmzXA0g1T5IycsZ8A6KjU+ZlmD4Hq0SUBWILLEnwII5lXiuyQu2POqgrS4YN6a4kkqxYCAIAgCAIAgCAICFvIeMoWafymohuTF1eT1Qr1dTdQjCAIAgCAxzaLaOppIiJjmrUSI13KRGrPK2NTbsYzUVTQ2iSdr8hVWn8xPL5SDKvFZmxZFHM2ibjQoWbGVoWrMo+2vyrFPU2loRLlbICTsXlVapqSw0MdtOS2piRoMU7IiVsOiqVNSembSjJQgCAIAgCAID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urator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51124"/>
            <a:ext cx="538479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427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937" y="1051693"/>
            <a:ext cx="6108700" cy="38298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Influencer Marketing Highlights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23244" y="1620576"/>
            <a:ext cx="73913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GB" sz="1200" dirty="0">
              <a:latin typeface="Trebuchet MS" panose="020B0603020202020204" pitchFamily="34" charset="0"/>
              <a:ea typeface="Verdana" pitchFamily="34" charset="0"/>
              <a:cs typeface="Verdana" pitchFamily="34" charset="0"/>
            </a:endParaRPr>
          </a:p>
          <a:p>
            <a:pPr lvl="0"/>
            <a:r>
              <a:rPr lang="en-US" sz="1200" b="1" dirty="0">
                <a:latin typeface="Trebuchet MS" panose="020B0603020202020204" pitchFamily="34" charset="0"/>
                <a:cs typeface="Tahoma" pitchFamily="34" charset="0"/>
              </a:rPr>
              <a:t>INFLUENCE MARKETING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>
                <a:latin typeface="Trebuchet MS" panose="020B0603020202020204" pitchFamily="34" charset="0"/>
              </a:rPr>
              <a:t>This is basically  using individuals whose personalities/office/social status </a:t>
            </a:r>
            <a:r>
              <a:rPr lang="en-US" sz="1200" dirty="0" smtClean="0">
                <a:latin typeface="Trebuchet MS" panose="020B0603020202020204" pitchFamily="34" charset="0"/>
              </a:rPr>
              <a:t>influence </a:t>
            </a:r>
            <a:r>
              <a:rPr lang="en-US" sz="1200" dirty="0">
                <a:latin typeface="Trebuchet MS" panose="020B0603020202020204" pitchFamily="34" charset="0"/>
              </a:rPr>
              <a:t>decisions of the target audience. This influencers usually have a high number of followers and conversation starters.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200" dirty="0">
              <a:latin typeface="Trebuchet MS" panose="020B0603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>
                <a:latin typeface="Trebuchet MS" panose="020B0603020202020204" pitchFamily="34" charset="0"/>
              </a:rPr>
              <a:t>All tweets will be aimed informing users about the brand, its product and its functionality. Users will either be directed to the social media platforms or the website.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>
                <a:latin typeface="Trebuchet MS" panose="020B0603020202020204" pitchFamily="34" charset="0"/>
              </a:rPr>
              <a:t>Example of influencers are</a:t>
            </a:r>
          </a:p>
          <a:p>
            <a:pPr lvl="1">
              <a:buFont typeface="Arial" pitchFamily="34" charset="0"/>
              <a:buChar char="•"/>
            </a:pPr>
            <a:r>
              <a:rPr lang="en-US" sz="1200" dirty="0">
                <a:latin typeface="Trebuchet MS" panose="020B0603020202020204" pitchFamily="34" charset="0"/>
              </a:rPr>
              <a:t>@</a:t>
            </a:r>
            <a:r>
              <a:rPr lang="en-US" sz="1200" dirty="0" err="1">
                <a:latin typeface="Trebuchet MS" panose="020B0603020202020204" pitchFamily="34" charset="0"/>
              </a:rPr>
              <a:t>omojuwa</a:t>
            </a:r>
            <a:endParaRPr lang="en-US" sz="1200" dirty="0">
              <a:latin typeface="Trebuchet MS" panose="020B0603020202020204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200" dirty="0">
                <a:latin typeface="Trebuchet MS" panose="020B0603020202020204" pitchFamily="34" charset="0"/>
              </a:rPr>
              <a:t>@</a:t>
            </a:r>
            <a:r>
              <a:rPr lang="en-US" sz="1200" dirty="0" err="1">
                <a:latin typeface="Trebuchet MS" panose="020B0603020202020204" pitchFamily="34" charset="0"/>
              </a:rPr>
              <a:t>henryOkelue</a:t>
            </a:r>
            <a:r>
              <a:rPr lang="en-US" sz="1200" dirty="0">
                <a:latin typeface="Trebuchet MS" panose="020B0603020202020204" pitchFamily="34" charset="0"/>
              </a:rPr>
              <a:t> and more</a:t>
            </a:r>
            <a:endParaRPr lang="en-US" sz="12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r>
              <a:rPr lang="en-US" sz="1200" i="1" dirty="0">
                <a:solidFill>
                  <a:srgbClr val="FF0000"/>
                </a:solidFill>
                <a:latin typeface="Trebuchet MS" panose="020B0603020202020204" pitchFamily="34" charset="0"/>
              </a:rPr>
              <a:t>Want your brand activity  to trend? They make it happen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20576"/>
            <a:ext cx="1911692" cy="19209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62400" y="427063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GB" sz="1200" b="1" dirty="0" smtClean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BLOG </a:t>
            </a:r>
            <a:r>
              <a:rPr lang="en-GB" sz="1200" b="1" dirty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Strategic partnership with tech blogs to give reviews </a:t>
            </a:r>
            <a:r>
              <a:rPr lang="en-GB" sz="1200" dirty="0" smtClean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and service suggestion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Key partnerships with sites such as </a:t>
            </a:r>
            <a:r>
              <a:rPr lang="en-GB" sz="1200" dirty="0" err="1" smtClean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Jobberman</a:t>
            </a:r>
            <a:r>
              <a:rPr lang="en-GB" sz="1200" dirty="0" smtClean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GB" sz="1200" dirty="0" err="1" smtClean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PushCV</a:t>
            </a:r>
            <a:r>
              <a:rPr lang="en-GB" sz="1200" dirty="0" smtClean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 would be </a:t>
            </a:r>
            <a:r>
              <a:rPr lang="en-GB" sz="1200" dirty="0" err="1" smtClean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ey</a:t>
            </a:r>
            <a:r>
              <a:rPr lang="en-GB" sz="1200" dirty="0" smtClean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 as they have all recently incorporated learning platforms onto their sites </a:t>
            </a:r>
            <a:endParaRPr lang="en-GB" sz="1200" dirty="0">
              <a:latin typeface="Trebuchet MS" panose="020B0603020202020204" pitchFamily="34" charset="0"/>
              <a:ea typeface="Verdana" pitchFamily="34" charset="0"/>
              <a:cs typeface="Verdana" pitchFamily="34" charset="0"/>
            </a:endParaRPr>
          </a:p>
          <a:p>
            <a:endParaRPr lang="en-US" sz="1200" dirty="0"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6" name="AutoShape 2" descr="Image result for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blo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51" y="4114799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777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4" y="811773"/>
            <a:ext cx="7518400" cy="471365"/>
          </a:xfrm>
        </p:spPr>
        <p:txBody>
          <a:bodyPr/>
          <a:lstStyle/>
          <a:p>
            <a:r>
              <a:rPr lang="en-US" dirty="0" smtClean="0"/>
              <a:t>Next Steps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644486"/>
              </p:ext>
            </p:extLst>
          </p:nvPr>
        </p:nvGraphicFramePr>
        <p:xfrm>
          <a:off x="1905000" y="1600200"/>
          <a:ext cx="8860222" cy="4525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87932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286001"/>
            <a:ext cx="6108700" cy="471365"/>
          </a:xfrm>
        </p:spPr>
        <p:txBody>
          <a:bodyPr/>
          <a:lstStyle/>
          <a:p>
            <a:r>
              <a:rPr lang="en-US" sz="6000" dirty="0">
                <a:latin typeface="Trebuchet MS" panose="020B0603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19547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Brief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Development of a marketing plan that seeks to create awareness for Curators University and establish its relevance among key 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6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Digital?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For the scale of what needs to be achieved, it is important that we become nimble and highly targeted in our approach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 chunk of the key targets that we hope to attract are social entrepreneurs, innovators, etc. have adopted digital as a key platform for interaction, and thus the choice of a digital focused marketing plan.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86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4" y="782085"/>
            <a:ext cx="7518400" cy="471365"/>
          </a:xfrm>
        </p:spPr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Perception of your needs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352804" y="1253450"/>
            <a:ext cx="5486400" cy="2676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258"/>
          <a:stretch/>
        </p:blipFill>
        <p:spPr>
          <a:xfrm>
            <a:off x="609600" y="609600"/>
            <a:ext cx="10972800" cy="5638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5452533"/>
            <a:ext cx="7239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 algn="just">
              <a:buFont typeface="Arial" pitchFamily="34" charset="0"/>
              <a:buNone/>
            </a:pPr>
            <a:r>
              <a:rPr lang="en-US" sz="1300" dirty="0">
                <a:solidFill>
                  <a:schemeClr val="bg1"/>
                </a:solidFill>
                <a:latin typeface="Trebuchet MS" panose="020B0603020202020204" pitchFamily="34" charset="0"/>
              </a:rPr>
              <a:t>Great companies that build an enduring brand have an emotional relationship with customers that has no barrier. And that emotional relationship is on the most important characteristic, which is trust.</a:t>
            </a:r>
          </a:p>
          <a:p>
            <a:pPr marL="114300" indent="0" algn="just">
              <a:buFont typeface="Arial" pitchFamily="34" charset="0"/>
              <a:buNone/>
            </a:pPr>
            <a:endParaRPr lang="en-US" sz="1300" dirty="0">
              <a:latin typeface="Cambria" pitchFamily="18" charset="0"/>
            </a:endParaRPr>
          </a:p>
          <a:p>
            <a:pPr marL="114300" indent="0" algn="r">
              <a:buFont typeface="Arial" pitchFamily="34" charset="0"/>
              <a:buNone/>
            </a:pPr>
            <a:endParaRPr lang="en-US" sz="1600" dirty="0" smtClean="0">
              <a:latin typeface="Cambria" pitchFamily="18" charset="0"/>
            </a:endParaRPr>
          </a:p>
          <a:p>
            <a:pPr marL="114300" indent="0" algn="r">
              <a:buFont typeface="Arial" pitchFamily="34" charset="0"/>
              <a:buNone/>
            </a:pPr>
            <a:r>
              <a:rPr lang="en-US" sz="1600" dirty="0" smtClean="0">
                <a:latin typeface="Cambria" pitchFamily="18" charset="0"/>
              </a:rPr>
              <a:t>- </a:t>
            </a:r>
            <a:r>
              <a:rPr lang="en-US" sz="1600" dirty="0">
                <a:latin typeface="Cambria" pitchFamily="18" charset="0"/>
              </a:rPr>
              <a:t>Howard </a:t>
            </a:r>
            <a:r>
              <a:rPr lang="en-US" sz="1600" b="1" dirty="0">
                <a:latin typeface="Cambria" pitchFamily="18" charset="0"/>
              </a:rPr>
              <a:t>Schultz, Chairman &amp; CEO of Starbucks</a:t>
            </a:r>
            <a:endParaRPr lang="en-US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1649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5942" y="951767"/>
            <a:ext cx="7518400" cy="47136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Social Media &amp; IM Platforms Resonate well 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w</a:t>
            </a:r>
            <a:r>
              <a:rPr lang="en-US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ith our target audience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434342" y="5770577"/>
            <a:ext cx="4457700" cy="217476"/>
          </a:xfrm>
        </p:spPr>
        <p:txBody>
          <a:bodyPr/>
          <a:lstStyle/>
          <a:p>
            <a:r>
              <a:rPr lang="en-US" sz="867" dirty="0">
                <a:solidFill>
                  <a:schemeClr val="tx1"/>
                </a:solidFill>
                <a:latin typeface="+mj-lt"/>
              </a:rPr>
              <a:t>Source: TNS Connected Life 2014 Report (Nigeria)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custDataLst>
              <p:tags r:id="rId1"/>
            </p:custDataLst>
            <p:extLst/>
          </p:nvPr>
        </p:nvGraphicFramePr>
        <p:xfrm>
          <a:off x="7185588" y="2605309"/>
          <a:ext cx="2142975" cy="47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975"/>
              </a:tblGrid>
              <a:tr h="15723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86741" marR="86741" marT="33695" marB="3369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723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86741" marR="86741" marT="33695" marB="33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23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86741" marR="86741" marT="33695" marB="33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custDataLst>
              <p:tags r:id="rId2"/>
            </p:custDataLst>
            <p:extLst/>
          </p:nvPr>
        </p:nvGraphicFramePr>
        <p:xfrm>
          <a:off x="7172448" y="3160018"/>
          <a:ext cx="2142975" cy="47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975"/>
              </a:tblGrid>
              <a:tr h="15723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86741" marR="86741" marT="33695" marB="3369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723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86741" marR="86741" marT="33695" marB="33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23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86741" marR="86741" marT="33695" marB="33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custDataLst>
              <p:tags r:id="rId3"/>
            </p:custDataLst>
            <p:extLst/>
          </p:nvPr>
        </p:nvGraphicFramePr>
        <p:xfrm>
          <a:off x="7163797" y="3707579"/>
          <a:ext cx="2142975" cy="47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975"/>
              </a:tblGrid>
              <a:tr h="15723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86741" marR="86741" marT="33695" marB="3369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723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86741" marR="86741" marT="33695" marB="33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23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86741" marR="86741" marT="33695" marB="33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Chart 11"/>
          <p:cNvGraphicFramePr>
            <a:graphicFrameLocks/>
          </p:cNvGraphicFramePr>
          <p:nvPr>
            <p:custDataLst>
              <p:tags r:id="rId4"/>
            </p:custDataLst>
            <p:extLst/>
          </p:nvPr>
        </p:nvGraphicFramePr>
        <p:xfrm>
          <a:off x="1487125" y="2327949"/>
          <a:ext cx="6865680" cy="32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46" name="Content Placeholder 3"/>
          <p:cNvSpPr txBox="1">
            <a:spLocks/>
          </p:cNvSpPr>
          <p:nvPr/>
        </p:nvSpPr>
        <p:spPr>
          <a:xfrm>
            <a:off x="1793117" y="1819127"/>
            <a:ext cx="9282451" cy="6200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dirty="0">
                <a:solidFill>
                  <a:schemeClr val="accent2"/>
                </a:solidFill>
                <a:latin typeface="Trebuchet MS" pitchFamily="34" charset="0"/>
              </a:rPr>
              <a:t>Top social networking and </a:t>
            </a:r>
          </a:p>
          <a:p>
            <a:pPr marL="0" indent="0">
              <a:buNone/>
            </a:pPr>
            <a:r>
              <a:rPr lang="en-AU" sz="1300" b="1" dirty="0">
                <a:solidFill>
                  <a:schemeClr val="accent2"/>
                </a:solidFill>
                <a:latin typeface="Trebuchet MS" pitchFamily="34" charset="0"/>
              </a:rPr>
              <a:t>instant messaging platforms</a:t>
            </a:r>
          </a:p>
          <a:p>
            <a:pPr marL="0" indent="0"/>
            <a:endParaRPr lang="en-GB" sz="867" b="1" dirty="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47" name="Content Placeholder 9"/>
          <p:cNvSpPr txBox="1">
            <a:spLocks/>
          </p:cNvSpPr>
          <p:nvPr/>
        </p:nvSpPr>
        <p:spPr>
          <a:xfrm>
            <a:off x="5855917" y="1888275"/>
            <a:ext cx="4370870" cy="4083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AU" sz="1300" b="1" dirty="0">
                <a:solidFill>
                  <a:schemeClr val="accent2"/>
                </a:solidFill>
                <a:latin typeface="Trebuchet MS" pitchFamily="34" charset="0"/>
              </a:rPr>
              <a:t>Favourite platform (by age)</a:t>
            </a:r>
          </a:p>
          <a:p>
            <a:pPr marL="0" indent="0"/>
            <a:endParaRPr lang="en-GB" sz="867" b="1" dirty="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48" name="TextBox 47"/>
          <p:cNvSpPr txBox="1"/>
          <p:nvPr>
            <p:custDataLst>
              <p:tags r:id="rId5"/>
            </p:custDataLst>
          </p:nvPr>
        </p:nvSpPr>
        <p:spPr>
          <a:xfrm>
            <a:off x="4807147" y="5514316"/>
            <a:ext cx="1503004" cy="13343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AU" sz="867" b="1" dirty="0">
                <a:solidFill>
                  <a:srgbClr val="333333"/>
                </a:solidFill>
                <a:latin typeface="+mj-lt"/>
                <a:cs typeface="Arial" charset="0"/>
              </a:rPr>
              <a:t>Social networking platform</a:t>
            </a:r>
            <a:endParaRPr lang="en-US" sz="867" b="1" dirty="0">
              <a:solidFill>
                <a:srgbClr val="333333"/>
              </a:solidFill>
              <a:latin typeface="+mj-lt"/>
              <a:cs typeface="Arial" charset="0"/>
            </a:endParaRPr>
          </a:p>
        </p:txBody>
      </p:sp>
      <p:sp>
        <p:nvSpPr>
          <p:cNvPr id="49" name="TextBox 48"/>
          <p:cNvSpPr txBox="1"/>
          <p:nvPr>
            <p:custDataLst>
              <p:tags r:id="rId6"/>
            </p:custDataLst>
          </p:nvPr>
        </p:nvSpPr>
        <p:spPr>
          <a:xfrm>
            <a:off x="2784232" y="5514315"/>
            <a:ext cx="450444" cy="13343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AU" sz="867" b="1" dirty="0">
                <a:solidFill>
                  <a:srgbClr val="333333"/>
                </a:solidFill>
                <a:latin typeface="+mj-lt"/>
                <a:cs typeface="Arial" charset="0"/>
              </a:rPr>
              <a:t>Favourite</a:t>
            </a:r>
            <a:endParaRPr lang="en-US" sz="867" b="1" dirty="0">
              <a:solidFill>
                <a:srgbClr val="333333"/>
              </a:solidFill>
              <a:latin typeface="+mj-lt"/>
              <a:cs typeface="Arial" charset="0"/>
            </a:endParaRPr>
          </a:p>
        </p:txBody>
      </p:sp>
      <p:sp>
        <p:nvSpPr>
          <p:cNvPr id="50" name="TextBox 49"/>
          <p:cNvSpPr txBox="1"/>
          <p:nvPr>
            <p:custDataLst>
              <p:tags r:id="rId7"/>
            </p:custDataLst>
          </p:nvPr>
        </p:nvSpPr>
        <p:spPr>
          <a:xfrm>
            <a:off x="3692758" y="5514315"/>
            <a:ext cx="617157" cy="13343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AU" sz="867" b="1" dirty="0">
                <a:solidFill>
                  <a:srgbClr val="333333"/>
                </a:solidFill>
                <a:latin typeface="+mj-lt"/>
                <a:cs typeface="Arial" charset="0"/>
              </a:rPr>
              <a:t>Weekly users</a:t>
            </a:r>
            <a:endParaRPr lang="en-US" sz="867" b="1" dirty="0">
              <a:solidFill>
                <a:srgbClr val="333333"/>
              </a:solidFill>
              <a:latin typeface="+mj-lt"/>
              <a:cs typeface="Arial" charset="0"/>
            </a:endParaRPr>
          </a:p>
        </p:txBody>
      </p:sp>
      <p:sp>
        <p:nvSpPr>
          <p:cNvPr id="51" name="TextBox 50"/>
          <p:cNvSpPr txBox="1"/>
          <p:nvPr>
            <p:custDataLst>
              <p:tags r:id="rId8"/>
            </p:custDataLst>
          </p:nvPr>
        </p:nvSpPr>
        <p:spPr>
          <a:xfrm>
            <a:off x="6646402" y="5514316"/>
            <a:ext cx="1571323" cy="13343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867" b="1" dirty="0">
                <a:solidFill>
                  <a:srgbClr val="333333"/>
                </a:solidFill>
                <a:latin typeface="+mj-lt"/>
                <a:cs typeface="Arial" charset="0"/>
              </a:rPr>
              <a:t>Instant messaging platform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433111" y="2660265"/>
            <a:ext cx="135749" cy="2025403"/>
            <a:chOff x="4356398" y="2044952"/>
            <a:chExt cx="143079" cy="2748430"/>
          </a:xfrm>
        </p:grpSpPr>
        <p:sp>
          <p:nvSpPr>
            <p:cNvPr id="53" name="Rectangle 52"/>
            <p:cNvSpPr/>
            <p:nvPr/>
          </p:nvSpPr>
          <p:spPr bwMode="ltGray">
            <a:xfrm>
              <a:off x="4356398" y="2044952"/>
              <a:ext cx="143079" cy="1430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1408" dirty="0">
                <a:solidFill>
                  <a:srgbClr val="FFFFFF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 bwMode="ltGray">
            <a:xfrm>
              <a:off x="4356398" y="3161531"/>
              <a:ext cx="143079" cy="1430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1408" dirty="0">
                <a:solidFill>
                  <a:srgbClr val="FFFFFF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 bwMode="ltGray">
            <a:xfrm>
              <a:off x="4356398" y="3905917"/>
              <a:ext cx="143079" cy="1430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1408" dirty="0">
                <a:solidFill>
                  <a:srgbClr val="FFFFFF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 bwMode="ltGray">
            <a:xfrm>
              <a:off x="4356398" y="2417145"/>
              <a:ext cx="143079" cy="1430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1408" dirty="0">
                <a:solidFill>
                  <a:srgbClr val="FFFFFF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 bwMode="ltGray">
            <a:xfrm>
              <a:off x="4356398" y="4650303"/>
              <a:ext cx="143079" cy="1430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1408" dirty="0">
                <a:solidFill>
                  <a:srgbClr val="FFFFFF"/>
                </a:solidFill>
              </a:endParaRPr>
            </a:p>
          </p:txBody>
        </p:sp>
      </p:grpSp>
      <p:sp>
        <p:nvSpPr>
          <p:cNvPr id="58" name="Rectangle 57"/>
          <p:cNvSpPr/>
          <p:nvPr>
            <p:custDataLst>
              <p:tags r:id="rId9"/>
            </p:custDataLst>
          </p:nvPr>
        </p:nvSpPr>
        <p:spPr>
          <a:xfrm>
            <a:off x="6051167" y="2612563"/>
            <a:ext cx="1119833" cy="43138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599" tIns="39299" rIns="78599" bIns="39299" anchor="ctr"/>
          <a:lstStyle/>
          <a:p>
            <a:pPr>
              <a:defRPr/>
            </a:pPr>
            <a:r>
              <a:rPr lang="en-US" sz="975" dirty="0">
                <a:solidFill>
                  <a:srgbClr val="333333"/>
                </a:solidFill>
                <a:latin typeface="Trebuchet MS" pitchFamily="34" charset="0"/>
              </a:rPr>
              <a:t>16-24 years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2574038" y="5510416"/>
            <a:ext cx="135749" cy="105442"/>
          </a:xfrm>
          <a:prstGeom prst="rect">
            <a:avLst/>
          </a:prstGeom>
          <a:solidFill>
            <a:srgbClr val="0033CC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599" tIns="39299" rIns="78599" bIns="39299"/>
          <a:lstStyle/>
          <a:p>
            <a:pPr>
              <a:defRPr/>
            </a:pPr>
            <a:endParaRPr lang="en-US" sz="1408" dirty="0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 bwMode="ltGray">
          <a:xfrm>
            <a:off x="3494924" y="5510416"/>
            <a:ext cx="135749" cy="1054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599" tIns="39299" rIns="78599" bIns="39299"/>
          <a:lstStyle/>
          <a:p>
            <a:pPr>
              <a:defRPr/>
            </a:pPr>
            <a:endParaRPr lang="en-US" sz="1408" dirty="0">
              <a:solidFill>
                <a:srgbClr val="FFFFFF"/>
              </a:solidFill>
            </a:endParaRPr>
          </a:p>
        </p:txBody>
      </p:sp>
      <p:sp>
        <p:nvSpPr>
          <p:cNvPr id="62" name="Rectangle 61"/>
          <p:cNvSpPr/>
          <p:nvPr/>
        </p:nvSpPr>
        <p:spPr bwMode="ltGray">
          <a:xfrm>
            <a:off x="4613760" y="5510416"/>
            <a:ext cx="135749" cy="10544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599" tIns="39299" rIns="78599" bIns="39299"/>
          <a:lstStyle/>
          <a:p>
            <a:pPr>
              <a:defRPr/>
            </a:pPr>
            <a:endParaRPr lang="en-US" sz="1408" dirty="0">
              <a:solidFill>
                <a:srgbClr val="FFFFFF"/>
              </a:solidFill>
            </a:endParaRPr>
          </a:p>
        </p:txBody>
      </p:sp>
      <p:sp>
        <p:nvSpPr>
          <p:cNvPr id="63" name="Rectangle 62"/>
          <p:cNvSpPr/>
          <p:nvPr/>
        </p:nvSpPr>
        <p:spPr bwMode="ltGray">
          <a:xfrm>
            <a:off x="6434343" y="5510416"/>
            <a:ext cx="135749" cy="1054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599" tIns="39299" rIns="78599" bIns="39299"/>
          <a:lstStyle/>
          <a:p>
            <a:pPr>
              <a:defRPr/>
            </a:pPr>
            <a:endParaRPr lang="en-US" sz="1408" dirty="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33795" y="2480344"/>
            <a:ext cx="211875" cy="1403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AU" sz="867" dirty="0">
                <a:solidFill>
                  <a:srgbClr val="333333"/>
                </a:solidFill>
                <a:latin typeface="Verdana"/>
              </a:rPr>
              <a:t>%</a:t>
            </a:r>
            <a:endParaRPr lang="en-US" sz="867" dirty="0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87884" y="2479372"/>
            <a:ext cx="211875" cy="1403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AU" sz="867" dirty="0">
                <a:solidFill>
                  <a:srgbClr val="333333"/>
                </a:solidFill>
                <a:latin typeface="Verdana"/>
              </a:rPr>
              <a:t>%</a:t>
            </a:r>
            <a:endParaRPr lang="en-US" sz="867" dirty="0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66" name="Rectangle 65"/>
          <p:cNvSpPr/>
          <p:nvPr>
            <p:custDataLst>
              <p:tags r:id="rId10"/>
            </p:custDataLst>
          </p:nvPr>
        </p:nvSpPr>
        <p:spPr>
          <a:xfrm>
            <a:off x="6045142" y="3185561"/>
            <a:ext cx="1119833" cy="38708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599" tIns="39299" rIns="78599" bIns="39299" anchor="ctr"/>
          <a:lstStyle/>
          <a:p>
            <a:pPr>
              <a:defRPr/>
            </a:pPr>
            <a:r>
              <a:rPr lang="en-US" sz="975" dirty="0">
                <a:solidFill>
                  <a:srgbClr val="333333"/>
                </a:solidFill>
                <a:latin typeface="Trebuchet MS" pitchFamily="34" charset="0"/>
              </a:rPr>
              <a:t>25-34 years</a:t>
            </a:r>
          </a:p>
        </p:txBody>
      </p:sp>
      <p:sp>
        <p:nvSpPr>
          <p:cNvPr id="67" name="Rectangle 66"/>
          <p:cNvSpPr/>
          <p:nvPr>
            <p:custDataLst>
              <p:tags r:id="rId11"/>
            </p:custDataLst>
          </p:nvPr>
        </p:nvSpPr>
        <p:spPr>
          <a:xfrm>
            <a:off x="6045142" y="3736436"/>
            <a:ext cx="1119833" cy="3871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599" tIns="39299" rIns="78599" bIns="39299" anchor="ctr"/>
          <a:lstStyle/>
          <a:p>
            <a:pPr>
              <a:defRPr/>
            </a:pPr>
            <a:r>
              <a:rPr lang="en-US" sz="975" dirty="0">
                <a:solidFill>
                  <a:srgbClr val="333333"/>
                </a:solidFill>
                <a:latin typeface="Trebuchet MS" pitchFamily="34" charset="0"/>
              </a:rPr>
              <a:t>35-44 years</a:t>
            </a:r>
          </a:p>
        </p:txBody>
      </p:sp>
      <p:sp>
        <p:nvSpPr>
          <p:cNvPr id="68" name="Rectangle 67"/>
          <p:cNvSpPr/>
          <p:nvPr>
            <p:custDataLst>
              <p:tags r:id="rId12"/>
            </p:custDataLst>
          </p:nvPr>
        </p:nvSpPr>
        <p:spPr>
          <a:xfrm>
            <a:off x="6007184" y="4294755"/>
            <a:ext cx="1157790" cy="3839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599" tIns="39299" rIns="78599" bIns="39299" anchor="ctr"/>
          <a:lstStyle/>
          <a:p>
            <a:pPr>
              <a:defRPr/>
            </a:pPr>
            <a:r>
              <a:rPr lang="en-US" sz="975" dirty="0">
                <a:solidFill>
                  <a:srgbClr val="333333"/>
                </a:solidFill>
                <a:latin typeface="Trebuchet MS" pitchFamily="34" charset="0"/>
              </a:rPr>
              <a:t>45-54 years*</a:t>
            </a:r>
          </a:p>
        </p:txBody>
      </p:sp>
      <p:sp>
        <p:nvSpPr>
          <p:cNvPr id="69" name="Rectangle 68"/>
          <p:cNvSpPr/>
          <p:nvPr>
            <p:custDataLst>
              <p:tags r:id="rId13"/>
            </p:custDataLst>
          </p:nvPr>
        </p:nvSpPr>
        <p:spPr>
          <a:xfrm>
            <a:off x="6007184" y="4831928"/>
            <a:ext cx="1157790" cy="4130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599" tIns="39299" rIns="78599" bIns="39299" anchor="ctr"/>
          <a:lstStyle/>
          <a:p>
            <a:pPr>
              <a:defRPr/>
            </a:pPr>
            <a:r>
              <a:rPr lang="en-US" sz="975" dirty="0">
                <a:solidFill>
                  <a:srgbClr val="333333"/>
                </a:solidFill>
                <a:latin typeface="Trebuchet MS" pitchFamily="34" charset="0"/>
              </a:rPr>
              <a:t>55-65 years*</a:t>
            </a:r>
          </a:p>
        </p:txBody>
      </p:sp>
      <p:sp>
        <p:nvSpPr>
          <p:cNvPr id="70" name="Rectangle 69"/>
          <p:cNvSpPr/>
          <p:nvPr/>
        </p:nvSpPr>
        <p:spPr bwMode="ltGray">
          <a:xfrm>
            <a:off x="6024877" y="2616052"/>
            <a:ext cx="1157790" cy="45821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599" tIns="39299" rIns="78599" bIns="392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192" dirty="0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 bwMode="ltGray">
          <a:xfrm>
            <a:off x="6018850" y="3166993"/>
            <a:ext cx="1157790" cy="45890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599" tIns="39299" rIns="78599" bIns="392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192" dirty="0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 bwMode="ltGray">
          <a:xfrm>
            <a:off x="6018850" y="3718139"/>
            <a:ext cx="1157790" cy="45821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599" tIns="39299" rIns="78599" bIns="392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192" dirty="0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 bwMode="ltGray">
          <a:xfrm>
            <a:off x="6007184" y="4266259"/>
            <a:ext cx="1157790" cy="45821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599" tIns="39299" rIns="78599" bIns="392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192" dirty="0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 bwMode="ltGray">
          <a:xfrm>
            <a:off x="6007187" y="4810732"/>
            <a:ext cx="1157790" cy="45821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599" tIns="39299" rIns="78599" bIns="392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192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>
            <p:custDataLst>
              <p:tags r:id="rId14"/>
            </p:custDataLst>
          </p:nvPr>
        </p:nvSpPr>
        <p:spPr>
          <a:xfrm>
            <a:off x="9512346" y="2619762"/>
            <a:ext cx="1119833" cy="43138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599" tIns="39299" rIns="78599" bIns="39299" anchor="ctr"/>
          <a:lstStyle/>
          <a:p>
            <a:pPr algn="ctr">
              <a:defRPr/>
            </a:pPr>
            <a:r>
              <a:rPr lang="en-US" sz="1192" dirty="0">
                <a:solidFill>
                  <a:srgbClr val="333333"/>
                </a:solidFill>
              </a:rPr>
              <a:t>2.2</a:t>
            </a:r>
          </a:p>
        </p:txBody>
      </p:sp>
      <p:sp>
        <p:nvSpPr>
          <p:cNvPr id="81" name="Rectangle 80"/>
          <p:cNvSpPr/>
          <p:nvPr>
            <p:custDataLst>
              <p:tags r:id="rId15"/>
            </p:custDataLst>
          </p:nvPr>
        </p:nvSpPr>
        <p:spPr>
          <a:xfrm>
            <a:off x="9506324" y="3192762"/>
            <a:ext cx="1119833" cy="38708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599" tIns="39299" rIns="78599" bIns="39299" anchor="ctr"/>
          <a:lstStyle/>
          <a:p>
            <a:pPr algn="ctr">
              <a:defRPr/>
            </a:pPr>
            <a:r>
              <a:rPr lang="en-US" sz="1192" dirty="0">
                <a:solidFill>
                  <a:srgbClr val="333333"/>
                </a:solidFill>
              </a:rPr>
              <a:t>2.1</a:t>
            </a:r>
          </a:p>
        </p:txBody>
      </p:sp>
      <p:sp>
        <p:nvSpPr>
          <p:cNvPr id="82" name="Rectangle 81"/>
          <p:cNvSpPr/>
          <p:nvPr>
            <p:custDataLst>
              <p:tags r:id="rId16"/>
            </p:custDataLst>
          </p:nvPr>
        </p:nvSpPr>
        <p:spPr>
          <a:xfrm>
            <a:off x="9506324" y="3743636"/>
            <a:ext cx="1119833" cy="3871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599" tIns="39299" rIns="78599" bIns="39299" anchor="ctr"/>
          <a:lstStyle/>
          <a:p>
            <a:pPr algn="ctr">
              <a:defRPr/>
            </a:pPr>
            <a:r>
              <a:rPr lang="en-US" sz="1192" dirty="0">
                <a:solidFill>
                  <a:srgbClr val="333333"/>
                </a:solidFill>
              </a:rPr>
              <a:t>1.8</a:t>
            </a:r>
          </a:p>
        </p:txBody>
      </p:sp>
      <p:graphicFrame>
        <p:nvGraphicFramePr>
          <p:cNvPr id="83" name="Chart 28"/>
          <p:cNvGraphicFramePr>
            <a:graphicFrameLocks/>
          </p:cNvGraphicFramePr>
          <p:nvPr>
            <p:custDataLst>
              <p:tags r:id="rId17"/>
            </p:custDataLst>
            <p:extLst/>
          </p:nvPr>
        </p:nvGraphicFramePr>
        <p:xfrm>
          <a:off x="7164976" y="2591794"/>
          <a:ext cx="2583061" cy="487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84" name="Chart 28"/>
          <p:cNvGraphicFramePr>
            <a:graphicFrameLocks/>
          </p:cNvGraphicFramePr>
          <p:nvPr>
            <p:custDataLst>
              <p:tags r:id="rId18"/>
            </p:custDataLst>
            <p:extLst/>
          </p:nvPr>
        </p:nvGraphicFramePr>
        <p:xfrm>
          <a:off x="7164976" y="3142646"/>
          <a:ext cx="2583061" cy="487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86" name="Chart 28"/>
          <p:cNvGraphicFramePr>
            <a:graphicFrameLocks/>
          </p:cNvGraphicFramePr>
          <p:nvPr>
            <p:custDataLst>
              <p:tags r:id="rId19"/>
            </p:custDataLst>
            <p:extLst/>
          </p:nvPr>
        </p:nvGraphicFramePr>
        <p:xfrm>
          <a:off x="7164976" y="3703591"/>
          <a:ext cx="2583061" cy="487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87" name="Rectangle 65"/>
          <p:cNvSpPr/>
          <p:nvPr/>
        </p:nvSpPr>
        <p:spPr bwMode="ltGray">
          <a:xfrm>
            <a:off x="1433111" y="3185557"/>
            <a:ext cx="135749" cy="105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614" tIns="39307" rIns="78614" bIns="39307"/>
          <a:lstStyle/>
          <a:p>
            <a:pPr>
              <a:defRPr/>
            </a:pPr>
            <a:endParaRPr lang="en-US" sz="1408" dirty="0">
              <a:solidFill>
                <a:srgbClr val="FFFFFF"/>
              </a:solidFill>
            </a:endParaRPr>
          </a:p>
        </p:txBody>
      </p:sp>
      <p:sp>
        <p:nvSpPr>
          <p:cNvPr id="88" name="Rectangle 65"/>
          <p:cNvSpPr/>
          <p:nvPr/>
        </p:nvSpPr>
        <p:spPr bwMode="ltGray">
          <a:xfrm>
            <a:off x="1438651" y="5139552"/>
            <a:ext cx="135749" cy="105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614" tIns="39307" rIns="78614" bIns="39307"/>
          <a:lstStyle/>
          <a:p>
            <a:pPr>
              <a:defRPr/>
            </a:pPr>
            <a:endParaRPr lang="en-US" sz="1408" dirty="0">
              <a:solidFill>
                <a:srgbClr val="FFFFFF"/>
              </a:solidFill>
            </a:endParaRPr>
          </a:p>
        </p:txBody>
      </p:sp>
      <p:sp>
        <p:nvSpPr>
          <p:cNvPr id="89" name="Rectangle 65"/>
          <p:cNvSpPr/>
          <p:nvPr/>
        </p:nvSpPr>
        <p:spPr bwMode="ltGray">
          <a:xfrm>
            <a:off x="1433111" y="4304842"/>
            <a:ext cx="135749" cy="105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614" tIns="39307" rIns="78614" bIns="39307"/>
          <a:lstStyle/>
          <a:p>
            <a:pPr>
              <a:defRPr/>
            </a:pPr>
            <a:endParaRPr lang="en-US" sz="1408" dirty="0">
              <a:solidFill>
                <a:srgbClr val="FFFFFF"/>
              </a:solidFill>
            </a:endParaRPr>
          </a:p>
        </p:txBody>
      </p:sp>
      <p:sp>
        <p:nvSpPr>
          <p:cNvPr id="91" name="Rectangle 65"/>
          <p:cNvSpPr/>
          <p:nvPr/>
        </p:nvSpPr>
        <p:spPr bwMode="ltGray">
          <a:xfrm>
            <a:off x="1433111" y="3744455"/>
            <a:ext cx="135749" cy="105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614" tIns="39307" rIns="78614" bIns="39307"/>
          <a:lstStyle/>
          <a:p>
            <a:pPr>
              <a:defRPr/>
            </a:pPr>
            <a:endParaRPr lang="en-US" sz="1408" dirty="0">
              <a:solidFill>
                <a:srgbClr val="FFFFFF"/>
              </a:solidFill>
            </a:endParaRPr>
          </a:p>
        </p:txBody>
      </p:sp>
      <p:sp>
        <p:nvSpPr>
          <p:cNvPr id="92" name="Rectangle 68"/>
          <p:cNvSpPr/>
          <p:nvPr/>
        </p:nvSpPr>
        <p:spPr bwMode="ltGray">
          <a:xfrm>
            <a:off x="1433110" y="4839122"/>
            <a:ext cx="135749" cy="10544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614" tIns="39307" rIns="78614" bIns="39307"/>
          <a:lstStyle/>
          <a:p>
            <a:pPr>
              <a:defRPr/>
            </a:pPr>
            <a:endParaRPr lang="en-US" sz="1408" dirty="0">
              <a:solidFill>
                <a:srgbClr val="FFFFFF"/>
              </a:solidFill>
            </a:endParaRPr>
          </a:p>
        </p:txBody>
      </p:sp>
      <p:sp>
        <p:nvSpPr>
          <p:cNvPr id="94" name="Rectangle 29"/>
          <p:cNvSpPr txBox="1">
            <a:spLocks/>
          </p:cNvSpPr>
          <p:nvPr/>
        </p:nvSpPr>
        <p:spPr bwMode="ltGray">
          <a:xfrm>
            <a:off x="7179480" y="4824218"/>
            <a:ext cx="3141879" cy="4582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8614" tIns="39307" rIns="78614" bIns="3930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1028495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1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1028495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102849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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102849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102849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10284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10284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10284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10284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139" i="1" dirty="0">
                <a:solidFill>
                  <a:srgbClr val="333333"/>
                </a:solidFill>
                <a:latin typeface="Trebuchet MS" pitchFamily="34" charset="0"/>
              </a:rPr>
              <a:t>Base size too small for analysis</a:t>
            </a:r>
          </a:p>
        </p:txBody>
      </p:sp>
      <p:sp>
        <p:nvSpPr>
          <p:cNvPr id="97" name="Rectangle 29"/>
          <p:cNvSpPr txBox="1">
            <a:spLocks/>
          </p:cNvSpPr>
          <p:nvPr/>
        </p:nvSpPr>
        <p:spPr bwMode="ltGray">
          <a:xfrm>
            <a:off x="7179480" y="4272160"/>
            <a:ext cx="3141879" cy="4582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8614" tIns="39307" rIns="78614" bIns="3930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1028495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1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1028495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102849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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102849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102849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10284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10284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10284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10284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139" i="1" dirty="0">
                <a:solidFill>
                  <a:srgbClr val="333333"/>
                </a:solidFill>
                <a:latin typeface="Trebuchet MS" pitchFamily="34" charset="0"/>
              </a:rPr>
              <a:t>Base size too small for analysis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936182" y="3062852"/>
            <a:ext cx="4437138" cy="675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50"/>
          </a:p>
        </p:txBody>
      </p:sp>
      <p:sp>
        <p:nvSpPr>
          <p:cNvPr id="101" name="Rectangle 100"/>
          <p:cNvSpPr/>
          <p:nvPr/>
        </p:nvSpPr>
        <p:spPr>
          <a:xfrm>
            <a:off x="1764107" y="2471527"/>
            <a:ext cx="4022335" cy="1560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50"/>
          </a:p>
        </p:txBody>
      </p:sp>
      <p:sp>
        <p:nvSpPr>
          <p:cNvPr id="102" name="Content Placeholder 9"/>
          <p:cNvSpPr txBox="1">
            <a:spLocks/>
          </p:cNvSpPr>
          <p:nvPr/>
        </p:nvSpPr>
        <p:spPr bwMode="auto">
          <a:xfrm>
            <a:off x="9053418" y="1744846"/>
            <a:ext cx="1413182" cy="66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05392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300" kern="1200" dirty="0">
                <a:solidFill>
                  <a:srgbClr val="333333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742950" indent="-285750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300" b="1" kern="1200">
                <a:solidFill>
                  <a:srgbClr val="333333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282575" indent="-282575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"/>
              <a:defRPr sz="1300" kern="1200">
                <a:solidFill>
                  <a:srgbClr val="333333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571500" indent="-287338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sz="1300" kern="1200">
                <a:solidFill>
                  <a:srgbClr val="333333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854075" indent="-282575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sz="1300" kern="1200">
                <a:solidFill>
                  <a:srgbClr val="333333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/>
            <a:r>
              <a:rPr lang="en-AU" sz="1139" b="1" dirty="0">
                <a:solidFill>
                  <a:schemeClr val="accent2"/>
                </a:solidFill>
                <a:latin typeface="Trebuchet MS" pitchFamily="34" charset="0"/>
              </a:rPr>
              <a:t>Avg. number of platforms used daily</a:t>
            </a:r>
            <a:endParaRPr lang="en-GB" sz="1139" b="1" dirty="0">
              <a:solidFill>
                <a:schemeClr val="accent2"/>
              </a:solidFill>
              <a:latin typeface="Trebuchet MS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855917" y="1788668"/>
            <a:ext cx="0" cy="359975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9150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2337680" y="939855"/>
            <a:ext cx="7518400" cy="47136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Our Approach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" name="Group 65"/>
          <p:cNvGrpSpPr/>
          <p:nvPr/>
        </p:nvGrpSpPr>
        <p:grpSpPr>
          <a:xfrm>
            <a:off x="3243094" y="1891510"/>
            <a:ext cx="5192047" cy="1551642"/>
            <a:chOff x="1938544" y="1152526"/>
            <a:chExt cx="4792657" cy="1154176"/>
          </a:xfrm>
        </p:grpSpPr>
        <p:sp>
          <p:nvSpPr>
            <p:cNvPr id="44" name="Round Same Side Corner Rectangle 43"/>
            <p:cNvSpPr/>
            <p:nvPr/>
          </p:nvSpPr>
          <p:spPr>
            <a:xfrm flipV="1">
              <a:off x="1938544" y="1598819"/>
              <a:ext cx="4792657" cy="707883"/>
            </a:xfrm>
            <a:prstGeom prst="round2SameRect">
              <a:avLst>
                <a:gd name="adj1" fmla="val 8813"/>
                <a:gd name="adj2" fmla="val 0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33" dirty="0">
                <a:latin typeface="+mj-lt"/>
              </a:endParaRPr>
            </a:p>
          </p:txBody>
        </p:sp>
        <p:grpSp>
          <p:nvGrpSpPr>
            <p:cNvPr id="3" name="Group 9"/>
            <p:cNvGrpSpPr/>
            <p:nvPr/>
          </p:nvGrpSpPr>
          <p:grpSpPr>
            <a:xfrm>
              <a:off x="1938544" y="1152526"/>
              <a:ext cx="4792657" cy="446296"/>
              <a:chOff x="1600200" y="1295400"/>
              <a:chExt cx="5410200" cy="67056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600200" y="1356360"/>
                <a:ext cx="5410200" cy="609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33" dirty="0">
                  <a:latin typeface="+mj-lt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00200" y="1295400"/>
                <a:ext cx="5410200" cy="609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33" b="1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Awareness</a:t>
                </a:r>
              </a:p>
            </p:txBody>
          </p:sp>
        </p:grpSp>
      </p:grpSp>
      <p:grpSp>
        <p:nvGrpSpPr>
          <p:cNvPr id="4" name="Group 10"/>
          <p:cNvGrpSpPr/>
          <p:nvPr/>
        </p:nvGrpSpPr>
        <p:grpSpPr>
          <a:xfrm>
            <a:off x="2329007" y="1891509"/>
            <a:ext cx="694710" cy="483488"/>
            <a:chOff x="647700" y="1295400"/>
            <a:chExt cx="838200" cy="670560"/>
          </a:xfrm>
        </p:grpSpPr>
        <p:sp>
          <p:nvSpPr>
            <p:cNvPr id="7" name="Rectangle 6"/>
            <p:cNvSpPr/>
            <p:nvPr/>
          </p:nvSpPr>
          <p:spPr>
            <a:xfrm>
              <a:off x="647700" y="1356360"/>
              <a:ext cx="8382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33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7700" y="1295400"/>
              <a:ext cx="838200" cy="60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33" b="1" dirty="0"/>
                <a:t>01</a:t>
              </a:r>
            </a:p>
          </p:txBody>
        </p:sp>
      </p:grpSp>
      <p:grpSp>
        <p:nvGrpSpPr>
          <p:cNvPr id="10" name="Group 21"/>
          <p:cNvGrpSpPr/>
          <p:nvPr/>
        </p:nvGrpSpPr>
        <p:grpSpPr>
          <a:xfrm>
            <a:off x="2322895" y="3658966"/>
            <a:ext cx="694710" cy="483488"/>
            <a:chOff x="647700" y="1295400"/>
            <a:chExt cx="838200" cy="670560"/>
          </a:xfrm>
        </p:grpSpPr>
        <p:sp>
          <p:nvSpPr>
            <p:cNvPr id="23" name="Rectangle 22"/>
            <p:cNvSpPr/>
            <p:nvPr/>
          </p:nvSpPr>
          <p:spPr>
            <a:xfrm>
              <a:off x="647700" y="1356360"/>
              <a:ext cx="838200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33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7700" y="1295400"/>
              <a:ext cx="838200" cy="609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33" b="1" dirty="0"/>
                <a:t>02</a:t>
              </a:r>
            </a:p>
          </p:txBody>
        </p:sp>
      </p:grpSp>
      <p:grpSp>
        <p:nvGrpSpPr>
          <p:cNvPr id="11" name="Group 49"/>
          <p:cNvGrpSpPr/>
          <p:nvPr/>
        </p:nvGrpSpPr>
        <p:grpSpPr>
          <a:xfrm>
            <a:off x="8581394" y="1891516"/>
            <a:ext cx="1265104" cy="1250356"/>
            <a:chOff x="7162800" y="1192655"/>
            <a:chExt cx="1318260" cy="1628775"/>
          </a:xfrm>
        </p:grpSpPr>
        <p:sp>
          <p:nvSpPr>
            <p:cNvPr id="41" name="Rectangle 40"/>
            <p:cNvSpPr/>
            <p:nvPr/>
          </p:nvSpPr>
          <p:spPr>
            <a:xfrm>
              <a:off x="7162800" y="1192655"/>
              <a:ext cx="1219200" cy="1628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33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61860" y="1192655"/>
              <a:ext cx="1219200" cy="16287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33" dirty="0"/>
            </a:p>
          </p:txBody>
        </p:sp>
      </p:grpSp>
      <p:sp>
        <p:nvSpPr>
          <p:cNvPr id="48" name="Freeform 72"/>
          <p:cNvSpPr>
            <a:spLocks noEditPoints="1"/>
          </p:cNvSpPr>
          <p:nvPr/>
        </p:nvSpPr>
        <p:spPr bwMode="auto">
          <a:xfrm>
            <a:off x="8967423" y="2270173"/>
            <a:ext cx="493041" cy="493039"/>
          </a:xfrm>
          <a:custGeom>
            <a:avLst/>
            <a:gdLst/>
            <a:ahLst/>
            <a:cxnLst>
              <a:cxn ang="0">
                <a:pos x="121" y="1"/>
              </a:cxn>
              <a:cxn ang="0">
                <a:pos x="119" y="0"/>
              </a:cxn>
              <a:cxn ang="0">
                <a:pos x="117" y="1"/>
              </a:cxn>
              <a:cxn ang="0">
                <a:pos x="2" y="77"/>
              </a:cxn>
              <a:cxn ang="0">
                <a:pos x="0" y="81"/>
              </a:cxn>
              <a:cxn ang="0">
                <a:pos x="2" y="84"/>
              </a:cxn>
              <a:cxn ang="0">
                <a:pos x="32" y="96"/>
              </a:cxn>
              <a:cxn ang="0">
                <a:pos x="46" y="121"/>
              </a:cxn>
              <a:cxn ang="0">
                <a:pos x="50" y="123"/>
              </a:cxn>
              <a:cxn ang="0">
                <a:pos x="50" y="123"/>
              </a:cxn>
              <a:cxn ang="0">
                <a:pos x="53" y="121"/>
              </a:cxn>
              <a:cxn ang="0">
                <a:pos x="61" y="107"/>
              </a:cxn>
              <a:cxn ang="0">
                <a:pos x="98" y="122"/>
              </a:cxn>
              <a:cxn ang="0">
                <a:pos x="100" y="123"/>
              </a:cxn>
              <a:cxn ang="0">
                <a:pos x="101" y="122"/>
              </a:cxn>
              <a:cxn ang="0">
                <a:pos x="103" y="119"/>
              </a:cxn>
              <a:cxn ang="0">
                <a:pos x="123" y="4"/>
              </a:cxn>
              <a:cxn ang="0">
                <a:pos x="121" y="1"/>
              </a:cxn>
              <a:cxn ang="0">
                <a:pos x="12" y="80"/>
              </a:cxn>
              <a:cxn ang="0">
                <a:pos x="101" y="20"/>
              </a:cxn>
              <a:cxn ang="0">
                <a:pos x="36" y="89"/>
              </a:cxn>
              <a:cxn ang="0">
                <a:pos x="35" y="89"/>
              </a:cxn>
              <a:cxn ang="0">
                <a:pos x="12" y="80"/>
              </a:cxn>
              <a:cxn ang="0">
                <a:pos x="39" y="92"/>
              </a:cxn>
              <a:cxn ang="0">
                <a:pos x="39" y="92"/>
              </a:cxn>
              <a:cxn ang="0">
                <a:pos x="112" y="14"/>
              </a:cxn>
              <a:cxn ang="0">
                <a:pos x="50" y="111"/>
              </a:cxn>
              <a:cxn ang="0">
                <a:pos x="39" y="92"/>
              </a:cxn>
              <a:cxn ang="0">
                <a:pos x="97" y="113"/>
              </a:cxn>
              <a:cxn ang="0">
                <a:pos x="64" y="100"/>
              </a:cxn>
              <a:cxn ang="0">
                <a:pos x="61" y="100"/>
              </a:cxn>
              <a:cxn ang="0">
                <a:pos x="112" y="22"/>
              </a:cxn>
              <a:cxn ang="0">
                <a:pos x="97" y="113"/>
              </a:cxn>
              <a:cxn ang="0">
                <a:pos x="97" y="113"/>
              </a:cxn>
              <a:cxn ang="0">
                <a:pos x="97" y="113"/>
              </a:cxn>
            </a:cxnLst>
            <a:rect l="0" t="0" r="r" b="b"/>
            <a:pathLst>
              <a:path w="123" h="123">
                <a:moveTo>
                  <a:pt x="121" y="1"/>
                </a:moveTo>
                <a:cubicBezTo>
                  <a:pt x="120" y="0"/>
                  <a:pt x="119" y="0"/>
                  <a:pt x="119" y="0"/>
                </a:cubicBezTo>
                <a:cubicBezTo>
                  <a:pt x="118" y="0"/>
                  <a:pt x="117" y="0"/>
                  <a:pt x="117" y="1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8"/>
                  <a:pt x="0" y="79"/>
                  <a:pt x="0" y="81"/>
                </a:cubicBezTo>
                <a:cubicBezTo>
                  <a:pt x="0" y="82"/>
                  <a:pt x="1" y="83"/>
                  <a:pt x="2" y="84"/>
                </a:cubicBezTo>
                <a:cubicBezTo>
                  <a:pt x="32" y="96"/>
                  <a:pt x="32" y="96"/>
                  <a:pt x="32" y="96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7" y="122"/>
                  <a:pt x="48" y="123"/>
                  <a:pt x="50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1" y="123"/>
                  <a:pt x="52" y="122"/>
                  <a:pt x="53" y="121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9" y="123"/>
                  <a:pt x="99" y="123"/>
                  <a:pt x="100" y="123"/>
                </a:cubicBezTo>
                <a:cubicBezTo>
                  <a:pt x="100" y="123"/>
                  <a:pt x="101" y="122"/>
                  <a:pt x="101" y="122"/>
                </a:cubicBezTo>
                <a:cubicBezTo>
                  <a:pt x="102" y="122"/>
                  <a:pt x="103" y="121"/>
                  <a:pt x="103" y="119"/>
                </a:cubicBezTo>
                <a:cubicBezTo>
                  <a:pt x="123" y="4"/>
                  <a:pt x="123" y="4"/>
                  <a:pt x="123" y="4"/>
                </a:cubicBezTo>
                <a:cubicBezTo>
                  <a:pt x="123" y="3"/>
                  <a:pt x="122" y="1"/>
                  <a:pt x="121" y="1"/>
                </a:cubicBezTo>
                <a:close/>
                <a:moveTo>
                  <a:pt x="12" y="80"/>
                </a:moveTo>
                <a:cubicBezTo>
                  <a:pt x="101" y="20"/>
                  <a:pt x="101" y="20"/>
                  <a:pt x="101" y="20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89"/>
                  <a:pt x="35" y="89"/>
                  <a:pt x="35" y="89"/>
                </a:cubicBezTo>
                <a:lnTo>
                  <a:pt x="12" y="80"/>
                </a:lnTo>
                <a:close/>
                <a:moveTo>
                  <a:pt x="39" y="92"/>
                </a:moveTo>
                <a:cubicBezTo>
                  <a:pt x="39" y="92"/>
                  <a:pt x="39" y="92"/>
                  <a:pt x="39" y="92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50" y="111"/>
                  <a:pt x="50" y="111"/>
                  <a:pt x="50" y="111"/>
                </a:cubicBezTo>
                <a:lnTo>
                  <a:pt x="39" y="92"/>
                </a:lnTo>
                <a:close/>
                <a:moveTo>
                  <a:pt x="97" y="113"/>
                </a:moveTo>
                <a:cubicBezTo>
                  <a:pt x="64" y="100"/>
                  <a:pt x="64" y="100"/>
                  <a:pt x="64" y="100"/>
                </a:cubicBezTo>
                <a:cubicBezTo>
                  <a:pt x="63" y="100"/>
                  <a:pt x="62" y="100"/>
                  <a:pt x="61" y="100"/>
                </a:cubicBezTo>
                <a:cubicBezTo>
                  <a:pt x="112" y="22"/>
                  <a:pt x="112" y="22"/>
                  <a:pt x="112" y="22"/>
                </a:cubicBezTo>
                <a:lnTo>
                  <a:pt x="97" y="113"/>
                </a:lnTo>
                <a:close/>
                <a:moveTo>
                  <a:pt x="97" y="113"/>
                </a:moveTo>
                <a:cubicBezTo>
                  <a:pt x="97" y="113"/>
                  <a:pt x="97" y="113"/>
                  <a:pt x="97" y="11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9056" tIns="49527" rIns="99056" bIns="49527" numCol="1" anchor="t" anchorCtr="0" compatLnSpc="1">
            <a:prstTxWarp prst="textNoShape">
              <a:avLst/>
            </a:prstTxWarp>
          </a:bodyPr>
          <a:lstStyle/>
          <a:p>
            <a:endParaRPr lang="en-US" sz="1733" dirty="0"/>
          </a:p>
        </p:txBody>
      </p:sp>
      <p:grpSp>
        <p:nvGrpSpPr>
          <p:cNvPr id="19" name="Group 67"/>
          <p:cNvGrpSpPr/>
          <p:nvPr/>
        </p:nvGrpSpPr>
        <p:grpSpPr>
          <a:xfrm>
            <a:off x="3236982" y="3658968"/>
            <a:ext cx="5192047" cy="1503582"/>
            <a:chOff x="1938544" y="3610353"/>
            <a:chExt cx="4792657" cy="1154179"/>
          </a:xfrm>
        </p:grpSpPr>
        <p:grpSp>
          <p:nvGrpSpPr>
            <p:cNvPr id="22" name="Group 18"/>
            <p:cNvGrpSpPr/>
            <p:nvPr/>
          </p:nvGrpSpPr>
          <p:grpSpPr>
            <a:xfrm>
              <a:off x="1938544" y="3610353"/>
              <a:ext cx="4792657" cy="446296"/>
              <a:chOff x="1600200" y="1295400"/>
              <a:chExt cx="5410200" cy="67056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600200" y="1356360"/>
                <a:ext cx="54102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33" dirty="0">
                  <a:latin typeface="+mj-lt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600200" y="1295400"/>
                <a:ext cx="5410200" cy="609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33" b="1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Engagement</a:t>
                </a:r>
              </a:p>
            </p:txBody>
          </p:sp>
        </p:grpSp>
        <p:sp>
          <p:nvSpPr>
            <p:cNvPr id="47" name="Round Same Side Corner Rectangle 46"/>
            <p:cNvSpPr/>
            <p:nvPr/>
          </p:nvSpPr>
          <p:spPr>
            <a:xfrm flipV="1">
              <a:off x="1938544" y="4056649"/>
              <a:ext cx="4792657" cy="707883"/>
            </a:xfrm>
            <a:prstGeom prst="round2SameRect">
              <a:avLst>
                <a:gd name="adj1" fmla="val 8813"/>
                <a:gd name="adj2" fmla="val 0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33" dirty="0">
                <a:latin typeface="+mj-lt"/>
              </a:endParaRPr>
            </a:p>
          </p:txBody>
        </p:sp>
      </p:grpSp>
      <p:grpSp>
        <p:nvGrpSpPr>
          <p:cNvPr id="25" name="Group 50"/>
          <p:cNvGrpSpPr/>
          <p:nvPr/>
        </p:nvGrpSpPr>
        <p:grpSpPr>
          <a:xfrm>
            <a:off x="8575280" y="3658966"/>
            <a:ext cx="1265104" cy="1250361"/>
            <a:chOff x="7162800" y="2897630"/>
            <a:chExt cx="1318260" cy="1647825"/>
          </a:xfrm>
        </p:grpSpPr>
        <p:sp>
          <p:nvSpPr>
            <p:cNvPr id="52" name="Rectangle 51"/>
            <p:cNvSpPr/>
            <p:nvPr/>
          </p:nvSpPr>
          <p:spPr>
            <a:xfrm>
              <a:off x="7162800" y="2897630"/>
              <a:ext cx="1219200" cy="164782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33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61860" y="2897630"/>
              <a:ext cx="1219200" cy="16478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33" dirty="0"/>
            </a:p>
          </p:txBody>
        </p:sp>
      </p:grpSp>
      <p:grpSp>
        <p:nvGrpSpPr>
          <p:cNvPr id="26" name="Group 54"/>
          <p:cNvGrpSpPr/>
          <p:nvPr/>
        </p:nvGrpSpPr>
        <p:grpSpPr>
          <a:xfrm>
            <a:off x="8896705" y="4014137"/>
            <a:ext cx="622249" cy="540015"/>
            <a:chOff x="8783638" y="1235076"/>
            <a:chExt cx="360363" cy="312738"/>
          </a:xfrm>
          <a:solidFill>
            <a:schemeClr val="bg1"/>
          </a:solidFill>
        </p:grpSpPr>
        <p:sp>
          <p:nvSpPr>
            <p:cNvPr id="56" name="Freeform 51"/>
            <p:cNvSpPr>
              <a:spLocks noEditPoints="1"/>
            </p:cNvSpPr>
            <p:nvPr/>
          </p:nvSpPr>
          <p:spPr bwMode="auto">
            <a:xfrm>
              <a:off x="8842375" y="1290638"/>
              <a:ext cx="128588" cy="8413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3" y="27"/>
                </a:cxn>
                <a:cxn ang="0">
                  <a:pos x="42" y="4"/>
                </a:cxn>
                <a:cxn ang="0">
                  <a:pos x="44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4" h="29">
                  <a:moveTo>
                    <a:pt x="42" y="0"/>
                  </a:moveTo>
                  <a:cubicBezTo>
                    <a:pt x="19" y="0"/>
                    <a:pt x="0" y="12"/>
                    <a:pt x="0" y="27"/>
                  </a:cubicBezTo>
                  <a:cubicBezTo>
                    <a:pt x="0" y="28"/>
                    <a:pt x="0" y="29"/>
                    <a:pt x="1" y="29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3" y="15"/>
                    <a:pt x="21" y="4"/>
                    <a:pt x="42" y="4"/>
                  </a:cubicBezTo>
                  <a:cubicBezTo>
                    <a:pt x="43" y="4"/>
                    <a:pt x="44" y="3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lose/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060" tIns="49531" rIns="99060" bIns="49531" numCol="1" anchor="t" anchorCtr="0" compatLnSpc="1">
              <a:prstTxWarp prst="textNoShape">
                <a:avLst/>
              </a:prstTxWarp>
            </a:bodyPr>
            <a:lstStyle/>
            <a:p>
              <a:endParaRPr lang="en-US" sz="1950" dirty="0"/>
            </a:p>
          </p:txBody>
        </p:sp>
        <p:sp>
          <p:nvSpPr>
            <p:cNvPr id="57" name="Freeform 52"/>
            <p:cNvSpPr>
              <a:spLocks noEditPoints="1"/>
            </p:cNvSpPr>
            <p:nvPr/>
          </p:nvSpPr>
          <p:spPr bwMode="auto">
            <a:xfrm>
              <a:off x="8783638" y="1235076"/>
              <a:ext cx="360363" cy="312738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46"/>
                </a:cxn>
                <a:cxn ang="0">
                  <a:pos x="27" y="84"/>
                </a:cxn>
                <a:cxn ang="0">
                  <a:pos x="27" y="84"/>
                </a:cxn>
                <a:cxn ang="0">
                  <a:pos x="20" y="102"/>
                </a:cxn>
                <a:cxn ang="0">
                  <a:pos x="20" y="104"/>
                </a:cxn>
                <a:cxn ang="0">
                  <a:pos x="23" y="107"/>
                </a:cxn>
                <a:cxn ang="0">
                  <a:pos x="24" y="107"/>
                </a:cxn>
                <a:cxn ang="0">
                  <a:pos x="50" y="91"/>
                </a:cxn>
                <a:cxn ang="0">
                  <a:pos x="62" y="92"/>
                </a:cxn>
                <a:cxn ang="0">
                  <a:pos x="123" y="46"/>
                </a:cxn>
                <a:cxn ang="0">
                  <a:pos x="62" y="0"/>
                </a:cxn>
                <a:cxn ang="0">
                  <a:pos x="62" y="84"/>
                </a:cxn>
                <a:cxn ang="0">
                  <a:pos x="51" y="83"/>
                </a:cxn>
                <a:cxn ang="0">
                  <a:pos x="50" y="83"/>
                </a:cxn>
                <a:cxn ang="0">
                  <a:pos x="44" y="86"/>
                </a:cxn>
                <a:cxn ang="0">
                  <a:pos x="32" y="96"/>
                </a:cxn>
                <a:cxn ang="0">
                  <a:pos x="35" y="85"/>
                </a:cxn>
                <a:cxn ang="0">
                  <a:pos x="35" y="84"/>
                </a:cxn>
                <a:cxn ang="0">
                  <a:pos x="31" y="77"/>
                </a:cxn>
                <a:cxn ang="0">
                  <a:pos x="8" y="46"/>
                </a:cxn>
                <a:cxn ang="0">
                  <a:pos x="62" y="7"/>
                </a:cxn>
                <a:cxn ang="0">
                  <a:pos x="115" y="46"/>
                </a:cxn>
                <a:cxn ang="0">
                  <a:pos x="62" y="84"/>
                </a:cxn>
                <a:cxn ang="0">
                  <a:pos x="62" y="84"/>
                </a:cxn>
                <a:cxn ang="0">
                  <a:pos x="62" y="84"/>
                </a:cxn>
              </a:cxnLst>
              <a:rect l="0" t="0" r="r" b="b"/>
              <a:pathLst>
                <a:path w="123" h="107">
                  <a:moveTo>
                    <a:pt x="62" y="0"/>
                  </a:moveTo>
                  <a:cubicBezTo>
                    <a:pt x="28" y="0"/>
                    <a:pt x="0" y="20"/>
                    <a:pt x="0" y="46"/>
                  </a:cubicBezTo>
                  <a:cubicBezTo>
                    <a:pt x="0" y="62"/>
                    <a:pt x="11" y="76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91"/>
                    <a:pt x="22" y="98"/>
                    <a:pt x="20" y="102"/>
                  </a:cubicBezTo>
                  <a:cubicBezTo>
                    <a:pt x="20" y="103"/>
                    <a:pt x="20" y="103"/>
                    <a:pt x="20" y="104"/>
                  </a:cubicBezTo>
                  <a:cubicBezTo>
                    <a:pt x="20" y="106"/>
                    <a:pt x="21" y="107"/>
                    <a:pt x="23" y="107"/>
                  </a:cubicBezTo>
                  <a:cubicBezTo>
                    <a:pt x="23" y="107"/>
                    <a:pt x="24" y="107"/>
                    <a:pt x="24" y="107"/>
                  </a:cubicBezTo>
                  <a:cubicBezTo>
                    <a:pt x="36" y="105"/>
                    <a:pt x="47" y="94"/>
                    <a:pt x="50" y="91"/>
                  </a:cubicBezTo>
                  <a:cubicBezTo>
                    <a:pt x="54" y="92"/>
                    <a:pt x="58" y="92"/>
                    <a:pt x="62" y="92"/>
                  </a:cubicBezTo>
                  <a:cubicBezTo>
                    <a:pt x="96" y="92"/>
                    <a:pt x="123" y="71"/>
                    <a:pt x="123" y="46"/>
                  </a:cubicBezTo>
                  <a:cubicBezTo>
                    <a:pt x="123" y="20"/>
                    <a:pt x="96" y="0"/>
                    <a:pt x="62" y="0"/>
                  </a:cubicBezTo>
                  <a:close/>
                  <a:moveTo>
                    <a:pt x="62" y="84"/>
                  </a:moveTo>
                  <a:cubicBezTo>
                    <a:pt x="58" y="84"/>
                    <a:pt x="55" y="84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48" y="83"/>
                    <a:pt x="45" y="84"/>
                    <a:pt x="44" y="86"/>
                  </a:cubicBezTo>
                  <a:cubicBezTo>
                    <a:pt x="42" y="88"/>
                    <a:pt x="38" y="93"/>
                    <a:pt x="32" y="96"/>
                  </a:cubicBezTo>
                  <a:cubicBezTo>
                    <a:pt x="34" y="92"/>
                    <a:pt x="35" y="89"/>
                    <a:pt x="35" y="85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81"/>
                    <a:pt x="33" y="78"/>
                    <a:pt x="31" y="77"/>
                  </a:cubicBezTo>
                  <a:cubicBezTo>
                    <a:pt x="17" y="70"/>
                    <a:pt x="8" y="58"/>
                    <a:pt x="8" y="46"/>
                  </a:cubicBezTo>
                  <a:cubicBezTo>
                    <a:pt x="8" y="25"/>
                    <a:pt x="32" y="7"/>
                    <a:pt x="62" y="7"/>
                  </a:cubicBezTo>
                  <a:cubicBezTo>
                    <a:pt x="91" y="7"/>
                    <a:pt x="115" y="25"/>
                    <a:pt x="115" y="46"/>
                  </a:cubicBezTo>
                  <a:cubicBezTo>
                    <a:pt x="115" y="67"/>
                    <a:pt x="91" y="84"/>
                    <a:pt x="62" y="84"/>
                  </a:cubicBezTo>
                  <a:close/>
                  <a:moveTo>
                    <a:pt x="62" y="84"/>
                  </a:moveTo>
                  <a:cubicBezTo>
                    <a:pt x="62" y="84"/>
                    <a:pt x="62" y="84"/>
                    <a:pt x="62" y="8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060" tIns="49531" rIns="99060" bIns="49531" numCol="1" anchor="t" anchorCtr="0" compatLnSpc="1">
              <a:prstTxWarp prst="textNoShape">
                <a:avLst/>
              </a:prstTxWarp>
            </a:bodyPr>
            <a:lstStyle/>
            <a:p>
              <a:endParaRPr lang="en-US" sz="1950" dirty="0"/>
            </a:p>
          </p:txBody>
        </p:sp>
      </p:grpSp>
      <p:sp>
        <p:nvSpPr>
          <p:cNvPr id="60" name="Text Placeholder 3"/>
          <p:cNvSpPr txBox="1">
            <a:spLocks/>
          </p:cNvSpPr>
          <p:nvPr/>
        </p:nvSpPr>
        <p:spPr>
          <a:xfrm>
            <a:off x="3803156" y="2633234"/>
            <a:ext cx="4457700" cy="3668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185731" indent="-185731" algn="l" defTabSz="99050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192" dirty="0" smtClean="0">
                <a:solidFill>
                  <a:srgbClr val="000000"/>
                </a:solidFill>
                <a:latin typeface="Trebuchet MS" panose="020B0603020202020204" pitchFamily="34" charset="0"/>
                <a:cs typeface="+mj-cs"/>
              </a:rPr>
              <a:t> </a:t>
            </a:r>
            <a:r>
              <a:rPr lang="en-US" sz="1192" dirty="0">
                <a:solidFill>
                  <a:srgbClr val="000000"/>
                </a:solidFill>
                <a:latin typeface="Trebuchet MS" panose="020B0603020202020204" pitchFamily="34" charset="0"/>
                <a:cs typeface="+mj-cs"/>
              </a:rPr>
              <a:t>S</a:t>
            </a:r>
            <a:r>
              <a:rPr lang="en-US" sz="1192" dirty="0" smtClean="0">
                <a:solidFill>
                  <a:srgbClr val="000000"/>
                </a:solidFill>
                <a:latin typeface="Trebuchet MS" panose="020B0603020202020204" pitchFamily="34" charset="0"/>
                <a:cs typeface="+mj-cs"/>
              </a:rPr>
              <a:t>ponsored ads on the social media platforms to help reach a wider target audience </a:t>
            </a:r>
            <a:endParaRPr lang="en-US" sz="1192" dirty="0">
              <a:solidFill>
                <a:srgbClr val="000000"/>
              </a:solidFill>
              <a:latin typeface="Trebuchet MS" panose="020B0603020202020204" pitchFamily="34" charset="0"/>
              <a:cs typeface="+mj-cs"/>
            </a:endParaRPr>
          </a:p>
        </p:txBody>
      </p:sp>
      <p:sp>
        <p:nvSpPr>
          <p:cNvPr id="61" name="Freeform 45"/>
          <p:cNvSpPr>
            <a:spLocks noEditPoints="1"/>
          </p:cNvSpPr>
          <p:nvPr/>
        </p:nvSpPr>
        <p:spPr bwMode="auto">
          <a:xfrm>
            <a:off x="3437996" y="2589991"/>
            <a:ext cx="336883" cy="33688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9056" tIns="49527" rIns="99056" bIns="49527" numCol="1" anchor="t" anchorCtr="0" compatLnSpc="1">
            <a:prstTxWarp prst="textNoShape">
              <a:avLst/>
            </a:prstTxWarp>
          </a:bodyPr>
          <a:lstStyle/>
          <a:p>
            <a:endParaRPr lang="en-US" sz="1950" dirty="0"/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3861037" y="4295066"/>
            <a:ext cx="4457700" cy="5503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185731" indent="-185731" algn="l">
              <a:buFont typeface="Arial" panose="020B0604020202020204" pitchFamily="34" charset="0"/>
              <a:buChar char="•"/>
            </a:pPr>
            <a:r>
              <a:rPr lang="en-GB" sz="1192" dirty="0">
                <a:solidFill>
                  <a:schemeClr val="tx1"/>
                </a:solidFill>
                <a:latin typeface="Trebuchet MS" pitchFamily="34" charset="0"/>
              </a:rPr>
              <a:t>Build strong connection via community management on top social media platforms (facebook, Twitter,) &amp; instant messaging apps hinged on their </a:t>
            </a:r>
            <a:r>
              <a:rPr lang="en-GB" sz="1192" dirty="0" smtClean="0">
                <a:solidFill>
                  <a:schemeClr val="tx1"/>
                </a:solidFill>
                <a:latin typeface="Trebuchet MS" pitchFamily="34" charset="0"/>
              </a:rPr>
              <a:t>touch-points</a:t>
            </a:r>
            <a:endParaRPr lang="en-GB" sz="1192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65" name="Freeform 45"/>
          <p:cNvSpPr>
            <a:spLocks noEditPoints="1"/>
          </p:cNvSpPr>
          <p:nvPr/>
        </p:nvSpPr>
        <p:spPr bwMode="auto">
          <a:xfrm>
            <a:off x="3431881" y="4385715"/>
            <a:ext cx="336883" cy="33688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9056" tIns="49527" rIns="99056" bIns="49527" numCol="1" anchor="t" anchorCtr="0" compatLnSpc="1">
            <a:prstTxWarp prst="textNoShape">
              <a:avLst/>
            </a:prstTxWarp>
          </a:bodyPr>
          <a:lstStyle/>
          <a:p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27899018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8040" y="685587"/>
            <a:ext cx="6108700" cy="38298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ENGAGEMENT</a:t>
            </a:r>
            <a:br>
              <a:rPr lang="en-US" dirty="0" smtClean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Platforms: Objective 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76790" y="1688424"/>
            <a:ext cx="2909530" cy="5238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 dirty="0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387799" y="2465487"/>
            <a:ext cx="2898520" cy="5238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 dirty="0">
              <a:latin typeface="+mj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396227" y="3169946"/>
            <a:ext cx="2890091" cy="5238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61191" y="3894726"/>
            <a:ext cx="2939483" cy="5238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13636" y="1710212"/>
            <a:ext cx="3041738" cy="54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latin typeface="Trebuchet MS" panose="020B0603020202020204" pitchFamily="34" charset="0"/>
              </a:rPr>
              <a:t>Create top of mind awareness and generate talk ability with engaging and sharable content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0539" y="2646072"/>
            <a:ext cx="2443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dirty="0">
                <a:latin typeface="Trebuchet MS" panose="020B0603020202020204" pitchFamily="34" charset="0"/>
              </a:rPr>
              <a:t>Grow and sustain online community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6249" y="3242285"/>
            <a:ext cx="30100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dirty="0">
                <a:latin typeface="Trebuchet MS" panose="020B0603020202020204" pitchFamily="34" charset="0"/>
              </a:rPr>
              <a:t>Drive interaction in a way that ensures knowledge of the brand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90604" y="4020260"/>
            <a:ext cx="30100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dirty="0">
                <a:latin typeface="Trebuchet MS" panose="020B0603020202020204" pitchFamily="34" charset="0"/>
              </a:rPr>
              <a:t>Ensure all updates are in line with brand ACTIVITIES OFFLINE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00752" y="1688424"/>
            <a:ext cx="891094" cy="1015090"/>
            <a:chOff x="708543" y="1392954"/>
            <a:chExt cx="1310560" cy="1310560"/>
          </a:xfrm>
        </p:grpSpPr>
        <p:sp>
          <p:nvSpPr>
            <p:cNvPr id="12" name="Sev03"/>
            <p:cNvSpPr/>
            <p:nvPr/>
          </p:nvSpPr>
          <p:spPr>
            <a:xfrm>
              <a:off x="708543" y="1392954"/>
              <a:ext cx="1310560" cy="131056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333" dirty="0">
                <a:solidFill>
                  <a:schemeClr val="accent3">
                    <a:lumMod val="50000"/>
                  </a:schemeClr>
                </a:solidFill>
                <a:latin typeface="FontAwesome" pitchFamily="2" charset="0"/>
                <a:cs typeface="+mj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40734" y="1646245"/>
              <a:ext cx="820422" cy="831970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Left Brace 7"/>
          <p:cNvSpPr/>
          <p:nvPr/>
        </p:nvSpPr>
        <p:spPr>
          <a:xfrm>
            <a:off x="1953832" y="1812488"/>
            <a:ext cx="389353" cy="25009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00752" y="2873352"/>
            <a:ext cx="891093" cy="914960"/>
            <a:chOff x="652183" y="2774346"/>
            <a:chExt cx="1310560" cy="1310560"/>
          </a:xfrm>
        </p:grpSpPr>
        <p:sp>
          <p:nvSpPr>
            <p:cNvPr id="21" name="Sev03"/>
            <p:cNvSpPr/>
            <p:nvPr/>
          </p:nvSpPr>
          <p:spPr>
            <a:xfrm>
              <a:off x="652183" y="2774346"/>
              <a:ext cx="1310560" cy="1310560"/>
            </a:xfrm>
            <a:prstGeom prst="roundRect">
              <a:avLst/>
            </a:prstGeom>
            <a:solidFill>
              <a:srgbClr val="40B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333" dirty="0">
                <a:solidFill>
                  <a:schemeClr val="accent3">
                    <a:lumMod val="50000"/>
                  </a:schemeClr>
                </a:solidFill>
                <a:latin typeface="FontAwesome" pitchFamily="2" charset="0"/>
                <a:cs typeface="+mj-c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851177" y="3039537"/>
              <a:ext cx="889097" cy="907145"/>
            </a:xfrm>
            <a:prstGeom prst="ellipse">
              <a:avLst/>
            </a:prstGeom>
            <a:blipFill rotWithShape="1">
              <a:blip r:embed="rId4"/>
              <a:stretch>
                <a:fillRect/>
              </a:stretch>
            </a:blipFill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4">
                <a:tint val="50000"/>
                <a:hueOff val="-1327094"/>
                <a:satOff val="7537"/>
                <a:lumOff val="598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5" name="Group 65"/>
          <p:cNvGrpSpPr/>
          <p:nvPr/>
        </p:nvGrpSpPr>
        <p:grpSpPr>
          <a:xfrm>
            <a:off x="6022464" y="1424708"/>
            <a:ext cx="5192047" cy="1813579"/>
            <a:chOff x="1938544" y="1152526"/>
            <a:chExt cx="4792657" cy="1154176"/>
          </a:xfrm>
        </p:grpSpPr>
        <p:sp>
          <p:nvSpPr>
            <p:cNvPr id="26" name="Round Same Side Corner Rectangle 25"/>
            <p:cNvSpPr/>
            <p:nvPr/>
          </p:nvSpPr>
          <p:spPr>
            <a:xfrm flipV="1">
              <a:off x="1938544" y="1598819"/>
              <a:ext cx="4792657" cy="707883"/>
            </a:xfrm>
            <a:prstGeom prst="round2SameRect">
              <a:avLst>
                <a:gd name="adj1" fmla="val 8813"/>
                <a:gd name="adj2" fmla="val 0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33" dirty="0">
                <a:latin typeface="+mj-lt"/>
              </a:endParaRPr>
            </a:p>
          </p:txBody>
        </p:sp>
        <p:grpSp>
          <p:nvGrpSpPr>
            <p:cNvPr id="27" name="Group 9"/>
            <p:cNvGrpSpPr/>
            <p:nvPr/>
          </p:nvGrpSpPr>
          <p:grpSpPr>
            <a:xfrm>
              <a:off x="1938544" y="1152526"/>
              <a:ext cx="4792657" cy="446296"/>
              <a:chOff x="1600200" y="1295400"/>
              <a:chExt cx="5410200" cy="67056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600200" y="1356360"/>
                <a:ext cx="5410200" cy="609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33" dirty="0">
                  <a:latin typeface="+mj-l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600200" y="1295400"/>
                <a:ext cx="5410200" cy="609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33" b="1" dirty="0" smtClean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Facebook</a:t>
                </a:r>
                <a:endParaRPr lang="en-US" sz="1733" b="1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6022464" y="2173426"/>
            <a:ext cx="53133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rebuchet MS" panose="020B0603020202020204" pitchFamily="34" charset="0"/>
              </a:rPr>
              <a:t>the key social voice of the brand online (the heart  of all social media activity)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Trebuchet MS" panose="020B0603020202020204" pitchFamily="34" charset="0"/>
              </a:rPr>
              <a:t>Showcasing </a:t>
            </a:r>
            <a:r>
              <a:rPr lang="en-US" sz="1100" dirty="0">
                <a:latin typeface="Trebuchet MS" panose="020B0603020202020204" pitchFamily="34" charset="0"/>
              </a:rPr>
              <a:t>bite sized content related to brand events or inspired by brand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rebuchet MS" panose="020B0603020202020204" pitchFamily="34" charset="0"/>
              </a:rPr>
              <a:t>Inviting user conversation around product, brand and brand inspired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rebuchet MS" panose="020B0603020202020204" pitchFamily="34" charset="0"/>
              </a:rPr>
              <a:t>A minimum of 2 </a:t>
            </a:r>
            <a:r>
              <a:rPr lang="en-US" sz="1100" dirty="0" smtClean="0">
                <a:latin typeface="Trebuchet MS" panose="020B0603020202020204" pitchFamily="34" charset="0"/>
              </a:rPr>
              <a:t>updates/day(Monday- Friday)</a:t>
            </a:r>
            <a:endParaRPr lang="en-US" sz="1100" dirty="0">
              <a:latin typeface="Trebuchet MS" panose="020B0603020202020204" pitchFamily="34" charset="0"/>
            </a:endParaRPr>
          </a:p>
        </p:txBody>
      </p:sp>
      <p:grpSp>
        <p:nvGrpSpPr>
          <p:cNvPr id="52" name="Group 67"/>
          <p:cNvGrpSpPr/>
          <p:nvPr/>
        </p:nvGrpSpPr>
        <p:grpSpPr>
          <a:xfrm>
            <a:off x="6053390" y="3298487"/>
            <a:ext cx="5192047" cy="1503582"/>
            <a:chOff x="1938544" y="3610353"/>
            <a:chExt cx="4792657" cy="1154179"/>
          </a:xfrm>
        </p:grpSpPr>
        <p:grpSp>
          <p:nvGrpSpPr>
            <p:cNvPr id="53" name="Group 18"/>
            <p:cNvGrpSpPr/>
            <p:nvPr/>
          </p:nvGrpSpPr>
          <p:grpSpPr>
            <a:xfrm>
              <a:off x="1938544" y="3610353"/>
              <a:ext cx="4792657" cy="446296"/>
              <a:chOff x="1600200" y="1295400"/>
              <a:chExt cx="5410200" cy="67056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600200" y="1356360"/>
                <a:ext cx="54102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33" dirty="0">
                  <a:latin typeface="+mj-lt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600200" y="1295400"/>
                <a:ext cx="5410200" cy="609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33" b="1" dirty="0" smtClean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Twitter</a:t>
                </a:r>
                <a:endParaRPr lang="en-US" sz="1733" b="1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54" name="Round Same Side Corner Rectangle 53"/>
            <p:cNvSpPr/>
            <p:nvPr/>
          </p:nvSpPr>
          <p:spPr>
            <a:xfrm flipV="1">
              <a:off x="1938544" y="4056649"/>
              <a:ext cx="4792657" cy="707883"/>
            </a:xfrm>
            <a:prstGeom prst="round2SameRect">
              <a:avLst>
                <a:gd name="adj1" fmla="val 8813"/>
                <a:gd name="adj2" fmla="val 0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33" dirty="0">
                <a:latin typeface="+mj-lt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000693" y="3995946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rebuchet MS" panose="020B0603020202020204" pitchFamily="34" charset="0"/>
              </a:rPr>
              <a:t>Serve as a supporting Platforms for Facebook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rebuchet MS" panose="020B0603020202020204" pitchFamily="34" charset="0"/>
              </a:rPr>
              <a:t>Could act as a </a:t>
            </a:r>
            <a:r>
              <a:rPr lang="en-US" sz="1100" dirty="0" smtClean="0">
                <a:latin typeface="Trebuchet MS" panose="020B0603020202020204" pitchFamily="34" charset="0"/>
              </a:rPr>
              <a:t> </a:t>
            </a:r>
            <a:r>
              <a:rPr lang="en-US" sz="1100" dirty="0">
                <a:latin typeface="Trebuchet MS" panose="020B0603020202020204" pitchFamily="34" charset="0"/>
              </a:rPr>
              <a:t>service and information dissemination portal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rebuchet MS" panose="020B0603020202020204" pitchFamily="34" charset="0"/>
              </a:rPr>
              <a:t>A minimum of </a:t>
            </a:r>
            <a:r>
              <a:rPr lang="en-US" sz="1100" dirty="0" smtClean="0">
                <a:latin typeface="Trebuchet MS" panose="020B0603020202020204" pitchFamily="34" charset="0"/>
              </a:rPr>
              <a:t>5 updates/daily (Monday to Friday)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Trebuchet MS" panose="020B0603020202020204" pitchFamily="34" charset="0"/>
              </a:rPr>
              <a:t>Join relevant conversations and interest points of our TG on this platform</a:t>
            </a:r>
            <a:endParaRPr lang="en-US" sz="1100" dirty="0">
              <a:latin typeface="Trebuchet MS" panose="020B0603020202020204" pitchFamily="34" charset="0"/>
            </a:endParaRPr>
          </a:p>
        </p:txBody>
      </p:sp>
      <p:grpSp>
        <p:nvGrpSpPr>
          <p:cNvPr id="40" name="Group 65"/>
          <p:cNvGrpSpPr/>
          <p:nvPr/>
        </p:nvGrpSpPr>
        <p:grpSpPr>
          <a:xfrm>
            <a:off x="838587" y="4818299"/>
            <a:ext cx="2573990" cy="1299466"/>
            <a:chOff x="4121494" y="1152526"/>
            <a:chExt cx="2609706" cy="1154179"/>
          </a:xfrm>
        </p:grpSpPr>
        <p:sp>
          <p:nvSpPr>
            <p:cNvPr id="41" name="Round Same Side Corner Rectangle 40"/>
            <p:cNvSpPr/>
            <p:nvPr/>
          </p:nvSpPr>
          <p:spPr>
            <a:xfrm rot="10800000" flipH="1" flipV="1">
              <a:off x="4121494" y="1598822"/>
              <a:ext cx="2609705" cy="707883"/>
            </a:xfrm>
            <a:prstGeom prst="round2SameRect">
              <a:avLst>
                <a:gd name="adj1" fmla="val 8813"/>
                <a:gd name="adj2" fmla="val 0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33" dirty="0">
                <a:latin typeface="+mj-lt"/>
              </a:endParaRPr>
            </a:p>
          </p:txBody>
        </p:sp>
        <p:grpSp>
          <p:nvGrpSpPr>
            <p:cNvPr id="42" name="Group 9"/>
            <p:cNvGrpSpPr/>
            <p:nvPr/>
          </p:nvGrpSpPr>
          <p:grpSpPr>
            <a:xfrm>
              <a:off x="4121495" y="1152526"/>
              <a:ext cx="2609705" cy="446296"/>
              <a:chOff x="4064429" y="1295400"/>
              <a:chExt cx="2945971" cy="67056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4064430" y="1356360"/>
                <a:ext cx="2945970" cy="609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33" dirty="0">
                  <a:latin typeface="+mj-l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064429" y="1295400"/>
                <a:ext cx="2945971" cy="6095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33" b="1" dirty="0" smtClean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Content Type</a:t>
                </a:r>
                <a:endParaRPr lang="en-US" sz="1733" b="1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936055" y="5453569"/>
            <a:ext cx="223046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Trebuchet MS" panose="020B0603020202020204" pitchFamily="34" charset="0"/>
              </a:rPr>
              <a:t>Visuals (all posts will have supporting images)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Trebuchet MS" panose="020B0603020202020204" pitchFamily="34" charset="0"/>
              </a:rPr>
              <a:t>Short Videos/animations </a:t>
            </a:r>
            <a:endParaRPr lang="en-US" sz="1100" dirty="0">
              <a:latin typeface="Trebuchet MS" panose="020B06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8627" y="1221163"/>
            <a:ext cx="2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rebuchet MS" panose="020B0603020202020204" pitchFamily="34" charset="0"/>
              </a:rPr>
              <a:t>* Objective of each platforms</a:t>
            </a:r>
            <a:endParaRPr lang="en-US" sz="1100" dirty="0">
              <a:latin typeface="Trebuchet MS" panose="020B0603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00674" y="508203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rebuchet MS" panose="020B0603020202020204" pitchFamily="34" charset="0"/>
              </a:rPr>
              <a:t>The </a:t>
            </a:r>
            <a:r>
              <a:rPr lang="en-US" sz="1200" dirty="0" smtClean="0">
                <a:latin typeface="Trebuchet MS" panose="020B0603020202020204" pitchFamily="34" charset="0"/>
              </a:rPr>
              <a:t>Curators University brand </a:t>
            </a:r>
            <a:r>
              <a:rPr lang="en-US" sz="1200" dirty="0">
                <a:latin typeface="Trebuchet MS" panose="020B0603020202020204" pitchFamily="34" charset="0"/>
              </a:rPr>
              <a:t>will be brought to life on social media with the </a:t>
            </a:r>
            <a:r>
              <a:rPr lang="en-US" sz="1200" dirty="0">
                <a:solidFill>
                  <a:srgbClr val="0070C0"/>
                </a:solidFill>
                <a:latin typeface="Trebuchet MS" panose="020B0603020202020204" pitchFamily="34" charset="0"/>
              </a:rPr>
              <a:t>tone and speak </a:t>
            </a:r>
            <a:r>
              <a:rPr lang="en-US" sz="1200" dirty="0">
                <a:latin typeface="Trebuchet MS" panose="020B0603020202020204" pitchFamily="34" charset="0"/>
              </a:rPr>
              <a:t>used in deploying conversations on these platforms.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rebuchet MS" panose="020B0603020202020204" pitchFamily="34" charset="0"/>
              </a:rPr>
              <a:t>With the use of </a:t>
            </a:r>
            <a:r>
              <a:rPr lang="en-US" sz="1200" dirty="0">
                <a:solidFill>
                  <a:srgbClr val="0070C0"/>
                </a:solidFill>
                <a:latin typeface="Trebuchet MS" panose="020B0603020202020204" pitchFamily="34" charset="0"/>
              </a:rPr>
              <a:t>emoticons and exclamation mark </a:t>
            </a:r>
            <a:r>
              <a:rPr lang="en-US" sz="1200" dirty="0">
                <a:latin typeface="Trebuchet MS" panose="020B0603020202020204" pitchFamily="34" charset="0"/>
              </a:rPr>
              <a:t>were necessary, the brand will be more personalized than functional</a:t>
            </a:r>
            <a:r>
              <a:rPr lang="en-US" sz="1200" dirty="0" smtClean="0">
                <a:latin typeface="Trebuchet MS" panose="020B0603020202020204" pitchFamily="34" charset="0"/>
              </a:rPr>
              <a:t>.</a:t>
            </a:r>
            <a:endParaRPr lang="en-US" sz="1200" dirty="0">
              <a:latin typeface="Trebuchet MS" panose="020B06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  <a:latin typeface="Trebuchet MS" panose="020B0603020202020204" pitchFamily="34" charset="0"/>
              </a:rPr>
              <a:t>Automated responses </a:t>
            </a:r>
            <a:r>
              <a:rPr lang="en-US" sz="1200" dirty="0">
                <a:latin typeface="Trebuchet MS" panose="020B0603020202020204" pitchFamily="34" charset="0"/>
              </a:rPr>
              <a:t>will be at a minimal and response time will be quick!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86318" y="5072312"/>
            <a:ext cx="6219882" cy="1025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498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937" y="1051693"/>
            <a:ext cx="6108700" cy="38298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Digital Marketing Highlights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l="806" t="11980" r="49871" b="9266"/>
          <a:stretch/>
        </p:blipFill>
        <p:spPr>
          <a:xfrm>
            <a:off x="990600" y="1489310"/>
            <a:ext cx="1954490" cy="17545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3529749" y="1752600"/>
            <a:ext cx="73913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200" b="1" dirty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SEO/SEM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With relevant use of keywords across search engines, </a:t>
            </a:r>
            <a:r>
              <a:rPr lang="en-GB" sz="1200" dirty="0" smtClean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Curators University will </a:t>
            </a:r>
            <a:r>
              <a:rPr lang="en-GB" sz="1200" dirty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be represented.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We will also explore the use of SEM where the brand website will be promoted through paid advertising to increase visibility.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Combination of SEM and SEO will help achieve a higher ranking in search engine </a:t>
            </a:r>
            <a:r>
              <a:rPr lang="en-GB" sz="1200" dirty="0" smtClean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results</a:t>
            </a:r>
            <a:endParaRPr lang="en-GB" sz="1200" dirty="0">
              <a:latin typeface="Trebuchet MS" panose="020B0603020202020204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886200"/>
            <a:ext cx="2477674" cy="18926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593674" y="4114800"/>
            <a:ext cx="7263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200" b="1" dirty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ONLINE ADS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1200" dirty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Strategic advert placements in a way that gives great value to the brand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1200" dirty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Ensure each advert has a message or aids knowledge of brand in a direct or indirect manner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1200" dirty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Derive cutting edge adverts materials to attract customers to the page.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1200" dirty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Suggested online advertising avenues; Facebook, Twitter, LinkedIn, Google Ads that are both Mobile and PC </a:t>
            </a:r>
            <a:r>
              <a:rPr lang="en-GB" sz="1200" dirty="0" smtClean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enabled to ensure maximum=m reach </a:t>
            </a:r>
            <a:endParaRPr lang="en-GB" sz="1200" dirty="0">
              <a:latin typeface="Trebuchet MS" panose="020B0603020202020204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20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937" y="1051693"/>
            <a:ext cx="6108700" cy="38298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AWARENESS</a:t>
            </a:r>
            <a:br>
              <a:rPr lang="en-US" dirty="0" smtClean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Social Media Ads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1905000"/>
            <a:ext cx="590924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500" dirty="0">
                <a:latin typeface="Trebuchet MS" panose="020B0603020202020204" pitchFamily="34" charset="0"/>
              </a:rPr>
              <a:t>Increasing brand visibility is the basic goal of all advertising. That has always been the case, whether that advertising was done through television commercials, print ads or radio </a:t>
            </a:r>
            <a:r>
              <a:rPr lang="en-US" sz="1500" dirty="0" smtClean="0">
                <a:latin typeface="Trebuchet MS" panose="020B0603020202020204" pitchFamily="34" charset="0"/>
              </a:rPr>
              <a:t>ads. </a:t>
            </a:r>
          </a:p>
          <a:p>
            <a:pPr lvl="0" algn="just"/>
            <a:endParaRPr lang="en-US" sz="1500" dirty="0" smtClean="0">
              <a:latin typeface="Trebuchet MS" panose="020B0603020202020204" pitchFamily="34" charset="0"/>
              <a:ea typeface="Verdana" pitchFamily="34" charset="0"/>
              <a:cs typeface="Verdana" pitchFamily="34" charset="0"/>
            </a:endParaRPr>
          </a:p>
          <a:p>
            <a:pPr lvl="0" algn="just"/>
            <a:r>
              <a:rPr lang="en-US" sz="1500" dirty="0" smtClean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We will be deploying both facebook and twitter ads that would aid awareness and  increase fan/follower-base quickly.</a:t>
            </a:r>
          </a:p>
          <a:p>
            <a:pPr lvl="0" algn="just"/>
            <a:endParaRPr lang="en-US" sz="1500" dirty="0">
              <a:latin typeface="Trebuchet MS" panose="020B0603020202020204" pitchFamily="34" charset="0"/>
              <a:ea typeface="Verdana" pitchFamily="34" charset="0"/>
              <a:cs typeface="Verdana" pitchFamily="34" charset="0"/>
            </a:endParaRPr>
          </a:p>
          <a:p>
            <a:pPr lvl="0" algn="just"/>
            <a:r>
              <a:rPr lang="en-US" sz="1500" dirty="0" smtClean="0">
                <a:latin typeface="Trebuchet MS" panose="020B0603020202020204" pitchFamily="34" charset="0"/>
                <a:ea typeface="Verdana" pitchFamily="34" charset="0"/>
                <a:cs typeface="Verdana" pitchFamily="34" charset="0"/>
              </a:rPr>
              <a:t>For facebook we will be doing both Page and Post boost while for twitter we will explore the Promoted Ads services.</a:t>
            </a:r>
            <a:endParaRPr lang="en-GB" sz="1500" dirty="0">
              <a:latin typeface="Trebuchet MS" panose="020B0603020202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AutoShape 2" descr="Image result for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blo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Image result for social media 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28990"/>
            <a:ext cx="2928001" cy="249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8" descr="Image result for facebook and twit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127214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800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DTH" val="177.6531"/>
  <p:tag name="HEIGHT" val="74.36945"/>
  <p:tag name="TOP" val="167.2793"/>
  <p:tag name="LEFT" val="593.656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DTH" val="90"/>
  <p:tag name="HEIGHT" val="73.70898"/>
  <p:tag name="TOP" val="167.2793"/>
  <p:tag name="LEFT" val="502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DTH" val="90"/>
  <p:tag name="HEIGHT" val="73.70898"/>
  <p:tag name="TOP" val="167.2793"/>
  <p:tag name="LEFT" val="502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DTH" val="90"/>
  <p:tag name="HEIGHT" val="73.70898"/>
  <p:tag name="TOP" val="167.2793"/>
  <p:tag name="LEFT" val="502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DTH" val="90"/>
  <p:tag name="HEIGHT" val="73.70898"/>
  <p:tag name="TOP" val="167.2793"/>
  <p:tag name="LEFT" val="502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DTH" val="90"/>
  <p:tag name="HEIGHT" val="73.70898"/>
  <p:tag name="TOP" val="167.2793"/>
  <p:tag name="LEFT" val="502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DTH" val="90"/>
  <p:tag name="HEIGHT" val="73.70898"/>
  <p:tag name="TOP" val="167.2793"/>
  <p:tag name="LEFT" val="502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DTH" val="90"/>
  <p:tag name="HEIGHT" val="73.70898"/>
  <p:tag name="TOP" val="167.2793"/>
  <p:tag name="LEFT" val="502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DTH" val="214.4286"/>
  <p:tag name="HEIGHT" val="62.36913"/>
  <p:tag name="TOP" val="181.0797"/>
  <p:tag name="LEFT" val="577.845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DTH" val="214.4286"/>
  <p:tag name="HEIGHT" val="62.36913"/>
  <p:tag name="TOP" val="181.0797"/>
  <p:tag name="LEFT" val="577.845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DTH" val="214.4286"/>
  <p:tag name="HEIGHT" val="62.36913"/>
  <p:tag name="TOP" val="181.0797"/>
  <p:tag name="LEFT" val="577.84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DTH" val="177.6531"/>
  <p:tag name="HEIGHT" val="74.36945"/>
  <p:tag name="TOP" val="167.2793"/>
  <p:tag name="LEFT" val="593.656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DTH" val="177.6531"/>
  <p:tag name="HEIGHT" val="74.36945"/>
  <p:tag name="TOP" val="167.2793"/>
  <p:tag name="LEFT" val="593.656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DTH" val="524.4609"/>
  <p:tag name="HEIGHT" val="359.4102"/>
  <p:tag name="TOP" val="127.5898"/>
  <p:tag name="LEFT" val="-22.6796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DTH" val="47.86292"/>
  <p:tag name="HEIGHT" val="20.59921"/>
  <p:tag name="TOP" val="443.027"/>
  <p:tag name="LEFT" val="179.00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DTH" val="40.79457"/>
  <p:tag name="HEIGHT" val="20.59921"/>
  <p:tag name="TOP" val="443.027"/>
  <p:tag name="LEFT" val="56.256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DTH" val="47.86292"/>
  <p:tag name="HEIGHT" val="20.59921"/>
  <p:tag name="TOP" val="443.027"/>
  <p:tag name="LEFT" val="118.070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DTH" val="47.86292"/>
  <p:tag name="HEIGHT" val="20.59921"/>
  <p:tag name="TOP" val="443.027"/>
  <p:tag name="LEFT" val="179.00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DTH" val="90"/>
  <p:tag name="HEIGHT" val="73.70898"/>
  <p:tag name="TOP" val="167.2793"/>
  <p:tag name="LEFT" val="502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NS 2">
    <a:dk1>
      <a:srgbClr val="333333"/>
    </a:dk1>
    <a:lt1>
      <a:sysClr val="window" lastClr="FFFFFF"/>
    </a:lt1>
    <a:dk2>
      <a:srgbClr val="131C6B"/>
    </a:dk2>
    <a:lt2>
      <a:srgbClr val="3EB1CC"/>
    </a:lt2>
    <a:accent1>
      <a:srgbClr val="C50017"/>
    </a:accent1>
    <a:accent2>
      <a:srgbClr val="F7911E"/>
    </a:accent2>
    <a:accent3>
      <a:srgbClr val="EF5205"/>
    </a:accent3>
    <a:accent4>
      <a:srgbClr val="7A2280"/>
    </a:accent4>
    <a:accent5>
      <a:srgbClr val="4C1D52"/>
    </a:accent5>
    <a:accent6>
      <a:srgbClr val="4655A5"/>
    </a:accent6>
    <a:hlink>
      <a:srgbClr val="EC008C"/>
    </a:hlink>
    <a:folHlink>
      <a:srgbClr val="EC008C"/>
    </a:folHlink>
  </a:clrScheme>
  <a:fontScheme name="TNS Master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21451</TotalTime>
  <Words>919</Words>
  <Application>Microsoft Macintosh PowerPoint</Application>
  <PresentationFormat>Custom</PresentationFormat>
  <Paragraphs>126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Organic</vt:lpstr>
      <vt:lpstr>DIGITAL MARKETING PLAN </vt:lpstr>
      <vt:lpstr>The Brief </vt:lpstr>
      <vt:lpstr>Why Digital? </vt:lpstr>
      <vt:lpstr>Perception of your needs</vt:lpstr>
      <vt:lpstr>Social Media &amp; IM Platforms Resonate well with our target audience</vt:lpstr>
      <vt:lpstr>Our Approach</vt:lpstr>
      <vt:lpstr>ENGAGEMENT Platforms: Objective </vt:lpstr>
      <vt:lpstr>Digital Marketing Highlights</vt:lpstr>
      <vt:lpstr>AWARENESS Social Media Ads</vt:lpstr>
      <vt:lpstr>Influencer Marketing Highlights</vt:lpstr>
      <vt:lpstr>Next Steps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 HERE</dc:title>
  <dc:creator>NOAH'S ARK 9</dc:creator>
  <cp:lastModifiedBy>Fred Akinmuyisitan</cp:lastModifiedBy>
  <cp:revision>747</cp:revision>
  <dcterms:created xsi:type="dcterms:W3CDTF">2015-01-26T07:17:02Z</dcterms:created>
  <dcterms:modified xsi:type="dcterms:W3CDTF">2016-04-08T20:21:09Z</dcterms:modified>
</cp:coreProperties>
</file>