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6"/>
  </p:notesMasterIdLst>
  <p:handoutMasterIdLst>
    <p:handoutMasterId r:id="rId37"/>
  </p:handoutMasterIdLst>
  <p:sldIdLst>
    <p:sldId id="273" r:id="rId2"/>
    <p:sldId id="315" r:id="rId3"/>
    <p:sldId id="336" r:id="rId4"/>
    <p:sldId id="348" r:id="rId5"/>
    <p:sldId id="422" r:id="rId6"/>
    <p:sldId id="452" r:id="rId7"/>
    <p:sldId id="423" r:id="rId8"/>
    <p:sldId id="424" r:id="rId9"/>
    <p:sldId id="426" r:id="rId10"/>
    <p:sldId id="453" r:id="rId11"/>
    <p:sldId id="427" r:id="rId12"/>
    <p:sldId id="428" r:id="rId13"/>
    <p:sldId id="429" r:id="rId14"/>
    <p:sldId id="430" r:id="rId15"/>
    <p:sldId id="455" r:id="rId16"/>
    <p:sldId id="456" r:id="rId17"/>
    <p:sldId id="457" r:id="rId18"/>
    <p:sldId id="435" r:id="rId19"/>
    <p:sldId id="437" r:id="rId20"/>
    <p:sldId id="438" r:id="rId21"/>
    <p:sldId id="439" r:id="rId22"/>
    <p:sldId id="458" r:id="rId23"/>
    <p:sldId id="440" r:id="rId24"/>
    <p:sldId id="454" r:id="rId25"/>
    <p:sldId id="441" r:id="rId26"/>
    <p:sldId id="442" r:id="rId27"/>
    <p:sldId id="444" r:id="rId28"/>
    <p:sldId id="288" r:id="rId29"/>
    <p:sldId id="459" r:id="rId30"/>
    <p:sldId id="445" r:id="rId31"/>
    <p:sldId id="460" r:id="rId32"/>
    <p:sldId id="448" r:id="rId33"/>
    <p:sldId id="461" r:id="rId34"/>
    <p:sldId id="45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80" userDrawn="1">
          <p15:clr>
            <a:srgbClr val="A4A3A4"/>
          </p15:clr>
        </p15:guide>
        <p15:guide id="2" pos="347" userDrawn="1">
          <p15:clr>
            <a:srgbClr val="A4A3A4"/>
          </p15:clr>
        </p15:guide>
        <p15:guide id="3" pos="7310" userDrawn="1">
          <p15:clr>
            <a:srgbClr val="A4A3A4"/>
          </p15:clr>
        </p15:guide>
        <p15:guide id="4" orient="horz" pos="1049" userDrawn="1">
          <p15:clr>
            <a:srgbClr val="A4A3A4"/>
          </p15:clr>
        </p15:guide>
        <p15:guide id="5" orient="horz" pos="187" userDrawn="1">
          <p15:clr>
            <a:srgbClr val="A4A3A4"/>
          </p15:clr>
        </p15:guide>
        <p15:guide id="6" orient="horz" pos="38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D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316"/>
    <p:restoredTop sz="66244"/>
  </p:normalViewPr>
  <p:slideViewPr>
    <p:cSldViewPr snapToGrid="0" snapToObjects="1">
      <p:cViewPr>
        <p:scale>
          <a:sx n="90" d="100"/>
          <a:sy n="90" d="100"/>
        </p:scale>
        <p:origin x="1088" y="280"/>
      </p:cViewPr>
      <p:guideLst>
        <p:guide orient="horz" pos="1480"/>
        <p:guide pos="347"/>
        <p:guide pos="7310"/>
        <p:guide orient="horz" pos="1049"/>
        <p:guide orient="horz" pos="187"/>
        <p:guide orient="horz" pos="3861"/>
      </p:guideLst>
    </p:cSldViewPr>
  </p:slideViewPr>
  <p:notesTextViewPr>
    <p:cViewPr>
      <p:scale>
        <a:sx n="1" d="1"/>
        <a:sy n="1" d="1"/>
      </p:scale>
      <p:origin x="0" y="0"/>
    </p:cViewPr>
  </p:notesTextViewPr>
  <p:notesViewPr>
    <p:cSldViewPr snapToGrid="0" snapToObjects="1" showGuides="1">
      <p:cViewPr varScale="1">
        <p:scale>
          <a:sx n="135" d="100"/>
          <a:sy n="135"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F67AA-BAD3-430D-BDF0-73E9E8D2BE9F}" type="doc">
      <dgm:prSet loTypeId="urn:microsoft.com/office/officeart/2008/layout/VerticalCurvedList" loCatId="cycle" qsTypeId="urn:microsoft.com/office/officeart/2005/8/quickstyle/simple1" qsCatId="simple" csTypeId="urn:microsoft.com/office/officeart/2005/8/colors/accent1_2" csCatId="accent1" phldr="1"/>
      <dgm:spPr/>
      <dgm:t>
        <a:bodyPr/>
        <a:lstStyle/>
        <a:p>
          <a:endParaRPr lang="lt-LT"/>
        </a:p>
      </dgm:t>
    </dgm:pt>
    <dgm:pt modelId="{04DCD294-81DF-4381-ACDE-ABA33712F1CC}">
      <dgm:prSet phldrT="[Text]" custT="1"/>
      <dgm:spPr/>
      <dgm:t>
        <a:bodyPr/>
        <a:lstStyle/>
        <a:p>
          <a:r>
            <a:rPr lang="en-GB" sz="2200" noProof="0" dirty="0"/>
            <a:t>Identify the tasks to be performed</a:t>
          </a:r>
          <a:endParaRPr lang="lt-LT" sz="2200" b="0" noProof="0" dirty="0"/>
        </a:p>
      </dgm:t>
    </dgm:pt>
    <dgm:pt modelId="{C4711F32-0049-4520-B44B-202EF832893D}" type="parTrans" cxnId="{EF3A577A-4586-46DC-906F-A143125AEF91}">
      <dgm:prSet/>
      <dgm:spPr/>
      <dgm:t>
        <a:bodyPr/>
        <a:lstStyle/>
        <a:p>
          <a:endParaRPr lang="lt-LT" sz="2200"/>
        </a:p>
      </dgm:t>
    </dgm:pt>
    <dgm:pt modelId="{55F1FD01-DA2D-4B55-A203-6FC0BF94DA0C}" type="sibTrans" cxnId="{EF3A577A-4586-46DC-906F-A143125AEF91}">
      <dgm:prSet/>
      <dgm:spPr>
        <a:ln w="38100"/>
      </dgm:spPr>
      <dgm:t>
        <a:bodyPr/>
        <a:lstStyle/>
        <a:p>
          <a:endParaRPr lang="lt-LT" sz="2200" noProof="0" dirty="0"/>
        </a:p>
      </dgm:t>
    </dgm:pt>
    <dgm:pt modelId="{5D58783E-C8FB-4D3A-AAAE-D2D6E5A8F303}">
      <dgm:prSet phldrT="[Text]" custT="1"/>
      <dgm:spPr/>
      <dgm:t>
        <a:bodyPr/>
        <a:lstStyle/>
        <a:p>
          <a:r>
            <a:rPr lang="en-GB" sz="2200" noProof="0"/>
            <a:t>Group tasks into jobs or departments</a:t>
          </a:r>
          <a:endParaRPr lang="lt-LT" sz="2200" noProof="0" dirty="0"/>
        </a:p>
      </dgm:t>
    </dgm:pt>
    <dgm:pt modelId="{E140C250-BE27-4FB0-85EC-1647D2ED333F}" type="sibTrans" cxnId="{34C53A9B-CE59-4A1F-AF76-848CAB9EABDD}">
      <dgm:prSet/>
      <dgm:spPr>
        <a:ln w="38100"/>
      </dgm:spPr>
      <dgm:t>
        <a:bodyPr/>
        <a:lstStyle/>
        <a:p>
          <a:endParaRPr lang="lt-LT" sz="2200"/>
        </a:p>
      </dgm:t>
    </dgm:pt>
    <dgm:pt modelId="{9ACE0242-933F-4D04-87C9-FEA316090AB0}" type="parTrans" cxnId="{34C53A9B-CE59-4A1F-AF76-848CAB9EABDD}">
      <dgm:prSet/>
      <dgm:spPr/>
      <dgm:t>
        <a:bodyPr/>
        <a:lstStyle/>
        <a:p>
          <a:endParaRPr lang="lt-LT" sz="2200"/>
        </a:p>
      </dgm:t>
    </dgm:pt>
    <dgm:pt modelId="{2B8C00A9-F302-4CB9-830E-A99D4C10311E}">
      <dgm:prSet phldrT="[Text]" custT="1"/>
      <dgm:spPr/>
      <dgm:t>
        <a:bodyPr/>
        <a:lstStyle/>
        <a:p>
          <a:r>
            <a:rPr lang="en-GB" sz="2200" noProof="0" dirty="0"/>
            <a:t>Assign tasks to individuals or teams</a:t>
          </a:r>
          <a:endParaRPr lang="lt-LT" sz="2200" noProof="0" dirty="0"/>
        </a:p>
      </dgm:t>
    </dgm:pt>
    <dgm:pt modelId="{BA3C68A9-1E17-4244-8EEC-539B3A1FF93F}" type="sibTrans" cxnId="{9CBC980A-F07C-4BDC-B786-7C99B0102245}">
      <dgm:prSet/>
      <dgm:spPr>
        <a:ln w="38100"/>
      </dgm:spPr>
      <dgm:t>
        <a:bodyPr/>
        <a:lstStyle/>
        <a:p>
          <a:endParaRPr lang="lt-LT" sz="2200"/>
        </a:p>
      </dgm:t>
    </dgm:pt>
    <dgm:pt modelId="{E85F744F-7189-4E16-A4F7-1D2A82967007}" type="parTrans" cxnId="{9CBC980A-F07C-4BDC-B786-7C99B0102245}">
      <dgm:prSet/>
      <dgm:spPr/>
      <dgm:t>
        <a:bodyPr/>
        <a:lstStyle/>
        <a:p>
          <a:endParaRPr lang="lt-LT" sz="2200"/>
        </a:p>
      </dgm:t>
    </dgm:pt>
    <dgm:pt modelId="{F652527C-6148-454E-89CD-6FFA66EE35C6}">
      <dgm:prSet phldrT="[Text]" custT="1"/>
      <dgm:spPr/>
      <dgm:t>
        <a:bodyPr/>
        <a:lstStyle/>
        <a:p>
          <a:r>
            <a:rPr lang="en-GB" sz="2200" noProof="0" dirty="0"/>
            <a:t>Delegate authority and responsibility</a:t>
          </a:r>
          <a:endParaRPr lang="lt-LT" sz="2200" noProof="0" dirty="0"/>
        </a:p>
      </dgm:t>
    </dgm:pt>
    <dgm:pt modelId="{671ADFA8-C4CA-4094-A644-B349093BFED7}" type="sibTrans" cxnId="{BC196EFB-8E88-4313-A521-DA108E5A2F2E}">
      <dgm:prSet/>
      <dgm:spPr>
        <a:ln w="38100"/>
      </dgm:spPr>
      <dgm:t>
        <a:bodyPr/>
        <a:lstStyle/>
        <a:p>
          <a:endParaRPr lang="lt-LT" sz="2200"/>
        </a:p>
      </dgm:t>
    </dgm:pt>
    <dgm:pt modelId="{9221C1BB-132B-4C4C-8FF4-9F92119336E3}" type="parTrans" cxnId="{BC196EFB-8E88-4313-A521-DA108E5A2F2E}">
      <dgm:prSet/>
      <dgm:spPr/>
      <dgm:t>
        <a:bodyPr/>
        <a:lstStyle/>
        <a:p>
          <a:endParaRPr lang="lt-LT" sz="2200"/>
        </a:p>
      </dgm:t>
    </dgm:pt>
    <dgm:pt modelId="{466BA0AE-2C47-4FAD-988B-3E13E2F5D99E}">
      <dgm:prSet phldrT="[Text]" custT="1"/>
      <dgm:spPr/>
      <dgm:t>
        <a:bodyPr/>
        <a:lstStyle/>
        <a:p>
          <a:r>
            <a:rPr lang="en-GB" sz="2200" noProof="0" dirty="0"/>
            <a:t>Establish relationships and communication channels</a:t>
          </a:r>
          <a:endParaRPr lang="lt-LT" sz="2200" b="0" noProof="0" dirty="0"/>
        </a:p>
      </dgm:t>
    </dgm:pt>
    <dgm:pt modelId="{541E413D-C682-41EC-B2EF-2638732DD849}" type="sibTrans" cxnId="{34E9C738-054F-4CB9-8760-5C17354400B2}">
      <dgm:prSet/>
      <dgm:spPr>
        <a:ln w="38100"/>
      </dgm:spPr>
      <dgm:t>
        <a:bodyPr/>
        <a:lstStyle/>
        <a:p>
          <a:endParaRPr lang="lt-LT" sz="2200"/>
        </a:p>
      </dgm:t>
    </dgm:pt>
    <dgm:pt modelId="{E008A8EF-5BF0-45F6-9EC8-14A7FAAE305E}" type="parTrans" cxnId="{34E9C738-054F-4CB9-8760-5C17354400B2}">
      <dgm:prSet/>
      <dgm:spPr/>
      <dgm:t>
        <a:bodyPr/>
        <a:lstStyle/>
        <a:p>
          <a:endParaRPr lang="lt-LT" sz="2200"/>
        </a:p>
      </dgm:t>
    </dgm:pt>
    <dgm:pt modelId="{7C3B177C-68D8-244B-9386-371DDEA9E188}">
      <dgm:prSet phldrT="[Text]" custT="1"/>
      <dgm:spPr/>
      <dgm:t>
        <a:bodyPr/>
        <a:lstStyle/>
        <a:p>
          <a:r>
            <a:rPr lang="en-GB" sz="2200" noProof="0"/>
            <a:t>Evaluate and adjust the organizing process</a:t>
          </a:r>
          <a:endParaRPr lang="lt-LT" sz="2200" b="0" noProof="0" dirty="0"/>
        </a:p>
      </dgm:t>
    </dgm:pt>
    <dgm:pt modelId="{5C0BA2E9-6965-CE43-80B9-3BE24E2EFDD7}" type="parTrans" cxnId="{443783CB-26BE-5143-A59E-CA3FB33FC25F}">
      <dgm:prSet/>
      <dgm:spPr/>
      <dgm:t>
        <a:bodyPr/>
        <a:lstStyle/>
        <a:p>
          <a:endParaRPr lang="en-GB" sz="2200"/>
        </a:p>
      </dgm:t>
    </dgm:pt>
    <dgm:pt modelId="{7FE598E4-FDFE-CB46-B1B2-D905878B33F5}" type="sibTrans" cxnId="{443783CB-26BE-5143-A59E-CA3FB33FC25F}">
      <dgm:prSet/>
      <dgm:spPr/>
      <dgm:t>
        <a:bodyPr/>
        <a:lstStyle/>
        <a:p>
          <a:endParaRPr lang="en-GB" sz="2200"/>
        </a:p>
      </dgm:t>
    </dgm:pt>
    <dgm:pt modelId="{BD031E77-9941-084F-A92B-539B0DE6D741}" type="pres">
      <dgm:prSet presAssocID="{267F67AA-BAD3-430D-BDF0-73E9E8D2BE9F}" presName="Name0" presStyleCnt="0">
        <dgm:presLayoutVars>
          <dgm:chMax val="7"/>
          <dgm:chPref val="7"/>
          <dgm:dir/>
        </dgm:presLayoutVars>
      </dgm:prSet>
      <dgm:spPr/>
    </dgm:pt>
    <dgm:pt modelId="{4FA9214C-F741-ED43-925C-48D231788934}" type="pres">
      <dgm:prSet presAssocID="{267F67AA-BAD3-430D-BDF0-73E9E8D2BE9F}" presName="Name1" presStyleCnt="0"/>
      <dgm:spPr/>
    </dgm:pt>
    <dgm:pt modelId="{81218A84-A0DB-974E-93A0-39FB493C4607}" type="pres">
      <dgm:prSet presAssocID="{267F67AA-BAD3-430D-BDF0-73E9E8D2BE9F}" presName="cycle" presStyleCnt="0"/>
      <dgm:spPr/>
    </dgm:pt>
    <dgm:pt modelId="{EA9EB632-BD57-5E48-83C1-C43DAE122691}" type="pres">
      <dgm:prSet presAssocID="{267F67AA-BAD3-430D-BDF0-73E9E8D2BE9F}" presName="srcNode" presStyleLbl="node1" presStyleIdx="0" presStyleCnt="6"/>
      <dgm:spPr/>
    </dgm:pt>
    <dgm:pt modelId="{6BAA975D-E3C2-024C-8A76-EC6F364B8F45}" type="pres">
      <dgm:prSet presAssocID="{267F67AA-BAD3-430D-BDF0-73E9E8D2BE9F}" presName="conn" presStyleLbl="parChTrans1D2" presStyleIdx="0" presStyleCnt="1"/>
      <dgm:spPr/>
    </dgm:pt>
    <dgm:pt modelId="{9F7E7EBC-D916-034C-8AAF-588E8726B40C}" type="pres">
      <dgm:prSet presAssocID="{267F67AA-BAD3-430D-BDF0-73E9E8D2BE9F}" presName="extraNode" presStyleLbl="node1" presStyleIdx="0" presStyleCnt="6"/>
      <dgm:spPr/>
    </dgm:pt>
    <dgm:pt modelId="{D12B6FD0-7A89-8B42-BA44-7DEF95CAE1FC}" type="pres">
      <dgm:prSet presAssocID="{267F67AA-BAD3-430D-BDF0-73E9E8D2BE9F}" presName="dstNode" presStyleLbl="node1" presStyleIdx="0" presStyleCnt="6"/>
      <dgm:spPr/>
    </dgm:pt>
    <dgm:pt modelId="{B36F894D-139B-2445-BE7A-3E8F5C935E3A}" type="pres">
      <dgm:prSet presAssocID="{04DCD294-81DF-4381-ACDE-ABA33712F1CC}" presName="text_1" presStyleLbl="node1" presStyleIdx="0" presStyleCnt="6">
        <dgm:presLayoutVars>
          <dgm:bulletEnabled val="1"/>
        </dgm:presLayoutVars>
      </dgm:prSet>
      <dgm:spPr/>
    </dgm:pt>
    <dgm:pt modelId="{1A47E07B-794E-C44C-9EF0-D84A0D520E11}" type="pres">
      <dgm:prSet presAssocID="{04DCD294-81DF-4381-ACDE-ABA33712F1CC}" presName="accent_1" presStyleCnt="0"/>
      <dgm:spPr/>
    </dgm:pt>
    <dgm:pt modelId="{0A093C44-E824-6547-AEF0-86867E9FA2A6}" type="pres">
      <dgm:prSet presAssocID="{04DCD294-81DF-4381-ACDE-ABA33712F1CC}" presName="accentRepeatNode" presStyleLbl="solidFgAcc1" presStyleIdx="0" presStyleCnt="6"/>
      <dgm:spPr/>
    </dgm:pt>
    <dgm:pt modelId="{6B09D363-6B9E-5142-AB3F-8F2BD6B446D1}" type="pres">
      <dgm:prSet presAssocID="{5D58783E-C8FB-4D3A-AAAE-D2D6E5A8F303}" presName="text_2" presStyleLbl="node1" presStyleIdx="1" presStyleCnt="6">
        <dgm:presLayoutVars>
          <dgm:bulletEnabled val="1"/>
        </dgm:presLayoutVars>
      </dgm:prSet>
      <dgm:spPr/>
    </dgm:pt>
    <dgm:pt modelId="{FAB64E5D-344D-0746-8355-80EA6CA88DC1}" type="pres">
      <dgm:prSet presAssocID="{5D58783E-C8FB-4D3A-AAAE-D2D6E5A8F303}" presName="accent_2" presStyleCnt="0"/>
      <dgm:spPr/>
    </dgm:pt>
    <dgm:pt modelId="{76D26FF9-DA50-BA4F-B9AF-7C790CB88F50}" type="pres">
      <dgm:prSet presAssocID="{5D58783E-C8FB-4D3A-AAAE-D2D6E5A8F303}" presName="accentRepeatNode" presStyleLbl="solidFgAcc1" presStyleIdx="1" presStyleCnt="6"/>
      <dgm:spPr/>
    </dgm:pt>
    <dgm:pt modelId="{2BF13B8B-4901-4B4D-AA25-8CD25B4D953D}" type="pres">
      <dgm:prSet presAssocID="{2B8C00A9-F302-4CB9-830E-A99D4C10311E}" presName="text_3" presStyleLbl="node1" presStyleIdx="2" presStyleCnt="6">
        <dgm:presLayoutVars>
          <dgm:bulletEnabled val="1"/>
        </dgm:presLayoutVars>
      </dgm:prSet>
      <dgm:spPr/>
    </dgm:pt>
    <dgm:pt modelId="{034ED239-2C56-5A49-AABB-76D058D09832}" type="pres">
      <dgm:prSet presAssocID="{2B8C00A9-F302-4CB9-830E-A99D4C10311E}" presName="accent_3" presStyleCnt="0"/>
      <dgm:spPr/>
    </dgm:pt>
    <dgm:pt modelId="{D2D4442B-70D4-F749-A485-6F80E9E8CC39}" type="pres">
      <dgm:prSet presAssocID="{2B8C00A9-F302-4CB9-830E-A99D4C10311E}" presName="accentRepeatNode" presStyleLbl="solidFgAcc1" presStyleIdx="2" presStyleCnt="6"/>
      <dgm:spPr/>
    </dgm:pt>
    <dgm:pt modelId="{412BD9AB-9270-E449-A948-81702DD896B4}" type="pres">
      <dgm:prSet presAssocID="{F652527C-6148-454E-89CD-6FFA66EE35C6}" presName="text_4" presStyleLbl="node1" presStyleIdx="3" presStyleCnt="6">
        <dgm:presLayoutVars>
          <dgm:bulletEnabled val="1"/>
        </dgm:presLayoutVars>
      </dgm:prSet>
      <dgm:spPr/>
    </dgm:pt>
    <dgm:pt modelId="{0B512909-E87A-814E-8496-9E410FA53C31}" type="pres">
      <dgm:prSet presAssocID="{F652527C-6148-454E-89CD-6FFA66EE35C6}" presName="accent_4" presStyleCnt="0"/>
      <dgm:spPr/>
    </dgm:pt>
    <dgm:pt modelId="{3128FDDE-1831-7C45-97A9-CC91D11F155B}" type="pres">
      <dgm:prSet presAssocID="{F652527C-6148-454E-89CD-6FFA66EE35C6}" presName="accentRepeatNode" presStyleLbl="solidFgAcc1" presStyleIdx="3" presStyleCnt="6"/>
      <dgm:spPr/>
    </dgm:pt>
    <dgm:pt modelId="{0BCC378E-E754-F74B-B1A8-577461FED816}" type="pres">
      <dgm:prSet presAssocID="{466BA0AE-2C47-4FAD-988B-3E13E2F5D99E}" presName="text_5" presStyleLbl="node1" presStyleIdx="4" presStyleCnt="6">
        <dgm:presLayoutVars>
          <dgm:bulletEnabled val="1"/>
        </dgm:presLayoutVars>
      </dgm:prSet>
      <dgm:spPr/>
    </dgm:pt>
    <dgm:pt modelId="{1F84C345-A7B4-144C-AA2A-D816437C3250}" type="pres">
      <dgm:prSet presAssocID="{466BA0AE-2C47-4FAD-988B-3E13E2F5D99E}" presName="accent_5" presStyleCnt="0"/>
      <dgm:spPr/>
    </dgm:pt>
    <dgm:pt modelId="{8AB32219-5752-3249-A1D3-E55AB57DEF60}" type="pres">
      <dgm:prSet presAssocID="{466BA0AE-2C47-4FAD-988B-3E13E2F5D99E}" presName="accentRepeatNode" presStyleLbl="solidFgAcc1" presStyleIdx="4" presStyleCnt="6"/>
      <dgm:spPr/>
    </dgm:pt>
    <dgm:pt modelId="{E0AA0611-5405-2B44-A080-4CBF0A04776C}" type="pres">
      <dgm:prSet presAssocID="{7C3B177C-68D8-244B-9386-371DDEA9E188}" presName="text_6" presStyleLbl="node1" presStyleIdx="5" presStyleCnt="6">
        <dgm:presLayoutVars>
          <dgm:bulletEnabled val="1"/>
        </dgm:presLayoutVars>
      </dgm:prSet>
      <dgm:spPr/>
    </dgm:pt>
    <dgm:pt modelId="{68FEB279-A6AC-F646-BAD6-42A033F1EED2}" type="pres">
      <dgm:prSet presAssocID="{7C3B177C-68D8-244B-9386-371DDEA9E188}" presName="accent_6" presStyleCnt="0"/>
      <dgm:spPr/>
    </dgm:pt>
    <dgm:pt modelId="{2428B4C8-2379-4843-BE69-AB499EB45D44}" type="pres">
      <dgm:prSet presAssocID="{7C3B177C-68D8-244B-9386-371DDEA9E188}" presName="accentRepeatNode" presStyleLbl="solidFgAcc1" presStyleIdx="5" presStyleCnt="6"/>
      <dgm:spPr/>
    </dgm:pt>
  </dgm:ptLst>
  <dgm:cxnLst>
    <dgm:cxn modelId="{9CBC980A-F07C-4BDC-B786-7C99B0102245}" srcId="{267F67AA-BAD3-430D-BDF0-73E9E8D2BE9F}" destId="{2B8C00A9-F302-4CB9-830E-A99D4C10311E}" srcOrd="2" destOrd="0" parTransId="{E85F744F-7189-4E16-A4F7-1D2A82967007}" sibTransId="{BA3C68A9-1E17-4244-8EEC-539B3A1FF93F}"/>
    <dgm:cxn modelId="{E6B30E1F-8932-E14C-989B-40FA49973D99}" type="presOf" srcId="{267F67AA-BAD3-430D-BDF0-73E9E8D2BE9F}" destId="{BD031E77-9941-084F-A92B-539B0DE6D741}" srcOrd="0" destOrd="0" presId="urn:microsoft.com/office/officeart/2008/layout/VerticalCurvedList"/>
    <dgm:cxn modelId="{34E9C738-054F-4CB9-8760-5C17354400B2}" srcId="{267F67AA-BAD3-430D-BDF0-73E9E8D2BE9F}" destId="{466BA0AE-2C47-4FAD-988B-3E13E2F5D99E}" srcOrd="4" destOrd="0" parTransId="{E008A8EF-5BF0-45F6-9EC8-14A7FAAE305E}" sibTransId="{541E413D-C682-41EC-B2EF-2638732DD849}"/>
    <dgm:cxn modelId="{0551165C-CB73-E648-B3D0-DB1507D453BA}" type="presOf" srcId="{F652527C-6148-454E-89CD-6FFA66EE35C6}" destId="{412BD9AB-9270-E449-A948-81702DD896B4}" srcOrd="0" destOrd="0" presId="urn:microsoft.com/office/officeart/2008/layout/VerticalCurvedList"/>
    <dgm:cxn modelId="{D6AAFE67-5A16-A746-B421-7AB9BAA1FEC7}" type="presOf" srcId="{7C3B177C-68D8-244B-9386-371DDEA9E188}" destId="{E0AA0611-5405-2B44-A080-4CBF0A04776C}" srcOrd="0" destOrd="0" presId="urn:microsoft.com/office/officeart/2008/layout/VerticalCurvedList"/>
    <dgm:cxn modelId="{61C8066C-835D-9543-BBF2-3D92B9F1206A}" type="presOf" srcId="{2B8C00A9-F302-4CB9-830E-A99D4C10311E}" destId="{2BF13B8B-4901-4B4D-AA25-8CD25B4D953D}" srcOrd="0" destOrd="0" presId="urn:microsoft.com/office/officeart/2008/layout/VerticalCurvedList"/>
    <dgm:cxn modelId="{EF3A577A-4586-46DC-906F-A143125AEF91}" srcId="{267F67AA-BAD3-430D-BDF0-73E9E8D2BE9F}" destId="{04DCD294-81DF-4381-ACDE-ABA33712F1CC}" srcOrd="0" destOrd="0" parTransId="{C4711F32-0049-4520-B44B-202EF832893D}" sibTransId="{55F1FD01-DA2D-4B55-A203-6FC0BF94DA0C}"/>
    <dgm:cxn modelId="{34C53A9B-CE59-4A1F-AF76-848CAB9EABDD}" srcId="{267F67AA-BAD3-430D-BDF0-73E9E8D2BE9F}" destId="{5D58783E-C8FB-4D3A-AAAE-D2D6E5A8F303}" srcOrd="1" destOrd="0" parTransId="{9ACE0242-933F-4D04-87C9-FEA316090AB0}" sibTransId="{E140C250-BE27-4FB0-85EC-1647D2ED333F}"/>
    <dgm:cxn modelId="{A8A7D9A1-3417-5E47-8355-4C6FB42B05FF}" type="presOf" srcId="{5D58783E-C8FB-4D3A-AAAE-D2D6E5A8F303}" destId="{6B09D363-6B9E-5142-AB3F-8F2BD6B446D1}" srcOrd="0" destOrd="0" presId="urn:microsoft.com/office/officeart/2008/layout/VerticalCurvedList"/>
    <dgm:cxn modelId="{58C6F3A9-32AD-7243-8FE7-4D66024A641A}" type="presOf" srcId="{466BA0AE-2C47-4FAD-988B-3E13E2F5D99E}" destId="{0BCC378E-E754-F74B-B1A8-577461FED816}" srcOrd="0" destOrd="0" presId="urn:microsoft.com/office/officeart/2008/layout/VerticalCurvedList"/>
    <dgm:cxn modelId="{787E34B0-BBF5-FB44-BD2A-12E19A0964D2}" type="presOf" srcId="{55F1FD01-DA2D-4B55-A203-6FC0BF94DA0C}" destId="{6BAA975D-E3C2-024C-8A76-EC6F364B8F45}" srcOrd="0" destOrd="0" presId="urn:microsoft.com/office/officeart/2008/layout/VerticalCurvedList"/>
    <dgm:cxn modelId="{443783CB-26BE-5143-A59E-CA3FB33FC25F}" srcId="{267F67AA-BAD3-430D-BDF0-73E9E8D2BE9F}" destId="{7C3B177C-68D8-244B-9386-371DDEA9E188}" srcOrd="5" destOrd="0" parTransId="{5C0BA2E9-6965-CE43-80B9-3BE24E2EFDD7}" sibTransId="{7FE598E4-FDFE-CB46-B1B2-D905878B33F5}"/>
    <dgm:cxn modelId="{904419D2-F84D-A744-9923-F3CE01F1D51C}" type="presOf" srcId="{04DCD294-81DF-4381-ACDE-ABA33712F1CC}" destId="{B36F894D-139B-2445-BE7A-3E8F5C935E3A}" srcOrd="0" destOrd="0" presId="urn:microsoft.com/office/officeart/2008/layout/VerticalCurvedList"/>
    <dgm:cxn modelId="{BC196EFB-8E88-4313-A521-DA108E5A2F2E}" srcId="{267F67AA-BAD3-430D-BDF0-73E9E8D2BE9F}" destId="{F652527C-6148-454E-89CD-6FFA66EE35C6}" srcOrd="3" destOrd="0" parTransId="{9221C1BB-132B-4C4C-8FF4-9F92119336E3}" sibTransId="{671ADFA8-C4CA-4094-A644-B349093BFED7}"/>
    <dgm:cxn modelId="{40E7649B-A687-2746-94E5-4C23AD333B9F}" type="presParOf" srcId="{BD031E77-9941-084F-A92B-539B0DE6D741}" destId="{4FA9214C-F741-ED43-925C-48D231788934}" srcOrd="0" destOrd="0" presId="urn:microsoft.com/office/officeart/2008/layout/VerticalCurvedList"/>
    <dgm:cxn modelId="{C17FD3BB-F60F-6E4F-844A-77C534353341}" type="presParOf" srcId="{4FA9214C-F741-ED43-925C-48D231788934}" destId="{81218A84-A0DB-974E-93A0-39FB493C4607}" srcOrd="0" destOrd="0" presId="urn:microsoft.com/office/officeart/2008/layout/VerticalCurvedList"/>
    <dgm:cxn modelId="{A0B15E19-C318-4C4F-BD22-C65C6DDE0A58}" type="presParOf" srcId="{81218A84-A0DB-974E-93A0-39FB493C4607}" destId="{EA9EB632-BD57-5E48-83C1-C43DAE122691}" srcOrd="0" destOrd="0" presId="urn:microsoft.com/office/officeart/2008/layout/VerticalCurvedList"/>
    <dgm:cxn modelId="{CE23EE83-1647-5C45-BAEE-E3DA24CA126C}" type="presParOf" srcId="{81218A84-A0DB-974E-93A0-39FB493C4607}" destId="{6BAA975D-E3C2-024C-8A76-EC6F364B8F45}" srcOrd="1" destOrd="0" presId="urn:microsoft.com/office/officeart/2008/layout/VerticalCurvedList"/>
    <dgm:cxn modelId="{A0D548F7-B71F-0945-B4C9-24AE7DCE6714}" type="presParOf" srcId="{81218A84-A0DB-974E-93A0-39FB493C4607}" destId="{9F7E7EBC-D916-034C-8AAF-588E8726B40C}" srcOrd="2" destOrd="0" presId="urn:microsoft.com/office/officeart/2008/layout/VerticalCurvedList"/>
    <dgm:cxn modelId="{220FB53A-2A21-FD42-84C9-498C86367119}" type="presParOf" srcId="{81218A84-A0DB-974E-93A0-39FB493C4607}" destId="{D12B6FD0-7A89-8B42-BA44-7DEF95CAE1FC}" srcOrd="3" destOrd="0" presId="urn:microsoft.com/office/officeart/2008/layout/VerticalCurvedList"/>
    <dgm:cxn modelId="{4307DC87-6840-A649-8911-C45D18E1B001}" type="presParOf" srcId="{4FA9214C-F741-ED43-925C-48D231788934}" destId="{B36F894D-139B-2445-BE7A-3E8F5C935E3A}" srcOrd="1" destOrd="0" presId="urn:microsoft.com/office/officeart/2008/layout/VerticalCurvedList"/>
    <dgm:cxn modelId="{E21A0DD0-37F0-A541-86C7-42AE66C6B7AC}" type="presParOf" srcId="{4FA9214C-F741-ED43-925C-48D231788934}" destId="{1A47E07B-794E-C44C-9EF0-D84A0D520E11}" srcOrd="2" destOrd="0" presId="urn:microsoft.com/office/officeart/2008/layout/VerticalCurvedList"/>
    <dgm:cxn modelId="{F88ED8B1-C089-644B-820E-EB1CBC84D798}" type="presParOf" srcId="{1A47E07B-794E-C44C-9EF0-D84A0D520E11}" destId="{0A093C44-E824-6547-AEF0-86867E9FA2A6}" srcOrd="0" destOrd="0" presId="urn:microsoft.com/office/officeart/2008/layout/VerticalCurvedList"/>
    <dgm:cxn modelId="{90B3AF20-B33D-D34B-9193-E46AEBEF9E79}" type="presParOf" srcId="{4FA9214C-F741-ED43-925C-48D231788934}" destId="{6B09D363-6B9E-5142-AB3F-8F2BD6B446D1}" srcOrd="3" destOrd="0" presId="urn:microsoft.com/office/officeart/2008/layout/VerticalCurvedList"/>
    <dgm:cxn modelId="{E28259B6-0B2B-7C4F-9FA4-7AF0AB2C9E0B}" type="presParOf" srcId="{4FA9214C-F741-ED43-925C-48D231788934}" destId="{FAB64E5D-344D-0746-8355-80EA6CA88DC1}" srcOrd="4" destOrd="0" presId="urn:microsoft.com/office/officeart/2008/layout/VerticalCurvedList"/>
    <dgm:cxn modelId="{4AAD7444-F816-D246-8AA5-3C2CEAFE72B8}" type="presParOf" srcId="{FAB64E5D-344D-0746-8355-80EA6CA88DC1}" destId="{76D26FF9-DA50-BA4F-B9AF-7C790CB88F50}" srcOrd="0" destOrd="0" presId="urn:microsoft.com/office/officeart/2008/layout/VerticalCurvedList"/>
    <dgm:cxn modelId="{093C5E8C-CE79-D242-A697-2FDC7EBCC3F3}" type="presParOf" srcId="{4FA9214C-F741-ED43-925C-48D231788934}" destId="{2BF13B8B-4901-4B4D-AA25-8CD25B4D953D}" srcOrd="5" destOrd="0" presId="urn:microsoft.com/office/officeart/2008/layout/VerticalCurvedList"/>
    <dgm:cxn modelId="{53A024AE-F9E6-D249-AEB9-782E8091DD40}" type="presParOf" srcId="{4FA9214C-F741-ED43-925C-48D231788934}" destId="{034ED239-2C56-5A49-AABB-76D058D09832}" srcOrd="6" destOrd="0" presId="urn:microsoft.com/office/officeart/2008/layout/VerticalCurvedList"/>
    <dgm:cxn modelId="{3843A3B7-A986-4243-A087-B4EE7F4BBC60}" type="presParOf" srcId="{034ED239-2C56-5A49-AABB-76D058D09832}" destId="{D2D4442B-70D4-F749-A485-6F80E9E8CC39}" srcOrd="0" destOrd="0" presId="urn:microsoft.com/office/officeart/2008/layout/VerticalCurvedList"/>
    <dgm:cxn modelId="{89761E82-B4A9-F24F-B323-CCE2FC178F0B}" type="presParOf" srcId="{4FA9214C-F741-ED43-925C-48D231788934}" destId="{412BD9AB-9270-E449-A948-81702DD896B4}" srcOrd="7" destOrd="0" presId="urn:microsoft.com/office/officeart/2008/layout/VerticalCurvedList"/>
    <dgm:cxn modelId="{3635BF3C-8063-3140-ADDF-BA96908131E2}" type="presParOf" srcId="{4FA9214C-F741-ED43-925C-48D231788934}" destId="{0B512909-E87A-814E-8496-9E410FA53C31}" srcOrd="8" destOrd="0" presId="urn:microsoft.com/office/officeart/2008/layout/VerticalCurvedList"/>
    <dgm:cxn modelId="{484EFF1F-5044-1C46-9816-297AF30F5045}" type="presParOf" srcId="{0B512909-E87A-814E-8496-9E410FA53C31}" destId="{3128FDDE-1831-7C45-97A9-CC91D11F155B}" srcOrd="0" destOrd="0" presId="urn:microsoft.com/office/officeart/2008/layout/VerticalCurvedList"/>
    <dgm:cxn modelId="{079B47F8-B705-F749-8A51-2E675C5816CF}" type="presParOf" srcId="{4FA9214C-F741-ED43-925C-48D231788934}" destId="{0BCC378E-E754-F74B-B1A8-577461FED816}" srcOrd="9" destOrd="0" presId="urn:microsoft.com/office/officeart/2008/layout/VerticalCurvedList"/>
    <dgm:cxn modelId="{FBFFFA52-7CB6-114A-99C7-0BC21D4FA487}" type="presParOf" srcId="{4FA9214C-F741-ED43-925C-48D231788934}" destId="{1F84C345-A7B4-144C-AA2A-D816437C3250}" srcOrd="10" destOrd="0" presId="urn:microsoft.com/office/officeart/2008/layout/VerticalCurvedList"/>
    <dgm:cxn modelId="{C0CB0537-9B42-3B41-8AC0-908D5DCC6696}" type="presParOf" srcId="{1F84C345-A7B4-144C-AA2A-D816437C3250}" destId="{8AB32219-5752-3249-A1D3-E55AB57DEF60}" srcOrd="0" destOrd="0" presId="urn:microsoft.com/office/officeart/2008/layout/VerticalCurvedList"/>
    <dgm:cxn modelId="{356C9226-75BF-2341-BA87-BFC78E479232}" type="presParOf" srcId="{4FA9214C-F741-ED43-925C-48D231788934}" destId="{E0AA0611-5405-2B44-A080-4CBF0A04776C}" srcOrd="11" destOrd="0" presId="urn:microsoft.com/office/officeart/2008/layout/VerticalCurvedList"/>
    <dgm:cxn modelId="{3A5B5396-9859-C146-BC94-70116301BBDA}" type="presParOf" srcId="{4FA9214C-F741-ED43-925C-48D231788934}" destId="{68FEB279-A6AC-F646-BAD6-42A033F1EED2}" srcOrd="12" destOrd="0" presId="urn:microsoft.com/office/officeart/2008/layout/VerticalCurvedList"/>
    <dgm:cxn modelId="{F64C5F23-0792-974D-B215-C8D0CDC42F83}" type="presParOf" srcId="{68FEB279-A6AC-F646-BAD6-42A033F1EED2}" destId="{2428B4C8-2379-4843-BE69-AB499EB45D44}" srcOrd="0" destOrd="0" presId="urn:microsoft.com/office/officeart/2008/layout/VerticalCurvedList"/>
  </dgm:cxnLst>
  <dgm:bg/>
  <dgm:whole>
    <a:ln w="0"/>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AA975D-E3C2-024C-8A76-EC6F364B8F45}">
      <dsp:nvSpPr>
        <dsp:cNvPr id="0" name=""/>
        <dsp:cNvSpPr/>
      </dsp:nvSpPr>
      <dsp:spPr>
        <a:xfrm>
          <a:off x="-5600134" y="-857316"/>
          <a:ext cx="6667632" cy="6667632"/>
        </a:xfrm>
        <a:prstGeom prst="blockArc">
          <a:avLst>
            <a:gd name="adj1" fmla="val 18900000"/>
            <a:gd name="adj2" fmla="val 2700000"/>
            <a:gd name="adj3" fmla="val 324"/>
          </a:avLst>
        </a:prstGeom>
        <a:noFill/>
        <a:ln w="3810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B36F894D-139B-2445-BE7A-3E8F5C935E3A}">
      <dsp:nvSpPr>
        <dsp:cNvPr id="0" name=""/>
        <dsp:cNvSpPr/>
      </dsp:nvSpPr>
      <dsp:spPr>
        <a:xfrm>
          <a:off x="397840" y="260824"/>
          <a:ext cx="10623206" cy="5214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902" tIns="55880" rIns="55880" bIns="55880" numCol="1" spcCol="1270" anchor="ctr" anchorCtr="0">
          <a:noAutofit/>
        </a:bodyPr>
        <a:lstStyle/>
        <a:p>
          <a:pPr marL="0" lvl="0" indent="0" algn="l" defTabSz="977900">
            <a:lnSpc>
              <a:spcPct val="90000"/>
            </a:lnSpc>
            <a:spcBef>
              <a:spcPct val="0"/>
            </a:spcBef>
            <a:spcAft>
              <a:spcPct val="35000"/>
            </a:spcAft>
            <a:buNone/>
          </a:pPr>
          <a:r>
            <a:rPr lang="en-GB" sz="2200" kern="1200" noProof="0" dirty="0"/>
            <a:t>Identify the tasks to be performed</a:t>
          </a:r>
          <a:endParaRPr lang="lt-LT" sz="2200" b="0" kern="1200" noProof="0" dirty="0"/>
        </a:p>
      </dsp:txBody>
      <dsp:txXfrm>
        <a:off x="397840" y="260824"/>
        <a:ext cx="10623206" cy="521451"/>
      </dsp:txXfrm>
    </dsp:sp>
    <dsp:sp modelId="{0A093C44-E824-6547-AEF0-86867E9FA2A6}">
      <dsp:nvSpPr>
        <dsp:cNvPr id="0" name=""/>
        <dsp:cNvSpPr/>
      </dsp:nvSpPr>
      <dsp:spPr>
        <a:xfrm>
          <a:off x="71933" y="195643"/>
          <a:ext cx="651814" cy="6518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9D363-6B9E-5142-AB3F-8F2BD6B446D1}">
      <dsp:nvSpPr>
        <dsp:cNvPr id="0" name=""/>
        <dsp:cNvSpPr/>
      </dsp:nvSpPr>
      <dsp:spPr>
        <a:xfrm>
          <a:off x="826770" y="1042903"/>
          <a:ext cx="10194276" cy="5214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902" tIns="55880" rIns="55880" bIns="55880" numCol="1" spcCol="1270" anchor="ctr" anchorCtr="0">
          <a:noAutofit/>
        </a:bodyPr>
        <a:lstStyle/>
        <a:p>
          <a:pPr marL="0" lvl="0" indent="0" algn="l" defTabSz="977900">
            <a:lnSpc>
              <a:spcPct val="90000"/>
            </a:lnSpc>
            <a:spcBef>
              <a:spcPct val="0"/>
            </a:spcBef>
            <a:spcAft>
              <a:spcPct val="35000"/>
            </a:spcAft>
            <a:buNone/>
          </a:pPr>
          <a:r>
            <a:rPr lang="en-GB" sz="2200" kern="1200" noProof="0"/>
            <a:t>Group tasks into jobs or departments</a:t>
          </a:r>
          <a:endParaRPr lang="lt-LT" sz="2200" kern="1200" noProof="0" dirty="0"/>
        </a:p>
      </dsp:txBody>
      <dsp:txXfrm>
        <a:off x="826770" y="1042903"/>
        <a:ext cx="10194276" cy="521451"/>
      </dsp:txXfrm>
    </dsp:sp>
    <dsp:sp modelId="{76D26FF9-DA50-BA4F-B9AF-7C790CB88F50}">
      <dsp:nvSpPr>
        <dsp:cNvPr id="0" name=""/>
        <dsp:cNvSpPr/>
      </dsp:nvSpPr>
      <dsp:spPr>
        <a:xfrm>
          <a:off x="500862" y="977722"/>
          <a:ext cx="651814" cy="6518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F13B8B-4901-4B4D-AA25-8CD25B4D953D}">
      <dsp:nvSpPr>
        <dsp:cNvPr id="0" name=""/>
        <dsp:cNvSpPr/>
      </dsp:nvSpPr>
      <dsp:spPr>
        <a:xfrm>
          <a:off x="1022909" y="1824982"/>
          <a:ext cx="9998137" cy="5214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902" tIns="55880" rIns="55880" bIns="55880" numCol="1" spcCol="1270" anchor="ctr" anchorCtr="0">
          <a:noAutofit/>
        </a:bodyPr>
        <a:lstStyle/>
        <a:p>
          <a:pPr marL="0" lvl="0" indent="0" algn="l" defTabSz="977900">
            <a:lnSpc>
              <a:spcPct val="90000"/>
            </a:lnSpc>
            <a:spcBef>
              <a:spcPct val="0"/>
            </a:spcBef>
            <a:spcAft>
              <a:spcPct val="35000"/>
            </a:spcAft>
            <a:buNone/>
          </a:pPr>
          <a:r>
            <a:rPr lang="en-GB" sz="2200" kern="1200" noProof="0" dirty="0"/>
            <a:t>Assign tasks to individuals or teams</a:t>
          </a:r>
          <a:endParaRPr lang="lt-LT" sz="2200" kern="1200" noProof="0" dirty="0"/>
        </a:p>
      </dsp:txBody>
      <dsp:txXfrm>
        <a:off x="1022909" y="1824982"/>
        <a:ext cx="9998137" cy="521451"/>
      </dsp:txXfrm>
    </dsp:sp>
    <dsp:sp modelId="{D2D4442B-70D4-F749-A485-6F80E9E8CC39}">
      <dsp:nvSpPr>
        <dsp:cNvPr id="0" name=""/>
        <dsp:cNvSpPr/>
      </dsp:nvSpPr>
      <dsp:spPr>
        <a:xfrm>
          <a:off x="697001" y="1759800"/>
          <a:ext cx="651814" cy="6518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2BD9AB-9270-E449-A948-81702DD896B4}">
      <dsp:nvSpPr>
        <dsp:cNvPr id="0" name=""/>
        <dsp:cNvSpPr/>
      </dsp:nvSpPr>
      <dsp:spPr>
        <a:xfrm>
          <a:off x="1022909" y="2606565"/>
          <a:ext cx="9998137" cy="5214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902" tIns="55880" rIns="55880" bIns="55880" numCol="1" spcCol="1270" anchor="ctr" anchorCtr="0">
          <a:noAutofit/>
        </a:bodyPr>
        <a:lstStyle/>
        <a:p>
          <a:pPr marL="0" lvl="0" indent="0" algn="l" defTabSz="977900">
            <a:lnSpc>
              <a:spcPct val="90000"/>
            </a:lnSpc>
            <a:spcBef>
              <a:spcPct val="0"/>
            </a:spcBef>
            <a:spcAft>
              <a:spcPct val="35000"/>
            </a:spcAft>
            <a:buNone/>
          </a:pPr>
          <a:r>
            <a:rPr lang="en-GB" sz="2200" kern="1200" noProof="0" dirty="0"/>
            <a:t>Delegate authority and responsibility</a:t>
          </a:r>
          <a:endParaRPr lang="lt-LT" sz="2200" kern="1200" noProof="0" dirty="0"/>
        </a:p>
      </dsp:txBody>
      <dsp:txXfrm>
        <a:off x="1022909" y="2606565"/>
        <a:ext cx="9998137" cy="521451"/>
      </dsp:txXfrm>
    </dsp:sp>
    <dsp:sp modelId="{3128FDDE-1831-7C45-97A9-CC91D11F155B}">
      <dsp:nvSpPr>
        <dsp:cNvPr id="0" name=""/>
        <dsp:cNvSpPr/>
      </dsp:nvSpPr>
      <dsp:spPr>
        <a:xfrm>
          <a:off x="697001" y="2541384"/>
          <a:ext cx="651814" cy="6518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CC378E-E754-F74B-B1A8-577461FED816}">
      <dsp:nvSpPr>
        <dsp:cNvPr id="0" name=""/>
        <dsp:cNvSpPr/>
      </dsp:nvSpPr>
      <dsp:spPr>
        <a:xfrm>
          <a:off x="826770" y="3388644"/>
          <a:ext cx="10194276" cy="5214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902" tIns="55880" rIns="55880" bIns="55880" numCol="1" spcCol="1270" anchor="ctr" anchorCtr="0">
          <a:noAutofit/>
        </a:bodyPr>
        <a:lstStyle/>
        <a:p>
          <a:pPr marL="0" lvl="0" indent="0" algn="l" defTabSz="977900">
            <a:lnSpc>
              <a:spcPct val="90000"/>
            </a:lnSpc>
            <a:spcBef>
              <a:spcPct val="0"/>
            </a:spcBef>
            <a:spcAft>
              <a:spcPct val="35000"/>
            </a:spcAft>
            <a:buNone/>
          </a:pPr>
          <a:r>
            <a:rPr lang="en-GB" sz="2200" kern="1200" noProof="0" dirty="0"/>
            <a:t>Establish relationships and communication channels</a:t>
          </a:r>
          <a:endParaRPr lang="lt-LT" sz="2200" b="0" kern="1200" noProof="0" dirty="0"/>
        </a:p>
      </dsp:txBody>
      <dsp:txXfrm>
        <a:off x="826770" y="3388644"/>
        <a:ext cx="10194276" cy="521451"/>
      </dsp:txXfrm>
    </dsp:sp>
    <dsp:sp modelId="{8AB32219-5752-3249-A1D3-E55AB57DEF60}">
      <dsp:nvSpPr>
        <dsp:cNvPr id="0" name=""/>
        <dsp:cNvSpPr/>
      </dsp:nvSpPr>
      <dsp:spPr>
        <a:xfrm>
          <a:off x="500862" y="3323463"/>
          <a:ext cx="651814" cy="6518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AA0611-5405-2B44-A080-4CBF0A04776C}">
      <dsp:nvSpPr>
        <dsp:cNvPr id="0" name=""/>
        <dsp:cNvSpPr/>
      </dsp:nvSpPr>
      <dsp:spPr>
        <a:xfrm>
          <a:off x="397840" y="4170723"/>
          <a:ext cx="10623206" cy="5214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902" tIns="55880" rIns="55880" bIns="55880" numCol="1" spcCol="1270" anchor="ctr" anchorCtr="0">
          <a:noAutofit/>
        </a:bodyPr>
        <a:lstStyle/>
        <a:p>
          <a:pPr marL="0" lvl="0" indent="0" algn="l" defTabSz="977900">
            <a:lnSpc>
              <a:spcPct val="90000"/>
            </a:lnSpc>
            <a:spcBef>
              <a:spcPct val="0"/>
            </a:spcBef>
            <a:spcAft>
              <a:spcPct val="35000"/>
            </a:spcAft>
            <a:buNone/>
          </a:pPr>
          <a:r>
            <a:rPr lang="en-GB" sz="2200" kern="1200" noProof="0"/>
            <a:t>Evaluate and adjust the organizing process</a:t>
          </a:r>
          <a:endParaRPr lang="lt-LT" sz="2200" b="0" kern="1200" noProof="0" dirty="0"/>
        </a:p>
      </dsp:txBody>
      <dsp:txXfrm>
        <a:off x="397840" y="4170723"/>
        <a:ext cx="10623206" cy="521451"/>
      </dsp:txXfrm>
    </dsp:sp>
    <dsp:sp modelId="{2428B4C8-2379-4843-BE69-AB499EB45D44}">
      <dsp:nvSpPr>
        <dsp:cNvPr id="0" name=""/>
        <dsp:cNvSpPr/>
      </dsp:nvSpPr>
      <dsp:spPr>
        <a:xfrm>
          <a:off x="71933" y="4105541"/>
          <a:ext cx="651814" cy="6518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F6A4CF-6F40-F247-A40D-A506003812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a:extLst>
              <a:ext uri="{FF2B5EF4-FFF2-40B4-BE49-F238E27FC236}">
                <a16:creationId xmlns:a16="http://schemas.microsoft.com/office/drawing/2014/main" id="{B2442FE1-1197-204F-8F29-30924E62D8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616102-A814-B34B-A78D-C3C8F1BEDD06}" type="datetimeFigureOut">
              <a:rPr lang="en-LT" smtClean="0"/>
              <a:t>2023-03-12</a:t>
            </a:fld>
            <a:endParaRPr lang="en-LT"/>
          </a:p>
        </p:txBody>
      </p:sp>
      <p:sp>
        <p:nvSpPr>
          <p:cNvPr id="4" name="Footer Placeholder 3">
            <a:extLst>
              <a:ext uri="{FF2B5EF4-FFF2-40B4-BE49-F238E27FC236}">
                <a16:creationId xmlns:a16="http://schemas.microsoft.com/office/drawing/2014/main" id="{4EA926D2-6108-F742-8CE9-3BDE43E5D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5" name="Slide Number Placeholder 4">
            <a:extLst>
              <a:ext uri="{FF2B5EF4-FFF2-40B4-BE49-F238E27FC236}">
                <a16:creationId xmlns:a16="http://schemas.microsoft.com/office/drawing/2014/main" id="{21A1404D-63A8-8A4A-AADA-E0995DC43E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A18C4D-A878-9141-BB15-8DD00E6EE4FD}" type="slidenum">
              <a:rPr lang="en-LT" smtClean="0"/>
              <a:t>‹#›</a:t>
            </a:fld>
            <a:endParaRPr lang="en-LT"/>
          </a:p>
        </p:txBody>
      </p:sp>
    </p:spTree>
    <p:extLst>
      <p:ext uri="{BB962C8B-B14F-4D97-AF65-F5344CB8AC3E}">
        <p14:creationId xmlns:p14="http://schemas.microsoft.com/office/powerpoint/2010/main" val="2020931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8621A-8B65-464D-8849-012A0A69E652}" type="datetimeFigureOut">
              <a:rPr lang="en-GB" smtClean="0"/>
              <a:t>12/03/2023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40E06-0625-8A46-9812-778CB6014CAC}" type="slidenum">
              <a:rPr lang="en-GB" smtClean="0"/>
              <a:t>‹#›</a:t>
            </a:fld>
            <a:endParaRPr lang="en-GB"/>
          </a:p>
        </p:txBody>
      </p:sp>
    </p:spTree>
    <p:extLst>
      <p:ext uri="{BB962C8B-B14F-4D97-AF65-F5344CB8AC3E}">
        <p14:creationId xmlns:p14="http://schemas.microsoft.com/office/powerpoint/2010/main" val="908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540E06-0625-8A46-9812-778CB6014CAC}" type="slidenum">
              <a:rPr lang="en-GB" smtClean="0"/>
              <a:t>1</a:t>
            </a:fld>
            <a:endParaRPr lang="en-GB" dirty="0"/>
          </a:p>
        </p:txBody>
      </p:sp>
    </p:spTree>
    <p:extLst>
      <p:ext uri="{BB962C8B-B14F-4D97-AF65-F5344CB8AC3E}">
        <p14:creationId xmlns:p14="http://schemas.microsoft.com/office/powerpoint/2010/main" val="413705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Horizontal specialization, also known as horizontal division of </a:t>
            </a:r>
            <a:r>
              <a:rPr lang="en-GB" noProof="0" dirty="0" err="1"/>
              <a:t>labor</a:t>
            </a:r>
            <a:r>
              <a:rPr lang="en-GB" noProof="0" dirty="0"/>
              <a:t>, is a type of specialization in which different tasks or activities within a single stage of production or service delivery are performed by different specialized individuals or groups. In contrast to vertical specialization, which involves different stages of production or service delivery being performed by different specialized firms or individuals, horizontal specialization involves different tasks or activities within a single stage of production or service delivery being performed by different specialized workers or groups.</a:t>
            </a:r>
          </a:p>
          <a:p>
            <a:endParaRPr lang="en-GB" noProof="0" dirty="0"/>
          </a:p>
          <a:p>
            <a:r>
              <a:rPr lang="en-GB" noProof="0" dirty="0"/>
              <a:t>An example of horizontal specialization can be seen in the food service industry. In a restaurant, different workers may be responsible for different tasks within the kitchen, such as cooking, dishwashing, food preparation, and plating. Each worker specializes in a specific task or set of tasks, allowing the kitchen to operate efficiently and effectively.</a:t>
            </a:r>
          </a:p>
          <a:p>
            <a:endParaRPr lang="en-GB" noProof="0" dirty="0"/>
          </a:p>
          <a:p>
            <a:r>
              <a:rPr lang="en-GB" noProof="0" dirty="0"/>
              <a:t>Horizontal specialization can lead to several benefits, such as:</a:t>
            </a:r>
          </a:p>
          <a:p>
            <a:pPr marL="171450" indent="-171450">
              <a:buFont typeface="Arial" panose="020B0604020202020204" pitchFamily="34" charset="0"/>
              <a:buChar char="•"/>
            </a:pPr>
            <a:r>
              <a:rPr lang="en-GB" noProof="0" dirty="0"/>
              <a:t>Increased efficiency: Each specialized worker or group can focus on their specific area of expertise, leading to increased efficiency and productivity.</a:t>
            </a:r>
          </a:p>
          <a:p>
            <a:pPr marL="171450" indent="-171450">
              <a:buFont typeface="Arial" panose="020B0604020202020204" pitchFamily="34" charset="0"/>
              <a:buChar char="•"/>
            </a:pPr>
            <a:r>
              <a:rPr lang="en-GB" noProof="0" dirty="0"/>
              <a:t>Improved quality: Specialized workers or groups can develop a deep understanding of their area of expertise, leading to improved quality of work.</a:t>
            </a:r>
          </a:p>
          <a:p>
            <a:pPr marL="171450" indent="-171450">
              <a:buFont typeface="Arial" panose="020B0604020202020204" pitchFamily="34" charset="0"/>
              <a:buChar char="•"/>
            </a:pPr>
            <a:r>
              <a:rPr lang="en-GB" noProof="0" dirty="0"/>
              <a:t>Flexibility: Horizontal specialization can allow workers to adapt to changes in the work environment or perform a wider range of tasks within their area of specialization.</a:t>
            </a:r>
          </a:p>
          <a:p>
            <a:endParaRPr lang="en-GB" noProof="0" dirty="0"/>
          </a:p>
          <a:p>
            <a:r>
              <a:rPr lang="en-GB" noProof="0" dirty="0"/>
              <a:t>However, horizontal specialization can also have drawbacks, such as:</a:t>
            </a:r>
          </a:p>
          <a:p>
            <a:pPr marL="171450" indent="-171450">
              <a:buFont typeface="Arial" panose="020B0604020202020204" pitchFamily="34" charset="0"/>
              <a:buChar char="•"/>
            </a:pPr>
            <a:r>
              <a:rPr lang="en-GB" noProof="0" dirty="0"/>
              <a:t>Limited flexibility: Specialized workers or groups may have difficulty adapting to changes outside of their area of expertise.</a:t>
            </a:r>
          </a:p>
          <a:p>
            <a:pPr marL="171450" indent="-171450">
              <a:buFont typeface="Arial" panose="020B0604020202020204" pitchFamily="34" charset="0"/>
              <a:buChar char="•"/>
            </a:pPr>
            <a:r>
              <a:rPr lang="en-GB" noProof="0" dirty="0"/>
              <a:t>Communication challenges: Coordinating the work of different specialized workers or groups can be complex and may require additional resources.</a:t>
            </a:r>
          </a:p>
          <a:p>
            <a:pPr marL="171450" indent="-171450">
              <a:buFont typeface="Arial" panose="020B0604020202020204" pitchFamily="34" charset="0"/>
              <a:buChar char="•"/>
            </a:pPr>
            <a:r>
              <a:rPr lang="en-GB" noProof="0" dirty="0"/>
              <a:t>Reduced job variety: Specialized workers may become bored or dissatisfied with their work if they are only performing a limited set of tasks.</a:t>
            </a:r>
          </a:p>
          <a:p>
            <a:endParaRPr lang="en-GB" noProof="0" dirty="0"/>
          </a:p>
          <a:p>
            <a:r>
              <a:rPr lang="en-GB" noProof="0" dirty="0"/>
              <a:t>Overall, horizontal specialization is an important aspect of organizing work and can lead to significant improvements in efficiency and quality. However, it is important for managers to balance the benefits and drawbacks of horizontal specialization in order to create an effective and efficient workforce. Job rotation, cross-training, and other approaches may be used to provide workers with opportunities to develop broader skills and knowledge.</a:t>
            </a:r>
          </a:p>
        </p:txBody>
      </p:sp>
      <p:sp>
        <p:nvSpPr>
          <p:cNvPr id="4" name="Slide Number Placeholder 3"/>
          <p:cNvSpPr>
            <a:spLocks noGrp="1"/>
          </p:cNvSpPr>
          <p:nvPr>
            <p:ph type="sldNum" sz="quarter" idx="5"/>
          </p:nvPr>
        </p:nvSpPr>
        <p:spPr/>
        <p:txBody>
          <a:bodyPr/>
          <a:lstStyle/>
          <a:p>
            <a:fld id="{CB540E06-0625-8A46-9812-778CB6014CAC}" type="slidenum">
              <a:rPr lang="en-GB" smtClean="0"/>
              <a:t>10</a:t>
            </a:fld>
            <a:endParaRPr lang="en-GB"/>
          </a:p>
        </p:txBody>
      </p:sp>
    </p:spTree>
    <p:extLst>
      <p:ext uri="{BB962C8B-B14F-4D97-AF65-F5344CB8AC3E}">
        <p14:creationId xmlns:p14="http://schemas.microsoft.com/office/powerpoint/2010/main" val="2074391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Coordination is a principle of organizing that refers to the process of aligning and integrating the activities of different individuals, groups, or departments within an organization in order to achieve common goals. Effective coordination is essential for achieving efficient and effective organizational performance.</a:t>
            </a:r>
          </a:p>
          <a:p>
            <a:endParaRPr lang="en-GB" noProof="0" dirty="0"/>
          </a:p>
          <a:p>
            <a:r>
              <a:rPr lang="en-GB" noProof="0" dirty="0"/>
              <a:t>When designing an organizational structure, coordination is a key principle that should be taken into account. The way in which coordination is realized in an organizational structure depends on the specific needs and goals of the organization, as well as its size, complexity, and external environment.</a:t>
            </a:r>
          </a:p>
          <a:p>
            <a:endParaRPr lang="en-GB" noProof="0" dirty="0"/>
          </a:p>
          <a:p>
            <a:r>
              <a:rPr lang="en-GB" noProof="0" dirty="0"/>
              <a:t>One way in which coordination can be realized in an organizational structure is through the use of clear communication channels. This involves establishing formal channels of communication within the organization, such as regular meetings, email updates, and communication platforms, in order to ensure that information is shared effectively and efficiently. This can help to ensure that different parts of the organization are aligned and integrated in their activities.</a:t>
            </a:r>
          </a:p>
          <a:p>
            <a:endParaRPr lang="en-GB" noProof="0" dirty="0"/>
          </a:p>
          <a:p>
            <a:r>
              <a:rPr lang="en-GB" noProof="0" dirty="0"/>
              <a:t>Another way in which coordination can be realized in an organizational structure is through the use of cross-functional teams. These teams are made up of individuals from different departments or functional areas within the organization who work together on specific projects or initiatives. This can help to ensure that different parts of the organization are working together toward common goals and can lead to more efficient and effective outcomes.</a:t>
            </a:r>
          </a:p>
          <a:p>
            <a:endParaRPr lang="en-GB" noProof="0" dirty="0"/>
          </a:p>
          <a:p>
            <a:r>
              <a:rPr lang="en-GB" noProof="0" dirty="0"/>
              <a:t>In addition, coordination can be realized through the use of clear roles and responsibilities. This involves defining the roles and responsibilities of different individuals or groups within the organization in order to ensure that everyone is clear on what they are responsible for and how their work fits into the overall goals of the organization. This can help to prevent duplication of effort and ensure that activities are aligned and integrated effectively.</a:t>
            </a:r>
          </a:p>
          <a:p>
            <a:endParaRPr lang="en-GB" noProof="0" dirty="0"/>
          </a:p>
          <a:p>
            <a:r>
              <a:rPr lang="en-GB" noProof="0" dirty="0"/>
              <a:t>Overall, the coordination principle can be realized in an organizational structure through a combination of clear communication channels, cross-functional teams, and clear roles and responsibilities. By designing an organizational structure that takes coordination into account, managers can create a more effective and efficient organization that is better able to achieve its goals.</a:t>
            </a:r>
          </a:p>
        </p:txBody>
      </p:sp>
      <p:sp>
        <p:nvSpPr>
          <p:cNvPr id="4" name="Slide Number Placeholder 3"/>
          <p:cNvSpPr>
            <a:spLocks noGrp="1"/>
          </p:cNvSpPr>
          <p:nvPr>
            <p:ph type="sldNum" sz="quarter" idx="5"/>
          </p:nvPr>
        </p:nvSpPr>
        <p:spPr/>
        <p:txBody>
          <a:bodyPr/>
          <a:lstStyle/>
          <a:p>
            <a:fld id="{CB540E06-0625-8A46-9812-778CB6014CAC}" type="slidenum">
              <a:rPr lang="en-GB" smtClean="0"/>
              <a:t>11</a:t>
            </a:fld>
            <a:endParaRPr lang="en-GB"/>
          </a:p>
        </p:txBody>
      </p:sp>
    </p:spTree>
    <p:extLst>
      <p:ext uri="{BB962C8B-B14F-4D97-AF65-F5344CB8AC3E}">
        <p14:creationId xmlns:p14="http://schemas.microsoft.com/office/powerpoint/2010/main" val="3753767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LT" noProof="0" dirty="0">
                <a:ea typeface="ＭＳ Ｐゴシック" panose="020B0600070205080204" pitchFamily="34" charset="-128"/>
              </a:rPr>
              <a:t>Departmentalization is a process of organizing an organization's activities into separate units or departments based on their function, product, customer, geographic location, or process. The aim of departmentalization is to group similar or related activities together to achieve greater efficiency, coordination, and control within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LT" noProof="0" dirty="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LT" noProof="0" dirty="0">
                <a:ea typeface="ＭＳ Ｐゴシック" panose="020B0600070205080204" pitchFamily="34" charset="-128"/>
              </a:rPr>
              <a:t>Departmentalization can also be categorized into "strict" or "loose" forms based on the level of autonomy and interdependence between different departments.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LT" noProof="0" dirty="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LT" noProof="0" dirty="0">
                <a:ea typeface="ＭＳ Ｐゴシック" panose="020B0600070205080204" pitchFamily="34" charset="-128"/>
              </a:rPr>
              <a:t>Strict departmentalization, also known as "tight" or "narrow" departmentalization, involves creating highly specialized departments with clearly defined roles and responsibilities. In strict departmentalization, each department has a narrow focus and little autonomy. Departments are highly interdependent, and coordination and communication between departments are tightly controlled. This form of departmentalization is most commonly used in manufacturing industries, where strict control over the production process is essential for ensuring high-quality products.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LT" noProof="0" dirty="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LT" noProof="0" dirty="0">
                <a:ea typeface="ＭＳ Ｐゴシック" panose="020B0600070205080204" pitchFamily="34" charset="-128"/>
              </a:rPr>
              <a:t>Loose departmentalization, also known as "wide" or "broad" departmentalization, involves creating departments with broader responsibilities and greater autonomy. In loose departmentalization, departments have a wider focus and more autonomy to make decisions and take action. Departments are less interdependent, and coordination and communication between departments are less tightly controlled. This form of departmentalization is most commonly used in service industries, where flexibility and adaptability are more important than strict control over processes.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LT" noProof="0" dirty="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LT" noProof="0" dirty="0">
                <a:ea typeface="ＭＳ Ｐゴシック" panose="020B0600070205080204" pitchFamily="34" charset="-128"/>
              </a:rPr>
              <a:t>Both strict and loose departmentalization have their own advantages and disadvantages, and the choice of departmentalization depends on the needs and goals of the organization. Strict departmentalization can lead to greater efficiency and control over processes, but may limit flexibility and adaptability. Loose departmentalization can lead to greater flexibility and adaptability, but may lead to coordination and communication challenges. A balance between strict and loose departmentalization may be necessary to create an effective and efficient organization.</a:t>
            </a:r>
            <a:endParaRPr lang="en-GB" noProof="0" dirty="0"/>
          </a:p>
        </p:txBody>
      </p:sp>
      <p:sp>
        <p:nvSpPr>
          <p:cNvPr id="4" name="Slide Number Placeholder 3"/>
          <p:cNvSpPr>
            <a:spLocks noGrp="1"/>
          </p:cNvSpPr>
          <p:nvPr>
            <p:ph type="sldNum" sz="quarter" idx="5"/>
          </p:nvPr>
        </p:nvSpPr>
        <p:spPr/>
        <p:txBody>
          <a:bodyPr/>
          <a:lstStyle/>
          <a:p>
            <a:fld id="{CB540E06-0625-8A46-9812-778CB6014CAC}" type="slidenum">
              <a:rPr lang="en-GB" smtClean="0"/>
              <a:t>12</a:t>
            </a:fld>
            <a:endParaRPr lang="en-GB" dirty="0"/>
          </a:p>
        </p:txBody>
      </p:sp>
    </p:spTree>
    <p:extLst>
      <p:ext uri="{BB962C8B-B14F-4D97-AF65-F5344CB8AC3E}">
        <p14:creationId xmlns:p14="http://schemas.microsoft.com/office/powerpoint/2010/main" val="2401096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LT" b="0" noProof="0" dirty="0">
                <a:ea typeface="ＭＳ Ｐゴシック" panose="020B0600070205080204" pitchFamily="34" charset="-128"/>
              </a:rPr>
              <a:t>Departmentalization can take several forms, each with its own advantages and disadvantages. Here are some examples of departmentalization forms: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LT" b="0" noProof="0" dirty="0">
              <a:ea typeface="ＭＳ Ｐゴシック" panose="020B0600070205080204" pitchFamily="34"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en-LT" b="0" noProof="0" dirty="0">
                <a:ea typeface="ＭＳ Ｐゴシック" panose="020B0600070205080204" pitchFamily="34" charset="-128"/>
              </a:rPr>
              <a:t>Functional departmentalization: This form of departmentalization involves grouping activities based on their function or type. For example, an organization may have separate departments for marketing, finance, human resources, and production. This allows the organization to group similar activities together and achieve greater efficiency and coordination within each department.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altLang="en-LT" b="0" noProof="0" dirty="0">
              <a:ea typeface="ＭＳ Ｐゴシック" panose="020B0600070205080204" pitchFamily="34"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en-LT" b="0" noProof="0" dirty="0">
                <a:ea typeface="ＭＳ Ｐゴシック" panose="020B0600070205080204" pitchFamily="34" charset="-128"/>
              </a:rPr>
              <a:t>Product departmentalization: This form of departmentalization involves grouping activities based on the products or services offered by the organization. For example, an organization that produces multiple product lines may have separate departments for each product line. This allows the organization to focus on each product line individually and allocate resources more effectively.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altLang="en-LT" b="0" noProof="0" dirty="0">
              <a:ea typeface="ＭＳ Ｐゴシック" panose="020B0600070205080204" pitchFamily="34"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en-LT" b="0" noProof="0" dirty="0">
                <a:ea typeface="ＭＳ Ｐゴシック" panose="020B0600070205080204" pitchFamily="34" charset="-128"/>
              </a:rPr>
              <a:t>Customer departmentalization: This form of departmentalization involves grouping activities based on the type of customer served by the organization. For example, an organization may have separate departments for retail customers, business customers, and government customers. This allows the organization to tailor its products and services to the specific needs of each customer group.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altLang="en-LT" b="0" noProof="0" dirty="0">
              <a:ea typeface="ＭＳ Ｐゴシック" panose="020B0600070205080204" pitchFamily="34"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en-LT" b="0" noProof="0" dirty="0">
                <a:ea typeface="ＭＳ Ｐゴシック" panose="020B0600070205080204" pitchFamily="34" charset="-128"/>
              </a:rPr>
              <a:t>Geographic departmentalization: This form of departmentalization involves grouping activities based on their geographic location. For example, an organization that operates in multiple regions or countries may have separate departments for each region or country. This allows the organization to adapt its products and services to the specific needs and preferences of each region or country.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altLang="en-LT" b="0" noProof="0" dirty="0">
              <a:ea typeface="ＭＳ Ｐゴシック" panose="020B0600070205080204" pitchFamily="34"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en-LT" b="0" noProof="0" dirty="0">
                <a:ea typeface="ＭＳ Ｐゴシック" panose="020B0600070205080204" pitchFamily="34" charset="-128"/>
              </a:rPr>
              <a:t>Process departmentalization: This form of departmentalization involves grouping activities based on the specific process or workflow involved. For example, an organization may have separate departments for order processing, manufacturing, and shipping. This allows the organization to focus on each step in the process individually and improve efficiency and quality.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LT" b="0" noProof="0" dirty="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LT" b="0" noProof="0" dirty="0">
                <a:ea typeface="ＭＳ Ｐゴシック" panose="020B0600070205080204" pitchFamily="34" charset="-128"/>
              </a:rPr>
              <a:t>Each form of departmentalization has its own advantages and disadvantages, and the choice of departmentalization depends on the needs and goals of the organization. The most effective departmentalization form for an organization will depend on factors such as the size and complexity of the organization, the external environment, and the specific goals and strategies of the organization.</a:t>
            </a:r>
            <a:endParaRPr lang="en-GB" noProof="0" dirty="0"/>
          </a:p>
        </p:txBody>
      </p:sp>
      <p:sp>
        <p:nvSpPr>
          <p:cNvPr id="4" name="Slide Number Placeholder 3"/>
          <p:cNvSpPr>
            <a:spLocks noGrp="1"/>
          </p:cNvSpPr>
          <p:nvPr>
            <p:ph type="sldNum" sz="quarter" idx="5"/>
          </p:nvPr>
        </p:nvSpPr>
        <p:spPr/>
        <p:txBody>
          <a:bodyPr/>
          <a:lstStyle/>
          <a:p>
            <a:fld id="{CB540E06-0625-8A46-9812-778CB6014CAC}" type="slidenum">
              <a:rPr lang="en-GB" smtClean="0"/>
              <a:t>13</a:t>
            </a:fld>
            <a:endParaRPr lang="en-GB" dirty="0"/>
          </a:p>
        </p:txBody>
      </p:sp>
    </p:spTree>
    <p:extLst>
      <p:ext uri="{BB962C8B-B14F-4D97-AF65-F5344CB8AC3E}">
        <p14:creationId xmlns:p14="http://schemas.microsoft.com/office/powerpoint/2010/main" val="1881187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LT" noProof="0" dirty="0">
                <a:ea typeface="ＭＳ Ｐゴシック" panose="020B0600070205080204" pitchFamily="34" charset="-128"/>
              </a:rPr>
              <a:t>Chain of command is a principle of organizing that refers to the formal line of authority and communication within an organization. It specifies who reports to whom and outlines the channels of communication and decision-making that exist within the organization.</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In a typical organization, the chain of command flows from the top of the organization down to the bottom. At the top of the organization is the chief executive officer (CEO) or the top executive, followed by the senior management team. The chain of command then flows down through middle managers and supervisors to front-line employees.</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The chain of command serves several important functions in an organization. It:</a:t>
            </a:r>
          </a:p>
          <a:p>
            <a:pPr marL="171450" indent="-171450">
              <a:buFont typeface="Arial" panose="020B0604020202020204" pitchFamily="34" charset="0"/>
              <a:buChar char="•"/>
            </a:pPr>
            <a:r>
              <a:rPr lang="en-GB" altLang="en-LT" noProof="0" dirty="0">
                <a:ea typeface="ＭＳ Ｐゴシック" panose="020B0600070205080204" pitchFamily="34" charset="-128"/>
              </a:rPr>
              <a:t>Clarifies roles and responsibilities: The chain of command specifies who is responsible for making decisions and who is accountable for the outcomes of those decisions.</a:t>
            </a:r>
          </a:p>
          <a:p>
            <a:pPr marL="171450" indent="-171450">
              <a:buFont typeface="Arial" panose="020B0604020202020204" pitchFamily="34" charset="0"/>
              <a:buChar char="•"/>
            </a:pPr>
            <a:r>
              <a:rPr lang="en-GB" altLang="en-LT" noProof="0" dirty="0">
                <a:ea typeface="ＭＳ Ｐゴシック" panose="020B0600070205080204" pitchFamily="34" charset="-128"/>
              </a:rPr>
              <a:t>Facilitates communication: The chain of command provides a formal channel for communication within the organization, ensuring that information is shared effectively and efficiently.</a:t>
            </a:r>
          </a:p>
          <a:p>
            <a:pPr marL="171450" indent="-171450">
              <a:buFont typeface="Arial" panose="020B0604020202020204" pitchFamily="34" charset="0"/>
              <a:buChar char="•"/>
            </a:pPr>
            <a:r>
              <a:rPr lang="en-GB" altLang="en-LT" noProof="0" dirty="0">
                <a:ea typeface="ＭＳ Ｐゴシック" panose="020B0600070205080204" pitchFamily="34" charset="-128"/>
              </a:rPr>
              <a:t>Enhances efficiency: The chain of command ensures that decisions are made at the appropriate level of the organization and that resources are allocated effectively.</a:t>
            </a:r>
          </a:p>
          <a:p>
            <a:pPr marL="171450" indent="-171450">
              <a:buFont typeface="Arial" panose="020B0604020202020204" pitchFamily="34" charset="0"/>
              <a:buChar char="•"/>
            </a:pPr>
            <a:r>
              <a:rPr lang="en-GB" altLang="en-LT" noProof="0" dirty="0">
                <a:ea typeface="ＭＳ Ｐゴシック" panose="020B0600070205080204" pitchFamily="34" charset="-128"/>
              </a:rPr>
              <a:t>Improves accountability: The chain of command ensures that individuals are held accountable for their actions and decisions.</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While the chain of command is an important principle of organizing, it is important to note that it is not the only way that decisions are made and work is accomplished within an organization. Informal networks of communication and decision-making may also exist within an organization, and these can be important for achieving effective organizational performance. Nonetheless, the chain of command provides a formal structure that helps to ensure that decisions are made and resources are allocated effectively within the organization.</a:t>
            </a:r>
            <a:endParaRPr lang="en-GB" noProof="0" dirty="0"/>
          </a:p>
        </p:txBody>
      </p:sp>
      <p:sp>
        <p:nvSpPr>
          <p:cNvPr id="4" name="Slide Number Placeholder 3"/>
          <p:cNvSpPr>
            <a:spLocks noGrp="1"/>
          </p:cNvSpPr>
          <p:nvPr>
            <p:ph type="sldNum" sz="quarter" idx="5"/>
          </p:nvPr>
        </p:nvSpPr>
        <p:spPr/>
        <p:txBody>
          <a:bodyPr/>
          <a:lstStyle/>
          <a:p>
            <a:fld id="{CB540E06-0625-8A46-9812-778CB6014CAC}" type="slidenum">
              <a:rPr lang="en-GB" smtClean="0"/>
              <a:t>14</a:t>
            </a:fld>
            <a:endParaRPr lang="en-GB" dirty="0"/>
          </a:p>
        </p:txBody>
      </p:sp>
    </p:spTree>
    <p:extLst>
      <p:ext uri="{BB962C8B-B14F-4D97-AF65-F5344CB8AC3E}">
        <p14:creationId xmlns:p14="http://schemas.microsoft.com/office/powerpoint/2010/main" val="349273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Delegation, responsibility, power, and authority are all important concepts in the context of organizing and management. Here's an explanation of each:</a:t>
            </a:r>
          </a:p>
          <a:p>
            <a:endParaRPr lang="en-GB" noProof="0" dirty="0"/>
          </a:p>
          <a:p>
            <a:pPr marL="171450" indent="-171450">
              <a:buFont typeface="Arial" panose="020B0604020202020204" pitchFamily="34" charset="0"/>
              <a:buChar char="•"/>
            </a:pPr>
            <a:r>
              <a:rPr lang="en-GB" noProof="0" dirty="0"/>
              <a:t>Delegation: Delegation is the process of assigning tasks, responsibilities, and authority to another person within the organization. When managers delegate tasks to subordinates, they are transferring a portion of their own workload and responsibilities to others, while also empowering those individuals to make decisions and take action on behalf of the organization. Effective delegation can lead to increased efficiency, better use of resources, and improved employee engagement and motivation.</a:t>
            </a:r>
          </a:p>
          <a:p>
            <a:pPr marL="171450" indent="-171450">
              <a:buFont typeface="Arial" panose="020B0604020202020204" pitchFamily="34" charset="0"/>
              <a:buChar char="•"/>
            </a:pPr>
            <a:endParaRPr lang="en-GB" noProof="0" dirty="0"/>
          </a:p>
          <a:p>
            <a:pPr marL="171450" indent="-171450">
              <a:buFont typeface="Arial" panose="020B0604020202020204" pitchFamily="34" charset="0"/>
              <a:buChar char="•"/>
            </a:pPr>
            <a:r>
              <a:rPr lang="en-GB" noProof="0" dirty="0"/>
              <a:t>Responsibility: Responsibility refers to the obligation to perform a task or duty to the best of one's ability. When managers delegate tasks to subordinates, they are assigning responsibility for those tasks to those individuals. Responsibility can also be used more broadly to describe the obligations and duties that individuals have within an organization, regardless of whether those tasks are assigned or delegated.</a:t>
            </a:r>
          </a:p>
          <a:p>
            <a:pPr marL="171450" indent="-171450">
              <a:buFont typeface="Arial" panose="020B0604020202020204" pitchFamily="34" charset="0"/>
              <a:buChar char="•"/>
            </a:pPr>
            <a:endParaRPr lang="en-GB" noProof="0" dirty="0"/>
          </a:p>
          <a:p>
            <a:pPr marL="171450" indent="-171450">
              <a:buFont typeface="Arial" panose="020B0604020202020204" pitchFamily="34" charset="0"/>
              <a:buChar char="•"/>
            </a:pPr>
            <a:r>
              <a:rPr lang="en-GB" noProof="0" dirty="0"/>
              <a:t>Power: Power refers to the ability to influence or control the </a:t>
            </a:r>
            <a:r>
              <a:rPr lang="en-GB" noProof="0" dirty="0" err="1"/>
              <a:t>behavior</a:t>
            </a:r>
            <a:r>
              <a:rPr lang="en-GB" noProof="0" dirty="0"/>
              <a:t> of others. In an organizational context, power can take many forms, including formal power (such as the power that comes with holding a management position) and informal power (such as the power that comes from having specialized skills or knowledge). Power can be used for both positive and negative purposes, and it is important for managers to use their power in ethical and responsible ways.</a:t>
            </a:r>
          </a:p>
          <a:p>
            <a:pPr marL="171450" indent="-171450">
              <a:buFont typeface="Arial" panose="020B0604020202020204" pitchFamily="34" charset="0"/>
              <a:buChar char="•"/>
            </a:pPr>
            <a:endParaRPr lang="en-GB" noProof="0" dirty="0"/>
          </a:p>
          <a:p>
            <a:pPr marL="171450" indent="-171450">
              <a:buFont typeface="Arial" panose="020B0604020202020204" pitchFamily="34" charset="0"/>
              <a:buChar char="•"/>
            </a:pPr>
            <a:r>
              <a:rPr lang="en-GB" noProof="0" dirty="0"/>
              <a:t>Authority: Authority refers to the formal right or permission to make decisions and take action within an organization. Authority is typically associated with management positions within the organization, as managers are authorized to make decisions and take action on behalf of the organization. Authority can be used to direct the </a:t>
            </a:r>
            <a:r>
              <a:rPr lang="en-GB" noProof="0" dirty="0" err="1"/>
              <a:t>behavior</a:t>
            </a:r>
            <a:r>
              <a:rPr lang="en-GB" noProof="0" dirty="0"/>
              <a:t> of others and to ensure that tasks are performed in a way that aligns with the goals and objectives of the organization.</a:t>
            </a:r>
          </a:p>
        </p:txBody>
      </p:sp>
      <p:sp>
        <p:nvSpPr>
          <p:cNvPr id="4" name="Slide Number Placeholder 3"/>
          <p:cNvSpPr>
            <a:spLocks noGrp="1"/>
          </p:cNvSpPr>
          <p:nvPr>
            <p:ph type="sldNum" sz="quarter" idx="5"/>
          </p:nvPr>
        </p:nvSpPr>
        <p:spPr/>
        <p:txBody>
          <a:bodyPr/>
          <a:lstStyle/>
          <a:p>
            <a:fld id="{CB540E06-0625-8A46-9812-778CB6014CAC}" type="slidenum">
              <a:rPr lang="en-GB" smtClean="0"/>
              <a:t>15</a:t>
            </a:fld>
            <a:endParaRPr lang="en-GB"/>
          </a:p>
        </p:txBody>
      </p:sp>
    </p:spTree>
    <p:extLst>
      <p:ext uri="{BB962C8B-B14F-4D97-AF65-F5344CB8AC3E}">
        <p14:creationId xmlns:p14="http://schemas.microsoft.com/office/powerpoint/2010/main" val="3999517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540E06-0625-8A46-9812-778CB6014CAC}" type="slidenum">
              <a:rPr lang="en-GB" smtClean="0"/>
              <a:t>16</a:t>
            </a:fld>
            <a:endParaRPr lang="en-GB"/>
          </a:p>
        </p:txBody>
      </p:sp>
    </p:spTree>
    <p:extLst>
      <p:ext uri="{BB962C8B-B14F-4D97-AF65-F5344CB8AC3E}">
        <p14:creationId xmlns:p14="http://schemas.microsoft.com/office/powerpoint/2010/main" val="1689418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LT" dirty="0">
                <a:ea typeface="ＭＳ Ｐゴシック" panose="020B0600070205080204" pitchFamily="34" charset="-128"/>
              </a:rPr>
              <a:t>How many employees can a manager efficiently and effectively supervise? This question of span of control received a great deal of attention from early management writers. Although early writers came to no consensus on a specific number, most favored small spans—typically no more than six-seven workers—in order to maintain close control.</a:t>
            </a:r>
          </a:p>
          <a:p>
            <a:endParaRPr lang="en-GB" dirty="0"/>
          </a:p>
        </p:txBody>
      </p:sp>
      <p:sp>
        <p:nvSpPr>
          <p:cNvPr id="4" name="Slide Number Placeholder 3"/>
          <p:cNvSpPr>
            <a:spLocks noGrp="1"/>
          </p:cNvSpPr>
          <p:nvPr>
            <p:ph type="sldNum" sz="quarter" idx="5"/>
          </p:nvPr>
        </p:nvSpPr>
        <p:spPr/>
        <p:txBody>
          <a:bodyPr/>
          <a:lstStyle/>
          <a:p>
            <a:fld id="{CB540E06-0625-8A46-9812-778CB6014CAC}" type="slidenum">
              <a:rPr lang="en-GB" smtClean="0"/>
              <a:t>17</a:t>
            </a:fld>
            <a:endParaRPr lang="en-GB"/>
          </a:p>
        </p:txBody>
      </p:sp>
    </p:spTree>
    <p:extLst>
      <p:ext uri="{BB962C8B-B14F-4D97-AF65-F5344CB8AC3E}">
        <p14:creationId xmlns:p14="http://schemas.microsoft.com/office/powerpoint/2010/main" val="1349746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Span of control is a principle of organizing that refers to the number of subordinates that can be effectively managed by a single manager. The span of control is determined by the number of individuals that a manager can effectively communicate with, coordinate, and supervise.</a:t>
            </a:r>
          </a:p>
          <a:p>
            <a:endParaRPr lang="en-GB" noProof="0" dirty="0"/>
          </a:p>
          <a:p>
            <a:r>
              <a:rPr lang="en-GB" noProof="0" dirty="0"/>
              <a:t>In general, a narrow span of control involves a smaller number of subordinates per manager, while a wide span of control involves a larger number of subordinates per manager. The choice of span of control depends on several factors, including the nature of the work, the complexity of the organization, and the experience and skill level of the manager.</a:t>
            </a:r>
          </a:p>
          <a:p>
            <a:endParaRPr lang="en-GB" noProof="0" dirty="0"/>
          </a:p>
          <a:p>
            <a:r>
              <a:rPr lang="en-GB" noProof="0" dirty="0"/>
              <a:t>A narrow span of control is typically associated with greater levels of supervision, control, and coordination. Managers with a narrow span of control are able to provide more individual attention and support to their subordinates, but may be limited in their ability to manage a large number of subordinates effectively.</a:t>
            </a:r>
          </a:p>
          <a:p>
            <a:endParaRPr lang="en-GB" noProof="0" dirty="0"/>
          </a:p>
          <a:p>
            <a:r>
              <a:rPr lang="en-GB" noProof="0" dirty="0"/>
              <a:t>A wide span of control, on the other hand, is typically associated with greater levels of autonomy, independence, and empowerment. Managers with a wide span of control are able to manage a larger number of subordinates more effectively, but may have less individual attention and support to provide to each subordinate.</a:t>
            </a:r>
          </a:p>
          <a:p>
            <a:endParaRPr lang="en-GB" noProof="0" dirty="0"/>
          </a:p>
          <a:p>
            <a:r>
              <a:rPr lang="en-GB" noProof="0" dirty="0"/>
              <a:t>Overall, the span of control is an important principle of organizing that helps to determine the appropriate level of supervision, control, and coordination within an organization. By choosing an appropriate span of control, managers can create an organizational structure that is well-suited to the needs and goals of the organization.</a:t>
            </a:r>
          </a:p>
        </p:txBody>
      </p:sp>
      <p:sp>
        <p:nvSpPr>
          <p:cNvPr id="4" name="Slide Number Placeholder 3"/>
          <p:cNvSpPr>
            <a:spLocks noGrp="1"/>
          </p:cNvSpPr>
          <p:nvPr>
            <p:ph type="sldNum" sz="quarter" idx="5"/>
          </p:nvPr>
        </p:nvSpPr>
        <p:spPr/>
        <p:txBody>
          <a:bodyPr/>
          <a:lstStyle/>
          <a:p>
            <a:fld id="{CB540E06-0625-8A46-9812-778CB6014CAC}" type="slidenum">
              <a:rPr lang="en-GB" smtClean="0"/>
              <a:t>18</a:t>
            </a:fld>
            <a:endParaRPr lang="en-GB" dirty="0"/>
          </a:p>
        </p:txBody>
      </p:sp>
    </p:spTree>
    <p:extLst>
      <p:ext uri="{BB962C8B-B14F-4D97-AF65-F5344CB8AC3E}">
        <p14:creationId xmlns:p14="http://schemas.microsoft.com/office/powerpoint/2010/main" val="94913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Centralization and decentralization are two contrasting principles of organizing that describe the distribution of decision-making authority and control within an organization.</a:t>
            </a:r>
          </a:p>
          <a:p>
            <a:endParaRPr lang="en-GB" noProof="0" dirty="0"/>
          </a:p>
          <a:p>
            <a:r>
              <a:rPr lang="en-GB" noProof="0" dirty="0"/>
              <a:t>Centralization refers to a structure where decision-making is concentrated at the top levels of an organization, typically in the hands of senior management or a small group of executives. In a centralized organization, decisions are made by a select few individuals who have access to information and resources necessary to make decisions for the entire organization. This often results in a hierarchical organizational structure, where information flows from top to bottom and decisions are implemented at the lower levels of the organization.</a:t>
            </a:r>
          </a:p>
          <a:p>
            <a:endParaRPr lang="en-GB" noProof="0" dirty="0"/>
          </a:p>
          <a:p>
            <a:r>
              <a:rPr lang="en-GB" noProof="0" dirty="0"/>
              <a:t>Decentralization, on the other hand, refers to a structure where decision-making authority is distributed among lower-level managers and employees. In a decentralized organization, individuals and teams have more autonomy and are empowered to make decisions based on their expertise and knowledge of the local context. This can lead to a more flexible and agile organizational structure, where decisions are made more quickly and effectively, and where employees are more engaged and motivated.</a:t>
            </a:r>
          </a:p>
          <a:p>
            <a:endParaRPr lang="en-GB" noProof="0" dirty="0"/>
          </a:p>
          <a:p>
            <a:r>
              <a:rPr lang="en-GB" noProof="0" dirty="0"/>
              <a:t>Both centralization and decentralization have their own advantages and disadvantages. Centralization can provide greater control and consistency, and can be useful in highly regulated industries or environments where standardization and compliance are important. Decentralization can foster greater innovation and creativity, and can be useful in dynamic and rapidly changing environments where the ability to adapt quickly is crucial.</a:t>
            </a:r>
          </a:p>
          <a:p>
            <a:endParaRPr lang="en-GB" noProof="0" dirty="0"/>
          </a:p>
          <a:p>
            <a:r>
              <a:rPr lang="en-GB" noProof="0" dirty="0"/>
              <a:t>In practice, many organizations adopt a hybrid approach, where decision-making is centralized in some areas of the organization and decentralized in others, depending on the needs and goals of the organization. By understanding the benefits and drawbacks of centralization and decentralization, managers can create an organizational structure that is well-suited to the needs and goals of the organization.</a:t>
            </a:r>
          </a:p>
        </p:txBody>
      </p:sp>
      <p:sp>
        <p:nvSpPr>
          <p:cNvPr id="4" name="Slide Number Placeholder 3"/>
          <p:cNvSpPr>
            <a:spLocks noGrp="1"/>
          </p:cNvSpPr>
          <p:nvPr>
            <p:ph type="sldNum" sz="quarter" idx="5"/>
          </p:nvPr>
        </p:nvSpPr>
        <p:spPr/>
        <p:txBody>
          <a:bodyPr/>
          <a:lstStyle/>
          <a:p>
            <a:fld id="{CB540E06-0625-8A46-9812-778CB6014CAC}" type="slidenum">
              <a:rPr lang="en-GB" smtClean="0"/>
              <a:t>19</a:t>
            </a:fld>
            <a:endParaRPr lang="en-GB"/>
          </a:p>
        </p:txBody>
      </p:sp>
    </p:spTree>
    <p:extLst>
      <p:ext uri="{BB962C8B-B14F-4D97-AF65-F5344CB8AC3E}">
        <p14:creationId xmlns:p14="http://schemas.microsoft.com/office/powerpoint/2010/main" val="390681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540E06-0625-8A46-9812-778CB6014CAC}" type="slidenum">
              <a:rPr lang="en-GB" smtClean="0"/>
              <a:t>2</a:t>
            </a:fld>
            <a:endParaRPr lang="en-GB" dirty="0"/>
          </a:p>
        </p:txBody>
      </p:sp>
    </p:spTree>
    <p:extLst>
      <p:ext uri="{BB962C8B-B14F-4D97-AF65-F5344CB8AC3E}">
        <p14:creationId xmlns:p14="http://schemas.microsoft.com/office/powerpoint/2010/main" val="2287215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dirty="0">
                <a:effectLst/>
                <a:latin typeface="Söhne"/>
              </a:rPr>
              <a:t>Formalization is an organizing principle that specifies the extent to which an organization's policies, procedures, rules, and job descriptions are standardized and documented. Formalization can be evaluated on a scale from low formalization, where few rules and procedures are documented, to high formalization, where many rules and procedures are standardized and documented.</a:t>
            </a:r>
          </a:p>
          <a:p>
            <a:pPr algn="l"/>
            <a:endParaRPr lang="en-GB" b="0" i="0" u="none" strike="noStrike" dirty="0">
              <a:effectLst/>
              <a:latin typeface="Söhne"/>
            </a:endParaRPr>
          </a:p>
          <a:p>
            <a:pPr algn="l"/>
            <a:r>
              <a:rPr lang="en-GB" b="0" i="0" u="none" strike="noStrike" dirty="0">
                <a:effectLst/>
                <a:latin typeface="Söhne"/>
              </a:rPr>
              <a:t>Formal organizational structure refers to the official, document-based structure of an organization, including its power hierarchy, communication lines, and job responsibilities. The formal structure is usually represented by an organizational chart that shows the roles of different positions in the organization and the reporting relationships.</a:t>
            </a:r>
          </a:p>
          <a:p>
            <a:pPr algn="l"/>
            <a:endParaRPr lang="en-GB" b="0" i="0" u="none" strike="noStrike" dirty="0">
              <a:effectLst/>
              <a:latin typeface="Söhne"/>
            </a:endParaRPr>
          </a:p>
          <a:p>
            <a:pPr algn="l"/>
            <a:r>
              <a:rPr lang="en-GB" b="0" i="0" u="none" strike="noStrike" dirty="0">
                <a:effectLst/>
                <a:latin typeface="Söhne"/>
              </a:rPr>
              <a:t>Formal organizational structure provides employees with clarity and direction, helping them understand their roles and responsibilities in the organization. It also helps establish communication and decision-making lines that ensure an efficient flow of information throughout the organization.</a:t>
            </a:r>
          </a:p>
          <a:p>
            <a:pPr algn="l"/>
            <a:endParaRPr lang="en-GB" b="0" i="0" u="none" strike="noStrike" dirty="0">
              <a:effectLst/>
              <a:latin typeface="Söhne"/>
            </a:endParaRPr>
          </a:p>
          <a:p>
            <a:pPr algn="l"/>
            <a:r>
              <a:rPr lang="en-GB" b="0" i="0" u="none" strike="noStrike" dirty="0">
                <a:effectLst/>
                <a:latin typeface="Söhne"/>
              </a:rPr>
              <a:t>Although formal organizational structure is important, it is not the only structure that exists within an organization. Informal structures, such as social networks and informal communication channels, can also have a significant impact on organizational performance. Informal structure refers to the network of relationships, communication channels, and informal practices that exist within an organization, often beyond the official hierarchy and formal structure. These informal structures can arise spontaneously among employees who work together based on common interests, social ties, or personal hobbies.</a:t>
            </a:r>
          </a:p>
          <a:p>
            <a:pPr algn="l"/>
            <a:endParaRPr lang="en-GB" b="0" i="0" u="none" strike="noStrike" dirty="0">
              <a:effectLst/>
              <a:latin typeface="Söhne"/>
            </a:endParaRPr>
          </a:p>
          <a:p>
            <a:pPr algn="l"/>
            <a:r>
              <a:rPr lang="en-GB" b="0" i="0" u="none" strike="noStrike" dirty="0">
                <a:effectLst/>
                <a:latin typeface="Söhne"/>
              </a:rPr>
              <a:t>Formalization can have several advantages for an organization, including: </a:t>
            </a:r>
          </a:p>
          <a:p>
            <a:pPr marL="171450" indent="-171450" algn="l">
              <a:buFont typeface="Arial" panose="020B0604020202020204" pitchFamily="34" charset="0"/>
              <a:buChar char="•"/>
            </a:pPr>
            <a:r>
              <a:rPr lang="en-GB" b="0" i="0" u="none" strike="noStrike" dirty="0">
                <a:effectLst/>
                <a:latin typeface="Söhne"/>
              </a:rPr>
              <a:t>Increased efficiency: formalization can help standardize work processes, make them more efficient, and reduce the time and resources required to complete tasks. </a:t>
            </a:r>
          </a:p>
          <a:p>
            <a:pPr marL="171450" indent="-171450" algn="l">
              <a:buFont typeface="Arial" panose="020B0604020202020204" pitchFamily="34" charset="0"/>
              <a:buChar char="•"/>
            </a:pPr>
            <a:r>
              <a:rPr lang="en-GB" b="0" i="0" u="none" strike="noStrike" dirty="0">
                <a:effectLst/>
                <a:latin typeface="Söhne"/>
              </a:rPr>
              <a:t>Better coordination: formalization can facilitate the work of different parts of the organization working together because everyone is working according to the same rules and procedures. Increased control: formalization can help managers monitor and control employee actions because everyone is working according to the same rules and procedures. </a:t>
            </a:r>
          </a:p>
          <a:p>
            <a:pPr marL="171450" indent="-171450" algn="l">
              <a:buFont typeface="Arial" panose="020B0604020202020204" pitchFamily="34" charset="0"/>
              <a:buChar char="•"/>
            </a:pPr>
            <a:r>
              <a:rPr lang="en-GB" b="0" i="0" u="none" strike="noStrike" dirty="0">
                <a:effectLst/>
                <a:latin typeface="Söhne"/>
              </a:rPr>
              <a:t>Improved quality: formalization can help ensure that work is performed consistently and meets quality requirements because everyone is following the same rules and procedures.</a:t>
            </a:r>
          </a:p>
          <a:p>
            <a:pPr algn="l"/>
            <a:endParaRPr lang="en-GB" b="0" i="0" u="none" strike="noStrike" dirty="0">
              <a:effectLst/>
              <a:latin typeface="Söhne"/>
            </a:endParaRPr>
          </a:p>
          <a:p>
            <a:pPr algn="l"/>
            <a:r>
              <a:rPr lang="en-GB" b="0" i="0" u="none" strike="noStrike" dirty="0">
                <a:effectLst/>
                <a:latin typeface="Söhne"/>
              </a:rPr>
              <a:t>However, formalization can also have some drawbacks, including: </a:t>
            </a:r>
          </a:p>
          <a:p>
            <a:pPr marL="171450" indent="-171450" algn="l">
              <a:buFont typeface="Arial" panose="020B0604020202020204" pitchFamily="34" charset="0"/>
              <a:buChar char="•"/>
            </a:pPr>
            <a:r>
              <a:rPr lang="en-GB" b="0" i="0" u="none" strike="noStrike" dirty="0">
                <a:effectLst/>
                <a:latin typeface="Söhne"/>
              </a:rPr>
              <a:t>Reduced flexibility: formalization can make it difficult to adapt to changing circumstances or take advantage of new opportunities. </a:t>
            </a:r>
          </a:p>
          <a:p>
            <a:pPr marL="171450" indent="-171450" algn="l">
              <a:buFont typeface="Arial" panose="020B0604020202020204" pitchFamily="34" charset="0"/>
              <a:buChar char="•"/>
            </a:pPr>
            <a:r>
              <a:rPr lang="en-GB" b="0" i="0" u="none" strike="noStrike" dirty="0">
                <a:effectLst/>
                <a:latin typeface="Söhne"/>
              </a:rPr>
              <a:t>Less innovation: formalization can stifle creativity and innovation because employees are expected to strictly adhere to rules and procedures. </a:t>
            </a:r>
          </a:p>
          <a:p>
            <a:pPr marL="171450" indent="-171450" algn="l">
              <a:buFont typeface="Arial" panose="020B0604020202020204" pitchFamily="34" charset="0"/>
              <a:buChar char="•"/>
            </a:pPr>
            <a:r>
              <a:rPr lang="en-GB" b="0" i="0" u="none" strike="noStrike" dirty="0">
                <a:effectLst/>
                <a:latin typeface="Söhne"/>
              </a:rPr>
              <a:t>Reduced job satisfaction: formalization can lead to employee boredom and dissatisfaction because the work becomes routine and repetitive.</a:t>
            </a:r>
          </a:p>
        </p:txBody>
      </p:sp>
      <p:sp>
        <p:nvSpPr>
          <p:cNvPr id="4" name="Slide Number Placeholder 3"/>
          <p:cNvSpPr>
            <a:spLocks noGrp="1"/>
          </p:cNvSpPr>
          <p:nvPr>
            <p:ph type="sldNum" sz="quarter" idx="5"/>
          </p:nvPr>
        </p:nvSpPr>
        <p:spPr/>
        <p:txBody>
          <a:bodyPr/>
          <a:lstStyle/>
          <a:p>
            <a:fld id="{CB540E06-0625-8A46-9812-778CB6014CAC}" type="slidenum">
              <a:rPr lang="en-GB" smtClean="0"/>
              <a:t>20</a:t>
            </a:fld>
            <a:endParaRPr lang="en-GB"/>
          </a:p>
        </p:txBody>
      </p:sp>
    </p:spTree>
    <p:extLst>
      <p:ext uri="{BB962C8B-B14F-4D97-AF65-F5344CB8AC3E}">
        <p14:creationId xmlns:p14="http://schemas.microsoft.com/office/powerpoint/2010/main" val="554326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LT" noProof="0" dirty="0">
                <a:ea typeface="ＭＳ Ｐゴシック" panose="020B0600070205080204" pitchFamily="34" charset="-128"/>
              </a:rPr>
              <a:t>The choice of organizing principles is influenced by a range of factors, including the nature of the organization, its goals and objectives, the external environment in which it operates, and the preferences and values of its leaders and employees. Some of the key factors that may influence the choice of organizing principles include:</a:t>
            </a:r>
          </a:p>
          <a:p>
            <a:endParaRPr lang="en-GB" altLang="en-LT" noProof="0" dirty="0">
              <a:ea typeface="ＭＳ Ｐゴシック" panose="020B0600070205080204" pitchFamily="34" charset="-128"/>
            </a:endParaRPr>
          </a:p>
          <a:p>
            <a:pPr marL="171450" indent="-171450">
              <a:buFont typeface="Arial" panose="020B0604020202020204" pitchFamily="34" charset="0"/>
              <a:buChar char="•"/>
            </a:pPr>
            <a:r>
              <a:rPr lang="en-GB" altLang="en-LT" noProof="0" dirty="0">
                <a:ea typeface="ＭＳ Ｐゴシック" panose="020B0600070205080204" pitchFamily="34" charset="-128"/>
              </a:rPr>
              <a:t>Nature of the organization: The size, structure, and complexity of the organization may influence the choice of organizing principles. For example, a large, complex organization may require a more formal structure with a narrow span of control, while a smaller, more flexible organization may be better suited to a decentralized structure with a wider span of control.</a:t>
            </a:r>
          </a:p>
          <a:p>
            <a:pPr marL="171450" indent="-171450">
              <a:buFont typeface="Arial" panose="020B0604020202020204" pitchFamily="34" charset="0"/>
              <a:buChar char="•"/>
            </a:pPr>
            <a:endParaRPr lang="en-GB" altLang="en-LT" noProof="0" dirty="0">
              <a:ea typeface="ＭＳ Ｐゴシック" panose="020B0600070205080204" pitchFamily="34" charset="-128"/>
            </a:endParaRPr>
          </a:p>
          <a:p>
            <a:pPr marL="171450" indent="-171450">
              <a:buFont typeface="Arial" panose="020B0604020202020204" pitchFamily="34" charset="0"/>
              <a:buChar char="•"/>
            </a:pPr>
            <a:r>
              <a:rPr lang="en-GB" altLang="en-LT" noProof="0" dirty="0">
                <a:ea typeface="ＭＳ Ｐゴシック" panose="020B0600070205080204" pitchFamily="34" charset="-128"/>
              </a:rPr>
              <a:t>Goals and objectives: The goals and objectives of the organization may also influence the choice of organizing principles. For example, an organization that values innovation and creativity may prioritize horizontal specialization and decentralization to encourage collaboration and flexibility, while an organization that values consistency and control may prioritize vertical specialization and centralization to maintain standardization and compliance.</a:t>
            </a:r>
          </a:p>
          <a:p>
            <a:pPr marL="171450" indent="-171450">
              <a:buFont typeface="Arial" panose="020B0604020202020204" pitchFamily="34" charset="0"/>
              <a:buChar char="•"/>
            </a:pPr>
            <a:endParaRPr lang="en-GB" altLang="en-LT" noProof="0" dirty="0">
              <a:ea typeface="ＭＳ Ｐゴシック" panose="020B0600070205080204" pitchFamily="34" charset="-128"/>
            </a:endParaRPr>
          </a:p>
          <a:p>
            <a:pPr marL="171450" indent="-171450">
              <a:buFont typeface="Arial" panose="020B0604020202020204" pitchFamily="34" charset="0"/>
              <a:buChar char="•"/>
            </a:pPr>
            <a:r>
              <a:rPr lang="en-GB" altLang="en-LT" noProof="0" dirty="0">
                <a:ea typeface="ＭＳ Ｐゴシック" panose="020B0600070205080204" pitchFamily="34" charset="-128"/>
              </a:rPr>
              <a:t>External environment: The external environment in which the organization operates may also influence the choice of organizing principles. For example, an organization operating in a highly regulated industry may prioritize formalization and centralization to ensure compliance with regulations, while an organization operating in a dynamic, fast-changing industry may prioritize flexibility and decentralization to adapt to changing circumstances.</a:t>
            </a:r>
          </a:p>
          <a:p>
            <a:pPr marL="171450" indent="-171450">
              <a:buFont typeface="Arial" panose="020B0604020202020204" pitchFamily="34" charset="0"/>
              <a:buChar char="•"/>
            </a:pPr>
            <a:endParaRPr lang="en-GB" altLang="en-LT" noProof="0" dirty="0">
              <a:ea typeface="ＭＳ Ｐゴシック" panose="020B0600070205080204" pitchFamily="34" charset="-128"/>
            </a:endParaRPr>
          </a:p>
          <a:p>
            <a:pPr marL="171450" indent="-171450">
              <a:buFont typeface="Arial" panose="020B0604020202020204" pitchFamily="34" charset="0"/>
              <a:buChar char="•"/>
            </a:pPr>
            <a:r>
              <a:rPr lang="en-GB" altLang="en-LT" noProof="0" dirty="0">
                <a:ea typeface="ＭＳ Ｐゴシック" panose="020B0600070205080204" pitchFamily="34" charset="-128"/>
              </a:rPr>
              <a:t>Preferences and values: The preferences and values of leaders and employees within the organization may also influence the choice of organizing principles. For example, a leader who values empowerment and autonomy may prioritize decentralization, while a leader who values control and consistency may prioritize centralization.</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Overall, the choice of organizing principles is a complex decision that requires careful consideration of a range of factors. By understanding the nature of the organization, its goals and objectives, the external environment, and the preferences and values of its leaders and employees, managers can make informed decisions about how to organize work within the organization.</a:t>
            </a:r>
            <a:endParaRPr lang="en-GB" noProof="0" dirty="0"/>
          </a:p>
        </p:txBody>
      </p:sp>
      <p:sp>
        <p:nvSpPr>
          <p:cNvPr id="4" name="Slide Number Placeholder 3"/>
          <p:cNvSpPr>
            <a:spLocks noGrp="1"/>
          </p:cNvSpPr>
          <p:nvPr>
            <p:ph type="sldNum" sz="quarter" idx="5"/>
          </p:nvPr>
        </p:nvSpPr>
        <p:spPr/>
        <p:txBody>
          <a:bodyPr/>
          <a:lstStyle/>
          <a:p>
            <a:fld id="{CB540E06-0625-8A46-9812-778CB6014CAC}" type="slidenum">
              <a:rPr lang="en-GB" smtClean="0"/>
              <a:t>21</a:t>
            </a:fld>
            <a:endParaRPr lang="en-GB" dirty="0"/>
          </a:p>
        </p:txBody>
      </p:sp>
    </p:spTree>
    <p:extLst>
      <p:ext uri="{BB962C8B-B14F-4D97-AF65-F5344CB8AC3E}">
        <p14:creationId xmlns:p14="http://schemas.microsoft.com/office/powerpoint/2010/main" val="901219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A mechanistic organization (or bureaucracy) is an organization characterized by a high degree of formalization, standardization, and centralization. In a mechanistic organization, decision-making is centralized at the highest levels of the organization, and tasks and responsibilities are highly specialized and standardized.</a:t>
            </a:r>
          </a:p>
          <a:p>
            <a:endParaRPr lang="en-GB" noProof="0" dirty="0"/>
          </a:p>
          <a:p>
            <a:r>
              <a:rPr lang="en-GB" noProof="0" dirty="0"/>
              <a:t>Some key features of mechanistic organizations include:</a:t>
            </a:r>
          </a:p>
          <a:p>
            <a:pPr marL="171450" indent="-171450">
              <a:buFont typeface="Arial" panose="020B0604020202020204" pitchFamily="34" charset="0"/>
              <a:buChar char="•"/>
            </a:pPr>
            <a:r>
              <a:rPr lang="en-GB" noProof="0" dirty="0"/>
              <a:t>Formal rules and procedures: Mechanistic organizations rely heavily on formal rules and procedures to control employee </a:t>
            </a:r>
            <a:r>
              <a:rPr lang="en-GB" noProof="0" dirty="0" err="1"/>
              <a:t>behavior</a:t>
            </a:r>
            <a:r>
              <a:rPr lang="en-GB" noProof="0" dirty="0"/>
              <a:t> and ensure that tasks are performed consistently and in accordance with rules and standards.</a:t>
            </a:r>
          </a:p>
          <a:p>
            <a:pPr marL="171450" indent="-171450">
              <a:buFont typeface="Arial" panose="020B0604020202020204" pitchFamily="34" charset="0"/>
              <a:buChar char="•"/>
            </a:pPr>
            <a:r>
              <a:rPr lang="en-GB" noProof="0" dirty="0"/>
              <a:t>Hierarchical structure: Mechanistic organizations typically have a hierarchical structure with clear lines of authority and clearly defined reporting relationships.</a:t>
            </a:r>
          </a:p>
          <a:p>
            <a:pPr marL="171450" indent="-171450">
              <a:buFont typeface="Arial" panose="020B0604020202020204" pitchFamily="34" charset="0"/>
              <a:buChar char="•"/>
            </a:pPr>
            <a:r>
              <a:rPr lang="en-GB" noProof="0" dirty="0"/>
              <a:t>Specialization: Mechanistic organizations typically have a high degree of specialization, with tasks and responsibilities assigned based on employee skills and competencies.</a:t>
            </a:r>
          </a:p>
          <a:p>
            <a:pPr marL="171450" indent="-171450">
              <a:buFont typeface="Arial" panose="020B0604020202020204" pitchFamily="34" charset="0"/>
              <a:buChar char="•"/>
            </a:pPr>
            <a:r>
              <a:rPr lang="en-GB" noProof="0" dirty="0"/>
              <a:t>Centralization: Mechanistic organizations are typically highly centralized, with decision-making authority concentrated at the highest levels of the organization.</a:t>
            </a:r>
          </a:p>
          <a:p>
            <a:pPr marL="171450" indent="-171450">
              <a:buFont typeface="Arial" panose="020B0604020202020204" pitchFamily="34" charset="0"/>
              <a:buChar char="•"/>
            </a:pPr>
            <a:r>
              <a:rPr lang="en-GB" noProof="0" dirty="0"/>
              <a:t>Focus on efficiency: Mechanistic organizations often seek to maximize efficiency and productivity, and may use various performance metrics to monitor and evaluate employee performance.</a:t>
            </a:r>
          </a:p>
          <a:p>
            <a:endParaRPr lang="en-GB" noProof="0" dirty="0"/>
          </a:p>
          <a:p>
            <a:r>
              <a:rPr lang="en-GB" noProof="0" dirty="0"/>
              <a:t>While mechanistic organizations can be effective in certain contexts, they may also have certain drawbacks. For example, emphasizing formal rules and procedures can make it difficult to adapt to changing circumstances or take advantage of new opportunities. The hierarchical structure and centralized decision-making can also stifle creativity and innovation, leading to low employee engagement and motivation.</a:t>
            </a:r>
          </a:p>
          <a:p>
            <a:endParaRPr lang="en-GB" noProof="0" dirty="0"/>
          </a:p>
          <a:p>
            <a:r>
              <a:rPr lang="en-GB" noProof="0" dirty="0"/>
              <a:t>An organic organization is an organization characterized by a low degree of formalization, decentralized decision-making, and a focus on collaboration and teamwork. In an organic organization, employees have a high degree of autonomy and the right to make decisions based on their experience and knowledge.</a:t>
            </a:r>
          </a:p>
          <a:p>
            <a:endParaRPr lang="en-GB" noProof="0" dirty="0"/>
          </a:p>
          <a:p>
            <a:r>
              <a:rPr lang="en-GB" noProof="0" dirty="0"/>
              <a:t>Some key features of organic organizations include:</a:t>
            </a:r>
          </a:p>
          <a:p>
            <a:pPr marL="171450" indent="-171450">
              <a:buFont typeface="Arial" panose="020B0604020202020204" pitchFamily="34" charset="0"/>
              <a:buChar char="•"/>
            </a:pPr>
            <a:r>
              <a:rPr lang="en-GB" noProof="0" dirty="0"/>
              <a:t>Flexible structure: Organic organizations typically have a flexible structure that can quickly adapt to changing circumstances and new opportunities.</a:t>
            </a:r>
          </a:p>
          <a:p>
            <a:pPr marL="171450" indent="-171450">
              <a:buFont typeface="Arial" panose="020B0604020202020204" pitchFamily="34" charset="0"/>
              <a:buChar char="•"/>
            </a:pPr>
            <a:r>
              <a:rPr lang="en-GB" noProof="0" dirty="0"/>
              <a:t>Decentralized decision-making: Organic organizations rely on decentralized decision-making, distributing authority and responsibility to employees and teams.</a:t>
            </a:r>
          </a:p>
          <a:p>
            <a:pPr marL="171450" indent="-171450">
              <a:buFont typeface="Arial" panose="020B0604020202020204" pitchFamily="34" charset="0"/>
              <a:buChar char="•"/>
            </a:pPr>
            <a:r>
              <a:rPr lang="en-GB" noProof="0" dirty="0"/>
              <a:t>Multifunctional teams: Organic organizations often use multifunctional teams to solve problems and perform tasks, encouraging collaboration and teamwork.</a:t>
            </a:r>
          </a:p>
          <a:p>
            <a:pPr marL="171450" indent="-171450">
              <a:buFont typeface="Arial" panose="020B0604020202020204" pitchFamily="34" charset="0"/>
              <a:buChar char="•"/>
            </a:pPr>
            <a:r>
              <a:rPr lang="en-GB" noProof="0" dirty="0"/>
              <a:t>Focus on innovation and creativity: Organic organizations prioritize innovation and creativity and may encourage experimentation and risk-taking to find new solutions to problems.</a:t>
            </a:r>
          </a:p>
          <a:p>
            <a:pPr marL="171450" indent="-171450">
              <a:buFont typeface="Arial" panose="020B0604020202020204" pitchFamily="34" charset="0"/>
              <a:buChar char="•"/>
            </a:pPr>
            <a:r>
              <a:rPr lang="en-GB" noProof="0" dirty="0"/>
              <a:t>Informal communication channels: Organic organizations typically have informal communication channels, such as social networks and unofficial meetings, that allow employees to freely share information and ideas.</a:t>
            </a:r>
          </a:p>
          <a:p>
            <a:endParaRPr lang="en-GB" noProof="0" dirty="0"/>
          </a:p>
          <a:p>
            <a:r>
              <a:rPr lang="en-GB" noProof="0" dirty="0"/>
              <a:t>While organic organizations can be effective in certain situations, they may also have certain drawbacks. For example, emphasizing decentralization and autonomy can make it difficult to maintain consistency and standardization across different parts of the organization. The focus on innovation and creativity may also be unacceptable in highly regulated industries or environments where compliance is critical.</a:t>
            </a:r>
          </a:p>
        </p:txBody>
      </p:sp>
      <p:sp>
        <p:nvSpPr>
          <p:cNvPr id="4" name="Slide Number Placeholder 3"/>
          <p:cNvSpPr>
            <a:spLocks noGrp="1"/>
          </p:cNvSpPr>
          <p:nvPr>
            <p:ph type="sldNum" sz="quarter" idx="5"/>
          </p:nvPr>
        </p:nvSpPr>
        <p:spPr/>
        <p:txBody>
          <a:bodyPr/>
          <a:lstStyle/>
          <a:p>
            <a:fld id="{CB540E06-0625-8A46-9812-778CB6014CAC}" type="slidenum">
              <a:rPr lang="en-GB" smtClean="0"/>
              <a:t>22</a:t>
            </a:fld>
            <a:endParaRPr lang="en-GB" dirty="0"/>
          </a:p>
        </p:txBody>
      </p:sp>
    </p:spTree>
    <p:extLst>
      <p:ext uri="{BB962C8B-B14F-4D97-AF65-F5344CB8AC3E}">
        <p14:creationId xmlns:p14="http://schemas.microsoft.com/office/powerpoint/2010/main" val="2231399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540E06-0625-8A46-9812-778CB6014CAC}" type="slidenum">
              <a:rPr lang="en-GB" smtClean="0"/>
              <a:t>24</a:t>
            </a:fld>
            <a:endParaRPr lang="en-GB"/>
          </a:p>
        </p:txBody>
      </p:sp>
    </p:spTree>
    <p:extLst>
      <p:ext uri="{BB962C8B-B14F-4D97-AF65-F5344CB8AC3E}">
        <p14:creationId xmlns:p14="http://schemas.microsoft.com/office/powerpoint/2010/main" val="655878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Organizational structure refers to the way in which an organization is designed or arranged. To understand this concept, it is useful to first consider the meanings of the individual words that make it up.</a:t>
            </a:r>
          </a:p>
          <a:p>
            <a:endParaRPr lang="en-GB" noProof="0" dirty="0"/>
          </a:p>
          <a:p>
            <a:r>
              <a:rPr lang="en-GB" noProof="0" dirty="0"/>
              <a:t>Structure refers to the way in which something is organized or arranged. This includes the relationships between different parts of a whole, as well as the rules and procedures that regulate those relationships. In the context of an organization, structure refers to the formal relationships between different roles and positions within the organization, as well as the flow of information, power, and decision-making.</a:t>
            </a:r>
          </a:p>
          <a:p>
            <a:endParaRPr lang="en-GB" noProof="0" dirty="0"/>
          </a:p>
          <a:p>
            <a:r>
              <a:rPr lang="en-GB" noProof="0" dirty="0"/>
              <a:t>On the other hand, organization refers to a group of people working together towards a common goal. Organizations can take many forms, from small businesses to international corporations, and from non-profit organizations to government agencies.</a:t>
            </a:r>
          </a:p>
          <a:p>
            <a:endParaRPr lang="en-GB" noProof="0" dirty="0"/>
          </a:p>
          <a:p>
            <a:r>
              <a:rPr lang="en-GB" noProof="0" dirty="0"/>
              <a:t>In summary, the term "organizational structure" refers to the way in which an organization is structured or arranged to achieve its goals and objectives. This includes the formal relationships between different roles and positions within the organization, as well as the rules and procedures that regulate those relationships.</a:t>
            </a:r>
          </a:p>
          <a:p>
            <a:endParaRPr lang="en-GB" noProof="0" dirty="0"/>
          </a:p>
          <a:p>
            <a:r>
              <a:rPr lang="en-GB" noProof="0" dirty="0"/>
              <a:t>An organization's organizational structure can take many forms depending on factors such as the organization's size, complexity, goals, and external environment. Some common types of organizational structures include functional, divisional, matrix, flat, and hierarchical structures.</a:t>
            </a:r>
          </a:p>
          <a:p>
            <a:endParaRPr lang="en-GB" noProof="0" dirty="0"/>
          </a:p>
          <a:p>
            <a:r>
              <a:rPr lang="en-GB" noProof="0" dirty="0"/>
              <a:t>The choice of organizational structure can have a significant impact on an organization's ability to achieve its goals and objectives. Therefore, it is important for leaders to understand the advantages and disadvantages of various types of organizational structures in order to design the best organizational structure for their organization.</a:t>
            </a:r>
          </a:p>
        </p:txBody>
      </p:sp>
      <p:sp>
        <p:nvSpPr>
          <p:cNvPr id="4" name="Slide Number Placeholder 3"/>
          <p:cNvSpPr>
            <a:spLocks noGrp="1"/>
          </p:cNvSpPr>
          <p:nvPr>
            <p:ph type="sldNum" sz="quarter" idx="5"/>
          </p:nvPr>
        </p:nvSpPr>
        <p:spPr/>
        <p:txBody>
          <a:bodyPr/>
          <a:lstStyle/>
          <a:p>
            <a:fld id="{CB540E06-0625-8A46-9812-778CB6014CAC}" type="slidenum">
              <a:rPr lang="en-GB" smtClean="0"/>
              <a:t>25</a:t>
            </a:fld>
            <a:endParaRPr lang="en-GB"/>
          </a:p>
        </p:txBody>
      </p:sp>
    </p:spTree>
    <p:extLst>
      <p:ext uri="{BB962C8B-B14F-4D97-AF65-F5344CB8AC3E}">
        <p14:creationId xmlns:p14="http://schemas.microsoft.com/office/powerpoint/2010/main" val="1627353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Organizational hierarchy refers to the levels of authority and decision-making within an organization. It involves the formal structure of the organization, including the positions, roles, and responsibilities of employees at different levels of the hierarchy.</a:t>
            </a:r>
          </a:p>
          <a:p>
            <a:endParaRPr lang="en-GB" noProof="0" dirty="0"/>
          </a:p>
          <a:p>
            <a:r>
              <a:rPr lang="en-GB" noProof="0" dirty="0"/>
              <a:t>Organizational hierarchy typically includes multiple levels of management, with each level responsible for different functions and decision-making. The highest level of the hierarchy is typically the executive level, which includes top-level managers such as CEOs and presidents. The middle level of the hierarchy includes managers and supervisors who are responsible for overseeing the work of employees at the lower levels of the organization. The lowest level of the hierarchy includes front-line employees who are responsible for performing the day-to-day tasks required to achieve the organization's goals.</a:t>
            </a:r>
          </a:p>
          <a:p>
            <a:endParaRPr lang="en-GB" noProof="0" dirty="0"/>
          </a:p>
          <a:p>
            <a:r>
              <a:rPr lang="en-GB" noProof="0" dirty="0"/>
              <a:t>While not all organizational structures rely on a strict hierarchical system of authority and decision-making, it is true that a certain degree of hierarchy is present in every organizational structure. Even in flatter or more decentralized structures, there will typically be some form of reporting relationships, lines of authority, or decision-making processes that create a degree of hierarchy within the organization.</a:t>
            </a:r>
          </a:p>
          <a:p>
            <a:endParaRPr lang="en-GB" noProof="0" dirty="0"/>
          </a:p>
          <a:p>
            <a:r>
              <a:rPr lang="en-GB" noProof="0" dirty="0"/>
              <a:t>The level of hierarchy and the degree of centralization vs. decentralization within an organizational structure will depend on a variety of factors, such as the size and complexity of the organization, the nature of its goals and objectives, and the external environment in which it operates. Ultimately, the choice of organizational structure will depend on the specific needs and circumstances of the organization, and managers must carefully consider the advantages and disadvantages of different structures when designing their organization.</a:t>
            </a:r>
          </a:p>
        </p:txBody>
      </p:sp>
      <p:sp>
        <p:nvSpPr>
          <p:cNvPr id="4" name="Slide Number Placeholder 3"/>
          <p:cNvSpPr>
            <a:spLocks noGrp="1"/>
          </p:cNvSpPr>
          <p:nvPr>
            <p:ph type="sldNum" sz="quarter" idx="5"/>
          </p:nvPr>
        </p:nvSpPr>
        <p:spPr/>
        <p:txBody>
          <a:bodyPr/>
          <a:lstStyle/>
          <a:p>
            <a:fld id="{CB540E06-0625-8A46-9812-778CB6014CAC}" type="slidenum">
              <a:rPr lang="en-GB" smtClean="0"/>
              <a:t>27</a:t>
            </a:fld>
            <a:endParaRPr lang="en-GB"/>
          </a:p>
        </p:txBody>
      </p:sp>
    </p:spTree>
    <p:extLst>
      <p:ext uri="{BB962C8B-B14F-4D97-AF65-F5344CB8AC3E}">
        <p14:creationId xmlns:p14="http://schemas.microsoft.com/office/powerpoint/2010/main" val="3636157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err="1"/>
              <a:t>The</a:t>
            </a:r>
            <a:r>
              <a:rPr lang="lt-LT" dirty="0"/>
              <a:t> </a:t>
            </a:r>
            <a:r>
              <a:rPr lang="lt-LT" dirty="0" err="1"/>
              <a:t>graphic</a:t>
            </a:r>
            <a:r>
              <a:rPr lang="lt-LT" dirty="0"/>
              <a:t> </a:t>
            </a:r>
            <a:r>
              <a:rPr lang="lt-LT" dirty="0" err="1"/>
              <a:t>representation</a:t>
            </a:r>
            <a:r>
              <a:rPr lang="lt-LT" dirty="0"/>
              <a:t> </a:t>
            </a:r>
            <a:r>
              <a:rPr lang="lt-LT" dirty="0" err="1"/>
              <a:t>of</a:t>
            </a:r>
            <a:r>
              <a:rPr lang="lt-LT" dirty="0"/>
              <a:t> </a:t>
            </a:r>
            <a:r>
              <a:rPr lang="lt-LT" dirty="0" err="1"/>
              <a:t>organizational</a:t>
            </a:r>
            <a:r>
              <a:rPr lang="lt-LT" dirty="0"/>
              <a:t> </a:t>
            </a:r>
            <a:r>
              <a:rPr lang="lt-LT" dirty="0" err="1"/>
              <a:t>structure</a:t>
            </a:r>
            <a:r>
              <a:rPr lang="lt-LT" dirty="0"/>
              <a:t> </a:t>
            </a:r>
            <a:r>
              <a:rPr lang="lt-LT" dirty="0" err="1"/>
              <a:t>is</a:t>
            </a:r>
            <a:r>
              <a:rPr lang="lt-LT" dirty="0"/>
              <a:t> a </a:t>
            </a:r>
            <a:r>
              <a:rPr lang="lt-LT" dirty="0" err="1"/>
              <a:t>visual</a:t>
            </a:r>
            <a:r>
              <a:rPr lang="lt-LT" dirty="0"/>
              <a:t> </a:t>
            </a:r>
            <a:r>
              <a:rPr lang="lt-LT" dirty="0" err="1"/>
              <a:t>depiction</a:t>
            </a:r>
            <a:r>
              <a:rPr lang="lt-LT" dirty="0"/>
              <a:t> </a:t>
            </a:r>
            <a:r>
              <a:rPr lang="lt-LT" dirty="0" err="1"/>
              <a:t>of</a:t>
            </a:r>
            <a:r>
              <a:rPr lang="lt-LT" dirty="0"/>
              <a:t> </a:t>
            </a:r>
            <a:r>
              <a:rPr lang="lt-LT" dirty="0" err="1"/>
              <a:t>how</a:t>
            </a:r>
            <a:r>
              <a:rPr lang="lt-LT" dirty="0"/>
              <a:t> </a:t>
            </a:r>
            <a:r>
              <a:rPr lang="lt-LT" dirty="0" err="1"/>
              <a:t>an</a:t>
            </a:r>
            <a:r>
              <a:rPr lang="lt-LT" dirty="0"/>
              <a:t> </a:t>
            </a:r>
            <a:r>
              <a:rPr lang="lt-LT" dirty="0" err="1"/>
              <a:t>organization</a:t>
            </a:r>
            <a:r>
              <a:rPr lang="lt-LT" dirty="0"/>
              <a:t> </a:t>
            </a:r>
            <a:r>
              <a:rPr lang="lt-LT" dirty="0" err="1"/>
              <a:t>is</a:t>
            </a:r>
            <a:r>
              <a:rPr lang="lt-LT" dirty="0"/>
              <a:t> </a:t>
            </a:r>
            <a:r>
              <a:rPr lang="lt-LT" dirty="0" err="1"/>
              <a:t>designed</a:t>
            </a:r>
            <a:r>
              <a:rPr lang="lt-LT" dirty="0"/>
              <a:t> </a:t>
            </a:r>
            <a:r>
              <a:rPr lang="lt-LT" dirty="0" err="1"/>
              <a:t>and</a:t>
            </a:r>
            <a:r>
              <a:rPr lang="lt-LT" dirty="0"/>
              <a:t> </a:t>
            </a:r>
            <a:r>
              <a:rPr lang="lt-LT" dirty="0" err="1"/>
              <a:t>structured</a:t>
            </a:r>
            <a:r>
              <a:rPr lang="lt-LT" dirty="0"/>
              <a:t>. </a:t>
            </a:r>
            <a:r>
              <a:rPr lang="lt-LT" dirty="0" err="1"/>
              <a:t>Various</a:t>
            </a:r>
            <a:r>
              <a:rPr lang="lt-LT" dirty="0"/>
              <a:t> </a:t>
            </a:r>
            <a:r>
              <a:rPr lang="lt-LT" dirty="0" err="1"/>
              <a:t>visual</a:t>
            </a:r>
            <a:r>
              <a:rPr lang="lt-LT" dirty="0"/>
              <a:t> </a:t>
            </a:r>
            <a:r>
              <a:rPr lang="lt-LT" dirty="0" err="1"/>
              <a:t>tools</a:t>
            </a:r>
            <a:r>
              <a:rPr lang="lt-LT" dirty="0"/>
              <a:t> are </a:t>
            </a:r>
            <a:r>
              <a:rPr lang="lt-LT" dirty="0" err="1"/>
              <a:t>commonly</a:t>
            </a:r>
            <a:r>
              <a:rPr lang="lt-LT" dirty="0"/>
              <a:t> </a:t>
            </a:r>
            <a:r>
              <a:rPr lang="lt-LT" dirty="0" err="1"/>
              <a:t>used</a:t>
            </a:r>
            <a:r>
              <a:rPr lang="lt-LT" dirty="0"/>
              <a:t> to </a:t>
            </a:r>
            <a:r>
              <a:rPr lang="lt-LT" dirty="0" err="1"/>
              <a:t>illustrate</a:t>
            </a:r>
            <a:r>
              <a:rPr lang="lt-LT" dirty="0"/>
              <a:t> </a:t>
            </a:r>
            <a:r>
              <a:rPr lang="lt-LT" dirty="0" err="1"/>
              <a:t>positions</a:t>
            </a:r>
            <a:r>
              <a:rPr lang="lt-LT" dirty="0"/>
              <a:t>, roles, </a:t>
            </a:r>
            <a:r>
              <a:rPr lang="lt-LT" dirty="0" err="1"/>
              <a:t>and</a:t>
            </a:r>
            <a:r>
              <a:rPr lang="lt-LT" dirty="0"/>
              <a:t> </a:t>
            </a:r>
            <a:r>
              <a:rPr lang="lt-LT" dirty="0" err="1"/>
              <a:t>relationships</a:t>
            </a:r>
            <a:r>
              <a:rPr lang="lt-LT" dirty="0"/>
              <a:t> </a:t>
            </a:r>
            <a:r>
              <a:rPr lang="lt-LT" dirty="0" err="1"/>
              <a:t>within</a:t>
            </a:r>
            <a:r>
              <a:rPr lang="lt-LT" dirty="0"/>
              <a:t> </a:t>
            </a:r>
            <a:r>
              <a:rPr lang="lt-LT" dirty="0" err="1"/>
              <a:t>an</a:t>
            </a:r>
            <a:r>
              <a:rPr lang="lt-LT" dirty="0"/>
              <a:t> </a:t>
            </a:r>
            <a:r>
              <a:rPr lang="lt-LT" dirty="0" err="1"/>
              <a:t>organization</a:t>
            </a:r>
            <a:r>
              <a:rPr lang="lt-LT" dirty="0"/>
              <a:t>.</a:t>
            </a:r>
          </a:p>
          <a:p>
            <a:endParaRPr lang="lt-LT" dirty="0"/>
          </a:p>
          <a:p>
            <a:r>
              <a:rPr lang="lt-LT" dirty="0" err="1"/>
              <a:t>An</a:t>
            </a:r>
            <a:r>
              <a:rPr lang="lt-LT" dirty="0"/>
              <a:t> </a:t>
            </a:r>
            <a:r>
              <a:rPr lang="lt-LT" dirty="0" err="1"/>
              <a:t>organizational</a:t>
            </a:r>
            <a:r>
              <a:rPr lang="lt-LT" dirty="0"/>
              <a:t> </a:t>
            </a:r>
            <a:r>
              <a:rPr lang="lt-LT" dirty="0" err="1"/>
              <a:t>chart</a:t>
            </a:r>
            <a:r>
              <a:rPr lang="lt-LT" dirty="0"/>
              <a:t> (</a:t>
            </a:r>
            <a:r>
              <a:rPr lang="lt-LT" dirty="0" err="1"/>
              <a:t>or</a:t>
            </a:r>
            <a:r>
              <a:rPr lang="lt-LT" dirty="0"/>
              <a:t> </a:t>
            </a:r>
            <a:r>
              <a:rPr lang="lt-LT" dirty="0" err="1"/>
              <a:t>organigram</a:t>
            </a:r>
            <a:r>
              <a:rPr lang="lt-LT" dirty="0"/>
              <a:t>) </a:t>
            </a:r>
            <a:r>
              <a:rPr lang="lt-LT" dirty="0" err="1"/>
              <a:t>is</a:t>
            </a:r>
            <a:r>
              <a:rPr lang="lt-LT" dirty="0"/>
              <a:t> </a:t>
            </a:r>
            <a:r>
              <a:rPr lang="lt-LT" dirty="0" err="1"/>
              <a:t>one</a:t>
            </a:r>
            <a:r>
              <a:rPr lang="lt-LT" dirty="0"/>
              <a:t> </a:t>
            </a:r>
            <a:r>
              <a:rPr lang="lt-LT" dirty="0" err="1"/>
              <a:t>type</a:t>
            </a:r>
            <a:r>
              <a:rPr lang="lt-LT" dirty="0"/>
              <a:t> </a:t>
            </a:r>
            <a:r>
              <a:rPr lang="lt-LT" dirty="0" err="1"/>
              <a:t>of</a:t>
            </a:r>
            <a:r>
              <a:rPr lang="lt-LT" dirty="0"/>
              <a:t> </a:t>
            </a:r>
            <a:r>
              <a:rPr lang="lt-LT" dirty="0" err="1"/>
              <a:t>graphic</a:t>
            </a:r>
            <a:r>
              <a:rPr lang="lt-LT" dirty="0"/>
              <a:t> </a:t>
            </a:r>
            <a:r>
              <a:rPr lang="lt-LT" dirty="0" err="1"/>
              <a:t>representation</a:t>
            </a:r>
            <a:r>
              <a:rPr lang="lt-LT" dirty="0"/>
              <a:t> </a:t>
            </a:r>
            <a:r>
              <a:rPr lang="lt-LT" dirty="0" err="1"/>
              <a:t>of</a:t>
            </a:r>
            <a:r>
              <a:rPr lang="lt-LT" dirty="0"/>
              <a:t> </a:t>
            </a:r>
            <a:r>
              <a:rPr lang="lt-LT" dirty="0" err="1"/>
              <a:t>organizational</a:t>
            </a:r>
            <a:r>
              <a:rPr lang="lt-LT" dirty="0"/>
              <a:t> </a:t>
            </a:r>
            <a:r>
              <a:rPr lang="lt-LT" dirty="0" err="1"/>
              <a:t>structure</a:t>
            </a:r>
            <a:r>
              <a:rPr lang="lt-LT" dirty="0"/>
              <a:t>. It </a:t>
            </a:r>
            <a:r>
              <a:rPr lang="lt-LT" dirty="0" err="1"/>
              <a:t>is</a:t>
            </a:r>
            <a:r>
              <a:rPr lang="lt-LT" dirty="0"/>
              <a:t> a </a:t>
            </a:r>
            <a:r>
              <a:rPr lang="lt-LT" dirty="0" err="1"/>
              <a:t>visual</a:t>
            </a:r>
            <a:r>
              <a:rPr lang="lt-LT" dirty="0"/>
              <a:t> </a:t>
            </a:r>
            <a:r>
              <a:rPr lang="lt-LT" dirty="0" err="1"/>
              <a:t>method</a:t>
            </a:r>
            <a:r>
              <a:rPr lang="lt-LT" dirty="0"/>
              <a:t> </a:t>
            </a:r>
            <a:r>
              <a:rPr lang="lt-LT" dirty="0" err="1"/>
              <a:t>of</a:t>
            </a:r>
            <a:r>
              <a:rPr lang="lt-LT" dirty="0"/>
              <a:t> </a:t>
            </a:r>
            <a:r>
              <a:rPr lang="lt-LT" dirty="0" err="1"/>
              <a:t>designing</a:t>
            </a:r>
            <a:r>
              <a:rPr lang="lt-LT" dirty="0"/>
              <a:t> </a:t>
            </a:r>
            <a:r>
              <a:rPr lang="lt-LT" dirty="0" err="1"/>
              <a:t>and</a:t>
            </a:r>
            <a:r>
              <a:rPr lang="lt-LT" dirty="0"/>
              <a:t> </a:t>
            </a:r>
            <a:r>
              <a:rPr lang="lt-LT" dirty="0" err="1"/>
              <a:t>laying</a:t>
            </a:r>
            <a:r>
              <a:rPr lang="lt-LT" dirty="0"/>
              <a:t> </a:t>
            </a:r>
            <a:r>
              <a:rPr lang="lt-LT" dirty="0" err="1"/>
              <a:t>out</a:t>
            </a:r>
            <a:r>
              <a:rPr lang="lt-LT" dirty="0"/>
              <a:t> </a:t>
            </a:r>
            <a:r>
              <a:rPr lang="lt-LT" dirty="0" err="1"/>
              <a:t>an</a:t>
            </a:r>
            <a:r>
              <a:rPr lang="lt-LT" dirty="0"/>
              <a:t> </a:t>
            </a:r>
            <a:r>
              <a:rPr lang="lt-LT" dirty="0" err="1"/>
              <a:t>organization</a:t>
            </a:r>
            <a:r>
              <a:rPr lang="lt-LT" dirty="0"/>
              <a:t>, </a:t>
            </a:r>
            <a:r>
              <a:rPr lang="lt-LT" dirty="0" err="1"/>
              <a:t>typically</a:t>
            </a:r>
            <a:r>
              <a:rPr lang="lt-LT" dirty="0"/>
              <a:t> </a:t>
            </a:r>
            <a:r>
              <a:rPr lang="lt-LT" dirty="0" err="1"/>
              <a:t>using</a:t>
            </a:r>
            <a:r>
              <a:rPr lang="lt-LT" dirty="0"/>
              <a:t> </a:t>
            </a:r>
            <a:r>
              <a:rPr lang="lt-LT" dirty="0" err="1"/>
              <a:t>boxes</a:t>
            </a:r>
            <a:r>
              <a:rPr lang="lt-LT" dirty="0"/>
              <a:t> </a:t>
            </a:r>
            <a:r>
              <a:rPr lang="lt-LT" dirty="0" err="1"/>
              <a:t>or</a:t>
            </a:r>
            <a:r>
              <a:rPr lang="lt-LT" dirty="0"/>
              <a:t> </a:t>
            </a:r>
            <a:r>
              <a:rPr lang="lt-LT" dirty="0" err="1"/>
              <a:t>other</a:t>
            </a:r>
            <a:r>
              <a:rPr lang="lt-LT" dirty="0"/>
              <a:t> </a:t>
            </a:r>
            <a:r>
              <a:rPr lang="lt-LT" dirty="0" err="1"/>
              <a:t>shapes</a:t>
            </a:r>
            <a:r>
              <a:rPr lang="lt-LT" dirty="0"/>
              <a:t> to </a:t>
            </a:r>
            <a:r>
              <a:rPr lang="lt-LT" dirty="0" err="1"/>
              <a:t>represent</a:t>
            </a:r>
            <a:r>
              <a:rPr lang="lt-LT" dirty="0"/>
              <a:t> </a:t>
            </a:r>
            <a:r>
              <a:rPr lang="lt-LT" dirty="0" err="1"/>
              <a:t>different</a:t>
            </a:r>
            <a:r>
              <a:rPr lang="lt-LT" dirty="0"/>
              <a:t> </a:t>
            </a:r>
            <a:r>
              <a:rPr lang="lt-LT" dirty="0" err="1"/>
              <a:t>positions</a:t>
            </a:r>
            <a:r>
              <a:rPr lang="lt-LT" dirty="0"/>
              <a:t> </a:t>
            </a:r>
            <a:r>
              <a:rPr lang="lt-LT" dirty="0" err="1"/>
              <a:t>within</a:t>
            </a:r>
            <a:r>
              <a:rPr lang="lt-LT" dirty="0"/>
              <a:t> </a:t>
            </a:r>
            <a:r>
              <a:rPr lang="lt-LT" dirty="0" err="1"/>
              <a:t>the</a:t>
            </a:r>
            <a:r>
              <a:rPr lang="lt-LT" dirty="0"/>
              <a:t> </a:t>
            </a:r>
            <a:r>
              <a:rPr lang="lt-LT" dirty="0" err="1"/>
              <a:t>organization</a:t>
            </a:r>
            <a:r>
              <a:rPr lang="lt-LT" dirty="0"/>
              <a:t>, </a:t>
            </a:r>
            <a:r>
              <a:rPr lang="lt-LT" dirty="0" err="1"/>
              <a:t>and</a:t>
            </a:r>
            <a:r>
              <a:rPr lang="lt-LT" dirty="0"/>
              <a:t> </a:t>
            </a:r>
            <a:r>
              <a:rPr lang="lt-LT" dirty="0" err="1"/>
              <a:t>lines</a:t>
            </a:r>
            <a:r>
              <a:rPr lang="lt-LT" dirty="0"/>
              <a:t> to </a:t>
            </a:r>
            <a:r>
              <a:rPr lang="lt-LT" dirty="0" err="1"/>
              <a:t>show</a:t>
            </a:r>
            <a:r>
              <a:rPr lang="lt-LT" dirty="0"/>
              <a:t> </a:t>
            </a:r>
            <a:r>
              <a:rPr lang="lt-LT" dirty="0" err="1"/>
              <a:t>their</a:t>
            </a:r>
            <a:r>
              <a:rPr lang="lt-LT" dirty="0"/>
              <a:t> </a:t>
            </a:r>
            <a:r>
              <a:rPr lang="lt-LT" dirty="0" err="1"/>
              <a:t>relationships</a:t>
            </a:r>
            <a:r>
              <a:rPr lang="lt-LT" dirty="0"/>
              <a:t> </a:t>
            </a:r>
            <a:r>
              <a:rPr lang="lt-LT" dirty="0" err="1"/>
              <a:t>and</a:t>
            </a:r>
            <a:r>
              <a:rPr lang="lt-LT" dirty="0"/>
              <a:t> </a:t>
            </a:r>
            <a:r>
              <a:rPr lang="lt-LT" dirty="0" err="1"/>
              <a:t>reporting</a:t>
            </a:r>
            <a:r>
              <a:rPr lang="lt-LT" dirty="0"/>
              <a:t> </a:t>
            </a:r>
            <a:r>
              <a:rPr lang="lt-LT" dirty="0" err="1"/>
              <a:t>lines</a:t>
            </a:r>
            <a:r>
              <a:rPr lang="lt-LT" dirty="0"/>
              <a:t>.</a:t>
            </a:r>
          </a:p>
          <a:p>
            <a:endParaRPr lang="lt-LT" dirty="0"/>
          </a:p>
          <a:p>
            <a:r>
              <a:rPr lang="lt-LT" dirty="0" err="1"/>
              <a:t>Organigrams</a:t>
            </a:r>
            <a:r>
              <a:rPr lang="lt-LT" dirty="0"/>
              <a:t> </a:t>
            </a:r>
            <a:r>
              <a:rPr lang="lt-LT" dirty="0" err="1"/>
              <a:t>can</a:t>
            </a:r>
            <a:r>
              <a:rPr lang="lt-LT" dirty="0"/>
              <a:t> be </a:t>
            </a:r>
            <a:r>
              <a:rPr lang="lt-LT" dirty="0" err="1"/>
              <a:t>useful</a:t>
            </a:r>
            <a:r>
              <a:rPr lang="lt-LT" dirty="0"/>
              <a:t> </a:t>
            </a:r>
            <a:r>
              <a:rPr lang="lt-LT" dirty="0" err="1"/>
              <a:t>in</a:t>
            </a:r>
            <a:r>
              <a:rPr lang="lt-LT" dirty="0"/>
              <a:t> </a:t>
            </a:r>
            <a:r>
              <a:rPr lang="lt-LT" dirty="0" err="1"/>
              <a:t>understanding</a:t>
            </a:r>
            <a:r>
              <a:rPr lang="lt-LT" dirty="0"/>
              <a:t> </a:t>
            </a:r>
            <a:r>
              <a:rPr lang="lt-LT" dirty="0" err="1"/>
              <a:t>the</a:t>
            </a:r>
            <a:r>
              <a:rPr lang="lt-LT" dirty="0"/>
              <a:t> </a:t>
            </a:r>
            <a:r>
              <a:rPr lang="lt-LT" dirty="0" err="1"/>
              <a:t>overall</a:t>
            </a:r>
            <a:r>
              <a:rPr lang="lt-LT" dirty="0"/>
              <a:t> </a:t>
            </a:r>
            <a:r>
              <a:rPr lang="lt-LT" dirty="0" err="1"/>
              <a:t>structure</a:t>
            </a:r>
            <a:r>
              <a:rPr lang="lt-LT" dirty="0"/>
              <a:t> </a:t>
            </a:r>
            <a:r>
              <a:rPr lang="lt-LT" dirty="0" err="1"/>
              <a:t>of</a:t>
            </a:r>
            <a:r>
              <a:rPr lang="lt-LT" dirty="0"/>
              <a:t> </a:t>
            </a:r>
            <a:r>
              <a:rPr lang="lt-LT" dirty="0" err="1"/>
              <a:t>an</a:t>
            </a:r>
            <a:r>
              <a:rPr lang="lt-LT" dirty="0"/>
              <a:t> </a:t>
            </a:r>
            <a:r>
              <a:rPr lang="lt-LT" dirty="0" err="1"/>
              <a:t>organization</a:t>
            </a:r>
            <a:r>
              <a:rPr lang="lt-LT" dirty="0"/>
              <a:t>, </a:t>
            </a:r>
            <a:r>
              <a:rPr lang="lt-LT" dirty="0" err="1"/>
              <a:t>including</a:t>
            </a:r>
            <a:r>
              <a:rPr lang="lt-LT" dirty="0"/>
              <a:t> </a:t>
            </a:r>
            <a:r>
              <a:rPr lang="lt-LT" dirty="0" err="1"/>
              <a:t>its</a:t>
            </a:r>
            <a:r>
              <a:rPr lang="lt-LT" dirty="0"/>
              <a:t> </a:t>
            </a:r>
            <a:r>
              <a:rPr lang="lt-LT" dirty="0" err="1"/>
              <a:t>hierarchy</a:t>
            </a:r>
            <a:r>
              <a:rPr lang="lt-LT" dirty="0"/>
              <a:t> </a:t>
            </a:r>
            <a:r>
              <a:rPr lang="lt-LT" dirty="0" err="1"/>
              <a:t>of</a:t>
            </a:r>
            <a:r>
              <a:rPr lang="lt-LT" dirty="0"/>
              <a:t> </a:t>
            </a:r>
            <a:r>
              <a:rPr lang="lt-LT" dirty="0" err="1"/>
              <a:t>positions</a:t>
            </a:r>
            <a:r>
              <a:rPr lang="lt-LT" dirty="0"/>
              <a:t> </a:t>
            </a:r>
            <a:r>
              <a:rPr lang="lt-LT" dirty="0" err="1"/>
              <a:t>and</a:t>
            </a:r>
            <a:r>
              <a:rPr lang="lt-LT" dirty="0"/>
              <a:t> </a:t>
            </a:r>
            <a:r>
              <a:rPr lang="lt-LT" dirty="0" err="1"/>
              <a:t>reporting</a:t>
            </a:r>
            <a:r>
              <a:rPr lang="lt-LT" dirty="0"/>
              <a:t> </a:t>
            </a:r>
            <a:r>
              <a:rPr lang="lt-LT" dirty="0" err="1"/>
              <a:t>relationships</a:t>
            </a:r>
            <a:r>
              <a:rPr lang="lt-LT" dirty="0"/>
              <a:t>, </a:t>
            </a:r>
            <a:r>
              <a:rPr lang="lt-LT" dirty="0" err="1"/>
              <a:t>and</a:t>
            </a:r>
            <a:r>
              <a:rPr lang="lt-LT" dirty="0"/>
              <a:t> </a:t>
            </a:r>
            <a:r>
              <a:rPr lang="lt-LT" dirty="0" err="1"/>
              <a:t>can</a:t>
            </a:r>
            <a:r>
              <a:rPr lang="lt-LT" dirty="0"/>
              <a:t> also be </a:t>
            </a:r>
            <a:r>
              <a:rPr lang="lt-LT" dirty="0" err="1"/>
              <a:t>useful</a:t>
            </a:r>
            <a:r>
              <a:rPr lang="lt-LT" dirty="0"/>
              <a:t> </a:t>
            </a:r>
            <a:r>
              <a:rPr lang="lt-LT" dirty="0" err="1"/>
              <a:t>in</a:t>
            </a:r>
            <a:r>
              <a:rPr lang="lt-LT" dirty="0"/>
              <a:t> </a:t>
            </a:r>
            <a:r>
              <a:rPr lang="lt-LT" dirty="0" err="1"/>
              <a:t>communicating</a:t>
            </a:r>
            <a:r>
              <a:rPr lang="lt-LT" dirty="0"/>
              <a:t> </a:t>
            </a:r>
            <a:r>
              <a:rPr lang="lt-LT" dirty="0" err="1"/>
              <a:t>this</a:t>
            </a:r>
            <a:r>
              <a:rPr lang="lt-LT" dirty="0"/>
              <a:t> </a:t>
            </a:r>
            <a:r>
              <a:rPr lang="lt-LT" dirty="0" err="1"/>
              <a:t>information</a:t>
            </a:r>
            <a:r>
              <a:rPr lang="lt-LT" dirty="0"/>
              <a:t> to </a:t>
            </a:r>
            <a:r>
              <a:rPr lang="lt-LT" dirty="0" err="1"/>
              <a:t>others</a:t>
            </a:r>
            <a:r>
              <a:rPr lang="lt-LT" dirty="0"/>
              <a:t>. </a:t>
            </a:r>
            <a:r>
              <a:rPr lang="lt-LT" dirty="0" err="1"/>
              <a:t>However</a:t>
            </a:r>
            <a:r>
              <a:rPr lang="lt-LT" dirty="0"/>
              <a:t>, </a:t>
            </a:r>
            <a:r>
              <a:rPr lang="lt-LT" dirty="0" err="1"/>
              <a:t>it's</a:t>
            </a:r>
            <a:r>
              <a:rPr lang="lt-LT" dirty="0"/>
              <a:t> </a:t>
            </a:r>
            <a:r>
              <a:rPr lang="lt-LT" dirty="0" err="1"/>
              <a:t>important</a:t>
            </a:r>
            <a:r>
              <a:rPr lang="lt-LT" dirty="0"/>
              <a:t> to </a:t>
            </a:r>
            <a:r>
              <a:rPr lang="lt-LT" dirty="0" err="1"/>
              <a:t>note</a:t>
            </a:r>
            <a:r>
              <a:rPr lang="lt-LT" dirty="0"/>
              <a:t> </a:t>
            </a:r>
            <a:r>
              <a:rPr lang="lt-LT" dirty="0" err="1"/>
              <a:t>that</a:t>
            </a:r>
            <a:r>
              <a:rPr lang="lt-LT" dirty="0"/>
              <a:t> </a:t>
            </a:r>
            <a:r>
              <a:rPr lang="lt-LT" dirty="0" err="1"/>
              <a:t>an</a:t>
            </a:r>
            <a:r>
              <a:rPr lang="lt-LT" dirty="0"/>
              <a:t> </a:t>
            </a:r>
            <a:r>
              <a:rPr lang="lt-LT" dirty="0" err="1"/>
              <a:t>organigram</a:t>
            </a:r>
            <a:r>
              <a:rPr lang="lt-LT" dirty="0"/>
              <a:t> </a:t>
            </a:r>
            <a:r>
              <a:rPr lang="lt-LT" dirty="0" err="1"/>
              <a:t>is</a:t>
            </a:r>
            <a:r>
              <a:rPr lang="lt-LT" dirty="0"/>
              <a:t> just </a:t>
            </a:r>
            <a:r>
              <a:rPr lang="lt-LT" dirty="0" err="1"/>
              <a:t>one</a:t>
            </a:r>
            <a:r>
              <a:rPr lang="lt-LT" dirty="0"/>
              <a:t> </a:t>
            </a:r>
            <a:r>
              <a:rPr lang="lt-LT" dirty="0" err="1"/>
              <a:t>type</a:t>
            </a:r>
            <a:r>
              <a:rPr lang="lt-LT" dirty="0"/>
              <a:t> </a:t>
            </a:r>
            <a:r>
              <a:rPr lang="lt-LT" dirty="0" err="1"/>
              <a:t>of</a:t>
            </a:r>
            <a:r>
              <a:rPr lang="lt-LT" dirty="0"/>
              <a:t> </a:t>
            </a:r>
            <a:r>
              <a:rPr lang="lt-LT" dirty="0" err="1"/>
              <a:t>graphic</a:t>
            </a:r>
            <a:r>
              <a:rPr lang="lt-LT" dirty="0"/>
              <a:t> </a:t>
            </a:r>
            <a:r>
              <a:rPr lang="lt-LT" dirty="0" err="1"/>
              <a:t>representation</a:t>
            </a:r>
            <a:r>
              <a:rPr lang="lt-LT" dirty="0"/>
              <a:t> </a:t>
            </a:r>
            <a:r>
              <a:rPr lang="lt-LT" dirty="0" err="1"/>
              <a:t>of</a:t>
            </a:r>
            <a:r>
              <a:rPr lang="lt-LT" dirty="0"/>
              <a:t> </a:t>
            </a:r>
            <a:r>
              <a:rPr lang="lt-LT" dirty="0" err="1"/>
              <a:t>organizational</a:t>
            </a:r>
            <a:r>
              <a:rPr lang="lt-LT" dirty="0"/>
              <a:t> </a:t>
            </a:r>
            <a:r>
              <a:rPr lang="lt-LT" dirty="0" err="1"/>
              <a:t>structure</a:t>
            </a:r>
            <a:r>
              <a:rPr lang="lt-LT" dirty="0"/>
              <a:t>, </a:t>
            </a:r>
            <a:r>
              <a:rPr lang="lt-LT" dirty="0" err="1"/>
              <a:t>and</a:t>
            </a:r>
            <a:r>
              <a:rPr lang="lt-LT" dirty="0"/>
              <a:t> </a:t>
            </a:r>
            <a:r>
              <a:rPr lang="lt-LT" dirty="0" err="1"/>
              <a:t>may</a:t>
            </a:r>
            <a:r>
              <a:rPr lang="lt-LT" dirty="0"/>
              <a:t> </a:t>
            </a:r>
            <a:r>
              <a:rPr lang="lt-LT" dirty="0" err="1"/>
              <a:t>not</a:t>
            </a:r>
            <a:r>
              <a:rPr lang="lt-LT" dirty="0"/>
              <a:t> </a:t>
            </a:r>
            <a:r>
              <a:rPr lang="lt-LT" dirty="0" err="1"/>
              <a:t>fully</a:t>
            </a:r>
            <a:r>
              <a:rPr lang="lt-LT" dirty="0"/>
              <a:t> </a:t>
            </a:r>
            <a:r>
              <a:rPr lang="lt-LT" dirty="0" err="1"/>
              <a:t>convey</a:t>
            </a:r>
            <a:r>
              <a:rPr lang="lt-LT" dirty="0"/>
              <a:t> </a:t>
            </a:r>
            <a:r>
              <a:rPr lang="lt-LT" dirty="0" err="1"/>
              <a:t>the</a:t>
            </a:r>
            <a:r>
              <a:rPr lang="lt-LT" dirty="0"/>
              <a:t> </a:t>
            </a:r>
            <a:r>
              <a:rPr lang="lt-LT" dirty="0" err="1"/>
              <a:t>complexity</a:t>
            </a:r>
            <a:r>
              <a:rPr lang="lt-LT" dirty="0"/>
              <a:t> </a:t>
            </a:r>
            <a:r>
              <a:rPr lang="lt-LT" dirty="0" err="1"/>
              <a:t>of</a:t>
            </a:r>
            <a:r>
              <a:rPr lang="lt-LT" dirty="0"/>
              <a:t> </a:t>
            </a:r>
            <a:r>
              <a:rPr lang="lt-LT" dirty="0" err="1"/>
              <a:t>the</a:t>
            </a:r>
            <a:r>
              <a:rPr lang="lt-LT" dirty="0"/>
              <a:t> </a:t>
            </a:r>
            <a:r>
              <a:rPr lang="lt-LT" dirty="0" err="1"/>
              <a:t>organizational</a:t>
            </a:r>
            <a:r>
              <a:rPr lang="lt-LT" dirty="0"/>
              <a:t> </a:t>
            </a:r>
            <a:r>
              <a:rPr lang="lt-LT" dirty="0" err="1"/>
              <a:t>structure</a:t>
            </a:r>
            <a:r>
              <a:rPr lang="lt-LT" dirty="0"/>
              <a:t>.</a:t>
            </a:r>
            <a:endParaRPr lang="en-GB" dirty="0"/>
          </a:p>
        </p:txBody>
      </p:sp>
      <p:sp>
        <p:nvSpPr>
          <p:cNvPr id="4" name="Slide Number Placeholder 3"/>
          <p:cNvSpPr>
            <a:spLocks noGrp="1"/>
          </p:cNvSpPr>
          <p:nvPr>
            <p:ph type="sldNum" sz="quarter" idx="5"/>
          </p:nvPr>
        </p:nvSpPr>
        <p:spPr/>
        <p:txBody>
          <a:bodyPr/>
          <a:lstStyle/>
          <a:p>
            <a:fld id="{CB540E06-0625-8A46-9812-778CB6014CAC}" type="slidenum">
              <a:rPr lang="en-GB" smtClean="0"/>
              <a:t>28</a:t>
            </a:fld>
            <a:endParaRPr lang="en-GB"/>
          </a:p>
        </p:txBody>
      </p:sp>
    </p:spTree>
    <p:extLst>
      <p:ext uri="{BB962C8B-B14F-4D97-AF65-F5344CB8AC3E}">
        <p14:creationId xmlns:p14="http://schemas.microsoft.com/office/powerpoint/2010/main" val="2037032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noProof="0" dirty="0">
                <a:solidFill>
                  <a:srgbClr val="374151"/>
                </a:solidFill>
                <a:effectLst/>
                <a:latin typeface="Söhne"/>
              </a:rPr>
              <a:t>There are many different types of organizational structures. Each of these types has its own unique advantages and disadvantages, and the choice of structure will depend on the specific needs and goals of the organization. Some structures, such as functional and divisional structures, are more traditional and common, while others, such as </a:t>
            </a:r>
            <a:r>
              <a:rPr lang="en-GB" b="0" i="0" u="none" strike="noStrike" noProof="0" dirty="0" err="1">
                <a:solidFill>
                  <a:srgbClr val="374151"/>
                </a:solidFill>
                <a:effectLst/>
                <a:latin typeface="Söhne"/>
              </a:rPr>
              <a:t>holacracy</a:t>
            </a:r>
            <a:r>
              <a:rPr lang="en-GB" b="0" i="0" u="none" strike="noStrike" noProof="0" dirty="0">
                <a:solidFill>
                  <a:srgbClr val="374151"/>
                </a:solidFill>
                <a:effectLst/>
                <a:latin typeface="Söhne"/>
              </a:rPr>
              <a:t> and agile structures, are newer, reflecting a changing approach to work.</a:t>
            </a:r>
            <a:endParaRPr lang="en-GB" noProof="0" dirty="0"/>
          </a:p>
        </p:txBody>
      </p:sp>
      <p:sp>
        <p:nvSpPr>
          <p:cNvPr id="4" name="Slide Number Placeholder 3"/>
          <p:cNvSpPr>
            <a:spLocks noGrp="1"/>
          </p:cNvSpPr>
          <p:nvPr>
            <p:ph type="sldNum" sz="quarter" idx="5"/>
          </p:nvPr>
        </p:nvSpPr>
        <p:spPr/>
        <p:txBody>
          <a:bodyPr/>
          <a:lstStyle/>
          <a:p>
            <a:fld id="{CB540E06-0625-8A46-9812-778CB6014CAC}" type="slidenum">
              <a:rPr lang="en-GB" smtClean="0"/>
              <a:t>29</a:t>
            </a:fld>
            <a:endParaRPr lang="en-GB"/>
          </a:p>
        </p:txBody>
      </p:sp>
    </p:spTree>
    <p:extLst>
      <p:ext uri="{BB962C8B-B14F-4D97-AF65-F5344CB8AC3E}">
        <p14:creationId xmlns:p14="http://schemas.microsoft.com/office/powerpoint/2010/main" val="2246078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LT" noProof="0" dirty="0">
                <a:ea typeface="ＭＳ Ｐゴシック" panose="020B0600070205080204" pitchFamily="34" charset="-128"/>
              </a:rPr>
              <a:t>In a functional structure, employees are grouped according to similar functions or areas of expertise, such as finance, marketing, or operations. This structure can promote efficiency and specialization, as employees can focus on their specific areas of expertise and improve their specialized skills and knowledge.</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In a functional structure, each functional area is typically led by a manager or director who oversees the work of employees in that area. This manager is responsible for setting goals and objectives for their area of responsibility, as well as coordinating and communicating with other functional areas to ensure that overall organizational goals are achieved.</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One of the main advantages of a functional structure is that it can help promote cost and effort reduction, as similar functions are consolidated into one department. It can also help promote consistency and standardization in organizational activities.</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However, a functional structure can also have certain drawbacks. Coordinating various functional areas can be complex, leading to silos where employees focus more on their individual functions rather than overall organizational goals. Additionally, decision-making can be slow and bureaucratic, as decisions in each functional area need to be passed up and down the hierarchy.</a:t>
            </a:r>
          </a:p>
        </p:txBody>
      </p:sp>
      <p:sp>
        <p:nvSpPr>
          <p:cNvPr id="4" name="Slide Number Placeholder 3"/>
          <p:cNvSpPr>
            <a:spLocks noGrp="1"/>
          </p:cNvSpPr>
          <p:nvPr>
            <p:ph type="sldNum" sz="quarter" idx="5"/>
          </p:nvPr>
        </p:nvSpPr>
        <p:spPr/>
        <p:txBody>
          <a:bodyPr/>
          <a:lstStyle/>
          <a:p>
            <a:fld id="{CB540E06-0625-8A46-9812-778CB6014CAC}" type="slidenum">
              <a:rPr lang="en-GB" smtClean="0"/>
              <a:t>30</a:t>
            </a:fld>
            <a:endParaRPr lang="en-GB" dirty="0"/>
          </a:p>
        </p:txBody>
      </p:sp>
    </p:spTree>
    <p:extLst>
      <p:ext uri="{BB962C8B-B14F-4D97-AF65-F5344CB8AC3E}">
        <p14:creationId xmlns:p14="http://schemas.microsoft.com/office/powerpoint/2010/main" val="12469239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LT" noProof="0" dirty="0">
                <a:ea typeface="ＭＳ Ｐゴシック" panose="020B0600070205080204" pitchFamily="34" charset="-128"/>
              </a:rPr>
              <a:t>In the divisional structure, an organization is divided into semi-autonomous units based on factors such as geography, product lines, or customer groups. Each unit has its functional areas, such as marketing, finance, and operations, and operates as a relatively independent entity within the larger organization.</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In the divisional structure, each unit is typically led by a director who is responsible for the overall performance of the unit. The general manager has significant decision-making authority and is responsible for setting goals and objectives for the unit, as well as coordination and communication with other units.</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One of the main advantages of the divisional structure is that it can promote flexibility and adaptability, as each unit can quickly respond to changes in a particular market or environment. Additionally, units can be structured to maximize efficiency and effectiveness in specific areas of operation, which can help improve overall organizational performance.</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However, the divisional structure can also have some drawbacks. Communication and coordination between units can be complex, and there may be duplication of effort in areas where unit activities overlap. Additionally, decision-making may be decentralized, which can lead to inconsistencies in strategy and direction across different units.</a:t>
            </a:r>
            <a:endParaRPr lang="en-GB" noProof="0" dirty="0"/>
          </a:p>
        </p:txBody>
      </p:sp>
      <p:sp>
        <p:nvSpPr>
          <p:cNvPr id="4" name="Slide Number Placeholder 3"/>
          <p:cNvSpPr>
            <a:spLocks noGrp="1"/>
          </p:cNvSpPr>
          <p:nvPr>
            <p:ph type="sldNum" sz="quarter" idx="5"/>
          </p:nvPr>
        </p:nvSpPr>
        <p:spPr/>
        <p:txBody>
          <a:bodyPr/>
          <a:lstStyle/>
          <a:p>
            <a:fld id="{CB540E06-0625-8A46-9812-778CB6014CAC}" type="slidenum">
              <a:rPr lang="en-GB" smtClean="0"/>
              <a:t>31</a:t>
            </a:fld>
            <a:endParaRPr lang="en-GB"/>
          </a:p>
        </p:txBody>
      </p:sp>
    </p:spTree>
    <p:extLst>
      <p:ext uri="{BB962C8B-B14F-4D97-AF65-F5344CB8AC3E}">
        <p14:creationId xmlns:p14="http://schemas.microsoft.com/office/powerpoint/2010/main" val="2192176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LT" noProof="0" dirty="0">
                <a:ea typeface="ＭＳ Ｐゴシック" panose="020B0600070205080204" pitchFamily="34" charset="-128"/>
              </a:rPr>
              <a:t>Organizing is a management function that involves arranging people, resources, and tasks in a coordinated and systematic way to achieve the goals of an organization. It involves identifying the activities to be performed, grouping them into departments or teams, delegating responsibility and authority, and establishing relationships among individuals and groups to facilitate communication, coordination, and cooperation.</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The organizing function is important because it enables an organization to operate efficiently and effectively, with clear lines of authority, responsibility, and communication. Effective organizing ensures that tasks are completed in a timely and cost-effective manner, that resources are used efficiently, and that employees are empowered to make decisions and take ownership of their work.</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Organizing can include creating organizational charts, establishing job descriptions and roles, developing communication channels, setting up workflows and processes, and implementing systems and tools to support coordination and collaboration. It is an ongoing process that requires ongoing evaluation and adjustment to meet changing needs and goals.</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Work specialization is a key component of organizing. It involves dividing work into smaller, more specialized tasks that can be performed by individuals or groups with specific skills or expertise. Work specialization is also known as division of </a:t>
            </a:r>
            <a:r>
              <a:rPr lang="en-GB" altLang="en-LT" noProof="0" dirty="0" err="1">
                <a:ea typeface="ＭＳ Ｐゴシック" panose="020B0600070205080204" pitchFamily="34" charset="-128"/>
              </a:rPr>
              <a:t>labor</a:t>
            </a:r>
            <a:r>
              <a:rPr lang="en-GB" altLang="en-LT" noProof="0" dirty="0">
                <a:ea typeface="ＭＳ Ｐゴシック" panose="020B0600070205080204" pitchFamily="34" charset="-128"/>
              </a:rPr>
              <a:t>.</a:t>
            </a:r>
          </a:p>
          <a:p>
            <a:endParaRPr lang="en-GB" altLang="en-LT" noProof="0" dirty="0">
              <a:ea typeface="ＭＳ Ｐゴシック" panose="020B0600070205080204" pitchFamily="34" charset="-128"/>
            </a:endParaRPr>
          </a:p>
          <a:p>
            <a:r>
              <a:rPr lang="en-GB" altLang="en-LT" noProof="0" dirty="0">
                <a:ea typeface="ＭＳ Ｐゴシック" panose="020B0600070205080204" pitchFamily="34" charset="-128"/>
              </a:rPr>
              <a:t>The idea behind work specialization is that by breaking down complex tasks into smaller, more manageable parts, individuals can become more efficient and productive in their work. This leads to greater output and improved quality of work. For example, in a manufacturing plant, work specialization might involve dividing the production process into separate tasks such as assembly, painting, and quality control, each performed by a specialized worker or team.</a:t>
            </a:r>
            <a:endParaRPr lang="en-GB" noProof="0" dirty="0"/>
          </a:p>
        </p:txBody>
      </p:sp>
      <p:sp>
        <p:nvSpPr>
          <p:cNvPr id="4" name="Slide Number Placeholder 3"/>
          <p:cNvSpPr>
            <a:spLocks noGrp="1"/>
          </p:cNvSpPr>
          <p:nvPr>
            <p:ph type="sldNum" sz="quarter" idx="5"/>
          </p:nvPr>
        </p:nvSpPr>
        <p:spPr/>
        <p:txBody>
          <a:bodyPr/>
          <a:lstStyle/>
          <a:p>
            <a:fld id="{CB540E06-0625-8A46-9812-778CB6014CAC}" type="slidenum">
              <a:rPr lang="en-GB" smtClean="0"/>
              <a:t>3</a:t>
            </a:fld>
            <a:endParaRPr lang="en-GB"/>
          </a:p>
        </p:txBody>
      </p:sp>
    </p:spTree>
    <p:extLst>
      <p:ext uri="{BB962C8B-B14F-4D97-AF65-F5344CB8AC3E}">
        <p14:creationId xmlns:p14="http://schemas.microsoft.com/office/powerpoint/2010/main" val="1651653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err="1"/>
              <a:t>Matric</a:t>
            </a:r>
            <a:r>
              <a:rPr lang="lt-LT" dirty="0"/>
              <a:t> </a:t>
            </a:r>
            <a:r>
              <a:rPr lang="lt-LT" dirty="0" err="1"/>
              <a:t>structure</a:t>
            </a:r>
            <a:r>
              <a:rPr lang="lt-LT" dirty="0"/>
              <a:t> </a:t>
            </a:r>
            <a:r>
              <a:rPr lang="lt-LT" dirty="0" err="1"/>
              <a:t>is</a:t>
            </a:r>
            <a:r>
              <a:rPr lang="lt-LT" dirty="0"/>
              <a:t> a </a:t>
            </a:r>
            <a:r>
              <a:rPr lang="lt-LT" dirty="0" err="1"/>
              <a:t>type</a:t>
            </a:r>
            <a:r>
              <a:rPr lang="lt-LT" dirty="0"/>
              <a:t> </a:t>
            </a:r>
            <a:r>
              <a:rPr lang="lt-LT" dirty="0" err="1"/>
              <a:t>of</a:t>
            </a:r>
            <a:r>
              <a:rPr lang="lt-LT" dirty="0"/>
              <a:t> </a:t>
            </a:r>
            <a:r>
              <a:rPr lang="lt-LT" dirty="0" err="1"/>
              <a:t>organizational</a:t>
            </a:r>
            <a:r>
              <a:rPr lang="lt-LT" dirty="0"/>
              <a:t> </a:t>
            </a:r>
            <a:r>
              <a:rPr lang="lt-LT" dirty="0" err="1"/>
              <a:t>structure</a:t>
            </a:r>
            <a:r>
              <a:rPr lang="lt-LT" dirty="0"/>
              <a:t> </a:t>
            </a:r>
            <a:r>
              <a:rPr lang="lt-LT" dirty="0" err="1"/>
              <a:t>that</a:t>
            </a:r>
            <a:r>
              <a:rPr lang="lt-LT" dirty="0"/>
              <a:t> </a:t>
            </a:r>
            <a:r>
              <a:rPr lang="lt-LT" dirty="0" err="1"/>
              <a:t>combines</a:t>
            </a:r>
            <a:r>
              <a:rPr lang="lt-LT" dirty="0"/>
              <a:t> </a:t>
            </a:r>
            <a:r>
              <a:rPr lang="lt-LT" dirty="0" err="1"/>
              <a:t>the</a:t>
            </a:r>
            <a:r>
              <a:rPr lang="lt-LT" dirty="0"/>
              <a:t> </a:t>
            </a:r>
            <a:r>
              <a:rPr lang="lt-LT" dirty="0" err="1"/>
              <a:t>features</a:t>
            </a:r>
            <a:r>
              <a:rPr lang="lt-LT" dirty="0"/>
              <a:t> </a:t>
            </a:r>
            <a:r>
              <a:rPr lang="lt-LT" dirty="0" err="1"/>
              <a:t>of</a:t>
            </a:r>
            <a:r>
              <a:rPr lang="lt-LT" dirty="0"/>
              <a:t> </a:t>
            </a:r>
            <a:r>
              <a:rPr lang="lt-LT" dirty="0" err="1"/>
              <a:t>functional</a:t>
            </a:r>
            <a:r>
              <a:rPr lang="lt-LT" dirty="0"/>
              <a:t> </a:t>
            </a:r>
            <a:r>
              <a:rPr lang="lt-LT" dirty="0" err="1"/>
              <a:t>and</a:t>
            </a:r>
            <a:r>
              <a:rPr lang="lt-LT" dirty="0"/>
              <a:t> </a:t>
            </a:r>
            <a:r>
              <a:rPr lang="lt-LT" dirty="0" err="1"/>
              <a:t>divisional</a:t>
            </a:r>
            <a:r>
              <a:rPr lang="lt-LT" dirty="0"/>
              <a:t> </a:t>
            </a:r>
            <a:r>
              <a:rPr lang="lt-LT" dirty="0" err="1"/>
              <a:t>structures</a:t>
            </a:r>
            <a:r>
              <a:rPr lang="lt-LT" dirty="0"/>
              <a:t>. </a:t>
            </a:r>
            <a:r>
              <a:rPr lang="lt-LT" dirty="0" err="1"/>
              <a:t>In</a:t>
            </a:r>
            <a:r>
              <a:rPr lang="lt-LT" dirty="0"/>
              <a:t> a </a:t>
            </a:r>
            <a:r>
              <a:rPr lang="lt-LT" dirty="0" err="1"/>
              <a:t>matrix</a:t>
            </a:r>
            <a:r>
              <a:rPr lang="lt-LT" dirty="0"/>
              <a:t> </a:t>
            </a:r>
            <a:r>
              <a:rPr lang="lt-LT" dirty="0" err="1"/>
              <a:t>structure</a:t>
            </a:r>
            <a:r>
              <a:rPr lang="lt-LT" dirty="0"/>
              <a:t>, </a:t>
            </a:r>
            <a:r>
              <a:rPr lang="lt-LT" dirty="0" err="1"/>
              <a:t>employees</a:t>
            </a:r>
            <a:r>
              <a:rPr lang="lt-LT" dirty="0"/>
              <a:t> are </a:t>
            </a:r>
            <a:r>
              <a:rPr lang="lt-LT" dirty="0" err="1"/>
              <a:t>grouped</a:t>
            </a:r>
            <a:r>
              <a:rPr lang="lt-LT" dirty="0"/>
              <a:t> </a:t>
            </a:r>
            <a:r>
              <a:rPr lang="lt-LT" dirty="0" err="1"/>
              <a:t>into</a:t>
            </a:r>
            <a:r>
              <a:rPr lang="lt-LT" dirty="0"/>
              <a:t> </a:t>
            </a:r>
            <a:r>
              <a:rPr lang="lt-LT" dirty="0" err="1"/>
              <a:t>functional</a:t>
            </a:r>
            <a:r>
              <a:rPr lang="lt-LT" dirty="0"/>
              <a:t> </a:t>
            </a:r>
            <a:r>
              <a:rPr lang="lt-LT" dirty="0" err="1"/>
              <a:t>departments</a:t>
            </a:r>
            <a:r>
              <a:rPr lang="lt-LT" dirty="0"/>
              <a:t> </a:t>
            </a:r>
            <a:r>
              <a:rPr lang="lt-LT" dirty="0" err="1"/>
              <a:t>such</a:t>
            </a:r>
            <a:r>
              <a:rPr lang="lt-LT" dirty="0"/>
              <a:t> </a:t>
            </a:r>
            <a:r>
              <a:rPr lang="lt-LT" dirty="0" err="1"/>
              <a:t>as</a:t>
            </a:r>
            <a:r>
              <a:rPr lang="lt-LT" dirty="0"/>
              <a:t> </a:t>
            </a:r>
            <a:r>
              <a:rPr lang="lt-LT" dirty="0" err="1"/>
              <a:t>marketing</a:t>
            </a:r>
            <a:r>
              <a:rPr lang="lt-LT" dirty="0"/>
              <a:t> </a:t>
            </a:r>
            <a:r>
              <a:rPr lang="lt-LT" dirty="0" err="1"/>
              <a:t>or</a:t>
            </a:r>
            <a:r>
              <a:rPr lang="lt-LT" dirty="0"/>
              <a:t> </a:t>
            </a:r>
            <a:r>
              <a:rPr lang="lt-LT" dirty="0" err="1"/>
              <a:t>engineering</a:t>
            </a:r>
            <a:r>
              <a:rPr lang="lt-LT" dirty="0"/>
              <a:t>, </a:t>
            </a:r>
            <a:r>
              <a:rPr lang="lt-LT" dirty="0" err="1"/>
              <a:t>as</a:t>
            </a:r>
            <a:r>
              <a:rPr lang="lt-LT" dirty="0"/>
              <a:t> </a:t>
            </a:r>
            <a:r>
              <a:rPr lang="lt-LT" dirty="0" err="1"/>
              <a:t>well</a:t>
            </a:r>
            <a:r>
              <a:rPr lang="lt-LT" dirty="0"/>
              <a:t> </a:t>
            </a:r>
            <a:r>
              <a:rPr lang="lt-LT" dirty="0" err="1"/>
              <a:t>as</a:t>
            </a:r>
            <a:r>
              <a:rPr lang="lt-LT" dirty="0"/>
              <a:t> </a:t>
            </a:r>
            <a:r>
              <a:rPr lang="lt-LT" dirty="0" err="1"/>
              <a:t>into</a:t>
            </a:r>
            <a:r>
              <a:rPr lang="lt-LT" dirty="0"/>
              <a:t> </a:t>
            </a:r>
            <a:r>
              <a:rPr lang="lt-LT" dirty="0" err="1"/>
              <a:t>product</a:t>
            </a:r>
            <a:r>
              <a:rPr lang="lt-LT" dirty="0"/>
              <a:t> </a:t>
            </a:r>
            <a:r>
              <a:rPr lang="lt-LT" dirty="0" err="1"/>
              <a:t>or</a:t>
            </a:r>
            <a:r>
              <a:rPr lang="lt-LT" dirty="0"/>
              <a:t> </a:t>
            </a:r>
            <a:r>
              <a:rPr lang="lt-LT" dirty="0" err="1"/>
              <a:t>project</a:t>
            </a:r>
            <a:r>
              <a:rPr lang="lt-LT" dirty="0"/>
              <a:t> </a:t>
            </a:r>
            <a:r>
              <a:rPr lang="lt-LT" dirty="0" err="1"/>
              <a:t>teams</a:t>
            </a:r>
            <a:r>
              <a:rPr lang="lt-LT" dirty="0"/>
              <a:t> </a:t>
            </a:r>
            <a:r>
              <a:rPr lang="lt-LT" dirty="0" err="1"/>
              <a:t>that</a:t>
            </a:r>
            <a:r>
              <a:rPr lang="lt-LT" dirty="0"/>
              <a:t> </a:t>
            </a:r>
            <a:r>
              <a:rPr lang="lt-LT" dirty="0" err="1"/>
              <a:t>encompass</a:t>
            </a:r>
            <a:r>
              <a:rPr lang="lt-LT" dirty="0"/>
              <a:t> </a:t>
            </a:r>
            <a:r>
              <a:rPr lang="lt-LT" dirty="0" err="1"/>
              <a:t>various</a:t>
            </a:r>
            <a:r>
              <a:rPr lang="lt-LT" dirty="0"/>
              <a:t> </a:t>
            </a:r>
            <a:r>
              <a:rPr lang="lt-LT" dirty="0" err="1"/>
              <a:t>functional</a:t>
            </a:r>
            <a:r>
              <a:rPr lang="lt-LT" dirty="0"/>
              <a:t> </a:t>
            </a:r>
            <a:r>
              <a:rPr lang="lt-LT" dirty="0" err="1"/>
              <a:t>areas</a:t>
            </a:r>
            <a:r>
              <a:rPr lang="lt-LT" dirty="0"/>
              <a:t>.</a:t>
            </a:r>
          </a:p>
          <a:p>
            <a:endParaRPr lang="lt-LT" dirty="0"/>
          </a:p>
          <a:p>
            <a:r>
              <a:rPr lang="lt-LT" dirty="0" err="1"/>
              <a:t>In</a:t>
            </a:r>
            <a:r>
              <a:rPr lang="lt-LT" dirty="0"/>
              <a:t> a </a:t>
            </a:r>
            <a:r>
              <a:rPr lang="lt-LT" dirty="0" err="1"/>
              <a:t>matrix</a:t>
            </a:r>
            <a:r>
              <a:rPr lang="lt-LT" dirty="0"/>
              <a:t> </a:t>
            </a:r>
            <a:r>
              <a:rPr lang="lt-LT" dirty="0" err="1"/>
              <a:t>structure</a:t>
            </a:r>
            <a:r>
              <a:rPr lang="lt-LT" dirty="0"/>
              <a:t>, </a:t>
            </a:r>
            <a:r>
              <a:rPr lang="lt-LT" dirty="0" err="1"/>
              <a:t>each</a:t>
            </a:r>
            <a:r>
              <a:rPr lang="lt-LT" dirty="0"/>
              <a:t> </a:t>
            </a:r>
            <a:r>
              <a:rPr lang="lt-LT" dirty="0" err="1"/>
              <a:t>employee</a:t>
            </a:r>
            <a:r>
              <a:rPr lang="lt-LT" dirty="0"/>
              <a:t> </a:t>
            </a:r>
            <a:r>
              <a:rPr lang="lt-LT" dirty="0" err="1"/>
              <a:t>typically</a:t>
            </a:r>
            <a:r>
              <a:rPr lang="lt-LT" dirty="0"/>
              <a:t> </a:t>
            </a:r>
            <a:r>
              <a:rPr lang="lt-LT" dirty="0" err="1"/>
              <a:t>has</a:t>
            </a:r>
            <a:r>
              <a:rPr lang="lt-LT" dirty="0"/>
              <a:t> </a:t>
            </a:r>
            <a:r>
              <a:rPr lang="lt-LT" dirty="0" err="1"/>
              <a:t>two</a:t>
            </a:r>
            <a:r>
              <a:rPr lang="lt-LT" dirty="0"/>
              <a:t> </a:t>
            </a:r>
            <a:r>
              <a:rPr lang="lt-LT" dirty="0" err="1"/>
              <a:t>bosses</a:t>
            </a:r>
            <a:r>
              <a:rPr lang="lt-LT" dirty="0"/>
              <a:t>: a </a:t>
            </a:r>
            <a:r>
              <a:rPr lang="lt-LT" dirty="0" err="1"/>
              <a:t>functional</a:t>
            </a:r>
            <a:r>
              <a:rPr lang="lt-LT" dirty="0"/>
              <a:t> </a:t>
            </a:r>
            <a:r>
              <a:rPr lang="lt-LT" dirty="0" err="1"/>
              <a:t>manager</a:t>
            </a:r>
            <a:r>
              <a:rPr lang="lt-LT" dirty="0"/>
              <a:t> </a:t>
            </a:r>
            <a:r>
              <a:rPr lang="lt-LT" dirty="0" err="1"/>
              <a:t>who</a:t>
            </a:r>
            <a:r>
              <a:rPr lang="lt-LT" dirty="0"/>
              <a:t> </a:t>
            </a:r>
            <a:r>
              <a:rPr lang="lt-LT" dirty="0" err="1"/>
              <a:t>oversees</a:t>
            </a:r>
            <a:r>
              <a:rPr lang="lt-LT" dirty="0"/>
              <a:t> </a:t>
            </a:r>
            <a:r>
              <a:rPr lang="lt-LT" dirty="0" err="1"/>
              <a:t>their</a:t>
            </a:r>
            <a:r>
              <a:rPr lang="lt-LT" dirty="0"/>
              <a:t> </a:t>
            </a:r>
            <a:r>
              <a:rPr lang="lt-LT" dirty="0" err="1"/>
              <a:t>work</a:t>
            </a:r>
            <a:r>
              <a:rPr lang="lt-LT" dirty="0"/>
              <a:t> </a:t>
            </a:r>
            <a:r>
              <a:rPr lang="lt-LT" dirty="0" err="1"/>
              <a:t>in</a:t>
            </a:r>
            <a:r>
              <a:rPr lang="lt-LT" dirty="0"/>
              <a:t> a </a:t>
            </a:r>
            <a:r>
              <a:rPr lang="lt-LT" dirty="0" err="1"/>
              <a:t>specific</a:t>
            </a:r>
            <a:r>
              <a:rPr lang="lt-LT" dirty="0"/>
              <a:t> </a:t>
            </a:r>
            <a:r>
              <a:rPr lang="lt-LT" dirty="0" err="1"/>
              <a:t>functional</a:t>
            </a:r>
            <a:r>
              <a:rPr lang="lt-LT" dirty="0"/>
              <a:t> </a:t>
            </a:r>
            <a:r>
              <a:rPr lang="lt-LT" dirty="0" err="1"/>
              <a:t>area</a:t>
            </a:r>
            <a:r>
              <a:rPr lang="lt-LT" dirty="0"/>
              <a:t>, </a:t>
            </a:r>
            <a:r>
              <a:rPr lang="lt-LT" dirty="0" err="1"/>
              <a:t>and</a:t>
            </a:r>
            <a:r>
              <a:rPr lang="lt-LT" dirty="0"/>
              <a:t> a </a:t>
            </a:r>
            <a:r>
              <a:rPr lang="lt-LT" dirty="0" err="1"/>
              <a:t>project</a:t>
            </a:r>
            <a:r>
              <a:rPr lang="lt-LT" dirty="0"/>
              <a:t> </a:t>
            </a:r>
            <a:r>
              <a:rPr lang="lt-LT" dirty="0" err="1"/>
              <a:t>manager</a:t>
            </a:r>
            <a:r>
              <a:rPr lang="lt-LT" dirty="0"/>
              <a:t> </a:t>
            </a:r>
            <a:r>
              <a:rPr lang="lt-LT" dirty="0" err="1"/>
              <a:t>who</a:t>
            </a:r>
            <a:r>
              <a:rPr lang="lt-LT" dirty="0"/>
              <a:t> </a:t>
            </a:r>
            <a:r>
              <a:rPr lang="lt-LT" dirty="0" err="1"/>
              <a:t>supervises</a:t>
            </a:r>
            <a:r>
              <a:rPr lang="lt-LT" dirty="0"/>
              <a:t> </a:t>
            </a:r>
            <a:r>
              <a:rPr lang="lt-LT" dirty="0" err="1"/>
              <a:t>their</a:t>
            </a:r>
            <a:r>
              <a:rPr lang="lt-LT" dirty="0"/>
              <a:t> </a:t>
            </a:r>
            <a:r>
              <a:rPr lang="lt-LT" dirty="0" err="1"/>
              <a:t>work</a:t>
            </a:r>
            <a:r>
              <a:rPr lang="lt-LT" dirty="0"/>
              <a:t> </a:t>
            </a:r>
            <a:r>
              <a:rPr lang="lt-LT" dirty="0" err="1"/>
              <a:t>on</a:t>
            </a:r>
            <a:r>
              <a:rPr lang="lt-LT" dirty="0"/>
              <a:t> a </a:t>
            </a:r>
            <a:r>
              <a:rPr lang="lt-LT" dirty="0" err="1"/>
              <a:t>particular</a:t>
            </a:r>
            <a:r>
              <a:rPr lang="lt-LT" dirty="0"/>
              <a:t> </a:t>
            </a:r>
            <a:r>
              <a:rPr lang="lt-LT" dirty="0" err="1"/>
              <a:t>project</a:t>
            </a:r>
            <a:r>
              <a:rPr lang="lt-LT" dirty="0"/>
              <a:t> </a:t>
            </a:r>
            <a:r>
              <a:rPr lang="lt-LT" dirty="0" err="1"/>
              <a:t>or</a:t>
            </a:r>
            <a:r>
              <a:rPr lang="lt-LT" dirty="0"/>
              <a:t> </a:t>
            </a:r>
            <a:r>
              <a:rPr lang="lt-LT" dirty="0" err="1"/>
              <a:t>product</a:t>
            </a:r>
            <a:r>
              <a:rPr lang="lt-LT" dirty="0"/>
              <a:t>. </a:t>
            </a:r>
            <a:r>
              <a:rPr lang="lt-LT" dirty="0" err="1"/>
              <a:t>This</a:t>
            </a:r>
            <a:r>
              <a:rPr lang="lt-LT" dirty="0"/>
              <a:t> </a:t>
            </a:r>
            <a:r>
              <a:rPr lang="lt-LT" dirty="0" err="1"/>
              <a:t>can</a:t>
            </a:r>
            <a:r>
              <a:rPr lang="lt-LT" dirty="0"/>
              <a:t> </a:t>
            </a:r>
            <a:r>
              <a:rPr lang="lt-LT" dirty="0" err="1"/>
              <a:t>help</a:t>
            </a:r>
            <a:r>
              <a:rPr lang="lt-LT" dirty="0"/>
              <a:t> </a:t>
            </a:r>
            <a:r>
              <a:rPr lang="lt-LT" dirty="0" err="1"/>
              <a:t>promote</a:t>
            </a:r>
            <a:r>
              <a:rPr lang="lt-LT" dirty="0"/>
              <a:t> </a:t>
            </a:r>
            <a:r>
              <a:rPr lang="lt-LT" dirty="0" err="1"/>
              <a:t>cross-functional</a:t>
            </a:r>
            <a:r>
              <a:rPr lang="lt-LT" dirty="0"/>
              <a:t> </a:t>
            </a:r>
            <a:r>
              <a:rPr lang="lt-LT" dirty="0" err="1"/>
              <a:t>collaboration</a:t>
            </a:r>
            <a:r>
              <a:rPr lang="lt-LT" dirty="0"/>
              <a:t>, </a:t>
            </a:r>
            <a:r>
              <a:rPr lang="lt-LT" dirty="0" err="1"/>
              <a:t>as</a:t>
            </a:r>
            <a:r>
              <a:rPr lang="lt-LT" dirty="0"/>
              <a:t> </a:t>
            </a:r>
            <a:r>
              <a:rPr lang="lt-LT" dirty="0" err="1"/>
              <a:t>employees</a:t>
            </a:r>
            <a:r>
              <a:rPr lang="lt-LT" dirty="0"/>
              <a:t> </a:t>
            </a:r>
            <a:r>
              <a:rPr lang="lt-LT" dirty="0" err="1"/>
              <a:t>can</a:t>
            </a:r>
            <a:r>
              <a:rPr lang="lt-LT" dirty="0"/>
              <a:t> </a:t>
            </a:r>
            <a:r>
              <a:rPr lang="lt-LT" dirty="0" err="1"/>
              <a:t>share</a:t>
            </a:r>
            <a:r>
              <a:rPr lang="lt-LT" dirty="0"/>
              <a:t> </a:t>
            </a:r>
            <a:r>
              <a:rPr lang="lt-LT" dirty="0" err="1"/>
              <a:t>information</a:t>
            </a:r>
            <a:r>
              <a:rPr lang="lt-LT" dirty="0"/>
              <a:t> </a:t>
            </a:r>
            <a:r>
              <a:rPr lang="lt-LT" dirty="0" err="1"/>
              <a:t>and</a:t>
            </a:r>
            <a:r>
              <a:rPr lang="lt-LT" dirty="0"/>
              <a:t> </a:t>
            </a:r>
            <a:r>
              <a:rPr lang="lt-LT" dirty="0" err="1"/>
              <a:t>resources</a:t>
            </a:r>
            <a:r>
              <a:rPr lang="lt-LT" dirty="0"/>
              <a:t> </a:t>
            </a:r>
            <a:r>
              <a:rPr lang="lt-LT" dirty="0" err="1"/>
              <a:t>across</a:t>
            </a:r>
            <a:r>
              <a:rPr lang="lt-LT" dirty="0"/>
              <a:t> </a:t>
            </a:r>
            <a:r>
              <a:rPr lang="lt-LT" dirty="0" err="1"/>
              <a:t>different</a:t>
            </a:r>
            <a:r>
              <a:rPr lang="lt-LT" dirty="0"/>
              <a:t> </a:t>
            </a:r>
            <a:r>
              <a:rPr lang="lt-LT" dirty="0" err="1"/>
              <a:t>functional</a:t>
            </a:r>
            <a:r>
              <a:rPr lang="lt-LT" dirty="0"/>
              <a:t> </a:t>
            </a:r>
            <a:r>
              <a:rPr lang="lt-LT" dirty="0" err="1"/>
              <a:t>areas</a:t>
            </a:r>
            <a:r>
              <a:rPr lang="lt-LT" dirty="0"/>
              <a:t> </a:t>
            </a:r>
            <a:r>
              <a:rPr lang="lt-LT" dirty="0" err="1"/>
              <a:t>and</a:t>
            </a:r>
            <a:r>
              <a:rPr lang="lt-LT" dirty="0"/>
              <a:t> </a:t>
            </a:r>
            <a:r>
              <a:rPr lang="lt-LT" dirty="0" err="1"/>
              <a:t>work</a:t>
            </a:r>
            <a:r>
              <a:rPr lang="lt-LT" dirty="0"/>
              <a:t> </a:t>
            </a:r>
            <a:r>
              <a:rPr lang="lt-LT" dirty="0" err="1"/>
              <a:t>more</a:t>
            </a:r>
            <a:r>
              <a:rPr lang="lt-LT" dirty="0"/>
              <a:t> </a:t>
            </a:r>
            <a:r>
              <a:rPr lang="lt-LT" dirty="0" err="1"/>
              <a:t>closely</a:t>
            </a:r>
            <a:r>
              <a:rPr lang="lt-LT" dirty="0"/>
              <a:t> </a:t>
            </a:r>
            <a:r>
              <a:rPr lang="lt-LT" dirty="0" err="1"/>
              <a:t>with</a:t>
            </a:r>
            <a:r>
              <a:rPr lang="lt-LT" dirty="0"/>
              <a:t> </a:t>
            </a:r>
            <a:r>
              <a:rPr lang="lt-LT" dirty="0" err="1"/>
              <a:t>colleagues</a:t>
            </a:r>
            <a:r>
              <a:rPr lang="lt-LT" dirty="0"/>
              <a:t> </a:t>
            </a:r>
            <a:r>
              <a:rPr lang="lt-LT" dirty="0" err="1"/>
              <a:t>from</a:t>
            </a:r>
            <a:r>
              <a:rPr lang="lt-LT" dirty="0"/>
              <a:t> </a:t>
            </a:r>
            <a:r>
              <a:rPr lang="lt-LT" dirty="0" err="1"/>
              <a:t>different</a:t>
            </a:r>
            <a:r>
              <a:rPr lang="lt-LT" dirty="0"/>
              <a:t> </a:t>
            </a:r>
            <a:r>
              <a:rPr lang="lt-LT" dirty="0" err="1"/>
              <a:t>departments</a:t>
            </a:r>
            <a:r>
              <a:rPr lang="lt-LT" dirty="0"/>
              <a:t>.</a:t>
            </a:r>
          </a:p>
          <a:p>
            <a:endParaRPr lang="lt-LT" dirty="0"/>
          </a:p>
          <a:p>
            <a:r>
              <a:rPr lang="lt-LT" dirty="0"/>
              <a:t>One </a:t>
            </a:r>
            <a:r>
              <a:rPr lang="lt-LT" dirty="0" err="1"/>
              <a:t>of</a:t>
            </a:r>
            <a:r>
              <a:rPr lang="lt-LT" dirty="0"/>
              <a:t> </a:t>
            </a:r>
            <a:r>
              <a:rPr lang="lt-LT" dirty="0" err="1"/>
              <a:t>the</a:t>
            </a:r>
            <a:r>
              <a:rPr lang="lt-LT" dirty="0"/>
              <a:t> </a:t>
            </a:r>
            <a:r>
              <a:rPr lang="lt-LT" dirty="0" err="1"/>
              <a:t>main</a:t>
            </a:r>
            <a:r>
              <a:rPr lang="lt-LT" dirty="0"/>
              <a:t> </a:t>
            </a:r>
            <a:r>
              <a:rPr lang="lt-LT" dirty="0" err="1"/>
              <a:t>advantages</a:t>
            </a:r>
            <a:r>
              <a:rPr lang="lt-LT" dirty="0"/>
              <a:t> </a:t>
            </a:r>
            <a:r>
              <a:rPr lang="lt-LT" dirty="0" err="1"/>
              <a:t>of</a:t>
            </a:r>
            <a:r>
              <a:rPr lang="lt-LT" dirty="0"/>
              <a:t> a </a:t>
            </a:r>
            <a:r>
              <a:rPr lang="lt-LT" dirty="0" err="1"/>
              <a:t>matrix</a:t>
            </a:r>
            <a:r>
              <a:rPr lang="lt-LT" dirty="0"/>
              <a:t> </a:t>
            </a:r>
            <a:r>
              <a:rPr lang="lt-LT" dirty="0" err="1"/>
              <a:t>structure</a:t>
            </a:r>
            <a:r>
              <a:rPr lang="lt-LT" dirty="0"/>
              <a:t> </a:t>
            </a:r>
            <a:r>
              <a:rPr lang="lt-LT" dirty="0" err="1"/>
              <a:t>is</a:t>
            </a:r>
            <a:r>
              <a:rPr lang="lt-LT" dirty="0"/>
              <a:t> </a:t>
            </a:r>
            <a:r>
              <a:rPr lang="lt-LT" dirty="0" err="1"/>
              <a:t>that</a:t>
            </a:r>
            <a:r>
              <a:rPr lang="lt-LT" dirty="0"/>
              <a:t> it </a:t>
            </a:r>
            <a:r>
              <a:rPr lang="lt-LT" dirty="0" err="1"/>
              <a:t>can</a:t>
            </a:r>
            <a:r>
              <a:rPr lang="lt-LT" dirty="0"/>
              <a:t> </a:t>
            </a:r>
            <a:r>
              <a:rPr lang="lt-LT" dirty="0" err="1"/>
              <a:t>promote</a:t>
            </a:r>
            <a:r>
              <a:rPr lang="lt-LT" dirty="0"/>
              <a:t> </a:t>
            </a:r>
            <a:r>
              <a:rPr lang="lt-LT" dirty="0" err="1"/>
              <a:t>flexibility</a:t>
            </a:r>
            <a:r>
              <a:rPr lang="lt-LT" dirty="0"/>
              <a:t> </a:t>
            </a:r>
            <a:r>
              <a:rPr lang="lt-LT" dirty="0" err="1"/>
              <a:t>and</a:t>
            </a:r>
            <a:r>
              <a:rPr lang="lt-LT" dirty="0"/>
              <a:t> </a:t>
            </a:r>
            <a:r>
              <a:rPr lang="lt-LT" dirty="0" err="1"/>
              <a:t>responsiveness</a:t>
            </a:r>
            <a:r>
              <a:rPr lang="lt-LT" dirty="0"/>
              <a:t>, </a:t>
            </a:r>
            <a:r>
              <a:rPr lang="lt-LT" dirty="0" err="1"/>
              <a:t>as</a:t>
            </a:r>
            <a:r>
              <a:rPr lang="lt-LT" dirty="0"/>
              <a:t> </a:t>
            </a:r>
            <a:r>
              <a:rPr lang="lt-LT" dirty="0" err="1"/>
              <a:t>employees</a:t>
            </a:r>
            <a:r>
              <a:rPr lang="lt-LT" dirty="0"/>
              <a:t> </a:t>
            </a:r>
            <a:r>
              <a:rPr lang="lt-LT" dirty="0" err="1"/>
              <a:t>can</a:t>
            </a:r>
            <a:r>
              <a:rPr lang="lt-LT" dirty="0"/>
              <a:t> </a:t>
            </a:r>
            <a:r>
              <a:rPr lang="lt-LT" dirty="0" err="1"/>
              <a:t>quickly</a:t>
            </a:r>
            <a:r>
              <a:rPr lang="lt-LT" dirty="0"/>
              <a:t> </a:t>
            </a:r>
            <a:r>
              <a:rPr lang="lt-LT" dirty="0" err="1"/>
              <a:t>adapt</a:t>
            </a:r>
            <a:r>
              <a:rPr lang="lt-LT" dirty="0"/>
              <a:t> to </a:t>
            </a:r>
            <a:r>
              <a:rPr lang="lt-LT" dirty="0" err="1"/>
              <a:t>changes</a:t>
            </a:r>
            <a:r>
              <a:rPr lang="lt-LT" dirty="0"/>
              <a:t> </a:t>
            </a:r>
            <a:r>
              <a:rPr lang="lt-LT" dirty="0" err="1"/>
              <a:t>in</a:t>
            </a:r>
            <a:r>
              <a:rPr lang="lt-LT" dirty="0"/>
              <a:t> </a:t>
            </a:r>
            <a:r>
              <a:rPr lang="lt-LT" dirty="0" err="1"/>
              <a:t>specific</a:t>
            </a:r>
            <a:r>
              <a:rPr lang="lt-LT" dirty="0"/>
              <a:t> </a:t>
            </a:r>
            <a:r>
              <a:rPr lang="lt-LT" dirty="0" err="1"/>
              <a:t>projects</a:t>
            </a:r>
            <a:r>
              <a:rPr lang="lt-LT" dirty="0"/>
              <a:t> </a:t>
            </a:r>
            <a:r>
              <a:rPr lang="lt-LT" dirty="0" err="1"/>
              <a:t>or</a:t>
            </a:r>
            <a:r>
              <a:rPr lang="lt-LT" dirty="0"/>
              <a:t> </a:t>
            </a:r>
            <a:r>
              <a:rPr lang="lt-LT" dirty="0" err="1"/>
              <a:t>markets</a:t>
            </a:r>
            <a:r>
              <a:rPr lang="lt-LT" dirty="0"/>
              <a:t>. </a:t>
            </a:r>
            <a:r>
              <a:rPr lang="lt-LT" dirty="0" err="1"/>
              <a:t>Additionally</a:t>
            </a:r>
            <a:r>
              <a:rPr lang="lt-LT" dirty="0"/>
              <a:t>, </a:t>
            </a:r>
            <a:r>
              <a:rPr lang="lt-LT" dirty="0" err="1"/>
              <a:t>this</a:t>
            </a:r>
            <a:r>
              <a:rPr lang="lt-LT" dirty="0"/>
              <a:t> </a:t>
            </a:r>
            <a:r>
              <a:rPr lang="lt-LT" dirty="0" err="1"/>
              <a:t>structure</a:t>
            </a:r>
            <a:r>
              <a:rPr lang="lt-LT" dirty="0"/>
              <a:t> </a:t>
            </a:r>
            <a:r>
              <a:rPr lang="lt-LT" dirty="0" err="1"/>
              <a:t>can</a:t>
            </a:r>
            <a:r>
              <a:rPr lang="lt-LT" dirty="0"/>
              <a:t> </a:t>
            </a:r>
            <a:r>
              <a:rPr lang="lt-LT" dirty="0" err="1"/>
              <a:t>promote</a:t>
            </a:r>
            <a:r>
              <a:rPr lang="lt-LT" dirty="0"/>
              <a:t> </a:t>
            </a:r>
            <a:r>
              <a:rPr lang="lt-LT" dirty="0" err="1"/>
              <a:t>innovation</a:t>
            </a:r>
            <a:r>
              <a:rPr lang="lt-LT" dirty="0"/>
              <a:t> </a:t>
            </a:r>
            <a:r>
              <a:rPr lang="lt-LT" dirty="0" err="1"/>
              <a:t>and</a:t>
            </a:r>
            <a:r>
              <a:rPr lang="lt-LT" dirty="0"/>
              <a:t> </a:t>
            </a:r>
            <a:r>
              <a:rPr lang="lt-LT" dirty="0" err="1"/>
              <a:t>creativity</a:t>
            </a:r>
            <a:r>
              <a:rPr lang="lt-LT" dirty="0"/>
              <a:t>, </a:t>
            </a:r>
            <a:r>
              <a:rPr lang="lt-LT" dirty="0" err="1"/>
              <a:t>as</a:t>
            </a:r>
            <a:r>
              <a:rPr lang="lt-LT" dirty="0"/>
              <a:t> </a:t>
            </a:r>
            <a:r>
              <a:rPr lang="lt-LT" dirty="0" err="1"/>
              <a:t>employees</a:t>
            </a:r>
            <a:r>
              <a:rPr lang="lt-LT" dirty="0"/>
              <a:t> </a:t>
            </a:r>
            <a:r>
              <a:rPr lang="lt-LT" dirty="0" err="1"/>
              <a:t>can</a:t>
            </a:r>
            <a:r>
              <a:rPr lang="lt-LT" dirty="0"/>
              <a:t> </a:t>
            </a:r>
            <a:r>
              <a:rPr lang="lt-LT" dirty="0" err="1"/>
              <a:t>draw</a:t>
            </a:r>
            <a:r>
              <a:rPr lang="lt-LT" dirty="0"/>
              <a:t> </a:t>
            </a:r>
            <a:r>
              <a:rPr lang="lt-LT" dirty="0" err="1"/>
              <a:t>on</a:t>
            </a:r>
            <a:r>
              <a:rPr lang="lt-LT" dirty="0"/>
              <a:t> </a:t>
            </a:r>
            <a:r>
              <a:rPr lang="lt-LT" dirty="0" err="1"/>
              <a:t>diverse</a:t>
            </a:r>
            <a:r>
              <a:rPr lang="lt-LT" dirty="0"/>
              <a:t> </a:t>
            </a:r>
            <a:r>
              <a:rPr lang="lt-LT" dirty="0" err="1"/>
              <a:t>experiences</a:t>
            </a:r>
            <a:r>
              <a:rPr lang="lt-LT" dirty="0"/>
              <a:t> </a:t>
            </a:r>
            <a:r>
              <a:rPr lang="lt-LT" dirty="0" err="1"/>
              <a:t>and</a:t>
            </a:r>
            <a:r>
              <a:rPr lang="lt-LT" dirty="0"/>
              <a:t> </a:t>
            </a:r>
            <a:r>
              <a:rPr lang="lt-LT" dirty="0" err="1"/>
              <a:t>perspectives</a:t>
            </a:r>
            <a:r>
              <a:rPr lang="lt-LT" dirty="0"/>
              <a:t> </a:t>
            </a:r>
            <a:r>
              <a:rPr lang="lt-LT" dirty="0" err="1"/>
              <a:t>from</a:t>
            </a:r>
            <a:r>
              <a:rPr lang="lt-LT" dirty="0"/>
              <a:t> </a:t>
            </a:r>
            <a:r>
              <a:rPr lang="lt-LT" dirty="0" err="1"/>
              <a:t>across</a:t>
            </a:r>
            <a:r>
              <a:rPr lang="lt-LT" dirty="0"/>
              <a:t> </a:t>
            </a:r>
            <a:r>
              <a:rPr lang="lt-LT" dirty="0" err="1"/>
              <a:t>the</a:t>
            </a:r>
            <a:r>
              <a:rPr lang="lt-LT" dirty="0"/>
              <a:t> </a:t>
            </a:r>
            <a:r>
              <a:rPr lang="lt-LT" dirty="0" err="1"/>
              <a:t>organization</a:t>
            </a:r>
            <a:r>
              <a:rPr lang="lt-LT" dirty="0"/>
              <a:t>.</a:t>
            </a:r>
          </a:p>
          <a:p>
            <a:endParaRPr lang="lt-LT" dirty="0"/>
          </a:p>
          <a:p>
            <a:r>
              <a:rPr lang="lt-LT" dirty="0" err="1"/>
              <a:t>However</a:t>
            </a:r>
            <a:r>
              <a:rPr lang="lt-LT" dirty="0"/>
              <a:t>, a </a:t>
            </a:r>
            <a:r>
              <a:rPr lang="lt-LT" dirty="0" err="1"/>
              <a:t>matrix</a:t>
            </a:r>
            <a:r>
              <a:rPr lang="lt-LT" dirty="0"/>
              <a:t> </a:t>
            </a:r>
            <a:r>
              <a:rPr lang="lt-LT" dirty="0" err="1"/>
              <a:t>structure</a:t>
            </a:r>
            <a:r>
              <a:rPr lang="lt-LT" dirty="0"/>
              <a:t> </a:t>
            </a:r>
            <a:r>
              <a:rPr lang="lt-LT" dirty="0" err="1"/>
              <a:t>can</a:t>
            </a:r>
            <a:r>
              <a:rPr lang="lt-LT" dirty="0"/>
              <a:t> also </a:t>
            </a:r>
            <a:r>
              <a:rPr lang="lt-LT" dirty="0" err="1"/>
              <a:t>have</a:t>
            </a:r>
            <a:r>
              <a:rPr lang="lt-LT" dirty="0"/>
              <a:t> </a:t>
            </a:r>
            <a:r>
              <a:rPr lang="lt-LT" dirty="0" err="1"/>
              <a:t>some</a:t>
            </a:r>
            <a:r>
              <a:rPr lang="lt-LT" dirty="0"/>
              <a:t> </a:t>
            </a:r>
            <a:r>
              <a:rPr lang="lt-LT" dirty="0" err="1"/>
              <a:t>drawbacks</a:t>
            </a:r>
            <a:r>
              <a:rPr lang="lt-LT" dirty="0"/>
              <a:t>. </a:t>
            </a:r>
            <a:r>
              <a:rPr lang="lt-LT" dirty="0" err="1"/>
              <a:t>Communication</a:t>
            </a:r>
            <a:r>
              <a:rPr lang="lt-LT" dirty="0"/>
              <a:t> </a:t>
            </a:r>
            <a:r>
              <a:rPr lang="lt-LT" dirty="0" err="1"/>
              <a:t>and</a:t>
            </a:r>
            <a:r>
              <a:rPr lang="lt-LT" dirty="0"/>
              <a:t> </a:t>
            </a:r>
            <a:r>
              <a:rPr lang="lt-LT" dirty="0" err="1"/>
              <a:t>coordination</a:t>
            </a:r>
            <a:r>
              <a:rPr lang="lt-LT" dirty="0"/>
              <a:t> </a:t>
            </a:r>
            <a:r>
              <a:rPr lang="lt-LT" dirty="0" err="1"/>
              <a:t>between</a:t>
            </a:r>
            <a:r>
              <a:rPr lang="lt-LT" dirty="0"/>
              <a:t> </a:t>
            </a:r>
            <a:r>
              <a:rPr lang="lt-LT" dirty="0" err="1"/>
              <a:t>various</a:t>
            </a:r>
            <a:r>
              <a:rPr lang="lt-LT" dirty="0"/>
              <a:t> </a:t>
            </a:r>
            <a:r>
              <a:rPr lang="lt-LT" dirty="0" err="1"/>
              <a:t>divisions</a:t>
            </a:r>
            <a:r>
              <a:rPr lang="lt-LT" dirty="0"/>
              <a:t> </a:t>
            </a:r>
            <a:r>
              <a:rPr lang="lt-LT" dirty="0" err="1"/>
              <a:t>and</a:t>
            </a:r>
            <a:r>
              <a:rPr lang="lt-LT" dirty="0"/>
              <a:t> </a:t>
            </a:r>
            <a:r>
              <a:rPr lang="lt-LT" dirty="0" err="1"/>
              <a:t>project</a:t>
            </a:r>
            <a:r>
              <a:rPr lang="lt-LT" dirty="0"/>
              <a:t> </a:t>
            </a:r>
            <a:r>
              <a:rPr lang="lt-LT" dirty="0" err="1"/>
              <a:t>teams</a:t>
            </a:r>
            <a:r>
              <a:rPr lang="lt-LT" dirty="0"/>
              <a:t> </a:t>
            </a:r>
            <a:r>
              <a:rPr lang="lt-LT" dirty="0" err="1"/>
              <a:t>can</a:t>
            </a:r>
            <a:r>
              <a:rPr lang="lt-LT" dirty="0"/>
              <a:t> be </a:t>
            </a:r>
            <a:r>
              <a:rPr lang="lt-LT" dirty="0" err="1"/>
              <a:t>complex</a:t>
            </a:r>
            <a:r>
              <a:rPr lang="lt-LT" dirty="0"/>
              <a:t>, </a:t>
            </a:r>
            <a:r>
              <a:rPr lang="lt-LT" dirty="0" err="1"/>
              <a:t>and</a:t>
            </a:r>
            <a:r>
              <a:rPr lang="lt-LT" dirty="0"/>
              <a:t> </a:t>
            </a:r>
            <a:r>
              <a:rPr lang="lt-LT" dirty="0" err="1"/>
              <a:t>conflicts</a:t>
            </a:r>
            <a:r>
              <a:rPr lang="lt-LT" dirty="0"/>
              <a:t> </a:t>
            </a:r>
            <a:r>
              <a:rPr lang="lt-LT" dirty="0" err="1"/>
              <a:t>over</a:t>
            </a:r>
            <a:r>
              <a:rPr lang="lt-LT" dirty="0"/>
              <a:t> </a:t>
            </a:r>
            <a:r>
              <a:rPr lang="lt-LT" dirty="0" err="1"/>
              <a:t>resources</a:t>
            </a:r>
            <a:r>
              <a:rPr lang="lt-LT" dirty="0"/>
              <a:t> </a:t>
            </a:r>
            <a:r>
              <a:rPr lang="lt-LT" dirty="0" err="1"/>
              <a:t>and</a:t>
            </a:r>
            <a:r>
              <a:rPr lang="lt-LT" dirty="0"/>
              <a:t> </a:t>
            </a:r>
            <a:r>
              <a:rPr lang="lt-LT" dirty="0" err="1"/>
              <a:t>priorities</a:t>
            </a:r>
            <a:r>
              <a:rPr lang="lt-LT" dirty="0"/>
              <a:t> </a:t>
            </a:r>
            <a:r>
              <a:rPr lang="lt-LT" dirty="0" err="1"/>
              <a:t>may</a:t>
            </a:r>
            <a:r>
              <a:rPr lang="lt-LT" dirty="0"/>
              <a:t> </a:t>
            </a:r>
            <a:r>
              <a:rPr lang="lt-LT" dirty="0" err="1"/>
              <a:t>arise</a:t>
            </a:r>
            <a:r>
              <a:rPr lang="lt-LT" dirty="0"/>
              <a:t> </a:t>
            </a:r>
            <a:r>
              <a:rPr lang="lt-LT" dirty="0" err="1"/>
              <a:t>between</a:t>
            </a:r>
            <a:r>
              <a:rPr lang="lt-LT" dirty="0"/>
              <a:t> </a:t>
            </a:r>
            <a:r>
              <a:rPr lang="lt-LT" dirty="0" err="1"/>
              <a:t>functional</a:t>
            </a:r>
            <a:r>
              <a:rPr lang="lt-LT" dirty="0"/>
              <a:t> </a:t>
            </a:r>
            <a:r>
              <a:rPr lang="lt-LT" dirty="0" err="1"/>
              <a:t>and</a:t>
            </a:r>
            <a:r>
              <a:rPr lang="lt-LT" dirty="0"/>
              <a:t> </a:t>
            </a:r>
            <a:r>
              <a:rPr lang="lt-LT" dirty="0" err="1"/>
              <a:t>project</a:t>
            </a:r>
            <a:r>
              <a:rPr lang="lt-LT" dirty="0"/>
              <a:t> </a:t>
            </a:r>
            <a:r>
              <a:rPr lang="lt-LT" dirty="0" err="1"/>
              <a:t>managers</a:t>
            </a:r>
            <a:r>
              <a:rPr lang="lt-LT" dirty="0"/>
              <a:t>. </a:t>
            </a:r>
            <a:r>
              <a:rPr lang="lt-LT" dirty="0" err="1"/>
              <a:t>Additionally</a:t>
            </a:r>
            <a:r>
              <a:rPr lang="lt-LT" dirty="0"/>
              <a:t>, </a:t>
            </a:r>
            <a:r>
              <a:rPr lang="lt-LT" dirty="0" err="1"/>
              <a:t>decision-making</a:t>
            </a:r>
            <a:r>
              <a:rPr lang="lt-LT" dirty="0"/>
              <a:t> </a:t>
            </a:r>
            <a:r>
              <a:rPr lang="lt-LT" dirty="0" err="1"/>
              <a:t>can</a:t>
            </a:r>
            <a:r>
              <a:rPr lang="lt-LT" dirty="0"/>
              <a:t> be </a:t>
            </a:r>
            <a:r>
              <a:rPr lang="lt-LT" dirty="0" err="1"/>
              <a:t>difficult</a:t>
            </a:r>
            <a:r>
              <a:rPr lang="lt-LT" dirty="0"/>
              <a:t> </a:t>
            </a:r>
            <a:r>
              <a:rPr lang="lt-LT" dirty="0" err="1"/>
              <a:t>and</a:t>
            </a:r>
            <a:r>
              <a:rPr lang="lt-LT" dirty="0"/>
              <a:t> </a:t>
            </a:r>
            <a:r>
              <a:rPr lang="lt-LT" dirty="0" err="1"/>
              <a:t>slow</a:t>
            </a:r>
            <a:r>
              <a:rPr lang="lt-LT" dirty="0"/>
              <a:t>, </a:t>
            </a:r>
            <a:r>
              <a:rPr lang="lt-LT" dirty="0" err="1"/>
              <a:t>as</a:t>
            </a:r>
            <a:r>
              <a:rPr lang="lt-LT" dirty="0"/>
              <a:t> </a:t>
            </a:r>
            <a:r>
              <a:rPr lang="lt-LT" dirty="0" err="1"/>
              <a:t>employees</a:t>
            </a:r>
            <a:r>
              <a:rPr lang="lt-LT" dirty="0"/>
              <a:t> </a:t>
            </a:r>
            <a:r>
              <a:rPr lang="lt-LT" dirty="0" err="1"/>
              <a:t>may</a:t>
            </a:r>
            <a:r>
              <a:rPr lang="lt-LT" dirty="0"/>
              <a:t> </a:t>
            </a:r>
            <a:r>
              <a:rPr lang="lt-LT" dirty="0" err="1"/>
              <a:t>have</a:t>
            </a:r>
            <a:r>
              <a:rPr lang="lt-LT" dirty="0"/>
              <a:t> to </a:t>
            </a:r>
            <a:r>
              <a:rPr lang="lt-LT" dirty="0" err="1"/>
              <a:t>navigate</a:t>
            </a:r>
            <a:r>
              <a:rPr lang="lt-LT" dirty="0"/>
              <a:t> </a:t>
            </a:r>
            <a:r>
              <a:rPr lang="lt-LT" dirty="0" err="1"/>
              <a:t>multiple</a:t>
            </a:r>
            <a:r>
              <a:rPr lang="lt-LT" dirty="0"/>
              <a:t> </a:t>
            </a:r>
            <a:r>
              <a:rPr lang="lt-LT" dirty="0" err="1"/>
              <a:t>levels</a:t>
            </a:r>
            <a:r>
              <a:rPr lang="lt-LT" dirty="0"/>
              <a:t> </a:t>
            </a:r>
            <a:r>
              <a:rPr lang="lt-LT" dirty="0" err="1"/>
              <a:t>of</a:t>
            </a:r>
            <a:r>
              <a:rPr lang="lt-LT" dirty="0"/>
              <a:t> </a:t>
            </a:r>
            <a:r>
              <a:rPr lang="lt-LT" dirty="0" err="1"/>
              <a:t>authorization</a:t>
            </a:r>
            <a:r>
              <a:rPr lang="lt-LT" dirty="0"/>
              <a:t> </a:t>
            </a:r>
            <a:r>
              <a:rPr lang="lt-LT" dirty="0" err="1"/>
              <a:t>and</a:t>
            </a:r>
            <a:r>
              <a:rPr lang="lt-LT" dirty="0"/>
              <a:t> </a:t>
            </a:r>
            <a:r>
              <a:rPr lang="lt-LT" dirty="0" err="1"/>
              <a:t>approval</a:t>
            </a:r>
            <a:r>
              <a:rPr lang="lt-LT" dirty="0"/>
              <a:t>.</a:t>
            </a:r>
            <a:endParaRPr lang="en-GB" dirty="0"/>
          </a:p>
        </p:txBody>
      </p:sp>
      <p:sp>
        <p:nvSpPr>
          <p:cNvPr id="4" name="Slide Number Placeholder 3"/>
          <p:cNvSpPr>
            <a:spLocks noGrp="1"/>
          </p:cNvSpPr>
          <p:nvPr>
            <p:ph type="sldNum" sz="quarter" idx="5"/>
          </p:nvPr>
        </p:nvSpPr>
        <p:spPr/>
        <p:txBody>
          <a:bodyPr/>
          <a:lstStyle/>
          <a:p>
            <a:fld id="{CB540E06-0625-8A46-9812-778CB6014CAC}" type="slidenum">
              <a:rPr lang="en-GB" smtClean="0"/>
              <a:t>32</a:t>
            </a:fld>
            <a:endParaRPr lang="en-GB" dirty="0"/>
          </a:p>
        </p:txBody>
      </p:sp>
    </p:spTree>
    <p:extLst>
      <p:ext uri="{BB962C8B-B14F-4D97-AF65-F5344CB8AC3E}">
        <p14:creationId xmlns:p14="http://schemas.microsoft.com/office/powerpoint/2010/main" val="3333198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noProof="0" dirty="0"/>
              <a:t>Flat structure </a:t>
            </a:r>
            <a:r>
              <a:rPr lang="en-GB" b="0" noProof="0" dirty="0"/>
              <a:t>is a type of organizational structure that has fewer levels of hierarchy and a more decentralized decision-making process. In a flat structure, there may be little or no hierarchy, and employees may have more autonomy and decision-making power.</a:t>
            </a:r>
          </a:p>
          <a:p>
            <a:endParaRPr lang="en-GB" b="0" noProof="0" dirty="0"/>
          </a:p>
          <a:p>
            <a:r>
              <a:rPr lang="en-GB" b="0" noProof="0" dirty="0"/>
              <a:t>In a flat structure, teams can be organized around specific projects, customer groups, or products, rather than traditional functional areas. Each team is typically led by a team leader or project manager, who is responsible for the overall performance of the team. These team leaders may have significant decision-making authority and may be empowered to make decisions and allocate resources within their team.</a:t>
            </a:r>
          </a:p>
          <a:p>
            <a:endParaRPr lang="en-GB" b="0" noProof="0" dirty="0"/>
          </a:p>
          <a:p>
            <a:r>
              <a:rPr lang="en-GB" b="0" noProof="0" dirty="0"/>
              <a:t>One of the main advantages of a flat structure is that it can promote flexibility and adaptability, as decision-making is decentralized and teams can quickly respond to changes in specific markets or environments. Additionally, this structure can promote employee empowerment and engagement, as employees are given more autonomy and decision-making authority.</a:t>
            </a:r>
          </a:p>
          <a:p>
            <a:endParaRPr lang="en-GB" b="0" noProof="0" dirty="0"/>
          </a:p>
          <a:p>
            <a:r>
              <a:rPr lang="en-GB" b="0" noProof="0" dirty="0"/>
              <a:t>However, flat structure can also have some drawbacks. Communication and coordination among teams can be challenging, and efforts can be duplicated in areas where teams overlap. Additionally, decision-making may be less consistent than in more hierarchical structures, which can lead to inefficiencies and inconsistency.</a:t>
            </a:r>
          </a:p>
          <a:p>
            <a:endParaRPr lang="en-GB" b="0" noProof="0" dirty="0"/>
          </a:p>
          <a:p>
            <a:r>
              <a:rPr lang="en-GB" b="1" noProof="0" dirty="0"/>
              <a:t>A hierarchical structure</a:t>
            </a:r>
            <a:r>
              <a:rPr lang="en-GB" b="0" noProof="0" dirty="0"/>
              <a:t> is a type of organizational structure characterized by multiple levels of authority and a clear chain of command. In a hierarchical structure, each employee typically reports to one or more supervisors, and decisions are made at the highest levels of authority.</a:t>
            </a:r>
          </a:p>
          <a:p>
            <a:endParaRPr lang="en-GB" b="0" noProof="0" dirty="0"/>
          </a:p>
          <a:p>
            <a:r>
              <a:rPr lang="en-GB" b="0" noProof="0" dirty="0"/>
              <a:t>In a hierarchical structure, decision-making and communication are typically centralized at the top, and lower-level employees have little autonomy or decision-making power. Each level of the hierarchy has its own set of responsibilities and decision-making authority, and employees are expected to follow the directives of their supervisors.</a:t>
            </a:r>
          </a:p>
          <a:p>
            <a:endParaRPr lang="en-GB" b="0" noProof="0" dirty="0"/>
          </a:p>
          <a:p>
            <a:r>
              <a:rPr lang="en-GB" b="0" noProof="0" dirty="0"/>
              <a:t>One of the main advantages of a hierarchical structure is that it can provide stability and clarity in decision-making, as there is a clear chain of command and a set of rules and procedures governing organizational </a:t>
            </a:r>
            <a:r>
              <a:rPr lang="en-GB" b="0" noProof="0" dirty="0" err="1"/>
              <a:t>behavior</a:t>
            </a:r>
            <a:r>
              <a:rPr lang="en-GB" b="0" noProof="0" dirty="0"/>
              <a:t>. Additionally, this structure can promote consistency and standardization in organizational operations.</a:t>
            </a:r>
          </a:p>
          <a:p>
            <a:endParaRPr lang="en-GB" b="0" noProof="0" dirty="0"/>
          </a:p>
          <a:p>
            <a:r>
              <a:rPr lang="en-GB" b="0" noProof="0" dirty="0"/>
              <a:t>However, a hierarchical structure can also have some drawbacks. Communication and coordination between different levels of the hierarchy can be challenging, and decision-making may be slow and bureaucratic. Additionally, this structure may not be suitable for organizations that value innovation, agility, and employee empowerment.</a:t>
            </a:r>
          </a:p>
        </p:txBody>
      </p:sp>
      <p:sp>
        <p:nvSpPr>
          <p:cNvPr id="4" name="Slide Number Placeholder 3"/>
          <p:cNvSpPr>
            <a:spLocks noGrp="1"/>
          </p:cNvSpPr>
          <p:nvPr>
            <p:ph type="sldNum" sz="quarter" idx="5"/>
          </p:nvPr>
        </p:nvSpPr>
        <p:spPr/>
        <p:txBody>
          <a:bodyPr/>
          <a:lstStyle/>
          <a:p>
            <a:fld id="{CB540E06-0625-8A46-9812-778CB6014CAC}" type="slidenum">
              <a:rPr lang="en-GB" smtClean="0"/>
              <a:t>33</a:t>
            </a:fld>
            <a:endParaRPr lang="en-GB"/>
          </a:p>
        </p:txBody>
      </p:sp>
    </p:spTree>
    <p:extLst>
      <p:ext uri="{BB962C8B-B14F-4D97-AF65-F5344CB8AC3E}">
        <p14:creationId xmlns:p14="http://schemas.microsoft.com/office/powerpoint/2010/main" val="3380611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LT" noProof="0" dirty="0">
                <a:ea typeface="ＭＳ Ｐゴシック" panose="020B0600070205080204" pitchFamily="34" charset="-128"/>
              </a:rPr>
              <a:t>Organizational structures are not mutually exclusive, so an organization can have characteristics of multiple types of structures at the same time. For example, an organization may have a functional structure in each department, as well as use a matrix structure to manage specific projects.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LT" noProof="0" dirty="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LT" noProof="0" dirty="0">
                <a:ea typeface="ＭＳ Ｐゴシック" panose="020B0600070205080204" pitchFamily="34" charset="-128"/>
              </a:rPr>
              <a:t>In addition, the type of organizational structure used by an organization may change over time as the organization grows, adapts to new challenges and opportunities, or responds to changing circumstances. For example, a small </a:t>
            </a:r>
            <a:r>
              <a:rPr lang="en-GB" altLang="en-LT" noProof="0" dirty="0" err="1">
                <a:ea typeface="ＭＳ Ｐゴシック" panose="020B0600070205080204" pitchFamily="34" charset="-128"/>
              </a:rPr>
              <a:t>startup</a:t>
            </a:r>
            <a:r>
              <a:rPr lang="en-GB" altLang="en-LT" noProof="0" dirty="0">
                <a:ea typeface="ＭＳ Ｐゴシック" panose="020B0600070205080204" pitchFamily="34" charset="-128"/>
              </a:rPr>
              <a:t> may begin with a flat structure that allows for flexibility and quick decision-making, but as the company grows and becomes more complex, it may transition to a more hierarchical structure to promote stability and consistency.</a:t>
            </a:r>
            <a:endParaRPr lang="en-GB" noProof="0" dirty="0"/>
          </a:p>
        </p:txBody>
      </p:sp>
      <p:sp>
        <p:nvSpPr>
          <p:cNvPr id="4" name="Slide Number Placeholder 3"/>
          <p:cNvSpPr>
            <a:spLocks noGrp="1"/>
          </p:cNvSpPr>
          <p:nvPr>
            <p:ph type="sldNum" sz="quarter" idx="5"/>
          </p:nvPr>
        </p:nvSpPr>
        <p:spPr/>
        <p:txBody>
          <a:bodyPr/>
          <a:lstStyle/>
          <a:p>
            <a:fld id="{CB540E06-0625-8A46-9812-778CB6014CAC}" type="slidenum">
              <a:rPr lang="en-GB" smtClean="0"/>
              <a:t>34</a:t>
            </a:fld>
            <a:endParaRPr lang="en-GB" dirty="0"/>
          </a:p>
        </p:txBody>
      </p:sp>
    </p:spTree>
    <p:extLst>
      <p:ext uri="{BB962C8B-B14F-4D97-AF65-F5344CB8AC3E}">
        <p14:creationId xmlns:p14="http://schemas.microsoft.com/office/powerpoint/2010/main" val="4258908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Arranging things in a systematic way means that there is a clear and organized method or structure to how things are done. In the context of organizing as a management function, this means that individuals, resources, and tasks are arranged in a structured and coherent way to achieve the goals of the organization.</a:t>
            </a:r>
          </a:p>
          <a:p>
            <a:endParaRPr lang="en-GB" noProof="0" dirty="0"/>
          </a:p>
          <a:p>
            <a:r>
              <a:rPr lang="en-GB" noProof="0" dirty="0"/>
              <a:t>This systematic arrangement can involve a variety of factors, such as establishing clear lines of authority and responsibility, grouping tasks into departments or teams, developing communication channels and workflows, and implementing systems and tools to support coordination and collaboration. The purpose of arranging things in a systematic way is to ensure that everyone within the organization understands their role, knows who they report to, and has a clear understanding of how they contribute to achieving organizational goals.</a:t>
            </a:r>
          </a:p>
          <a:p>
            <a:endParaRPr lang="en-GB" noProof="0" dirty="0"/>
          </a:p>
          <a:p>
            <a:r>
              <a:rPr lang="en-GB" noProof="0" dirty="0"/>
              <a:t>By arranging things in a systemic way, managers can minimize confusion and uncertainty, reduce duplication of effort, and improve overall efficiency and effectiveness. It also helps to establish a clear and coherent organizational culture, which can contribute to employee motivation and job satisfaction.</a:t>
            </a:r>
          </a:p>
        </p:txBody>
      </p:sp>
      <p:sp>
        <p:nvSpPr>
          <p:cNvPr id="4" name="Slide Number Placeholder 3"/>
          <p:cNvSpPr>
            <a:spLocks noGrp="1"/>
          </p:cNvSpPr>
          <p:nvPr>
            <p:ph type="sldNum" sz="quarter" idx="5"/>
          </p:nvPr>
        </p:nvSpPr>
        <p:spPr/>
        <p:txBody>
          <a:bodyPr/>
          <a:lstStyle/>
          <a:p>
            <a:fld id="{CB540E06-0625-8A46-9812-778CB6014CAC}" type="slidenum">
              <a:rPr lang="en-GB" smtClean="0"/>
              <a:t>4</a:t>
            </a:fld>
            <a:endParaRPr lang="en-GB"/>
          </a:p>
        </p:txBody>
      </p:sp>
    </p:spTree>
    <p:extLst>
      <p:ext uri="{BB962C8B-B14F-4D97-AF65-F5344CB8AC3E}">
        <p14:creationId xmlns:p14="http://schemas.microsoft.com/office/powerpoint/2010/main" val="2793902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organizing process cycle refers to the series of steps that managers typically follow in order to organize an organization. While there may be some variation in the specific steps involved, the organizing process cycle typically includes the following steps:</a:t>
            </a:r>
          </a:p>
          <a:p>
            <a:endParaRPr lang="en-GB" dirty="0"/>
          </a:p>
          <a:p>
            <a:pPr marL="228600" indent="-228600">
              <a:buFont typeface="+mj-lt"/>
              <a:buAutoNum type="arabicPeriod"/>
            </a:pPr>
            <a:r>
              <a:rPr lang="en-GB" noProof="0" dirty="0"/>
              <a:t>Identify the tasks to be performed: This involves breaking down the overall goals of the organization into specific tasks or activities that need to be completed in order to achieve those goals.</a:t>
            </a:r>
          </a:p>
          <a:p>
            <a:pPr marL="228600" indent="-228600">
              <a:buFont typeface="+mj-lt"/>
              <a:buAutoNum type="arabicPeriod"/>
            </a:pPr>
            <a:r>
              <a:rPr lang="en-GB" noProof="0" dirty="0"/>
              <a:t>Group tasks into jobs or departments: Once the tasks have been identified, they are grouped together based on similarities in function or skill set. This can involve creating departments or teams within the organization.</a:t>
            </a:r>
          </a:p>
          <a:p>
            <a:pPr marL="228600" indent="-228600">
              <a:buFont typeface="+mj-lt"/>
              <a:buAutoNum type="arabicPeriod"/>
            </a:pPr>
            <a:r>
              <a:rPr lang="en-GB" noProof="0" dirty="0"/>
              <a:t>Assign tasks to individuals or teams: Once the tasks have been grouped, they are assigned to individuals or teams based on their skills, expertise, and availability.</a:t>
            </a:r>
          </a:p>
          <a:p>
            <a:pPr marL="228600" indent="-228600">
              <a:buFont typeface="+mj-lt"/>
              <a:buAutoNum type="arabicPeriod"/>
            </a:pPr>
            <a:r>
              <a:rPr lang="en-GB" noProof="0" dirty="0"/>
              <a:t>Delegate authority and responsibility: In order for individuals or teams to be effective in completing their tasks, they must be given the appropriate level of authority and responsibility to make decisions and take action as needed.</a:t>
            </a:r>
          </a:p>
          <a:p>
            <a:pPr marL="228600" indent="-228600">
              <a:buFont typeface="+mj-lt"/>
              <a:buAutoNum type="arabicPeriod"/>
            </a:pPr>
            <a:r>
              <a:rPr lang="en-GB" noProof="0" dirty="0"/>
              <a:t>Establish relationships and communication channels: Effective communication is essential for coordination and cooperation within an organization. Managers must establish clear lines of communication and relationships among individuals and groups to ensure that tasks are completed efficiently and effectively.</a:t>
            </a:r>
          </a:p>
          <a:p>
            <a:pPr marL="228600" indent="-228600">
              <a:buFont typeface="+mj-lt"/>
              <a:buAutoNum type="arabicPeriod"/>
            </a:pPr>
            <a:r>
              <a:rPr lang="en-GB" noProof="0" dirty="0"/>
              <a:t>Evaluate and adjust the organizing process: Finally, managers must continually evaluate the effectiveness of the organizing process and make adjustments as needed to ensure that it continues to meet the changing needs and goals of the organization.</a:t>
            </a:r>
          </a:p>
          <a:p>
            <a:endParaRPr lang="en-GB" dirty="0"/>
          </a:p>
          <a:p>
            <a:r>
              <a:rPr lang="en-GB" dirty="0"/>
              <a:t>By following this organizing process cycle, managers can create a well-structured and efficient organization that is able to achieve its goals effectively.</a:t>
            </a:r>
          </a:p>
        </p:txBody>
      </p:sp>
      <p:sp>
        <p:nvSpPr>
          <p:cNvPr id="4" name="Slide Number Placeholder 3"/>
          <p:cNvSpPr>
            <a:spLocks noGrp="1"/>
          </p:cNvSpPr>
          <p:nvPr>
            <p:ph type="sldNum" sz="quarter" idx="5"/>
          </p:nvPr>
        </p:nvSpPr>
        <p:spPr/>
        <p:txBody>
          <a:bodyPr/>
          <a:lstStyle/>
          <a:p>
            <a:fld id="{CB540E06-0625-8A46-9812-778CB6014CAC}" type="slidenum">
              <a:rPr lang="en-GB" smtClean="0"/>
              <a:t>5</a:t>
            </a:fld>
            <a:endParaRPr lang="en-GB"/>
          </a:p>
        </p:txBody>
      </p:sp>
    </p:spTree>
    <p:extLst>
      <p:ext uri="{BB962C8B-B14F-4D97-AF65-F5344CB8AC3E}">
        <p14:creationId xmlns:p14="http://schemas.microsoft.com/office/powerpoint/2010/main" val="3293278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540E06-0625-8A46-9812-778CB6014CAC}" type="slidenum">
              <a:rPr lang="en-GB" smtClean="0"/>
              <a:t>6</a:t>
            </a:fld>
            <a:endParaRPr lang="en-GB"/>
          </a:p>
        </p:txBody>
      </p:sp>
    </p:spTree>
    <p:extLst>
      <p:ext uri="{BB962C8B-B14F-4D97-AF65-F5344CB8AC3E}">
        <p14:creationId xmlns:p14="http://schemas.microsoft.com/office/powerpoint/2010/main" val="3998594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Organizing principles are necessary for creating an efficient and effective organizational structure that can achieve the goals of the organization. Understanding these principles is essential for managers who want to design an effective organizational structure that can adapt to changing circumstances and achieve long-term success.</a:t>
            </a:r>
          </a:p>
          <a:p>
            <a:endParaRPr lang="en-GB" noProof="0" dirty="0"/>
          </a:p>
          <a:p>
            <a:r>
              <a:rPr lang="en-GB" noProof="0" dirty="0"/>
              <a:t>There are several reasons why organizing principles are necessary. First, they provide a framework for structuring an organization that is efficient, effective, and capable of achieving its goals. Without a clear understanding of these principles, managers may struggle to create a well-structured organization that can operate efficiently.</a:t>
            </a:r>
          </a:p>
          <a:p>
            <a:endParaRPr lang="en-GB" noProof="0" dirty="0"/>
          </a:p>
          <a:p>
            <a:r>
              <a:rPr lang="en-GB" noProof="0" dirty="0"/>
              <a:t>Second, organizing principles help managers to identify the most appropriate organizational structure for their organization. By understanding the benefits and drawbacks of different principles, managers can choose the approach that is best suited to their organization's goals, resources, and culture.</a:t>
            </a:r>
          </a:p>
          <a:p>
            <a:endParaRPr lang="en-GB" noProof="0" dirty="0"/>
          </a:p>
          <a:p>
            <a:r>
              <a:rPr lang="en-GB" noProof="0" dirty="0"/>
              <a:t>Third, organizing principles can help managers to identify potential problems and inefficiencies within their organization. By evaluating their organization against these principles, managers can identify areas where improvements can be made and implement changes to improve efficiency and effectiveness.</a:t>
            </a:r>
          </a:p>
          <a:p>
            <a:endParaRPr lang="en-GB" noProof="0" dirty="0"/>
          </a:p>
          <a:p>
            <a:r>
              <a:rPr lang="en-GB" noProof="0" dirty="0"/>
              <a:t>To apply organizing principles effectively, managers must understand the specific principles and how they can be applied to their organization. This involves a process of evaluating the organization's goals, resources, and culture, and identifying the organizing principles that are most appropriate for achieving those goals.</a:t>
            </a:r>
          </a:p>
          <a:p>
            <a:endParaRPr lang="en-GB" noProof="0" dirty="0"/>
          </a:p>
          <a:p>
            <a:r>
              <a:rPr lang="en-GB" noProof="0" dirty="0"/>
              <a:t>Once the appropriate organizing principles have been identified, managers can apply them by designing an organizational structure that incorporates these principles. This may involve creating departments or teams, delegating authority and responsibility, establishing communication channels, and developing policies and procedures that align with the chosen organizing principles.</a:t>
            </a:r>
          </a:p>
        </p:txBody>
      </p:sp>
      <p:sp>
        <p:nvSpPr>
          <p:cNvPr id="4" name="Slide Number Placeholder 3"/>
          <p:cNvSpPr>
            <a:spLocks noGrp="1"/>
          </p:cNvSpPr>
          <p:nvPr>
            <p:ph type="sldNum" sz="quarter" idx="5"/>
          </p:nvPr>
        </p:nvSpPr>
        <p:spPr/>
        <p:txBody>
          <a:bodyPr/>
          <a:lstStyle/>
          <a:p>
            <a:fld id="{CB540E06-0625-8A46-9812-778CB6014CAC}" type="slidenum">
              <a:rPr lang="en-GB" smtClean="0"/>
              <a:t>7</a:t>
            </a:fld>
            <a:endParaRPr lang="en-GB"/>
          </a:p>
        </p:txBody>
      </p:sp>
    </p:spTree>
    <p:extLst>
      <p:ext uri="{BB962C8B-B14F-4D97-AF65-F5344CB8AC3E}">
        <p14:creationId xmlns:p14="http://schemas.microsoft.com/office/powerpoint/2010/main" val="2148731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dirty="0">
                <a:solidFill>
                  <a:srgbClr val="374151"/>
                </a:solidFill>
                <a:effectLst/>
                <a:latin typeface="Söhne"/>
              </a:rPr>
              <a:t>Specialization, also known as division of </a:t>
            </a:r>
            <a:r>
              <a:rPr lang="en-GB" b="0" i="0" u="none" strike="noStrike" dirty="0" err="1">
                <a:solidFill>
                  <a:srgbClr val="374151"/>
                </a:solidFill>
                <a:effectLst/>
                <a:latin typeface="Söhne"/>
              </a:rPr>
              <a:t>labor</a:t>
            </a:r>
            <a:r>
              <a:rPr lang="en-GB" b="0" i="0" u="none" strike="noStrike" dirty="0">
                <a:solidFill>
                  <a:srgbClr val="374151"/>
                </a:solidFill>
                <a:effectLst/>
                <a:latin typeface="Söhne"/>
              </a:rPr>
              <a:t>, is the process of breaking down work into smaller, more specialized tasks that can be performed by individuals or groups with specific skills or experience. Specialization is a key principle of organizing and can have several advantages and disadvantages.</a:t>
            </a:r>
          </a:p>
          <a:p>
            <a:pPr algn="l"/>
            <a:endParaRPr lang="en-GB" b="0" i="0" u="none" strike="noStrike" dirty="0">
              <a:solidFill>
                <a:srgbClr val="374151"/>
              </a:solidFill>
              <a:effectLst/>
              <a:latin typeface="Söhne"/>
            </a:endParaRPr>
          </a:p>
          <a:p>
            <a:pPr algn="l"/>
            <a:r>
              <a:rPr lang="en-GB" b="0" i="0" u="none" strike="noStrike" dirty="0">
                <a:solidFill>
                  <a:srgbClr val="374151"/>
                </a:solidFill>
                <a:effectLst/>
                <a:latin typeface="Söhne"/>
              </a:rPr>
              <a:t>Advantages of specialization include: </a:t>
            </a:r>
          </a:p>
          <a:p>
            <a:pPr marL="171450" indent="-171450" algn="l">
              <a:buFont typeface="Arial" panose="020B0604020202020204" pitchFamily="34" charset="0"/>
              <a:buChar char="•"/>
            </a:pPr>
            <a:r>
              <a:rPr lang="en-GB" b="0" i="0" u="none" strike="noStrike" dirty="0">
                <a:solidFill>
                  <a:srgbClr val="374151"/>
                </a:solidFill>
                <a:effectLst/>
                <a:latin typeface="Söhne"/>
              </a:rPr>
              <a:t>Increased efficiency: By breaking down complex tasks into smaller, more manageable parts, individuals can become more efficient and productive. </a:t>
            </a:r>
          </a:p>
          <a:p>
            <a:pPr marL="171450" indent="-171450" algn="l">
              <a:buFont typeface="Arial" panose="020B0604020202020204" pitchFamily="34" charset="0"/>
              <a:buChar char="•"/>
            </a:pPr>
            <a:r>
              <a:rPr lang="en-GB" b="0" i="0" u="none" strike="noStrike" dirty="0">
                <a:solidFill>
                  <a:srgbClr val="374151"/>
                </a:solidFill>
                <a:effectLst/>
                <a:latin typeface="Söhne"/>
              </a:rPr>
              <a:t>Better quality: By focusing on a smaller set of tasks, individuals can become highly skilled and experienced in performing them, resulting in better quality work. </a:t>
            </a:r>
          </a:p>
          <a:p>
            <a:pPr marL="171450" indent="-171450" algn="l">
              <a:buFont typeface="Arial" panose="020B0604020202020204" pitchFamily="34" charset="0"/>
              <a:buChar char="•"/>
            </a:pPr>
            <a:r>
              <a:rPr lang="en-GB" b="0" i="0" u="none" strike="noStrike" dirty="0">
                <a:solidFill>
                  <a:srgbClr val="374151"/>
                </a:solidFill>
                <a:effectLst/>
                <a:latin typeface="Söhne"/>
              </a:rPr>
              <a:t>Lower costs: Specialization can reduce costs by saving time and resources needed to complete tasks. </a:t>
            </a:r>
          </a:p>
          <a:p>
            <a:pPr marL="171450" indent="-171450" algn="l">
              <a:buFont typeface="Arial" panose="020B0604020202020204" pitchFamily="34" charset="0"/>
              <a:buChar char="•"/>
            </a:pPr>
            <a:r>
              <a:rPr lang="en-GB" b="0" i="0" u="none" strike="noStrike" dirty="0">
                <a:solidFill>
                  <a:srgbClr val="374151"/>
                </a:solidFill>
                <a:effectLst/>
                <a:latin typeface="Söhne"/>
              </a:rPr>
              <a:t>Increased job satisfaction: When individuals can focus on tasks that match their skills and interests, they can feel more satisfied with their work.</a:t>
            </a:r>
          </a:p>
          <a:p>
            <a:pPr algn="l"/>
            <a:endParaRPr lang="en-GB" b="0" i="0" u="none" strike="noStrike" dirty="0">
              <a:solidFill>
                <a:srgbClr val="374151"/>
              </a:solidFill>
              <a:effectLst/>
              <a:latin typeface="Söhne"/>
            </a:endParaRPr>
          </a:p>
          <a:p>
            <a:pPr algn="l"/>
            <a:r>
              <a:rPr lang="en-GB" b="0" i="0" u="none" strike="noStrike" dirty="0">
                <a:solidFill>
                  <a:srgbClr val="374151"/>
                </a:solidFill>
                <a:effectLst/>
                <a:latin typeface="Söhne"/>
              </a:rPr>
              <a:t>Disadvantages of specialization include: </a:t>
            </a:r>
          </a:p>
          <a:p>
            <a:pPr marL="171450" indent="-171450" algn="l">
              <a:buFont typeface="Arial" panose="020B0604020202020204" pitchFamily="34" charset="0"/>
              <a:buChar char="•"/>
            </a:pPr>
            <a:r>
              <a:rPr lang="en-GB" b="0" i="0" u="none" strike="noStrike" dirty="0">
                <a:solidFill>
                  <a:srgbClr val="374151"/>
                </a:solidFill>
                <a:effectLst/>
                <a:latin typeface="Söhne"/>
              </a:rPr>
              <a:t>Boredom and dissatisfaction: If work is too specialized, employees may become bored or dissatisfied with their work, leading to lower productivity, higher turnover, and reduced job satisfaction. </a:t>
            </a:r>
          </a:p>
          <a:p>
            <a:pPr marL="171450" indent="-171450" algn="l">
              <a:buFont typeface="Arial" panose="020B0604020202020204" pitchFamily="34" charset="0"/>
              <a:buChar char="•"/>
            </a:pPr>
            <a:r>
              <a:rPr lang="en-GB" b="0" i="0" u="none" strike="noStrike" dirty="0">
                <a:solidFill>
                  <a:srgbClr val="374151"/>
                </a:solidFill>
                <a:effectLst/>
                <a:latin typeface="Söhne"/>
              </a:rPr>
              <a:t>Limited skill development: Specialization may limit the development of broader skills and knowledge that may be needed to adapt to changes in the work environment. </a:t>
            </a:r>
          </a:p>
          <a:p>
            <a:pPr marL="171450" indent="-171450" algn="l">
              <a:buFont typeface="Arial" panose="020B0604020202020204" pitchFamily="34" charset="0"/>
              <a:buChar char="•"/>
            </a:pPr>
            <a:r>
              <a:rPr lang="en-GB" b="0" i="0" u="none" strike="noStrike" dirty="0">
                <a:solidFill>
                  <a:srgbClr val="374151"/>
                </a:solidFill>
                <a:effectLst/>
                <a:latin typeface="Söhne"/>
              </a:rPr>
              <a:t>Coordination challenges: Coordinating and integrating the work of specialized individuals or teams may be difficult, leading to delays, errors, or communication breakdowns.</a:t>
            </a:r>
          </a:p>
          <a:p>
            <a:pPr algn="l"/>
            <a:endParaRPr lang="en-GB" b="0" i="0" u="none" strike="noStrike" dirty="0">
              <a:solidFill>
                <a:srgbClr val="374151"/>
              </a:solidFill>
              <a:effectLst/>
              <a:latin typeface="Söhne"/>
            </a:endParaRPr>
          </a:p>
          <a:p>
            <a:pPr algn="l"/>
            <a:r>
              <a:rPr lang="en-GB" b="0" i="0" u="none" strike="noStrike" dirty="0">
                <a:solidFill>
                  <a:srgbClr val="374151"/>
                </a:solidFill>
                <a:effectLst/>
                <a:latin typeface="Söhne"/>
              </a:rPr>
              <a:t>An example of elementary specialization can be seen in an automobile manufacturing plant. The production process can be divided into separate tasks such as assembly, painting, and quality control, each of which is performed by a specialized worker or team. While this approach can increase efficiency and quality, it can also lead to employee boredom and dissatisfaction, as well as coordination challenges between specialized teams.</a:t>
            </a:r>
          </a:p>
          <a:p>
            <a:pPr algn="l"/>
            <a:endParaRPr lang="en-GB" b="0" i="0" u="none" strike="noStrike" dirty="0">
              <a:solidFill>
                <a:srgbClr val="374151"/>
              </a:solidFill>
              <a:effectLst/>
              <a:latin typeface="Söhne"/>
            </a:endParaRPr>
          </a:p>
          <a:p>
            <a:pPr algn="l"/>
            <a:r>
              <a:rPr lang="en-GB" b="0" i="0" u="none" strike="noStrike" dirty="0">
                <a:solidFill>
                  <a:srgbClr val="374151"/>
                </a:solidFill>
                <a:effectLst/>
                <a:latin typeface="Söhne"/>
              </a:rPr>
              <a:t>Similarly, a construction project may involve breaking the construction process down into specialized tasks performed by different workers or teams, such as: </a:t>
            </a:r>
          </a:p>
          <a:p>
            <a:pPr marL="171450" indent="-171450" algn="l">
              <a:buFont typeface="Arial" panose="020B0604020202020204" pitchFamily="34" charset="0"/>
              <a:buChar char="•"/>
            </a:pPr>
            <a:r>
              <a:rPr lang="en-GB" b="0" i="0" u="none" strike="noStrike" dirty="0">
                <a:solidFill>
                  <a:srgbClr val="374151"/>
                </a:solidFill>
                <a:effectLst/>
                <a:latin typeface="Söhne"/>
              </a:rPr>
              <a:t>Excavation: Specialized workers may be responsible for excavating the site and preparing the foundation. </a:t>
            </a:r>
          </a:p>
          <a:p>
            <a:pPr marL="171450" indent="-171450" algn="l">
              <a:buFont typeface="Arial" panose="020B0604020202020204" pitchFamily="34" charset="0"/>
              <a:buChar char="•"/>
            </a:pPr>
            <a:r>
              <a:rPr lang="en-GB" b="0" i="0" u="none" strike="noStrike" dirty="0">
                <a:solidFill>
                  <a:srgbClr val="374151"/>
                </a:solidFill>
                <a:effectLst/>
                <a:latin typeface="Söhne"/>
              </a:rPr>
              <a:t>Framing: Carpenters or framing contractors may be responsible for constructing the wooden frame of the building. Plumbing and </a:t>
            </a:r>
          </a:p>
          <a:p>
            <a:pPr marL="171450" indent="-171450" algn="l">
              <a:buFont typeface="Arial" panose="020B0604020202020204" pitchFamily="34" charset="0"/>
              <a:buChar char="•"/>
            </a:pPr>
            <a:r>
              <a:rPr lang="en-GB" b="0" i="0" u="none" strike="noStrike" dirty="0">
                <a:solidFill>
                  <a:srgbClr val="374151"/>
                </a:solidFill>
                <a:effectLst/>
                <a:latin typeface="Söhne"/>
              </a:rPr>
              <a:t>Electrical: Plumbers and electricians may be responsible for installing necessary systems and connections. </a:t>
            </a:r>
          </a:p>
          <a:p>
            <a:pPr marL="171450" indent="-171450" algn="l">
              <a:buFont typeface="Arial" panose="020B0604020202020204" pitchFamily="34" charset="0"/>
              <a:buChar char="•"/>
            </a:pPr>
            <a:r>
              <a:rPr lang="en-GB" b="0" i="0" u="none" strike="noStrike" dirty="0">
                <a:solidFill>
                  <a:srgbClr val="374151"/>
                </a:solidFill>
                <a:effectLst/>
                <a:latin typeface="Söhne"/>
              </a:rPr>
              <a:t>Roofing: Roofers may be responsible for installing the roof and ensuring its proper sealing. </a:t>
            </a:r>
          </a:p>
          <a:p>
            <a:pPr marL="171450" indent="-171450" algn="l">
              <a:buFont typeface="Arial" panose="020B0604020202020204" pitchFamily="34" charset="0"/>
              <a:buChar char="•"/>
            </a:pPr>
            <a:r>
              <a:rPr lang="en-GB" b="0" i="0" u="none" strike="noStrike" dirty="0">
                <a:solidFill>
                  <a:srgbClr val="374151"/>
                </a:solidFill>
                <a:effectLst/>
                <a:latin typeface="Söhne"/>
              </a:rPr>
              <a:t>Finishing: Painters, drywall installers, and flooring contractors may be responsible for finishing work on the building. </a:t>
            </a:r>
          </a:p>
          <a:p>
            <a:pPr algn="l"/>
            <a:endParaRPr lang="en-GB" b="0" i="0" u="none" strike="noStrike" dirty="0">
              <a:solidFill>
                <a:srgbClr val="374151"/>
              </a:solidFill>
              <a:effectLst/>
              <a:latin typeface="Söhne"/>
            </a:endParaRPr>
          </a:p>
          <a:p>
            <a:pPr algn="l"/>
            <a:r>
              <a:rPr lang="en-GB" b="0" i="0" u="none" strike="noStrike" dirty="0">
                <a:solidFill>
                  <a:srgbClr val="374151"/>
                </a:solidFill>
                <a:effectLst/>
                <a:latin typeface="Söhne"/>
              </a:rPr>
              <a:t>While this approach can increase efficiency and quality, it can also lead to coordination challenges between specialized teams and limited skills among individual workers. Additionally, specialized workers may be more expensive to hire and require longer schedules, which can impact project timelines and budgets. Therefore, construction managers need to balance the advantages and disadvantages of specialization to effectively carry out a construction project.</a:t>
            </a:r>
          </a:p>
          <a:p>
            <a:pPr algn="l"/>
            <a:endParaRPr lang="en-GB" b="0" i="0" u="none" strike="noStrike" dirty="0">
              <a:solidFill>
                <a:srgbClr val="374151"/>
              </a:solidFill>
              <a:effectLst/>
              <a:latin typeface="Söhne"/>
            </a:endParaRPr>
          </a:p>
          <a:p>
            <a:pPr algn="l"/>
            <a:r>
              <a:rPr lang="en-GB" b="0" i="0" u="none" strike="noStrike" dirty="0">
                <a:solidFill>
                  <a:srgbClr val="374151"/>
                </a:solidFill>
                <a:effectLst/>
                <a:latin typeface="Söhne"/>
              </a:rPr>
              <a:t>Specialization is also commonly used in the service industry. </a:t>
            </a:r>
          </a:p>
          <a:p>
            <a:pPr algn="l"/>
            <a:endParaRPr lang="en-GB" b="0" i="0" u="none" strike="noStrike" dirty="0">
              <a:solidFill>
                <a:srgbClr val="374151"/>
              </a:solidFill>
              <a:effectLst/>
              <a:latin typeface="Söhne"/>
            </a:endParaRPr>
          </a:p>
          <a:p>
            <a:pPr algn="l"/>
            <a:r>
              <a:rPr lang="en-GB" b="0" i="0" u="none" strike="noStrike" dirty="0">
                <a:solidFill>
                  <a:srgbClr val="374151"/>
                </a:solidFill>
                <a:effectLst/>
                <a:latin typeface="Söhne"/>
              </a:rPr>
              <a:t>For example, in the healthcare industry, there are various specialized roles such as nurses, doctors, and therapists, each with their unique set of skills. Similarly, in the legal profession, there are specialized lawyers who focus primarily on specific areas of law such as tax law, corporate law, or criminal law.</a:t>
            </a:r>
          </a:p>
          <a:p>
            <a:pPr algn="l"/>
            <a:endParaRPr lang="en-GB" b="0" i="0" u="none" strike="noStrike" dirty="0">
              <a:solidFill>
                <a:srgbClr val="374151"/>
              </a:solidFill>
              <a:effectLst/>
              <a:latin typeface="Söhne"/>
            </a:endParaRPr>
          </a:p>
          <a:p>
            <a:pPr algn="l"/>
            <a:r>
              <a:rPr lang="en-GB" b="0" i="0" u="none" strike="noStrike" dirty="0">
                <a:solidFill>
                  <a:srgbClr val="374151"/>
                </a:solidFill>
                <a:effectLst/>
                <a:latin typeface="Söhne"/>
              </a:rPr>
              <a:t>Specialization in the service industry can have several advantages, such as: </a:t>
            </a:r>
          </a:p>
          <a:p>
            <a:pPr marL="171450" indent="-171450" algn="l">
              <a:buFont typeface="Arial" panose="020B0604020202020204" pitchFamily="34" charset="0"/>
              <a:buChar char="•"/>
            </a:pPr>
            <a:r>
              <a:rPr lang="en-GB" b="0" i="0" u="none" strike="noStrike" dirty="0">
                <a:solidFill>
                  <a:srgbClr val="374151"/>
                </a:solidFill>
                <a:effectLst/>
                <a:latin typeface="Söhne"/>
              </a:rPr>
              <a:t>Better service quality: Specialized workers may have more expertise in their area and can provide more expert advice or services to their clients. </a:t>
            </a:r>
          </a:p>
          <a:p>
            <a:pPr marL="171450" indent="-171450" algn="l">
              <a:buFont typeface="Arial" panose="020B0604020202020204" pitchFamily="34" charset="0"/>
              <a:buChar char="•"/>
            </a:pPr>
            <a:r>
              <a:rPr lang="en-GB" b="0" i="0" u="none" strike="noStrike" dirty="0">
                <a:solidFill>
                  <a:srgbClr val="374151"/>
                </a:solidFill>
                <a:effectLst/>
                <a:latin typeface="Söhne"/>
              </a:rPr>
              <a:t>Increased efficiency: Specialization may allow workers to perform tasks more quickly and accurately, as they have gained specific skills and experience. </a:t>
            </a:r>
          </a:p>
          <a:p>
            <a:pPr marL="171450" indent="-171450" algn="l">
              <a:buFont typeface="Arial" panose="020B0604020202020204" pitchFamily="34" charset="0"/>
              <a:buChar char="•"/>
            </a:pPr>
            <a:r>
              <a:rPr lang="en-GB" b="0" i="0" u="none" strike="noStrike" dirty="0">
                <a:solidFill>
                  <a:srgbClr val="374151"/>
                </a:solidFill>
                <a:effectLst/>
                <a:latin typeface="Söhne"/>
              </a:rPr>
              <a:t>Enhanced reputation: Organizations with specialized workers can gain a reputation for excellence and expertise in their field, which can lead to increased business and customer loyalty.</a:t>
            </a:r>
          </a:p>
          <a:p>
            <a:pPr algn="l"/>
            <a:endParaRPr lang="en-GB" b="0" i="0" u="none" strike="noStrike" dirty="0">
              <a:solidFill>
                <a:srgbClr val="374151"/>
              </a:solidFill>
              <a:effectLst/>
              <a:latin typeface="Söhne"/>
            </a:endParaRPr>
          </a:p>
          <a:p>
            <a:pPr algn="l"/>
            <a:r>
              <a:rPr lang="en-GB" b="0" i="0" u="none" strike="noStrike" dirty="0">
                <a:solidFill>
                  <a:srgbClr val="374151"/>
                </a:solidFill>
                <a:effectLst/>
                <a:latin typeface="Söhne"/>
              </a:rPr>
              <a:t>However, specialization in the service industry may also have disadvantages, such as: </a:t>
            </a:r>
          </a:p>
          <a:p>
            <a:pPr marL="171450" indent="-171450" algn="l">
              <a:buFont typeface="Arial" panose="020B0604020202020204" pitchFamily="34" charset="0"/>
              <a:buChar char="•"/>
            </a:pPr>
            <a:r>
              <a:rPr lang="en-GB" b="0" i="0" u="none" strike="noStrike" dirty="0">
                <a:solidFill>
                  <a:srgbClr val="374151"/>
                </a:solidFill>
                <a:effectLst/>
                <a:latin typeface="Söhne"/>
              </a:rPr>
              <a:t>Limited flexibility: Specialized workers may be less able to adapt to changes in the work environment or perform tasks outside of their area of expertise. </a:t>
            </a:r>
          </a:p>
          <a:p>
            <a:pPr marL="171450" indent="-171450" algn="l">
              <a:buFont typeface="Arial" panose="020B0604020202020204" pitchFamily="34" charset="0"/>
              <a:buChar char="•"/>
            </a:pPr>
            <a:r>
              <a:rPr lang="en-GB" b="0" i="0" u="none" strike="noStrike" dirty="0">
                <a:solidFill>
                  <a:srgbClr val="374151"/>
                </a:solidFill>
                <a:effectLst/>
                <a:latin typeface="Söhne"/>
              </a:rPr>
              <a:t>Communication challenges: Specialized workers may have difficulty communicating with others who are not familiar with their area of expertise or terminology. </a:t>
            </a:r>
          </a:p>
          <a:p>
            <a:pPr marL="171450" indent="-171450" algn="l">
              <a:buFont typeface="Arial" panose="020B0604020202020204" pitchFamily="34" charset="0"/>
              <a:buChar char="•"/>
            </a:pPr>
            <a:r>
              <a:rPr lang="en-GB" b="0" i="0" u="none" strike="noStrike" dirty="0">
                <a:solidFill>
                  <a:srgbClr val="374151"/>
                </a:solidFill>
                <a:effectLst/>
                <a:latin typeface="Söhne"/>
              </a:rPr>
              <a:t>Increased costs: Hiring specialized workers may be more expensive, as they require specific skills and experience.</a:t>
            </a:r>
          </a:p>
          <a:p>
            <a:pPr algn="l"/>
            <a:endParaRPr lang="en-GB" b="0" i="0" u="none" strike="noStrike" dirty="0">
              <a:solidFill>
                <a:srgbClr val="374151"/>
              </a:solidFill>
              <a:effectLst/>
              <a:latin typeface="Söhne"/>
            </a:endParaRPr>
          </a:p>
          <a:p>
            <a:pPr algn="l"/>
            <a:r>
              <a:rPr lang="en-GB" b="0" i="0" u="none" strike="noStrike" dirty="0">
                <a:solidFill>
                  <a:srgbClr val="374151"/>
                </a:solidFill>
                <a:effectLst/>
                <a:latin typeface="Söhne"/>
              </a:rPr>
              <a:t>Overall, specialization can bring both benefits and drawbacks, and it is up to managers to find the right balance. They need to consider the goals of the organization, the skills and interests of employees, and the needs of customers or clients. In some cases, a more specialized approach may be best, while in others, a more flexible approach may be needed. Ultimately, it is important to evaluate the advantages and disadvantages of specialization and to find the most effective way to organize work to achieve the goals of the organization.</a:t>
            </a:r>
          </a:p>
          <a:p>
            <a:pPr algn="l"/>
            <a:endParaRPr lang="en-GB"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B540E06-0625-8A46-9812-778CB6014CAC}" type="slidenum">
              <a:rPr lang="en-GB" smtClean="0"/>
              <a:t>8</a:t>
            </a:fld>
            <a:endParaRPr lang="en-GB"/>
          </a:p>
        </p:txBody>
      </p:sp>
    </p:spTree>
    <p:extLst>
      <p:ext uri="{BB962C8B-B14F-4D97-AF65-F5344CB8AC3E}">
        <p14:creationId xmlns:p14="http://schemas.microsoft.com/office/powerpoint/2010/main" val="1384301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Vertical specialization, also known as vertical division of </a:t>
            </a:r>
            <a:r>
              <a:rPr lang="en-GB" noProof="0" dirty="0" err="1"/>
              <a:t>labor</a:t>
            </a:r>
            <a:r>
              <a:rPr lang="en-GB" noProof="0" dirty="0"/>
              <a:t>, is a type of specialization where different specialized organizations or individuals perform different stages of the supply chain or production process. Each organization or individual specializes in a particular stage of the process and relies on other specialized organizations or individuals to perform other stages. This creates a vertical chain in which each stage is linked to previous and subsequent stages.</a:t>
            </a:r>
          </a:p>
          <a:p>
            <a:endParaRPr lang="en-GB" noProof="0" dirty="0"/>
          </a:p>
          <a:p>
            <a:r>
              <a:rPr lang="en-GB" noProof="0" dirty="0"/>
              <a:t>An example of vertical specialization can be seen in the production of a product such as a smartphone. The production process involves several stages, such as design, component manufacturing, assembly, and distribution. Each stage can be performed by a different specialized company or individual, each focusing on their specific area of expertise. For example, one company may specialize in smartphone design, another in component manufacturing, and a third in final product assembly. By relying on each other's specialized experience, the companies can manufacture a high-quality product more efficiently than each company would be able to do if it tried to perform all stages of the production process.</a:t>
            </a:r>
          </a:p>
          <a:p>
            <a:endParaRPr lang="en-GB" noProof="0" dirty="0"/>
          </a:p>
          <a:p>
            <a:r>
              <a:rPr lang="en-GB" noProof="0" dirty="0"/>
              <a:t>Vertical specialization can provide several advantages, such as:</a:t>
            </a:r>
          </a:p>
          <a:p>
            <a:pPr marL="171450" indent="-171450">
              <a:buFont typeface="Arial" panose="020B0604020202020204" pitchFamily="34" charset="0"/>
              <a:buChar char="•"/>
            </a:pPr>
            <a:r>
              <a:rPr lang="en-GB" noProof="0" dirty="0"/>
              <a:t>Increased efficiency: each specialized organization or individual can focus on their specific area of expertise, increasing efficiency and productivity.</a:t>
            </a:r>
          </a:p>
          <a:p>
            <a:pPr marL="171450" indent="-171450">
              <a:buFont typeface="Arial" panose="020B0604020202020204" pitchFamily="34" charset="0"/>
              <a:buChar char="•"/>
            </a:pPr>
            <a:r>
              <a:rPr lang="en-GB" noProof="0" dirty="0"/>
              <a:t>Better quality: specialized organizations or individuals can have a deep understanding of their area of expertise, improving the quality of their work.</a:t>
            </a:r>
          </a:p>
          <a:p>
            <a:pPr marL="171450" indent="-171450">
              <a:buFont typeface="Arial" panose="020B0604020202020204" pitchFamily="34" charset="0"/>
              <a:buChar char="•"/>
            </a:pPr>
            <a:r>
              <a:rPr lang="en-GB" noProof="0" dirty="0"/>
              <a:t>Reduced costs: specialized organizations or individuals can perform their tasks more efficiently, reducing costs and increasing profits.</a:t>
            </a:r>
          </a:p>
          <a:p>
            <a:endParaRPr lang="en-GB" noProof="0" dirty="0"/>
          </a:p>
          <a:p>
            <a:r>
              <a:rPr lang="en-GB" noProof="0" dirty="0"/>
              <a:t>However, vertical specialization can also have disadvantages, such as:</a:t>
            </a:r>
          </a:p>
          <a:p>
            <a:pPr marL="171450" indent="-171450">
              <a:buFont typeface="Arial" panose="020B0604020202020204" pitchFamily="34" charset="0"/>
              <a:buChar char="•"/>
            </a:pPr>
            <a:r>
              <a:rPr lang="en-GB" noProof="0" dirty="0"/>
              <a:t>Limited flexibility: specialized organizations or individuals may find it difficult to adapt to changes in the production process or supply chain.</a:t>
            </a:r>
          </a:p>
          <a:p>
            <a:pPr marL="171450" indent="-171450">
              <a:buFont typeface="Arial" panose="020B0604020202020204" pitchFamily="34" charset="0"/>
              <a:buChar char="•"/>
            </a:pPr>
            <a:r>
              <a:rPr lang="en-GB" noProof="0" dirty="0"/>
              <a:t>Coordination challenges: coordinating different stages of the production process or supply chain can be complex and may require additional resources.</a:t>
            </a:r>
          </a:p>
          <a:p>
            <a:pPr marL="171450" indent="-171450">
              <a:buFont typeface="Arial" panose="020B0604020202020204" pitchFamily="34" charset="0"/>
              <a:buChar char="•"/>
            </a:pPr>
            <a:r>
              <a:rPr lang="en-GB" noProof="0" dirty="0"/>
              <a:t>Dependency on others: specialized organizations or individuals may depend on other firms or individuals to perform other stages of the production process or supply chain, which can lead to delays or communication issues.</a:t>
            </a:r>
          </a:p>
        </p:txBody>
      </p:sp>
      <p:sp>
        <p:nvSpPr>
          <p:cNvPr id="4" name="Slide Number Placeholder 3"/>
          <p:cNvSpPr>
            <a:spLocks noGrp="1"/>
          </p:cNvSpPr>
          <p:nvPr>
            <p:ph type="sldNum" sz="quarter" idx="5"/>
          </p:nvPr>
        </p:nvSpPr>
        <p:spPr/>
        <p:txBody>
          <a:bodyPr/>
          <a:lstStyle/>
          <a:p>
            <a:fld id="{CB540E06-0625-8A46-9812-778CB6014CAC}" type="slidenum">
              <a:rPr lang="en-GB" smtClean="0"/>
              <a:t>9</a:t>
            </a:fld>
            <a:endParaRPr lang="en-GB"/>
          </a:p>
        </p:txBody>
      </p:sp>
    </p:spTree>
    <p:extLst>
      <p:ext uri="{BB962C8B-B14F-4D97-AF65-F5344CB8AC3E}">
        <p14:creationId xmlns:p14="http://schemas.microsoft.com/office/powerpoint/2010/main" val="2627189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in">
    <p:bg>
      <p:bgPr>
        <a:solidFill>
          <a:schemeClr val="accent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7B9B736-8059-9E4F-8226-97318FD73FB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05554" y="3738679"/>
            <a:ext cx="5790981" cy="2805830"/>
          </a:xfrm>
          <a:prstGeom prst="rect">
            <a:avLst/>
          </a:prstGeom>
        </p:spPr>
      </p:pic>
      <p:sp>
        <p:nvSpPr>
          <p:cNvPr id="11" name="Title 10">
            <a:extLst>
              <a:ext uri="{FF2B5EF4-FFF2-40B4-BE49-F238E27FC236}">
                <a16:creationId xmlns:a16="http://schemas.microsoft.com/office/drawing/2014/main" id="{BC0F03C4-3A8C-4FCE-B447-DE322F73619C}"/>
              </a:ext>
            </a:extLst>
          </p:cNvPr>
          <p:cNvSpPr>
            <a:spLocks noGrp="1"/>
          </p:cNvSpPr>
          <p:nvPr>
            <p:ph type="title" hasCustomPrompt="1"/>
          </p:nvPr>
        </p:nvSpPr>
        <p:spPr>
          <a:xfrm>
            <a:off x="420741" y="3840479"/>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lt-LT" noProof="0" dirty="0" err="1"/>
              <a:t>Title</a:t>
            </a:r>
            <a:r>
              <a:rPr lang="lt-LT" noProof="0" dirty="0"/>
              <a:t> </a:t>
            </a:r>
            <a:r>
              <a:rPr lang="lt-LT" noProof="0" dirty="0" err="1"/>
              <a:t>of</a:t>
            </a:r>
            <a:r>
              <a:rPr lang="lt-LT" noProof="0" dirty="0"/>
              <a:t> </a:t>
            </a:r>
            <a:r>
              <a:rPr lang="lt-LT" noProof="0" dirty="0" err="1"/>
              <a:t>the</a:t>
            </a:r>
            <a:r>
              <a:rPr lang="lt-LT" noProof="0" dirty="0"/>
              <a:t> </a:t>
            </a:r>
            <a:r>
              <a:rPr lang="lt-LT" noProof="0" dirty="0" err="1"/>
              <a:t>presentation</a:t>
            </a:r>
            <a:endParaRPr lang="en-US" noProof="0" dirty="0"/>
          </a:p>
        </p:txBody>
      </p:sp>
      <p:sp>
        <p:nvSpPr>
          <p:cNvPr id="13" name="Text Placeholder 12">
            <a:extLst>
              <a:ext uri="{FF2B5EF4-FFF2-40B4-BE49-F238E27FC236}">
                <a16:creationId xmlns:a16="http://schemas.microsoft.com/office/drawing/2014/main" id="{57287D86-E9E5-4E8F-92D7-9490F21B13C9}"/>
              </a:ext>
            </a:extLst>
          </p:cNvPr>
          <p:cNvSpPr>
            <a:spLocks noGrp="1"/>
          </p:cNvSpPr>
          <p:nvPr>
            <p:ph type="body" sz="quarter" idx="10" hasCustomPrompt="1"/>
          </p:nvPr>
        </p:nvSpPr>
        <p:spPr>
          <a:xfrm>
            <a:off x="420688" y="3573780"/>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lt-LT" noProof="0" dirty="0"/>
              <a:t>Name </a:t>
            </a:r>
            <a:r>
              <a:rPr lang="lt-LT" noProof="0" dirty="0" err="1"/>
              <a:t>Surname</a:t>
            </a:r>
            <a:endParaRPr lang="en-US" noProof="0" dirty="0"/>
          </a:p>
        </p:txBody>
      </p:sp>
      <p:pic>
        <p:nvPicPr>
          <p:cNvPr id="6" name="Graphic 5">
            <a:extLst>
              <a:ext uri="{FF2B5EF4-FFF2-40B4-BE49-F238E27FC236}">
                <a16:creationId xmlns:a16="http://schemas.microsoft.com/office/drawing/2014/main" id="{175BDB0A-480F-9242-89CC-D1382FBB448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309454" y="283674"/>
            <a:ext cx="2277406" cy="968657"/>
          </a:xfrm>
          <a:prstGeom prst="rect">
            <a:avLst/>
          </a:prstGeom>
        </p:spPr>
      </p:pic>
      <p:sp>
        <p:nvSpPr>
          <p:cNvPr id="2" name="Text Placeholder 12">
            <a:extLst>
              <a:ext uri="{FF2B5EF4-FFF2-40B4-BE49-F238E27FC236}">
                <a16:creationId xmlns:a16="http://schemas.microsoft.com/office/drawing/2014/main" id="{86520667-5383-5C06-4343-8D4836D4F8C6}"/>
              </a:ext>
            </a:extLst>
          </p:cNvPr>
          <p:cNvSpPr>
            <a:spLocks noGrp="1"/>
          </p:cNvSpPr>
          <p:nvPr>
            <p:ph type="body" sz="quarter" idx="11" hasCustomPrompt="1"/>
          </p:nvPr>
        </p:nvSpPr>
        <p:spPr>
          <a:xfrm>
            <a:off x="10353892" y="6176327"/>
            <a:ext cx="1750579" cy="266383"/>
          </a:xfrm>
          <a:prstGeom prst="rect">
            <a:avLst/>
          </a:prstGeom>
        </p:spPr>
        <p:txBody>
          <a:bodyPr anchor="b"/>
          <a:lstStyle>
            <a:lvl1pPr marL="0" indent="0" algn="ctr">
              <a:buNone/>
              <a:defRPr sz="1200">
                <a:solidFill>
                  <a:schemeClr val="bg1"/>
                </a:solidFill>
              </a:defRPr>
            </a:lvl1pPr>
            <a:lvl2pPr>
              <a:defRPr sz="1000"/>
            </a:lvl2pPr>
            <a:lvl3pPr>
              <a:defRPr sz="900"/>
            </a:lvl3pPr>
            <a:lvl4pPr>
              <a:defRPr sz="800"/>
            </a:lvl4pPr>
            <a:lvl5pPr>
              <a:defRPr sz="800"/>
            </a:lvl5pPr>
          </a:lstStyle>
          <a:p>
            <a:pPr lvl="0"/>
            <a:r>
              <a:rPr lang="lt-LT" dirty="0" err="1"/>
              <a:t>Date</a:t>
            </a:r>
            <a:endParaRPr lang="en-US" dirty="0"/>
          </a:p>
        </p:txBody>
      </p:sp>
    </p:spTree>
    <p:extLst>
      <p:ext uri="{BB962C8B-B14F-4D97-AF65-F5344CB8AC3E}">
        <p14:creationId xmlns:p14="http://schemas.microsoft.com/office/powerpoint/2010/main" val="2892978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ekstas">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3D24A7-BC2A-264B-86EC-2FB74CE95DA0}"/>
              </a:ext>
            </a:extLst>
          </p:cNvPr>
          <p:cNvSpPr>
            <a:spLocks noGrp="1"/>
          </p:cNvSpPr>
          <p:nvPr>
            <p:ph type="title" hasCustomPrompt="1"/>
          </p:nvPr>
        </p:nvSpPr>
        <p:spPr>
          <a:xfrm>
            <a:off x="550863" y="296657"/>
            <a:ext cx="11125200" cy="1325563"/>
          </a:xfrm>
          <a:prstGeom prst="rect">
            <a:avLst/>
          </a:prstGeom>
        </p:spPr>
        <p:txBody>
          <a:bodyPr/>
          <a:lstStyle/>
          <a:p>
            <a:r>
              <a:rPr lang="lt-LT" noProof="0"/>
              <a:t>Heading</a:t>
            </a:r>
          </a:p>
        </p:txBody>
      </p:sp>
      <p:pic>
        <p:nvPicPr>
          <p:cNvPr id="2" name="Picture 1">
            <a:extLst>
              <a:ext uri="{FF2B5EF4-FFF2-40B4-BE49-F238E27FC236}">
                <a16:creationId xmlns:a16="http://schemas.microsoft.com/office/drawing/2014/main" id="{A697E808-BF1C-2B7B-9F44-4C31DF6E916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491946" y="6310968"/>
            <a:ext cx="346788" cy="346788"/>
          </a:xfrm>
          <a:prstGeom prst="rect">
            <a:avLst/>
          </a:prstGeom>
        </p:spPr>
      </p:pic>
      <p:sp>
        <p:nvSpPr>
          <p:cNvPr id="5" name="Text Placeholder 4">
            <a:extLst>
              <a:ext uri="{FF2B5EF4-FFF2-40B4-BE49-F238E27FC236}">
                <a16:creationId xmlns:a16="http://schemas.microsoft.com/office/drawing/2014/main" id="{ADFA4B00-7118-9FA3-DCE8-1E9B4544CACE}"/>
              </a:ext>
            </a:extLst>
          </p:cNvPr>
          <p:cNvSpPr>
            <a:spLocks noGrp="1"/>
          </p:cNvSpPr>
          <p:nvPr>
            <p:ph type="body" sz="quarter" idx="10"/>
          </p:nvPr>
        </p:nvSpPr>
        <p:spPr>
          <a:xfrm>
            <a:off x="550863" y="2279650"/>
            <a:ext cx="11125200" cy="3913188"/>
          </a:xfrm>
          <a:prstGeom prst="rect">
            <a:avLst/>
          </a:prstGeom>
        </p:spPr>
        <p:txBody>
          <a:bodyPr/>
          <a:lstStyle>
            <a:lvl1pPr marL="228600" indent="-228600">
              <a:lnSpc>
                <a:spcPct val="100000"/>
              </a:lnSpc>
              <a:spcBef>
                <a:spcPts val="600"/>
              </a:spcBef>
              <a:buFont typeface="System Font Regular"/>
              <a:buChar char="–"/>
              <a:defRPr/>
            </a:lvl1pPr>
            <a:lvl2pPr marL="577850" indent="-301625">
              <a:buFont typeface="Courier New" panose="02070309020205020404" pitchFamily="49" charset="0"/>
              <a:buChar char="o"/>
              <a:tabLst/>
              <a:defRPr/>
            </a:lvl2pPr>
            <a:lvl3pPr marL="979488" indent="-350838">
              <a:buFont typeface="Arial" panose="020B0604020202020204" pitchFamily="34" charset="0"/>
              <a:buChar char="•"/>
              <a:tabLst/>
              <a:defRPr/>
            </a:lvl3pPr>
          </a:lstStyle>
          <a:p>
            <a:pPr lvl="0"/>
            <a:r>
              <a:rPr lang="en-GB" dirty="0"/>
              <a:t>Click to edit Master text styles</a:t>
            </a:r>
          </a:p>
          <a:p>
            <a:pPr lvl="1"/>
            <a:r>
              <a:rPr lang="en-GB" dirty="0"/>
              <a:t>Second level</a:t>
            </a:r>
          </a:p>
          <a:p>
            <a:pPr lvl="2"/>
            <a:r>
              <a:rPr lang="en-GB" dirty="0"/>
              <a:t>Third level</a:t>
            </a:r>
          </a:p>
        </p:txBody>
      </p:sp>
    </p:spTree>
    <p:extLst>
      <p:ext uri="{BB962C8B-B14F-4D97-AF65-F5344CB8AC3E}">
        <p14:creationId xmlns:p14="http://schemas.microsoft.com/office/powerpoint/2010/main" val="158758537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47">
          <p15:clr>
            <a:srgbClr val="FBAE40"/>
          </p15:clr>
        </p15:guide>
        <p15:guide id="4" pos="7355">
          <p15:clr>
            <a:srgbClr val="FBAE40"/>
          </p15:clr>
        </p15:guide>
        <p15:guide id="5" orient="horz" pos="1480">
          <p15:clr>
            <a:srgbClr val="FBAE40"/>
          </p15:clr>
        </p15:guide>
        <p15:guide id="6" orient="horz" pos="1026">
          <p15:clr>
            <a:srgbClr val="FBAE40"/>
          </p15:clr>
        </p15:guide>
        <p15:guide id="7" orient="horz" pos="187">
          <p15:clr>
            <a:srgbClr val="FBAE40"/>
          </p15:clr>
        </p15:guide>
        <p15:guide id="8" orient="horz" pos="388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1_Iliustracijos skaidrė">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9121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47">
          <p15:clr>
            <a:srgbClr val="FBAE40"/>
          </p15:clr>
        </p15:guide>
        <p15:guide id="4" pos="7355">
          <p15:clr>
            <a:srgbClr val="FBAE40"/>
          </p15:clr>
        </p15:guide>
        <p15:guide id="5" orient="horz" pos="1480">
          <p15:clr>
            <a:srgbClr val="FBAE40"/>
          </p15:clr>
        </p15:guide>
        <p15:guide id="6" orient="horz" pos="1026">
          <p15:clr>
            <a:srgbClr val="FBAE40"/>
          </p15:clr>
        </p15:guide>
        <p15:guide id="7" orient="horz" pos="187">
          <p15:clr>
            <a:srgbClr val="FBAE40"/>
          </p15:clr>
        </p15:guide>
        <p15:guide id="8" orient="horz" pos="388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46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ex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20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Skyrius">
    <p:bg>
      <p:bgPr>
        <a:solidFill>
          <a:schemeClr val="accent5"/>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AAA3A4-CB12-F642-B77E-F32DB9F3F66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207818"/>
            <a:ext cx="12192000" cy="6650182"/>
          </a:xfrm>
          <a:prstGeom prst="rect">
            <a:avLst/>
          </a:prstGeom>
        </p:spPr>
      </p:pic>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408" y="492062"/>
            <a:ext cx="1041098" cy="296465"/>
          </a:xfrm>
          <a:prstGeom prst="rect">
            <a:avLst/>
          </a:prstGeom>
        </p:spPr>
      </p:pic>
      <p:sp>
        <p:nvSpPr>
          <p:cNvPr id="4" name="Title 3">
            <a:extLst>
              <a:ext uri="{FF2B5EF4-FFF2-40B4-BE49-F238E27FC236}">
                <a16:creationId xmlns:a16="http://schemas.microsoft.com/office/drawing/2014/main" id="{5A964CC1-BD46-B14A-8F54-DAD8428561EF}"/>
              </a:ext>
            </a:extLst>
          </p:cNvPr>
          <p:cNvSpPr>
            <a:spLocks noGrp="1"/>
          </p:cNvSpPr>
          <p:nvPr>
            <p:ph type="title" hasCustomPrompt="1"/>
          </p:nvPr>
        </p:nvSpPr>
        <p:spPr>
          <a:xfrm>
            <a:off x="1432506" y="3768462"/>
            <a:ext cx="6972939" cy="1908314"/>
          </a:xfrm>
          <a:prstGeom prst="rect">
            <a:avLst/>
          </a:prstGeom>
        </p:spPr>
        <p:txBody>
          <a:bodyPr anchor="b"/>
          <a:lstStyle>
            <a:lvl1pPr>
              <a:defRPr>
                <a:solidFill>
                  <a:schemeClr val="bg1"/>
                </a:solidFill>
              </a:defRPr>
            </a:lvl1pPr>
          </a:lstStyle>
          <a:p>
            <a:r>
              <a:rPr lang="lt-LT" noProof="0"/>
              <a:t>Paskaitos pavadinimas</a:t>
            </a:r>
          </a:p>
        </p:txBody>
      </p:sp>
      <p:sp>
        <p:nvSpPr>
          <p:cNvPr id="11" name="Text Placeholder 10">
            <a:extLst>
              <a:ext uri="{FF2B5EF4-FFF2-40B4-BE49-F238E27FC236}">
                <a16:creationId xmlns:a16="http://schemas.microsoft.com/office/drawing/2014/main" id="{7E693928-5B3C-66C0-162C-B331F3FDD1AC}"/>
              </a:ext>
            </a:extLst>
          </p:cNvPr>
          <p:cNvSpPr>
            <a:spLocks noGrp="1"/>
          </p:cNvSpPr>
          <p:nvPr>
            <p:ph type="body" sz="quarter" idx="10" hasCustomPrompt="1"/>
          </p:nvPr>
        </p:nvSpPr>
        <p:spPr>
          <a:xfrm>
            <a:off x="1" y="4200464"/>
            <a:ext cx="1432506" cy="1990725"/>
          </a:xfrm>
          <a:prstGeom prst="rect">
            <a:avLst/>
          </a:prstGeom>
        </p:spPr>
        <p:txBody>
          <a:bodyPr lIns="0" tIns="0" rIns="0" bIns="0" anchor="b" anchorCtr="0"/>
          <a:lstStyle>
            <a:lvl1pPr marL="0" indent="0" algn="r">
              <a:lnSpc>
                <a:spcPct val="100000"/>
              </a:lnSpc>
              <a:spcBef>
                <a:spcPts val="0"/>
              </a:spcBef>
              <a:buNone/>
              <a:defRPr sz="20000" b="1">
                <a:solidFill>
                  <a:schemeClr val="bg1"/>
                </a:solidFill>
              </a:defRPr>
            </a:lvl1pPr>
          </a:lstStyle>
          <a:p>
            <a:pPr lvl="0"/>
            <a:r>
              <a:rPr lang="lt-LT" noProof="0"/>
              <a:t>#</a:t>
            </a:r>
          </a:p>
        </p:txBody>
      </p:sp>
      <p:sp>
        <p:nvSpPr>
          <p:cNvPr id="13" name="Text Placeholder 12">
            <a:extLst>
              <a:ext uri="{FF2B5EF4-FFF2-40B4-BE49-F238E27FC236}">
                <a16:creationId xmlns:a16="http://schemas.microsoft.com/office/drawing/2014/main" id="{C0FCC5E0-720C-FDEE-4F8A-B94A5B307D02}"/>
              </a:ext>
            </a:extLst>
          </p:cNvPr>
          <p:cNvSpPr>
            <a:spLocks noGrp="1"/>
          </p:cNvSpPr>
          <p:nvPr>
            <p:ph type="body" sz="quarter" idx="11" hasCustomPrompt="1"/>
          </p:nvPr>
        </p:nvSpPr>
        <p:spPr>
          <a:xfrm>
            <a:off x="0" y="3405043"/>
            <a:ext cx="1908313" cy="363419"/>
          </a:xfrm>
          <a:prstGeom prst="rect">
            <a:avLst/>
          </a:prstGeom>
        </p:spPr>
        <p:txBody>
          <a:bodyPr lIns="0" tIns="0" rIns="0" bIns="0"/>
          <a:lstStyle>
            <a:lvl1pPr marL="0" indent="0" algn="l">
              <a:buNone/>
              <a:defRPr sz="2000" b="1">
                <a:solidFill>
                  <a:schemeClr val="bg1"/>
                </a:solidFill>
              </a:defRPr>
            </a:lvl1pPr>
          </a:lstStyle>
          <a:p>
            <a:pPr lvl="0"/>
            <a:r>
              <a:rPr lang="lt-LT" noProof="0"/>
              <a:t>Type</a:t>
            </a:r>
          </a:p>
        </p:txBody>
      </p:sp>
    </p:spTree>
    <p:extLst>
      <p:ext uri="{BB962C8B-B14F-4D97-AF65-F5344CB8AC3E}">
        <p14:creationId xmlns:p14="http://schemas.microsoft.com/office/powerpoint/2010/main" val="16308559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askaitos struktūra">
    <p:bg>
      <p:bgPr>
        <a:solidFill>
          <a:schemeClr val="accent6"/>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7283BC3-418F-4B42-92AC-FA81462BE82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2872" y="315023"/>
            <a:ext cx="8991331" cy="13441585"/>
          </a:xfrm>
          <a:prstGeom prst="rect">
            <a:avLst/>
          </a:prstGeom>
        </p:spPr>
      </p:pic>
      <p:sp>
        <p:nvSpPr>
          <p:cNvPr id="6" name="Text Placeholder 5">
            <a:extLst>
              <a:ext uri="{FF2B5EF4-FFF2-40B4-BE49-F238E27FC236}">
                <a16:creationId xmlns:a16="http://schemas.microsoft.com/office/drawing/2014/main" id="{557F6E38-6179-6412-6DB1-3AE656363A63}"/>
              </a:ext>
            </a:extLst>
          </p:cNvPr>
          <p:cNvSpPr>
            <a:spLocks noGrp="1"/>
          </p:cNvSpPr>
          <p:nvPr>
            <p:ph type="body" sz="quarter" idx="14"/>
          </p:nvPr>
        </p:nvSpPr>
        <p:spPr>
          <a:xfrm>
            <a:off x="565266" y="1411961"/>
            <a:ext cx="5530734" cy="5131015"/>
          </a:xfrm>
          <a:prstGeom prst="rect">
            <a:avLst/>
          </a:prstGeom>
        </p:spPr>
        <p:txBody>
          <a:bodyPr/>
          <a:lstStyle>
            <a:lvl1pPr marL="228600" indent="-228600">
              <a:buFont typeface="System Font Regular"/>
              <a:buChar char="–"/>
              <a:defRPr sz="2400">
                <a:solidFill>
                  <a:schemeClr val="bg1"/>
                </a:solidFill>
              </a:defRPr>
            </a:lvl1pPr>
            <a:lvl2pPr marL="685800" indent="-228600">
              <a:buFont typeface="Courier New" panose="02070309020205020404" pitchFamily="49" charset="0"/>
              <a:buChar char="o"/>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lt-LT" noProof="0"/>
              <a:t>Click to edit Master text styles</a:t>
            </a:r>
          </a:p>
        </p:txBody>
      </p:sp>
    </p:spTree>
    <p:extLst>
      <p:ext uri="{BB962C8B-B14F-4D97-AF65-F5344CB8AC3E}">
        <p14:creationId xmlns:p14="http://schemas.microsoft.com/office/powerpoint/2010/main" val="6639219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Citata">
    <p:bg>
      <p:bgPr>
        <a:solidFill>
          <a:schemeClr val="accent6"/>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7283BC3-418F-4B42-92AC-FA81462BE82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2872" y="315023"/>
            <a:ext cx="8991331" cy="13441585"/>
          </a:xfrm>
          <a:prstGeom prst="rect">
            <a:avLst/>
          </a:prstGeom>
        </p:spPr>
      </p:pic>
      <p:sp>
        <p:nvSpPr>
          <p:cNvPr id="2" name="Text Placeholder 3">
            <a:extLst>
              <a:ext uri="{FF2B5EF4-FFF2-40B4-BE49-F238E27FC236}">
                <a16:creationId xmlns:a16="http://schemas.microsoft.com/office/drawing/2014/main" id="{F1D38384-B0B5-FD4A-9763-84ED2893551E}"/>
              </a:ext>
            </a:extLst>
          </p:cNvPr>
          <p:cNvSpPr>
            <a:spLocks noGrp="1"/>
          </p:cNvSpPr>
          <p:nvPr>
            <p:ph type="body" sz="quarter" idx="13"/>
          </p:nvPr>
        </p:nvSpPr>
        <p:spPr>
          <a:xfrm>
            <a:off x="565267" y="1453328"/>
            <a:ext cx="5530734" cy="4276911"/>
          </a:xfrm>
          <a:prstGeom prst="rect">
            <a:avLst/>
          </a:prstGeom>
        </p:spPr>
        <p:txBody>
          <a:bodyPr/>
          <a:lstStyle>
            <a:lvl1pPr>
              <a:defRPr>
                <a:solidFill>
                  <a:schemeClr val="bg1"/>
                </a:solidFill>
              </a:defRPr>
            </a:lvl1pPr>
          </a:lstStyle>
          <a:p>
            <a:pPr marL="342900" indent="-342900" algn="l">
              <a:buFont typeface="Arial" panose="020B0604020202020204" pitchFamily="34" charset="0"/>
              <a:buChar char="•"/>
            </a:pPr>
            <a:endParaRPr lang="en-LT" b="0" dirty="0"/>
          </a:p>
          <a:p>
            <a:pPr marL="342900" indent="-342900" algn="l">
              <a:buFont typeface="Arial" panose="020B0604020202020204" pitchFamily="34" charset="0"/>
              <a:buChar char="•"/>
            </a:pPr>
            <a:endParaRPr lang="en-LT" b="0" dirty="0"/>
          </a:p>
        </p:txBody>
      </p:sp>
    </p:spTree>
    <p:extLst>
      <p:ext uri="{BB962C8B-B14F-4D97-AF65-F5344CB8AC3E}">
        <p14:creationId xmlns:p14="http://schemas.microsoft.com/office/powerpoint/2010/main" val="16132050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Citata">
    <p:bg>
      <p:bgPr>
        <a:solidFill>
          <a:schemeClr val="accent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7283BC3-418F-4B42-92AC-FA81462BE82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2871" y="278447"/>
            <a:ext cx="8991331" cy="13441585"/>
          </a:xfrm>
          <a:prstGeom prst="rect">
            <a:avLst/>
          </a:prstGeom>
        </p:spPr>
      </p:pic>
      <p:sp>
        <p:nvSpPr>
          <p:cNvPr id="4" name="Text Placeholder 3">
            <a:extLst>
              <a:ext uri="{FF2B5EF4-FFF2-40B4-BE49-F238E27FC236}">
                <a16:creationId xmlns:a16="http://schemas.microsoft.com/office/drawing/2014/main" id="{6DAAB328-1B5F-9C46-792C-01B4EB6F1C47}"/>
              </a:ext>
            </a:extLst>
          </p:cNvPr>
          <p:cNvSpPr>
            <a:spLocks noGrp="1"/>
          </p:cNvSpPr>
          <p:nvPr>
            <p:ph type="body" sz="quarter" idx="10" hasCustomPrompt="1"/>
          </p:nvPr>
        </p:nvSpPr>
        <p:spPr>
          <a:xfrm>
            <a:off x="1473368" y="1801812"/>
            <a:ext cx="6510338" cy="3254375"/>
          </a:xfrm>
          <a:prstGeom prst="rect">
            <a:avLst/>
          </a:prstGeom>
        </p:spPr>
        <p:txBody>
          <a:bodyPr anchor="ctr"/>
          <a:lstStyle>
            <a:lvl1pPr marL="0" indent="0" algn="ctr">
              <a:buNone/>
              <a:defRPr sz="4800" b="0">
                <a:solidFill>
                  <a:schemeClr val="bg1"/>
                </a:solidFill>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GB" dirty="0"/>
              <a:t>Text</a:t>
            </a:r>
          </a:p>
        </p:txBody>
      </p:sp>
    </p:spTree>
    <p:extLst>
      <p:ext uri="{BB962C8B-B14F-4D97-AF65-F5344CB8AC3E}">
        <p14:creationId xmlns:p14="http://schemas.microsoft.com/office/powerpoint/2010/main" val="42564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lausimas auditorijai">
    <p:bg>
      <p:bgPr>
        <a:solidFill>
          <a:schemeClr val="accent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7B9B736-8059-9E4F-8226-97318FD73FB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8605" y="415290"/>
            <a:ext cx="11194789" cy="6027420"/>
          </a:xfrm>
          <a:prstGeom prst="rect">
            <a:avLst/>
          </a:prstGeom>
        </p:spPr>
      </p:pic>
      <p:sp>
        <p:nvSpPr>
          <p:cNvPr id="11" name="Title 10">
            <a:extLst>
              <a:ext uri="{FF2B5EF4-FFF2-40B4-BE49-F238E27FC236}">
                <a16:creationId xmlns:a16="http://schemas.microsoft.com/office/drawing/2014/main" id="{BC0F03C4-3A8C-4FCE-B447-DE322F73619C}"/>
              </a:ext>
            </a:extLst>
          </p:cNvPr>
          <p:cNvSpPr>
            <a:spLocks noGrp="1"/>
          </p:cNvSpPr>
          <p:nvPr>
            <p:ph type="title" hasCustomPrompt="1"/>
          </p:nvPr>
        </p:nvSpPr>
        <p:spPr>
          <a:xfrm>
            <a:off x="3315694" y="2127884"/>
            <a:ext cx="5560609" cy="2602231"/>
          </a:xfrm>
          <a:prstGeom prst="rect">
            <a:avLst/>
          </a:prstGeom>
        </p:spPr>
        <p:txBody>
          <a:bodyPr anchor="ctr"/>
          <a:lstStyle>
            <a:lvl1pPr algn="ctr">
              <a:defRPr sz="4800" b="1">
                <a:solidFill>
                  <a:schemeClr val="bg1"/>
                </a:solidFill>
                <a:latin typeface="Arial" panose="020B0604020202020204" pitchFamily="34" charset="0"/>
                <a:cs typeface="Arial" panose="020B0604020202020204" pitchFamily="34" charset="0"/>
              </a:defRPr>
            </a:lvl1pPr>
          </a:lstStyle>
          <a:p>
            <a:r>
              <a:rPr lang="lt-LT" noProof="0" dirty="0" err="1"/>
              <a:t>Title</a:t>
            </a:r>
            <a:r>
              <a:rPr lang="lt-LT" noProof="0" dirty="0"/>
              <a:t> </a:t>
            </a:r>
            <a:r>
              <a:rPr lang="lt-LT" noProof="0" dirty="0" err="1"/>
              <a:t>of</a:t>
            </a:r>
            <a:r>
              <a:rPr lang="lt-LT" noProof="0" dirty="0"/>
              <a:t> </a:t>
            </a:r>
            <a:r>
              <a:rPr lang="lt-LT" noProof="0" dirty="0" err="1"/>
              <a:t>the</a:t>
            </a:r>
            <a:r>
              <a:rPr lang="lt-LT" noProof="0" dirty="0"/>
              <a:t> </a:t>
            </a:r>
            <a:r>
              <a:rPr lang="lt-LT" noProof="0" dirty="0" err="1"/>
              <a:t>presentation</a:t>
            </a:r>
            <a:endParaRPr lang="en-US" noProof="0" dirty="0"/>
          </a:p>
        </p:txBody>
      </p:sp>
    </p:spTree>
    <p:extLst>
      <p:ext uri="{BB962C8B-B14F-4D97-AF65-F5344CB8AC3E}">
        <p14:creationId xmlns:p14="http://schemas.microsoft.com/office/powerpoint/2010/main" val="310623997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ekstas">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3D24A7-BC2A-264B-86EC-2FB74CE95DA0}"/>
              </a:ext>
            </a:extLst>
          </p:cNvPr>
          <p:cNvSpPr>
            <a:spLocks noGrp="1"/>
          </p:cNvSpPr>
          <p:nvPr>
            <p:ph type="title" hasCustomPrompt="1"/>
          </p:nvPr>
        </p:nvSpPr>
        <p:spPr>
          <a:xfrm>
            <a:off x="550862" y="296657"/>
            <a:ext cx="6766605" cy="1325563"/>
          </a:xfrm>
          <a:prstGeom prst="rect">
            <a:avLst/>
          </a:prstGeom>
        </p:spPr>
        <p:txBody>
          <a:bodyPr/>
          <a:lstStyle/>
          <a:p>
            <a:r>
              <a:rPr lang="en-GB" dirty="0"/>
              <a:t>Heading</a:t>
            </a:r>
            <a:endParaRPr lang="en-LT" dirty="0"/>
          </a:p>
        </p:txBody>
      </p:sp>
      <p:sp>
        <p:nvSpPr>
          <p:cNvPr id="4" name="Rectangle 3">
            <a:extLst>
              <a:ext uri="{FF2B5EF4-FFF2-40B4-BE49-F238E27FC236}">
                <a16:creationId xmlns:a16="http://schemas.microsoft.com/office/drawing/2014/main" id="{9B93D9BE-7273-555C-1D2E-494DC4AAC0B4}"/>
              </a:ext>
            </a:extLst>
          </p:cNvPr>
          <p:cNvSpPr/>
          <p:nvPr userDrawn="1"/>
        </p:nvSpPr>
        <p:spPr>
          <a:xfrm>
            <a:off x="7317468" y="0"/>
            <a:ext cx="4874532" cy="6858000"/>
          </a:xfrm>
          <a:prstGeom prst="rect">
            <a:avLst/>
          </a:prstGeom>
          <a:solidFill>
            <a:srgbClr val="00D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4">
            <a:extLst>
              <a:ext uri="{FF2B5EF4-FFF2-40B4-BE49-F238E27FC236}">
                <a16:creationId xmlns:a16="http://schemas.microsoft.com/office/drawing/2014/main" id="{64780373-E2E2-8306-D5B4-7D3C279D883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9373"/>
          <a:stretch/>
        </p:blipFill>
        <p:spPr>
          <a:xfrm>
            <a:off x="7454208" y="0"/>
            <a:ext cx="2514788" cy="6650182"/>
          </a:xfrm>
          <a:prstGeom prst="rect">
            <a:avLst/>
          </a:prstGeom>
        </p:spPr>
      </p:pic>
    </p:spTree>
    <p:extLst>
      <p:ext uri="{BB962C8B-B14F-4D97-AF65-F5344CB8AC3E}">
        <p14:creationId xmlns:p14="http://schemas.microsoft.com/office/powerpoint/2010/main" val="19537441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47">
          <p15:clr>
            <a:srgbClr val="FBAE40"/>
          </p15:clr>
        </p15:guide>
        <p15:guide id="4" pos="7355">
          <p15:clr>
            <a:srgbClr val="FBAE40"/>
          </p15:clr>
        </p15:guide>
        <p15:guide id="5" orient="horz" pos="1480">
          <p15:clr>
            <a:srgbClr val="FBAE40"/>
          </p15:clr>
        </p15:guide>
        <p15:guide id="6" orient="horz" pos="1026">
          <p15:clr>
            <a:srgbClr val="FBAE40"/>
          </p15:clr>
        </p15:guide>
        <p15:guide id="7" orient="horz" pos="187">
          <p15:clr>
            <a:srgbClr val="FBAE40"/>
          </p15:clr>
        </p15:guide>
        <p15:guide id="8" orient="horz" pos="38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ekstas">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3D24A7-BC2A-264B-86EC-2FB74CE95DA0}"/>
              </a:ext>
            </a:extLst>
          </p:cNvPr>
          <p:cNvSpPr>
            <a:spLocks noGrp="1"/>
          </p:cNvSpPr>
          <p:nvPr>
            <p:ph type="title" hasCustomPrompt="1"/>
          </p:nvPr>
        </p:nvSpPr>
        <p:spPr>
          <a:xfrm>
            <a:off x="550863" y="296657"/>
            <a:ext cx="11125200" cy="1325563"/>
          </a:xfrm>
          <a:prstGeom prst="rect">
            <a:avLst/>
          </a:prstGeom>
        </p:spPr>
        <p:txBody>
          <a:bodyPr/>
          <a:lstStyle/>
          <a:p>
            <a:r>
              <a:rPr lang="en-GB" dirty="0"/>
              <a:t>Heading</a:t>
            </a:r>
            <a:endParaRPr lang="en-LT" dirty="0"/>
          </a:p>
        </p:txBody>
      </p:sp>
      <p:pic>
        <p:nvPicPr>
          <p:cNvPr id="2" name="Picture 1">
            <a:extLst>
              <a:ext uri="{FF2B5EF4-FFF2-40B4-BE49-F238E27FC236}">
                <a16:creationId xmlns:a16="http://schemas.microsoft.com/office/drawing/2014/main" id="{A697E808-BF1C-2B7B-9F44-4C31DF6E916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491946" y="6310968"/>
            <a:ext cx="346788" cy="346788"/>
          </a:xfrm>
          <a:prstGeom prst="rect">
            <a:avLst/>
          </a:prstGeom>
        </p:spPr>
      </p:pic>
    </p:spTree>
    <p:extLst>
      <p:ext uri="{BB962C8B-B14F-4D97-AF65-F5344CB8AC3E}">
        <p14:creationId xmlns:p14="http://schemas.microsoft.com/office/powerpoint/2010/main" val="38720257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47">
          <p15:clr>
            <a:srgbClr val="FBAE40"/>
          </p15:clr>
        </p15:guide>
        <p15:guide id="4" pos="7355">
          <p15:clr>
            <a:srgbClr val="FBAE40"/>
          </p15:clr>
        </p15:guide>
        <p15:guide id="5" orient="horz" pos="1480">
          <p15:clr>
            <a:srgbClr val="FBAE40"/>
          </p15:clr>
        </p15:guide>
        <p15:guide id="6" orient="horz" pos="1026">
          <p15:clr>
            <a:srgbClr val="FBAE40"/>
          </p15:clr>
        </p15:guide>
        <p15:guide id="7" orient="horz" pos="187">
          <p15:clr>
            <a:srgbClr val="FBAE40"/>
          </p15:clr>
        </p15:guide>
        <p15:guide id="8" orient="horz" pos="38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erminų skaidrė">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3D24A7-BC2A-264B-86EC-2FB74CE95DA0}"/>
              </a:ext>
            </a:extLst>
          </p:cNvPr>
          <p:cNvSpPr>
            <a:spLocks noGrp="1"/>
          </p:cNvSpPr>
          <p:nvPr>
            <p:ph type="title" hasCustomPrompt="1"/>
          </p:nvPr>
        </p:nvSpPr>
        <p:spPr>
          <a:xfrm>
            <a:off x="550862" y="296657"/>
            <a:ext cx="11112817" cy="1325563"/>
          </a:xfrm>
          <a:prstGeom prst="rect">
            <a:avLst/>
          </a:prstGeom>
        </p:spPr>
        <p:txBody>
          <a:bodyPr/>
          <a:lstStyle/>
          <a:p>
            <a:r>
              <a:rPr lang="lt-LT" noProof="0"/>
              <a:t>Heading</a:t>
            </a:r>
          </a:p>
        </p:txBody>
      </p:sp>
      <p:pic>
        <p:nvPicPr>
          <p:cNvPr id="2" name="Picture 1">
            <a:extLst>
              <a:ext uri="{FF2B5EF4-FFF2-40B4-BE49-F238E27FC236}">
                <a16:creationId xmlns:a16="http://schemas.microsoft.com/office/drawing/2014/main" id="{A697E808-BF1C-2B7B-9F44-4C31DF6E916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491946" y="6310968"/>
            <a:ext cx="346788" cy="346788"/>
          </a:xfrm>
          <a:prstGeom prst="rect">
            <a:avLst/>
          </a:prstGeom>
        </p:spPr>
      </p:pic>
      <p:sp>
        <p:nvSpPr>
          <p:cNvPr id="5" name="Text Placeholder 4">
            <a:extLst>
              <a:ext uri="{FF2B5EF4-FFF2-40B4-BE49-F238E27FC236}">
                <a16:creationId xmlns:a16="http://schemas.microsoft.com/office/drawing/2014/main" id="{A18D0F73-C04F-E1CD-ABE9-873E6D97D192}"/>
              </a:ext>
            </a:extLst>
          </p:cNvPr>
          <p:cNvSpPr>
            <a:spLocks noGrp="1"/>
          </p:cNvSpPr>
          <p:nvPr>
            <p:ph type="body" sz="quarter" idx="10" hasCustomPrompt="1"/>
          </p:nvPr>
        </p:nvSpPr>
        <p:spPr>
          <a:xfrm>
            <a:off x="550863" y="2349500"/>
            <a:ext cx="11112500" cy="3816350"/>
          </a:xfrm>
          <a:prstGeom prst="rect">
            <a:avLst/>
          </a:prstGeom>
        </p:spPr>
        <p:txBody>
          <a:bodyPr/>
          <a:lstStyle>
            <a:lvl1pPr>
              <a:defRPr sz="2400" b="1">
                <a:solidFill>
                  <a:schemeClr val="accent1"/>
                </a:solidFill>
              </a:defRPr>
            </a:lvl1pPr>
            <a:lvl2pPr marL="685800" indent="-228600">
              <a:lnSpc>
                <a:spcPct val="100000"/>
              </a:lnSpc>
              <a:spcBef>
                <a:spcPts val="0"/>
              </a:spcBef>
              <a:spcAft>
                <a:spcPts val="600"/>
              </a:spcAft>
              <a:buFont typeface="System Font Regular"/>
              <a:buChar char="–"/>
              <a:defRPr/>
            </a:lvl2pPr>
          </a:lstStyle>
          <a:p>
            <a:pPr lvl="0"/>
            <a:r>
              <a:rPr lang="lt-LT" noProof="0"/>
              <a:t>Terminas 1</a:t>
            </a:r>
          </a:p>
          <a:p>
            <a:pPr lvl="1"/>
            <a:r>
              <a:rPr lang="lt-LT" noProof="0"/>
              <a:t>Termino paaiškinimas</a:t>
            </a:r>
          </a:p>
          <a:p>
            <a:pPr lvl="0"/>
            <a:r>
              <a:rPr lang="lt-LT" noProof="0"/>
              <a:t>Terminas 2</a:t>
            </a:r>
          </a:p>
          <a:p>
            <a:pPr lvl="1"/>
            <a:r>
              <a:rPr lang="lt-LT" noProof="0"/>
              <a:t>Termino paaiškinimas</a:t>
            </a:r>
          </a:p>
          <a:p>
            <a:pPr lvl="0"/>
            <a:r>
              <a:rPr lang="lt-LT" noProof="0"/>
              <a:t>Terminas 3</a:t>
            </a:r>
          </a:p>
          <a:p>
            <a:pPr lvl="1"/>
            <a:r>
              <a:rPr lang="lt-LT" noProof="0"/>
              <a:t>Termino paaiškinimas</a:t>
            </a:r>
          </a:p>
          <a:p>
            <a:pPr lvl="1"/>
            <a:endParaRPr lang="lt-LT" noProof="0"/>
          </a:p>
          <a:p>
            <a:pPr lvl="1"/>
            <a:endParaRPr lang="lt-LT" noProof="0"/>
          </a:p>
          <a:p>
            <a:pPr lvl="1"/>
            <a:endParaRPr lang="lt-LT" noProof="0"/>
          </a:p>
        </p:txBody>
      </p:sp>
    </p:spTree>
    <p:extLst>
      <p:ext uri="{BB962C8B-B14F-4D97-AF65-F5344CB8AC3E}">
        <p14:creationId xmlns:p14="http://schemas.microsoft.com/office/powerpoint/2010/main" val="18459484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47">
          <p15:clr>
            <a:srgbClr val="FBAE40"/>
          </p15:clr>
        </p15:guide>
        <p15:guide id="4" pos="7355">
          <p15:clr>
            <a:srgbClr val="FBAE40"/>
          </p15:clr>
        </p15:guide>
        <p15:guide id="5" orient="horz" pos="1480">
          <p15:clr>
            <a:srgbClr val="FBAE40"/>
          </p15:clr>
        </p15:guide>
        <p15:guide id="6" orient="horz" pos="1026">
          <p15:clr>
            <a:srgbClr val="FBAE40"/>
          </p15:clr>
        </p15:guide>
        <p15:guide id="7" orient="horz" pos="187">
          <p15:clr>
            <a:srgbClr val="FBAE40"/>
          </p15:clr>
        </p15:guide>
        <p15:guide id="8" orient="horz" pos="38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249322"/>
      </p:ext>
    </p:extLst>
  </p:cSld>
  <p:clrMap bg1="lt1" tx1="dk1" bg2="lt2" tx2="dk2" accent1="accent1" accent2="accent2" accent3="accent3" accent4="accent4" accent5="accent5" accent6="accent6" hlink="hlink" folHlink="folHlink"/>
  <p:sldLayoutIdLst>
    <p:sldLayoutId id="2147483678" r:id="rId1"/>
    <p:sldLayoutId id="2147483681" r:id="rId2"/>
    <p:sldLayoutId id="2147483682" r:id="rId3"/>
    <p:sldLayoutId id="2147483704" r:id="rId4"/>
    <p:sldLayoutId id="2147483694" r:id="rId5"/>
    <p:sldLayoutId id="2147483705" r:id="rId6"/>
    <p:sldLayoutId id="2147483706" r:id="rId7"/>
    <p:sldLayoutId id="2147483700" r:id="rId8"/>
    <p:sldLayoutId id="2147483691" r:id="rId9"/>
    <p:sldLayoutId id="2147483692" r:id="rId10"/>
    <p:sldLayoutId id="2147483688" r:id="rId11"/>
    <p:sldLayoutId id="2147483702" r:id="rId12"/>
    <p:sldLayoutId id="214748370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5" Type="http://schemas.microsoft.com/office/2007/relationships/hdphoto" Target="../media/hdphoto2.wdp"/><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18.gif"/><Relationship Id="rId4" Type="http://schemas.openxmlformats.org/officeDocument/2006/relationships/image" Target="../media/image17.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A4C4B-CA2F-494A-969F-DD197888F40E}"/>
              </a:ext>
            </a:extLst>
          </p:cNvPr>
          <p:cNvSpPr>
            <a:spLocks noGrp="1"/>
          </p:cNvSpPr>
          <p:nvPr>
            <p:ph type="title"/>
          </p:nvPr>
        </p:nvSpPr>
        <p:spPr/>
        <p:txBody>
          <a:bodyPr/>
          <a:lstStyle/>
          <a:p>
            <a:r>
              <a:rPr lang="en-GB" b="1"/>
              <a:t>Organizing</a:t>
            </a:r>
            <a:r>
              <a:rPr lang="en-GB"/>
              <a:t> </a:t>
            </a:r>
            <a:br>
              <a:rPr lang="en-GB"/>
            </a:br>
            <a:r>
              <a:rPr lang="en-GB" sz="2800"/>
              <a:t>Organizing principles. Organizational structures.</a:t>
            </a:r>
            <a:endParaRPr lang="en-GB"/>
          </a:p>
        </p:txBody>
      </p:sp>
      <p:sp>
        <p:nvSpPr>
          <p:cNvPr id="2" name="Text Placeholder 1">
            <a:extLst>
              <a:ext uri="{FF2B5EF4-FFF2-40B4-BE49-F238E27FC236}">
                <a16:creationId xmlns:a16="http://schemas.microsoft.com/office/drawing/2014/main" id="{7EDA0E54-9893-AE4F-ADD2-3224247F5030}"/>
              </a:ext>
            </a:extLst>
          </p:cNvPr>
          <p:cNvSpPr>
            <a:spLocks noGrp="1"/>
          </p:cNvSpPr>
          <p:nvPr>
            <p:ph type="body" sz="quarter" idx="10"/>
          </p:nvPr>
        </p:nvSpPr>
        <p:spPr/>
        <p:txBody>
          <a:bodyPr/>
          <a:lstStyle/>
          <a:p>
            <a:r>
              <a:rPr lang="en-GB"/>
              <a:t>5</a:t>
            </a:r>
          </a:p>
        </p:txBody>
      </p:sp>
      <p:sp>
        <p:nvSpPr>
          <p:cNvPr id="5" name="Text Placeholder 4">
            <a:extLst>
              <a:ext uri="{FF2B5EF4-FFF2-40B4-BE49-F238E27FC236}">
                <a16:creationId xmlns:a16="http://schemas.microsoft.com/office/drawing/2014/main" id="{57CDBA6D-BF5F-4097-6368-8CCAC8E67457}"/>
              </a:ext>
            </a:extLst>
          </p:cNvPr>
          <p:cNvSpPr>
            <a:spLocks noGrp="1"/>
          </p:cNvSpPr>
          <p:nvPr>
            <p:ph type="body" sz="quarter" idx="11"/>
          </p:nvPr>
        </p:nvSpPr>
        <p:spPr/>
        <p:txBody>
          <a:bodyPr/>
          <a:lstStyle/>
          <a:p>
            <a:r>
              <a:rPr lang="en-GB"/>
              <a:t>Lecture</a:t>
            </a:r>
          </a:p>
        </p:txBody>
      </p:sp>
    </p:spTree>
    <p:extLst>
      <p:ext uri="{BB962C8B-B14F-4D97-AF65-F5344CB8AC3E}">
        <p14:creationId xmlns:p14="http://schemas.microsoft.com/office/powerpoint/2010/main" val="388886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5C72-DE8E-E2EC-536F-96CFD518BEE8}"/>
              </a:ext>
            </a:extLst>
          </p:cNvPr>
          <p:cNvSpPr>
            <a:spLocks noGrp="1"/>
          </p:cNvSpPr>
          <p:nvPr>
            <p:ph type="title"/>
          </p:nvPr>
        </p:nvSpPr>
        <p:spPr/>
        <p:txBody>
          <a:bodyPr/>
          <a:lstStyle/>
          <a:p>
            <a:r>
              <a:rPr lang="en-GB"/>
              <a:t>Horizontal specialization</a:t>
            </a:r>
          </a:p>
        </p:txBody>
      </p:sp>
      <p:sp>
        <p:nvSpPr>
          <p:cNvPr id="3" name="Text Placeholder 2">
            <a:extLst>
              <a:ext uri="{FF2B5EF4-FFF2-40B4-BE49-F238E27FC236}">
                <a16:creationId xmlns:a16="http://schemas.microsoft.com/office/drawing/2014/main" id="{3C0AA622-33CB-8C8B-A93B-22B0934BF7F2}"/>
              </a:ext>
            </a:extLst>
          </p:cNvPr>
          <p:cNvSpPr>
            <a:spLocks noGrp="1"/>
          </p:cNvSpPr>
          <p:nvPr>
            <p:ph type="body" sz="quarter" idx="10"/>
          </p:nvPr>
        </p:nvSpPr>
        <p:spPr/>
        <p:txBody>
          <a:bodyPr/>
          <a:lstStyle/>
          <a:p>
            <a:r>
              <a:rPr lang="en-GB"/>
              <a:t>Horizontal specialization</a:t>
            </a:r>
          </a:p>
          <a:p>
            <a:pPr lvl="1"/>
            <a:r>
              <a:rPr lang="en-GB"/>
              <a:t>Type of specialization where different specialized individuals or groups perform different tasks or activities at only one stage of production or service delivery.</a:t>
            </a:r>
          </a:p>
          <a:p>
            <a:pPr lvl="1"/>
            <a:r>
              <a:rPr lang="en-GB"/>
              <a:t>Example: Food preparation in a restaurant.</a:t>
            </a:r>
          </a:p>
        </p:txBody>
      </p:sp>
    </p:spTree>
    <p:extLst>
      <p:ext uri="{BB962C8B-B14F-4D97-AF65-F5344CB8AC3E}">
        <p14:creationId xmlns:p14="http://schemas.microsoft.com/office/powerpoint/2010/main" val="21675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C755-0FC4-85E4-7D25-A37775BBFC4E}"/>
              </a:ext>
            </a:extLst>
          </p:cNvPr>
          <p:cNvSpPr>
            <a:spLocks noGrp="1"/>
          </p:cNvSpPr>
          <p:nvPr>
            <p:ph type="title"/>
          </p:nvPr>
        </p:nvSpPr>
        <p:spPr/>
        <p:txBody>
          <a:bodyPr/>
          <a:lstStyle/>
          <a:p>
            <a:r>
              <a:rPr lang="en-GB"/>
              <a:t>What is coordination?</a:t>
            </a:r>
          </a:p>
        </p:txBody>
      </p:sp>
      <p:sp>
        <p:nvSpPr>
          <p:cNvPr id="3" name="Text Placeholder 2">
            <a:extLst>
              <a:ext uri="{FF2B5EF4-FFF2-40B4-BE49-F238E27FC236}">
                <a16:creationId xmlns:a16="http://schemas.microsoft.com/office/drawing/2014/main" id="{DEEF3B5E-35B8-4D45-B280-685A4E83E1B8}"/>
              </a:ext>
            </a:extLst>
          </p:cNvPr>
          <p:cNvSpPr>
            <a:spLocks noGrp="1"/>
          </p:cNvSpPr>
          <p:nvPr>
            <p:ph type="body" sz="quarter" idx="10"/>
          </p:nvPr>
        </p:nvSpPr>
        <p:spPr>
          <a:xfrm>
            <a:off x="528637" y="1683964"/>
            <a:ext cx="11112500" cy="2801772"/>
          </a:xfrm>
        </p:spPr>
        <p:txBody>
          <a:bodyPr/>
          <a:lstStyle/>
          <a:p>
            <a:r>
              <a:rPr lang="en-GB"/>
              <a:t>Coordination</a:t>
            </a:r>
          </a:p>
          <a:p>
            <a:pPr lvl="1"/>
            <a:r>
              <a:rPr lang="en-GB"/>
              <a:t>The </a:t>
            </a:r>
            <a:r>
              <a:rPr lang="en-GB">
                <a:highlight>
                  <a:srgbClr val="FFFF00"/>
                </a:highlight>
              </a:rPr>
              <a:t>direction of work processes</a:t>
            </a:r>
            <a:r>
              <a:rPr lang="en-GB"/>
              <a:t> based on division of labor to achieve organizational goals. </a:t>
            </a:r>
          </a:p>
          <a:p>
            <a:pPr lvl="1"/>
            <a:r>
              <a:rPr lang="en-GB"/>
              <a:t>It refers to the </a:t>
            </a:r>
            <a:r>
              <a:rPr lang="en-GB">
                <a:highlight>
                  <a:srgbClr val="FFFF00"/>
                </a:highlight>
              </a:rPr>
              <a:t>process of integrating the activities</a:t>
            </a:r>
            <a:r>
              <a:rPr lang="en-GB"/>
              <a:t> of different individuals, groups or departments within an organization. </a:t>
            </a:r>
          </a:p>
          <a:p>
            <a:pPr lvl="1"/>
            <a:r>
              <a:rPr lang="en-GB"/>
              <a:t>Through coordination, specialized organizational elements are united into a cohesive entity working towards common goals.</a:t>
            </a:r>
          </a:p>
        </p:txBody>
      </p:sp>
      <p:sp>
        <p:nvSpPr>
          <p:cNvPr id="5" name="TextBox 4">
            <a:extLst>
              <a:ext uri="{FF2B5EF4-FFF2-40B4-BE49-F238E27FC236}">
                <a16:creationId xmlns:a16="http://schemas.microsoft.com/office/drawing/2014/main" id="{A80CFB3E-2737-1BF8-90D7-B01AA950F285}"/>
              </a:ext>
            </a:extLst>
          </p:cNvPr>
          <p:cNvSpPr txBox="1"/>
          <p:nvPr/>
        </p:nvSpPr>
        <p:spPr>
          <a:xfrm>
            <a:off x="550863" y="5038649"/>
            <a:ext cx="10331637" cy="923330"/>
          </a:xfrm>
          <a:prstGeom prst="rect">
            <a:avLst/>
          </a:prstGeom>
          <a:noFill/>
        </p:spPr>
        <p:txBody>
          <a:bodyPr wrap="square">
            <a:spAutoFit/>
          </a:bodyPr>
          <a:lstStyle/>
          <a:p>
            <a:pPr algn="ctr"/>
            <a:r>
              <a:rPr lang="en-GB" i="1"/>
              <a:t>Coordination is the essence of management, as it helps to deal with the division of labor by ensuring that the efforts of individuals and groups are aligned and integrated toward common goals. </a:t>
            </a:r>
            <a:br>
              <a:rPr lang="en-GB" i="1"/>
            </a:br>
            <a:r>
              <a:rPr lang="en-GB" b="1" i="1"/>
              <a:t>Harold Koontz and Cyril O'Donnell</a:t>
            </a:r>
          </a:p>
        </p:txBody>
      </p:sp>
    </p:spTree>
    <p:extLst>
      <p:ext uri="{BB962C8B-B14F-4D97-AF65-F5344CB8AC3E}">
        <p14:creationId xmlns:p14="http://schemas.microsoft.com/office/powerpoint/2010/main" val="3308559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BFF5-0938-75F6-37E6-6D59C52EE1E2}"/>
              </a:ext>
            </a:extLst>
          </p:cNvPr>
          <p:cNvSpPr>
            <a:spLocks noGrp="1"/>
          </p:cNvSpPr>
          <p:nvPr>
            <p:ph type="title"/>
          </p:nvPr>
        </p:nvSpPr>
        <p:spPr/>
        <p:txBody>
          <a:bodyPr/>
          <a:lstStyle/>
          <a:p>
            <a:r>
              <a:rPr lang="en-GB"/>
              <a:t>What is departmentalization?</a:t>
            </a:r>
          </a:p>
        </p:txBody>
      </p:sp>
      <p:sp>
        <p:nvSpPr>
          <p:cNvPr id="3" name="Text Placeholder 2">
            <a:extLst>
              <a:ext uri="{FF2B5EF4-FFF2-40B4-BE49-F238E27FC236}">
                <a16:creationId xmlns:a16="http://schemas.microsoft.com/office/drawing/2014/main" id="{978BEA9A-DA26-8F6E-BE68-4972ED41D062}"/>
              </a:ext>
            </a:extLst>
          </p:cNvPr>
          <p:cNvSpPr>
            <a:spLocks noGrp="1"/>
          </p:cNvSpPr>
          <p:nvPr>
            <p:ph type="body" sz="quarter" idx="10"/>
          </p:nvPr>
        </p:nvSpPr>
        <p:spPr>
          <a:xfrm>
            <a:off x="492125" y="1665288"/>
            <a:ext cx="11183938" cy="4500562"/>
          </a:xfrm>
        </p:spPr>
        <p:txBody>
          <a:bodyPr/>
          <a:lstStyle/>
          <a:p>
            <a:r>
              <a:rPr lang="en-GB"/>
              <a:t>Departmentalization</a:t>
            </a:r>
          </a:p>
          <a:p>
            <a:pPr lvl="1"/>
            <a:r>
              <a:rPr lang="en-GB"/>
              <a:t>The grouping of tasks to coordinate collective activities and responsibilities.</a:t>
            </a:r>
          </a:p>
          <a:p>
            <a:r>
              <a:rPr lang="en-GB"/>
              <a:t>Strict ("narrow") division</a:t>
            </a:r>
          </a:p>
          <a:p>
            <a:pPr lvl="1"/>
            <a:r>
              <a:rPr lang="en-GB"/>
              <a:t>Each department has a narrow scope of responsibility and is less autonomous.</a:t>
            </a:r>
          </a:p>
          <a:p>
            <a:pPr lvl="1"/>
            <a:r>
              <a:rPr lang="en-GB"/>
              <a:t>Departments are highly dependent on each other, and coordination and communication between units are strictly controlled.</a:t>
            </a:r>
          </a:p>
          <a:p>
            <a:r>
              <a:rPr lang="en-GB"/>
              <a:t>Loose ("wide") division</a:t>
            </a:r>
          </a:p>
          <a:p>
            <a:pPr lvl="1"/>
            <a:r>
              <a:rPr lang="en-GB"/>
              <a:t>Departments have more autonomy to make decisions and take action.</a:t>
            </a:r>
          </a:p>
          <a:p>
            <a:pPr lvl="1"/>
            <a:r>
              <a:rPr lang="en-GB"/>
              <a:t>Departments are less dependent on each other, and coordination and communication between units are not as strictly controlled.</a:t>
            </a:r>
          </a:p>
        </p:txBody>
      </p:sp>
    </p:spTree>
    <p:extLst>
      <p:ext uri="{BB962C8B-B14F-4D97-AF65-F5344CB8AC3E}">
        <p14:creationId xmlns:p14="http://schemas.microsoft.com/office/powerpoint/2010/main" val="274838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E23A-68F6-1F51-B6A5-3EA41917CEB1}"/>
              </a:ext>
            </a:extLst>
          </p:cNvPr>
          <p:cNvSpPr>
            <a:spLocks noGrp="1"/>
          </p:cNvSpPr>
          <p:nvPr>
            <p:ph type="title"/>
          </p:nvPr>
        </p:nvSpPr>
        <p:spPr/>
        <p:txBody>
          <a:bodyPr/>
          <a:lstStyle/>
          <a:p>
            <a:r>
              <a:rPr lang="en-GB"/>
              <a:t>Forms of departmentalization</a:t>
            </a:r>
          </a:p>
        </p:txBody>
      </p:sp>
      <p:sp>
        <p:nvSpPr>
          <p:cNvPr id="3" name="Text Placeholder 2">
            <a:extLst>
              <a:ext uri="{FF2B5EF4-FFF2-40B4-BE49-F238E27FC236}">
                <a16:creationId xmlns:a16="http://schemas.microsoft.com/office/drawing/2014/main" id="{415F191A-31FF-B110-4661-9A8321304449}"/>
              </a:ext>
            </a:extLst>
          </p:cNvPr>
          <p:cNvSpPr>
            <a:spLocks noGrp="1"/>
          </p:cNvSpPr>
          <p:nvPr>
            <p:ph type="body" sz="quarter" idx="10"/>
          </p:nvPr>
        </p:nvSpPr>
        <p:spPr>
          <a:xfrm>
            <a:off x="563563" y="1622220"/>
            <a:ext cx="11112500" cy="5117248"/>
          </a:xfrm>
        </p:spPr>
        <p:txBody>
          <a:bodyPr numCol="2" spcCol="144000"/>
          <a:lstStyle/>
          <a:p>
            <a:r>
              <a:rPr lang="en-GB" sz="2000"/>
              <a:t>Functional departmentalization</a:t>
            </a:r>
          </a:p>
          <a:p>
            <a:pPr lvl="1"/>
            <a:r>
              <a:rPr lang="en-GB" sz="2000"/>
              <a:t>For example, an organization may have separate marketing, finance, human resources, and production departments based on their functions.</a:t>
            </a:r>
          </a:p>
          <a:p>
            <a:r>
              <a:rPr lang="en-GB" sz="2000"/>
              <a:t>Product departmentalization</a:t>
            </a:r>
          </a:p>
          <a:p>
            <a:pPr lvl="1"/>
            <a:r>
              <a:rPr lang="en-GB" sz="2000"/>
              <a:t>For example, an organization that produces multiple product lines may have separate departments for each product line.</a:t>
            </a:r>
          </a:p>
          <a:p>
            <a:r>
              <a:rPr lang="en-GB" sz="2000"/>
              <a:t>Customer departmentalization</a:t>
            </a:r>
          </a:p>
          <a:p>
            <a:pPr lvl="1"/>
            <a:r>
              <a:rPr lang="en-GB" sz="2000"/>
              <a:t>For example, an organization may have separate departments for retail customers, business customers, and government clients.</a:t>
            </a:r>
          </a:p>
          <a:p>
            <a:r>
              <a:rPr lang="en-GB" sz="2000"/>
              <a:t>Geographic departmentalization</a:t>
            </a:r>
          </a:p>
          <a:p>
            <a:pPr lvl="1"/>
            <a:r>
              <a:rPr lang="en-GB" sz="2000"/>
              <a:t>For example, an organization that operates in multiple regions or countries may have separate departments for each region or country.</a:t>
            </a:r>
          </a:p>
          <a:p>
            <a:r>
              <a:rPr lang="en-GB" sz="2000"/>
              <a:t>Process departmentalization</a:t>
            </a:r>
          </a:p>
          <a:p>
            <a:pPr lvl="1"/>
            <a:r>
              <a:rPr lang="en-GB" sz="2000"/>
              <a:t>For example, an organization may have separate departments for order processing, production, and shipping.</a:t>
            </a:r>
            <a:endParaRPr lang="en-GB" sz="1800"/>
          </a:p>
        </p:txBody>
      </p:sp>
    </p:spTree>
    <p:extLst>
      <p:ext uri="{BB962C8B-B14F-4D97-AF65-F5344CB8AC3E}">
        <p14:creationId xmlns:p14="http://schemas.microsoft.com/office/powerpoint/2010/main" val="2942142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076843-CDC9-597C-80CD-83AACD11D70A}"/>
              </a:ext>
            </a:extLst>
          </p:cNvPr>
          <p:cNvSpPr>
            <a:spLocks noGrp="1"/>
          </p:cNvSpPr>
          <p:nvPr>
            <p:ph type="title"/>
          </p:nvPr>
        </p:nvSpPr>
        <p:spPr/>
        <p:txBody>
          <a:bodyPr/>
          <a:lstStyle/>
          <a:p>
            <a:r>
              <a:rPr lang="en-GB"/>
              <a:t>Chain of command</a:t>
            </a:r>
          </a:p>
        </p:txBody>
      </p:sp>
      <p:sp>
        <p:nvSpPr>
          <p:cNvPr id="4" name="Text Placeholder 3">
            <a:extLst>
              <a:ext uri="{FF2B5EF4-FFF2-40B4-BE49-F238E27FC236}">
                <a16:creationId xmlns:a16="http://schemas.microsoft.com/office/drawing/2014/main" id="{E7D39F82-9E19-DFC4-03CD-067B2EEF6DD5}"/>
              </a:ext>
            </a:extLst>
          </p:cNvPr>
          <p:cNvSpPr>
            <a:spLocks noGrp="1"/>
          </p:cNvSpPr>
          <p:nvPr>
            <p:ph type="body" sz="quarter" idx="10"/>
          </p:nvPr>
        </p:nvSpPr>
        <p:spPr>
          <a:xfrm>
            <a:off x="550863" y="1293962"/>
            <a:ext cx="11112500" cy="4871888"/>
          </a:xfrm>
        </p:spPr>
        <p:txBody>
          <a:bodyPr/>
          <a:lstStyle/>
          <a:p>
            <a:r>
              <a:rPr lang="en-GB" sz="2800" dirty="0"/>
              <a:t>Chain of command</a:t>
            </a:r>
          </a:p>
          <a:p>
            <a:pPr lvl="1"/>
            <a:r>
              <a:rPr lang="en-GB" dirty="0"/>
              <a:t>This refers to the </a:t>
            </a:r>
            <a:r>
              <a:rPr lang="en-GB" dirty="0">
                <a:highlight>
                  <a:srgbClr val="FFFF00"/>
                </a:highlight>
              </a:rPr>
              <a:t>formal line of authority and communication </a:t>
            </a:r>
            <a:r>
              <a:rPr lang="en-GB" dirty="0"/>
              <a:t>in an organization and establishes who reports to whom and how decisions are made. </a:t>
            </a:r>
          </a:p>
          <a:p>
            <a:pPr lvl="1"/>
            <a:r>
              <a:rPr lang="en-GB" dirty="0"/>
              <a:t>It runs from the top (e.g. CEO) to the bottom of the organizational structure.</a:t>
            </a:r>
          </a:p>
          <a:p>
            <a:pPr lvl="1"/>
            <a:r>
              <a:rPr lang="en-GB" dirty="0"/>
              <a:t>Depending on the size of the organization, the length of the chain of command can vary (either "long" or "short").</a:t>
            </a:r>
          </a:p>
          <a:p>
            <a:r>
              <a:rPr lang="en-GB" dirty="0"/>
              <a:t>Functions:</a:t>
            </a:r>
          </a:p>
          <a:p>
            <a:pPr lvl="1"/>
            <a:r>
              <a:rPr lang="en-GB" dirty="0"/>
              <a:t>Clarifies roles and responsibilities</a:t>
            </a:r>
          </a:p>
          <a:p>
            <a:pPr lvl="1"/>
            <a:r>
              <a:rPr lang="en-GB" dirty="0"/>
              <a:t>Facilitates communication</a:t>
            </a:r>
          </a:p>
          <a:p>
            <a:pPr lvl="1"/>
            <a:r>
              <a:rPr lang="en-GB" dirty="0"/>
              <a:t>Increases decision-making efficiency</a:t>
            </a:r>
          </a:p>
          <a:p>
            <a:pPr lvl="1"/>
            <a:r>
              <a:rPr lang="en-GB" dirty="0"/>
              <a:t>Improves accountability</a:t>
            </a:r>
          </a:p>
        </p:txBody>
      </p:sp>
    </p:spTree>
    <p:extLst>
      <p:ext uri="{BB962C8B-B14F-4D97-AF65-F5344CB8AC3E}">
        <p14:creationId xmlns:p14="http://schemas.microsoft.com/office/powerpoint/2010/main" val="1918752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E6CE-7856-6A3D-22FE-B40A6B5AF9B8}"/>
              </a:ext>
            </a:extLst>
          </p:cNvPr>
          <p:cNvSpPr>
            <a:spLocks noGrp="1"/>
          </p:cNvSpPr>
          <p:nvPr>
            <p:ph type="title"/>
          </p:nvPr>
        </p:nvSpPr>
        <p:spPr/>
        <p:txBody>
          <a:bodyPr/>
          <a:lstStyle/>
          <a:p>
            <a:r>
              <a:rPr lang="en-GB"/>
              <a:t>Delegation, responsibility, power, authority</a:t>
            </a:r>
          </a:p>
        </p:txBody>
      </p:sp>
      <p:sp>
        <p:nvSpPr>
          <p:cNvPr id="5" name="Text Placeholder 4">
            <a:extLst>
              <a:ext uri="{FF2B5EF4-FFF2-40B4-BE49-F238E27FC236}">
                <a16:creationId xmlns:a16="http://schemas.microsoft.com/office/drawing/2014/main" id="{1551AA7F-A3E6-CA0F-515D-C9E4EE63D4D5}"/>
              </a:ext>
            </a:extLst>
          </p:cNvPr>
          <p:cNvSpPr>
            <a:spLocks noGrp="1"/>
          </p:cNvSpPr>
          <p:nvPr>
            <p:ph type="body" sz="quarter" idx="10"/>
          </p:nvPr>
        </p:nvSpPr>
        <p:spPr>
          <a:xfrm>
            <a:off x="550863" y="1311215"/>
            <a:ext cx="11112500" cy="4854635"/>
          </a:xfrm>
        </p:spPr>
        <p:txBody>
          <a:bodyPr/>
          <a:lstStyle/>
          <a:p>
            <a:r>
              <a:rPr lang="en-GB" sz="2200"/>
              <a:t>Delegation </a:t>
            </a:r>
          </a:p>
          <a:p>
            <a:pPr lvl="1"/>
            <a:r>
              <a:rPr lang="en-GB" sz="2200"/>
              <a:t>Is the process of assigning tasks, duties, and authority to another person within the organization. </a:t>
            </a:r>
          </a:p>
          <a:p>
            <a:pPr lvl="1"/>
            <a:r>
              <a:rPr lang="en-GB" sz="2200"/>
              <a:t>Managers delegate tasks to their subordinates, transferring part of their workload and responsibility to others while empowering them to make decisions and take actions on behalf of the organization.</a:t>
            </a:r>
          </a:p>
          <a:p>
            <a:r>
              <a:rPr lang="en-GB" sz="2200"/>
              <a:t>Responsibility </a:t>
            </a:r>
          </a:p>
          <a:p>
            <a:pPr lvl="1"/>
            <a:r>
              <a:rPr lang="en-GB" sz="2200"/>
              <a:t>refers to the obligation to perform a task.</a:t>
            </a:r>
          </a:p>
          <a:p>
            <a:r>
              <a:rPr lang="en-GB" sz="2200"/>
              <a:t>Authority </a:t>
            </a:r>
          </a:p>
          <a:p>
            <a:pPr lvl="1"/>
            <a:r>
              <a:rPr lang="en-GB" sz="2200"/>
              <a:t>refers to the formal right or permission to make decisions and take action within the organization.</a:t>
            </a:r>
          </a:p>
          <a:p>
            <a:r>
              <a:rPr lang="en-GB" sz="2200"/>
              <a:t>Power </a:t>
            </a:r>
          </a:p>
          <a:p>
            <a:pPr lvl="1"/>
            <a:r>
              <a:rPr lang="en-GB" sz="2200"/>
              <a:t>refers to the ability to influence or control the behavior of others and can take various forms, such as formal and informal power.</a:t>
            </a:r>
          </a:p>
        </p:txBody>
      </p:sp>
    </p:spTree>
    <p:extLst>
      <p:ext uri="{BB962C8B-B14F-4D97-AF65-F5344CB8AC3E}">
        <p14:creationId xmlns:p14="http://schemas.microsoft.com/office/powerpoint/2010/main" val="1358094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vels of Management - GeeksforGeeks">
            <a:extLst>
              <a:ext uri="{FF2B5EF4-FFF2-40B4-BE49-F238E27FC236}">
                <a16:creationId xmlns:a16="http://schemas.microsoft.com/office/drawing/2014/main" id="{11F32E20-4F15-D3BF-6E0C-E7D766FAA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12192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B9AAB6-7A14-4869-72B5-7F208D567413}"/>
              </a:ext>
            </a:extLst>
          </p:cNvPr>
          <p:cNvSpPr>
            <a:spLocks noGrp="1"/>
          </p:cNvSpPr>
          <p:nvPr>
            <p:ph type="title"/>
          </p:nvPr>
        </p:nvSpPr>
        <p:spPr>
          <a:xfrm>
            <a:off x="550863" y="303212"/>
            <a:ext cx="11125200" cy="1325563"/>
          </a:xfrm>
        </p:spPr>
        <p:txBody>
          <a:bodyPr/>
          <a:lstStyle/>
          <a:p>
            <a:r>
              <a:rPr lang="lt-LT" dirty="0" err="1"/>
              <a:t>Levels</a:t>
            </a:r>
            <a:r>
              <a:rPr lang="lt-LT" dirty="0"/>
              <a:t> </a:t>
            </a:r>
            <a:r>
              <a:rPr lang="lt-LT" dirty="0" err="1"/>
              <a:t>of</a:t>
            </a:r>
            <a:r>
              <a:rPr lang="lt-LT" dirty="0"/>
              <a:t> </a:t>
            </a:r>
            <a:r>
              <a:rPr lang="lt-LT" dirty="0" err="1"/>
              <a:t>management</a:t>
            </a:r>
            <a:endParaRPr lang="lt-LT" dirty="0"/>
          </a:p>
        </p:txBody>
      </p:sp>
    </p:spTree>
    <p:extLst>
      <p:ext uri="{BB962C8B-B14F-4D97-AF65-F5344CB8AC3E}">
        <p14:creationId xmlns:p14="http://schemas.microsoft.com/office/powerpoint/2010/main" val="969059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30CC-E87A-3975-AF03-789827C4CD8D}"/>
              </a:ext>
            </a:extLst>
          </p:cNvPr>
          <p:cNvSpPr>
            <a:spLocks noGrp="1"/>
          </p:cNvSpPr>
          <p:nvPr>
            <p:ph type="title"/>
          </p:nvPr>
        </p:nvSpPr>
        <p:spPr>
          <a:xfrm>
            <a:off x="2133600" y="2127884"/>
            <a:ext cx="7941733" cy="2602231"/>
          </a:xfrm>
        </p:spPr>
        <p:txBody>
          <a:bodyPr/>
          <a:lstStyle/>
          <a:p>
            <a:r>
              <a:rPr lang="lt-LT" dirty="0" err="1"/>
              <a:t>How</a:t>
            </a:r>
            <a:r>
              <a:rPr lang="lt-LT" dirty="0"/>
              <a:t> </a:t>
            </a:r>
            <a:r>
              <a:rPr lang="lt-LT" dirty="0" err="1"/>
              <a:t>many</a:t>
            </a:r>
            <a:r>
              <a:rPr lang="lt-LT" dirty="0"/>
              <a:t> </a:t>
            </a:r>
            <a:r>
              <a:rPr lang="lt-LT" dirty="0" err="1"/>
              <a:t>employees</a:t>
            </a:r>
            <a:r>
              <a:rPr lang="lt-LT" dirty="0"/>
              <a:t> </a:t>
            </a:r>
            <a:r>
              <a:rPr lang="lt-LT" dirty="0" err="1"/>
              <a:t>can</a:t>
            </a:r>
            <a:r>
              <a:rPr lang="lt-LT" dirty="0"/>
              <a:t> a </a:t>
            </a:r>
            <a:r>
              <a:rPr lang="lt-LT" dirty="0" err="1"/>
              <a:t>manager</a:t>
            </a:r>
            <a:r>
              <a:rPr lang="lt-LT" dirty="0"/>
              <a:t> </a:t>
            </a:r>
            <a:r>
              <a:rPr lang="lt-LT" dirty="0" err="1"/>
              <a:t>efficiently</a:t>
            </a:r>
            <a:r>
              <a:rPr lang="lt-LT" dirty="0"/>
              <a:t> </a:t>
            </a:r>
            <a:r>
              <a:rPr lang="lt-LT" dirty="0" err="1"/>
              <a:t>and</a:t>
            </a:r>
            <a:r>
              <a:rPr lang="lt-LT" dirty="0"/>
              <a:t> </a:t>
            </a:r>
            <a:r>
              <a:rPr lang="lt-LT" dirty="0" err="1"/>
              <a:t>effectively</a:t>
            </a:r>
            <a:r>
              <a:rPr lang="lt-LT" dirty="0"/>
              <a:t> </a:t>
            </a:r>
            <a:r>
              <a:rPr lang="lt-LT" dirty="0" err="1"/>
              <a:t>supervise</a:t>
            </a:r>
            <a:r>
              <a:rPr lang="lt-LT" dirty="0"/>
              <a:t>? </a:t>
            </a:r>
          </a:p>
        </p:txBody>
      </p:sp>
    </p:spTree>
    <p:extLst>
      <p:ext uri="{BB962C8B-B14F-4D97-AF65-F5344CB8AC3E}">
        <p14:creationId xmlns:p14="http://schemas.microsoft.com/office/powerpoint/2010/main" val="337952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3B92-0B40-A96A-2F08-4061EC6B0C39}"/>
              </a:ext>
            </a:extLst>
          </p:cNvPr>
          <p:cNvSpPr>
            <a:spLocks noGrp="1"/>
          </p:cNvSpPr>
          <p:nvPr>
            <p:ph type="title"/>
          </p:nvPr>
        </p:nvSpPr>
        <p:spPr/>
        <p:txBody>
          <a:bodyPr/>
          <a:lstStyle/>
          <a:p>
            <a:r>
              <a:rPr lang="en-GB"/>
              <a:t>What is span of control?</a:t>
            </a:r>
          </a:p>
        </p:txBody>
      </p:sp>
      <p:sp>
        <p:nvSpPr>
          <p:cNvPr id="3" name="Text Placeholder 2">
            <a:extLst>
              <a:ext uri="{FF2B5EF4-FFF2-40B4-BE49-F238E27FC236}">
                <a16:creationId xmlns:a16="http://schemas.microsoft.com/office/drawing/2014/main" id="{BED7A96C-9CB1-C740-7F37-D53CF21D21C0}"/>
              </a:ext>
            </a:extLst>
          </p:cNvPr>
          <p:cNvSpPr>
            <a:spLocks noGrp="1"/>
          </p:cNvSpPr>
          <p:nvPr>
            <p:ph type="body" sz="quarter" idx="10"/>
          </p:nvPr>
        </p:nvSpPr>
        <p:spPr>
          <a:xfrm>
            <a:off x="550863" y="1665288"/>
            <a:ext cx="11112500" cy="4500562"/>
          </a:xfrm>
        </p:spPr>
        <p:txBody>
          <a:bodyPr/>
          <a:lstStyle/>
          <a:p>
            <a:r>
              <a:rPr lang="en-GB"/>
              <a:t>Span of control</a:t>
            </a:r>
            <a:endParaRPr lang="en-GB" b="0"/>
          </a:p>
          <a:p>
            <a:pPr lvl="1"/>
            <a:r>
              <a:rPr lang="en-GB"/>
              <a:t>The span of control is the number of subordinates that can be effectively managed.</a:t>
            </a:r>
          </a:p>
          <a:p>
            <a:pPr lvl="1"/>
            <a:r>
              <a:rPr lang="en-GB"/>
              <a:t>The larger the number of relationships between subordinates and the manager, the wider the span of control.</a:t>
            </a:r>
          </a:p>
          <a:p>
            <a:pPr lvl="1"/>
            <a:r>
              <a:rPr lang="en-GB"/>
              <a:t>A </a:t>
            </a:r>
            <a:r>
              <a:rPr lang="en-GB">
                <a:highlight>
                  <a:srgbClr val="FFFF00"/>
                </a:highlight>
              </a:rPr>
              <a:t>narrow span of control </a:t>
            </a:r>
            <a:r>
              <a:rPr lang="en-GB"/>
              <a:t>is usually associated with a higher level of supervision, control, and coordination.</a:t>
            </a:r>
          </a:p>
          <a:p>
            <a:pPr lvl="1"/>
            <a:r>
              <a:rPr lang="en-GB"/>
              <a:t>A </a:t>
            </a:r>
            <a:r>
              <a:rPr lang="en-GB">
                <a:highlight>
                  <a:srgbClr val="FFFF00"/>
                </a:highlight>
              </a:rPr>
              <a:t>wide span of control </a:t>
            </a:r>
            <a:r>
              <a:rPr lang="en-GB"/>
              <a:t>is usually associated with a higher level of autonomy, independence, and empowerment.</a:t>
            </a:r>
          </a:p>
        </p:txBody>
      </p:sp>
    </p:spTree>
    <p:extLst>
      <p:ext uri="{BB962C8B-B14F-4D97-AF65-F5344CB8AC3E}">
        <p14:creationId xmlns:p14="http://schemas.microsoft.com/office/powerpoint/2010/main" val="1086247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D447E-C48D-E009-A4A8-585661A85ED8}"/>
              </a:ext>
            </a:extLst>
          </p:cNvPr>
          <p:cNvSpPr>
            <a:spLocks noGrp="1"/>
          </p:cNvSpPr>
          <p:nvPr>
            <p:ph type="title"/>
          </p:nvPr>
        </p:nvSpPr>
        <p:spPr/>
        <p:txBody>
          <a:bodyPr/>
          <a:lstStyle/>
          <a:p>
            <a:r>
              <a:rPr lang="en-GB"/>
              <a:t>What is the difference between centralization and decentralization?</a:t>
            </a:r>
          </a:p>
        </p:txBody>
      </p:sp>
      <p:sp>
        <p:nvSpPr>
          <p:cNvPr id="3" name="Text Placeholder 2">
            <a:extLst>
              <a:ext uri="{FF2B5EF4-FFF2-40B4-BE49-F238E27FC236}">
                <a16:creationId xmlns:a16="http://schemas.microsoft.com/office/drawing/2014/main" id="{9052793A-FCBB-482F-3E84-00E9DD7E289F}"/>
              </a:ext>
            </a:extLst>
          </p:cNvPr>
          <p:cNvSpPr>
            <a:spLocks noGrp="1"/>
          </p:cNvSpPr>
          <p:nvPr>
            <p:ph type="body" sz="quarter" idx="10"/>
          </p:nvPr>
        </p:nvSpPr>
        <p:spPr>
          <a:xfrm>
            <a:off x="550863" y="1998133"/>
            <a:ext cx="11112500" cy="4167717"/>
          </a:xfrm>
        </p:spPr>
        <p:txBody>
          <a:bodyPr/>
          <a:lstStyle/>
          <a:p>
            <a:pPr marL="0" indent="0">
              <a:buNone/>
            </a:pPr>
            <a:r>
              <a:rPr lang="en-GB" sz="3200" b="0" i="1">
                <a:solidFill>
                  <a:schemeClr val="tx1"/>
                </a:solidFill>
              </a:rPr>
              <a:t>Who makes decisions in an organization?</a:t>
            </a:r>
          </a:p>
          <a:p>
            <a:r>
              <a:rPr lang="en-GB"/>
              <a:t>Centralization</a:t>
            </a:r>
          </a:p>
          <a:p>
            <a:pPr lvl="1"/>
            <a:r>
              <a:rPr lang="en-GB"/>
              <a:t>The concentration of decision-making power at the highest level of management.</a:t>
            </a:r>
          </a:p>
          <a:p>
            <a:pPr lvl="1"/>
            <a:r>
              <a:rPr lang="en-GB"/>
              <a:t>If decision-making power is concentrated in one point or one person, then the organizational structure is centralized.</a:t>
            </a:r>
          </a:p>
          <a:p>
            <a:r>
              <a:rPr lang="en-GB"/>
              <a:t>Decentralization</a:t>
            </a:r>
          </a:p>
          <a:p>
            <a:pPr lvl="1"/>
            <a:r>
              <a:rPr lang="en-GB"/>
              <a:t>The transfer of decision-making to lower levels of management.</a:t>
            </a:r>
          </a:p>
          <a:p>
            <a:pPr lvl="1"/>
            <a:r>
              <a:rPr lang="en-GB"/>
              <a:t>When decision-making power is distributed among departments, divisions, or teams, the organizational structure is decentralized.</a:t>
            </a:r>
          </a:p>
        </p:txBody>
      </p:sp>
    </p:spTree>
    <p:extLst>
      <p:ext uri="{BB962C8B-B14F-4D97-AF65-F5344CB8AC3E}">
        <p14:creationId xmlns:p14="http://schemas.microsoft.com/office/powerpoint/2010/main" val="117143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14D336-47C3-56FD-F583-B4CCF9688573}"/>
              </a:ext>
            </a:extLst>
          </p:cNvPr>
          <p:cNvSpPr>
            <a:spLocks noGrp="1"/>
          </p:cNvSpPr>
          <p:nvPr>
            <p:ph type="body" sz="quarter" idx="14"/>
          </p:nvPr>
        </p:nvSpPr>
        <p:spPr>
          <a:xfrm>
            <a:off x="550863" y="1460792"/>
            <a:ext cx="6801305" cy="3936416"/>
          </a:xfrm>
        </p:spPr>
        <p:txBody>
          <a:bodyPr/>
          <a:lstStyle/>
          <a:p>
            <a:r>
              <a:rPr lang="en-GB"/>
              <a:t>What is organizing as a function of management?</a:t>
            </a:r>
          </a:p>
          <a:p>
            <a:r>
              <a:rPr lang="en-GB"/>
              <a:t>What are the main principles of organizing and how are they described?</a:t>
            </a:r>
          </a:p>
          <a:p>
            <a:r>
              <a:rPr lang="en-GB"/>
              <a:t>How is organizational hierarchy understood?</a:t>
            </a:r>
          </a:p>
          <a:p>
            <a:r>
              <a:rPr lang="en-GB"/>
              <a:t>How are mechanistic and organic organizations described?</a:t>
            </a:r>
          </a:p>
          <a:p>
            <a:r>
              <a:rPr lang="en-GB"/>
              <a:t>What is organizational structure and why is it needed?</a:t>
            </a:r>
          </a:p>
          <a:p>
            <a:r>
              <a:rPr lang="en-GB"/>
              <a:t>What are the types of organizational structure?</a:t>
            </a:r>
          </a:p>
        </p:txBody>
      </p:sp>
      <p:sp>
        <p:nvSpPr>
          <p:cNvPr id="2" name="TextBox 1">
            <a:extLst>
              <a:ext uri="{FF2B5EF4-FFF2-40B4-BE49-F238E27FC236}">
                <a16:creationId xmlns:a16="http://schemas.microsoft.com/office/drawing/2014/main" id="{AEC97595-AE4B-B31C-6FCF-8962B72AA0C4}"/>
              </a:ext>
            </a:extLst>
          </p:cNvPr>
          <p:cNvSpPr txBox="1"/>
          <p:nvPr/>
        </p:nvSpPr>
        <p:spPr>
          <a:xfrm>
            <a:off x="565266" y="540327"/>
            <a:ext cx="8432430" cy="646331"/>
          </a:xfrm>
          <a:prstGeom prst="rect">
            <a:avLst/>
          </a:prstGeom>
          <a:noFill/>
        </p:spPr>
        <p:txBody>
          <a:bodyPr wrap="square" rtlCol="0">
            <a:spAutoFit/>
          </a:bodyPr>
          <a:lstStyle/>
          <a:p>
            <a:r>
              <a:rPr lang="en-GB" sz="3600" b="1">
                <a:solidFill>
                  <a:schemeClr val="bg1"/>
                </a:solidFill>
              </a:rPr>
              <a:t>Questions</a:t>
            </a:r>
          </a:p>
        </p:txBody>
      </p:sp>
    </p:spTree>
    <p:extLst>
      <p:ext uri="{BB962C8B-B14F-4D97-AF65-F5344CB8AC3E}">
        <p14:creationId xmlns:p14="http://schemas.microsoft.com/office/powerpoint/2010/main" val="2943004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84B6-1905-B5EA-C031-E3A283CE4B22}"/>
              </a:ext>
            </a:extLst>
          </p:cNvPr>
          <p:cNvSpPr>
            <a:spLocks noGrp="1"/>
          </p:cNvSpPr>
          <p:nvPr>
            <p:ph type="title"/>
          </p:nvPr>
        </p:nvSpPr>
        <p:spPr/>
        <p:txBody>
          <a:bodyPr/>
          <a:lstStyle/>
          <a:p>
            <a:r>
              <a:rPr lang="en-GB"/>
              <a:t>What is formalization?</a:t>
            </a:r>
          </a:p>
        </p:txBody>
      </p:sp>
      <p:sp>
        <p:nvSpPr>
          <p:cNvPr id="3" name="Text Placeholder 2">
            <a:extLst>
              <a:ext uri="{FF2B5EF4-FFF2-40B4-BE49-F238E27FC236}">
                <a16:creationId xmlns:a16="http://schemas.microsoft.com/office/drawing/2014/main" id="{B52AC6B4-F427-EF01-0350-6EFC97AD6B22}"/>
              </a:ext>
            </a:extLst>
          </p:cNvPr>
          <p:cNvSpPr>
            <a:spLocks noGrp="1"/>
          </p:cNvSpPr>
          <p:nvPr>
            <p:ph type="body" sz="quarter" idx="10"/>
          </p:nvPr>
        </p:nvSpPr>
        <p:spPr>
          <a:xfrm>
            <a:off x="550863" y="1422400"/>
            <a:ext cx="11112500" cy="4743450"/>
          </a:xfrm>
        </p:spPr>
        <p:txBody>
          <a:bodyPr/>
          <a:lstStyle/>
          <a:p>
            <a:r>
              <a:rPr lang="en-GB" sz="2000"/>
              <a:t>Formalization </a:t>
            </a:r>
          </a:p>
          <a:p>
            <a:pPr lvl="1"/>
            <a:r>
              <a:rPr lang="en-GB" sz="2000"/>
              <a:t>is an organizational principle that indicates the extent to which an organization's policies, procedures, rules, and job descriptions are standardized and documented. </a:t>
            </a:r>
          </a:p>
          <a:p>
            <a:pPr lvl="1"/>
            <a:r>
              <a:rPr lang="en-GB" sz="2000"/>
              <a:t>The level of formalization can range from </a:t>
            </a:r>
            <a:r>
              <a:rPr lang="en-GB" sz="2000">
                <a:highlight>
                  <a:srgbClr val="FFFF00"/>
                </a:highlight>
              </a:rPr>
              <a:t>low</a:t>
            </a:r>
            <a:r>
              <a:rPr lang="en-GB" sz="2000"/>
              <a:t>, where few rules and procedures are documented, to </a:t>
            </a:r>
            <a:r>
              <a:rPr lang="en-GB" sz="2000">
                <a:highlight>
                  <a:srgbClr val="FFFF00"/>
                </a:highlight>
              </a:rPr>
              <a:t>high</a:t>
            </a:r>
            <a:r>
              <a:rPr lang="en-GB" sz="2000"/>
              <a:t>, where many rules and procedures are standardized and documented.</a:t>
            </a:r>
          </a:p>
          <a:p>
            <a:r>
              <a:rPr lang="en-GB" sz="2000"/>
              <a:t>Formal </a:t>
            </a:r>
            <a:r>
              <a:rPr lang="en-GB" sz="2000" b="0"/>
              <a:t>organizational structure</a:t>
            </a:r>
            <a:r>
              <a:rPr lang="en-GB" sz="2000"/>
              <a:t> </a:t>
            </a:r>
          </a:p>
          <a:p>
            <a:pPr lvl="1"/>
            <a:r>
              <a:rPr lang="en-GB" sz="2000"/>
              <a:t>refers to the official, document-based structure of an organization, including its power hierarchy, communication lines, and job responsibilities. </a:t>
            </a:r>
          </a:p>
          <a:p>
            <a:pPr lvl="1"/>
            <a:r>
              <a:rPr lang="en-GB" sz="2000"/>
              <a:t>The formal structure is typically depicted in an organizational chart that outlines the roles of different positions within the organization and their reporting relationships.</a:t>
            </a:r>
          </a:p>
          <a:p>
            <a:r>
              <a:rPr lang="en-GB" sz="2000"/>
              <a:t>Informal </a:t>
            </a:r>
            <a:r>
              <a:rPr lang="en-GB" sz="2000" b="0"/>
              <a:t>organizational structure </a:t>
            </a:r>
          </a:p>
          <a:p>
            <a:pPr lvl="1"/>
            <a:r>
              <a:rPr lang="en-GB" sz="2000"/>
              <a:t>refers to the network of relationships, communication channels, and informal practices that exist within an organization, often outside of the official hierarchy and formal structure.</a:t>
            </a:r>
          </a:p>
        </p:txBody>
      </p:sp>
    </p:spTree>
    <p:extLst>
      <p:ext uri="{BB962C8B-B14F-4D97-AF65-F5344CB8AC3E}">
        <p14:creationId xmlns:p14="http://schemas.microsoft.com/office/powerpoint/2010/main" val="3184199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309D-A30F-9BAB-1098-DF0AA765AA4C}"/>
              </a:ext>
            </a:extLst>
          </p:cNvPr>
          <p:cNvSpPr>
            <a:spLocks noGrp="1"/>
          </p:cNvSpPr>
          <p:nvPr>
            <p:ph type="title"/>
          </p:nvPr>
        </p:nvSpPr>
        <p:spPr/>
        <p:txBody>
          <a:bodyPr/>
          <a:lstStyle/>
          <a:p>
            <a:r>
              <a:rPr lang="en-GB"/>
              <a:t>What determines the choice of organizational principles?</a:t>
            </a:r>
          </a:p>
        </p:txBody>
      </p:sp>
      <p:sp>
        <p:nvSpPr>
          <p:cNvPr id="8" name="Text Placeholder 7">
            <a:extLst>
              <a:ext uri="{FF2B5EF4-FFF2-40B4-BE49-F238E27FC236}">
                <a16:creationId xmlns:a16="http://schemas.microsoft.com/office/drawing/2014/main" id="{EFCABA93-9588-9CB7-747F-5BBF7864DD2A}"/>
              </a:ext>
            </a:extLst>
          </p:cNvPr>
          <p:cNvSpPr>
            <a:spLocks noGrp="1"/>
          </p:cNvSpPr>
          <p:nvPr>
            <p:ph type="body" sz="quarter" idx="10"/>
          </p:nvPr>
        </p:nvSpPr>
        <p:spPr>
          <a:xfrm>
            <a:off x="563563" y="1665288"/>
            <a:ext cx="11112500" cy="4370917"/>
          </a:xfrm>
        </p:spPr>
        <p:txBody>
          <a:bodyPr numCol="2"/>
          <a:lstStyle/>
          <a:p>
            <a:r>
              <a:rPr lang="en-GB" sz="1900"/>
              <a:t>Nature of the organization</a:t>
            </a:r>
          </a:p>
          <a:p>
            <a:pPr lvl="1"/>
            <a:r>
              <a:rPr lang="en-GB" sz="1900"/>
              <a:t>For example, a large, complex organization may require a more formal structure with a narrow span of control, while a smaller, more flexible organization may be better suited to a decentralized structure with a wider span of control.</a:t>
            </a:r>
          </a:p>
          <a:p>
            <a:r>
              <a:rPr lang="en-GB" sz="1900"/>
              <a:t>Goals and objectives</a:t>
            </a:r>
          </a:p>
          <a:p>
            <a:pPr lvl="1"/>
            <a:r>
              <a:rPr lang="en-GB" sz="1900"/>
              <a:t>For example, an organization that values innovation and creativity may prioritize horizontal specialization and decentralization to encourage collaboration and flexibility, while an organization that values consistency and control may prioritize vertical specialization and centralization to maintain standardization and compliance.</a:t>
            </a:r>
          </a:p>
          <a:p>
            <a:r>
              <a:rPr lang="en-GB" sz="1900"/>
              <a:t>External environment</a:t>
            </a:r>
          </a:p>
          <a:p>
            <a:pPr lvl="1"/>
            <a:r>
              <a:rPr lang="en-GB" sz="1900"/>
              <a:t>For example, an organization operating in a highly regulated industry may prioritize formalization and centralization to ensure adherence to rules, while an organization operating in a dynamic, rapidly changing industry may prioritize flexibility and decentralization to adapt to changing circumstances.</a:t>
            </a:r>
          </a:p>
          <a:p>
            <a:r>
              <a:rPr lang="en-GB" sz="1900"/>
              <a:t>Priorities and values</a:t>
            </a:r>
          </a:p>
          <a:p>
            <a:pPr lvl="1"/>
            <a:r>
              <a:rPr lang="en-GB" sz="1900"/>
              <a:t>For example, a leader who values employee empowerment and autonomy may prioritize decentralization, while a leader who values control and consistency may prioritize centralization.</a:t>
            </a:r>
          </a:p>
        </p:txBody>
      </p:sp>
    </p:spTree>
    <p:extLst>
      <p:ext uri="{BB962C8B-B14F-4D97-AF65-F5344CB8AC3E}">
        <p14:creationId xmlns:p14="http://schemas.microsoft.com/office/powerpoint/2010/main" val="910981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309D-A30F-9BAB-1098-DF0AA765AA4C}"/>
              </a:ext>
            </a:extLst>
          </p:cNvPr>
          <p:cNvSpPr>
            <a:spLocks noGrp="1"/>
          </p:cNvSpPr>
          <p:nvPr>
            <p:ph type="title"/>
          </p:nvPr>
        </p:nvSpPr>
        <p:spPr/>
        <p:txBody>
          <a:bodyPr/>
          <a:lstStyle/>
          <a:p>
            <a:r>
              <a:rPr lang="en-GB"/>
              <a:t>Mechanistic and organic organization</a:t>
            </a:r>
          </a:p>
        </p:txBody>
      </p:sp>
      <p:sp>
        <p:nvSpPr>
          <p:cNvPr id="3" name="Text Placeholder 2">
            <a:extLst>
              <a:ext uri="{FF2B5EF4-FFF2-40B4-BE49-F238E27FC236}">
                <a16:creationId xmlns:a16="http://schemas.microsoft.com/office/drawing/2014/main" id="{7A9B7908-1516-96F1-261F-52791AB14446}"/>
              </a:ext>
            </a:extLst>
          </p:cNvPr>
          <p:cNvSpPr>
            <a:spLocks noGrp="1"/>
          </p:cNvSpPr>
          <p:nvPr>
            <p:ph type="body" sz="quarter" idx="10"/>
          </p:nvPr>
        </p:nvSpPr>
        <p:spPr>
          <a:xfrm>
            <a:off x="563563" y="1628775"/>
            <a:ext cx="11112500" cy="4537075"/>
          </a:xfrm>
        </p:spPr>
        <p:txBody>
          <a:bodyPr numCol="2"/>
          <a:lstStyle/>
          <a:p>
            <a:r>
              <a:rPr lang="en-GB" dirty="0"/>
              <a:t>Mechanistic organization</a:t>
            </a:r>
          </a:p>
          <a:p>
            <a:pPr lvl="1"/>
            <a:r>
              <a:rPr lang="en-GB" sz="2000" dirty="0"/>
              <a:t>A bureaucratic organization that represents a traditional "top-down" approach. The structure is characterized by high specialization, formalization, and centralization, a narrow management scope, strict departmentalization, and a clear chain of command.</a:t>
            </a:r>
          </a:p>
          <a:p>
            <a:pPr lvl="1"/>
            <a:r>
              <a:rPr lang="en-GB" sz="2000" dirty="0"/>
              <a:t>There are many formal rules and procedures, centralized decision-making, narrowly defined responsibilities, and a strict hierarchical structure.</a:t>
            </a:r>
          </a:p>
          <a:p>
            <a:pPr lvl="1"/>
            <a:endParaRPr lang="en-GB" sz="2000" dirty="0"/>
          </a:p>
          <a:p>
            <a:pPr lvl="1"/>
            <a:endParaRPr lang="en-GB" sz="2000" dirty="0"/>
          </a:p>
          <a:p>
            <a:r>
              <a:rPr lang="en-GB" dirty="0"/>
              <a:t>Organic organization</a:t>
            </a:r>
          </a:p>
          <a:p>
            <a:pPr lvl="1"/>
            <a:r>
              <a:rPr lang="en-GB" sz="2000" dirty="0"/>
              <a:t>An organization that promotes collaboration and a more flexible approach. The structure is characterized by low specialization, informality, decentralization, a loose division of units, and a chain of command, whether long or short, which can sometimes be difficult to interpret.</a:t>
            </a:r>
          </a:p>
          <a:p>
            <a:pPr lvl="1"/>
            <a:r>
              <a:rPr lang="en-GB" sz="2000" dirty="0"/>
              <a:t>There is moderate use of formal rules and procedures, decentralization and employee involvement in decision-making, widely defined responsibilities for tasks, structural flexibility, and a small number of hierarchical levels</a:t>
            </a:r>
            <a:r>
              <a:rPr lang="en-GB" dirty="0"/>
              <a:t>.</a:t>
            </a:r>
            <a:endParaRPr lang="en-GB" sz="2000" dirty="0"/>
          </a:p>
        </p:txBody>
      </p:sp>
    </p:spTree>
    <p:extLst>
      <p:ext uri="{BB962C8B-B14F-4D97-AF65-F5344CB8AC3E}">
        <p14:creationId xmlns:p14="http://schemas.microsoft.com/office/powerpoint/2010/main" val="3107946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E85A11F-7FE9-96C4-3952-774E2614EE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64" t="10227" r="3452" b="3662"/>
          <a:stretch/>
        </p:blipFill>
        <p:spPr bwMode="auto">
          <a:xfrm>
            <a:off x="1967345" y="1066799"/>
            <a:ext cx="8257309" cy="4724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Diagram&#10;&#10;Description automatically generated">
            <a:extLst>
              <a:ext uri="{FF2B5EF4-FFF2-40B4-BE49-F238E27FC236}">
                <a16:creationId xmlns:a16="http://schemas.microsoft.com/office/drawing/2014/main" id="{25F7342C-305D-8B2D-0839-877AABDC0250}"/>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b="53254"/>
          <a:stretch/>
        </p:blipFill>
        <p:spPr>
          <a:xfrm>
            <a:off x="486048" y="555340"/>
            <a:ext cx="2629224" cy="1772224"/>
          </a:xfrm>
          <a:prstGeom prst="rect">
            <a:avLst/>
          </a:prstGeom>
        </p:spPr>
      </p:pic>
      <p:pic>
        <p:nvPicPr>
          <p:cNvPr id="4" name="Picture 3" descr="Diagram&#10;&#10;Description automatically generated">
            <a:extLst>
              <a:ext uri="{FF2B5EF4-FFF2-40B4-BE49-F238E27FC236}">
                <a16:creationId xmlns:a16="http://schemas.microsoft.com/office/drawing/2014/main" id="{652898FF-D0B0-14B7-08F2-49272F2D78A4}"/>
              </a:ext>
            </a:extLst>
          </p:cNvPr>
          <p:cNvPicPr>
            <a:picLocks noChangeAspect="1"/>
          </p:cNvPicPr>
          <p:nvPr/>
        </p:nvPicPr>
        <p:blipFill rotWithShape="1">
          <a:blip r:embed="rId3">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t="46746"/>
          <a:stretch/>
        </p:blipFill>
        <p:spPr>
          <a:xfrm>
            <a:off x="8520545" y="308585"/>
            <a:ext cx="2629224" cy="2018979"/>
          </a:xfrm>
          <a:prstGeom prst="rect">
            <a:avLst/>
          </a:prstGeom>
        </p:spPr>
      </p:pic>
    </p:spTree>
    <p:extLst>
      <p:ext uri="{BB962C8B-B14F-4D97-AF65-F5344CB8AC3E}">
        <p14:creationId xmlns:p14="http://schemas.microsoft.com/office/powerpoint/2010/main" val="3077241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F8BD06-41C9-4625-AA74-4FF180B1CAA2}"/>
              </a:ext>
            </a:extLst>
          </p:cNvPr>
          <p:cNvSpPr>
            <a:spLocks noGrp="1"/>
          </p:cNvSpPr>
          <p:nvPr>
            <p:ph type="body" sz="quarter" idx="10"/>
          </p:nvPr>
        </p:nvSpPr>
        <p:spPr/>
        <p:txBody>
          <a:bodyPr/>
          <a:lstStyle/>
          <a:p>
            <a:pPr algn="l"/>
            <a:r>
              <a:rPr lang="en-GB"/>
              <a:t>Organizational structure</a:t>
            </a:r>
          </a:p>
        </p:txBody>
      </p:sp>
    </p:spTree>
    <p:extLst>
      <p:ext uri="{BB962C8B-B14F-4D97-AF65-F5344CB8AC3E}">
        <p14:creationId xmlns:p14="http://schemas.microsoft.com/office/powerpoint/2010/main" val="1900691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F75F-83B8-EC56-19D6-8815D3C07A03}"/>
              </a:ext>
            </a:extLst>
          </p:cNvPr>
          <p:cNvSpPr>
            <a:spLocks noGrp="1"/>
          </p:cNvSpPr>
          <p:nvPr>
            <p:ph type="title"/>
          </p:nvPr>
        </p:nvSpPr>
        <p:spPr/>
        <p:txBody>
          <a:bodyPr/>
          <a:lstStyle/>
          <a:p>
            <a:r>
              <a:rPr lang="en-GB"/>
              <a:t>What is organizational structure?</a:t>
            </a:r>
          </a:p>
        </p:txBody>
      </p:sp>
      <p:sp>
        <p:nvSpPr>
          <p:cNvPr id="3" name="Text Placeholder 2">
            <a:extLst>
              <a:ext uri="{FF2B5EF4-FFF2-40B4-BE49-F238E27FC236}">
                <a16:creationId xmlns:a16="http://schemas.microsoft.com/office/drawing/2014/main" id="{8303F75E-F9E6-E940-247D-3491A8483D73}"/>
              </a:ext>
            </a:extLst>
          </p:cNvPr>
          <p:cNvSpPr>
            <a:spLocks noGrp="1"/>
          </p:cNvSpPr>
          <p:nvPr>
            <p:ph type="body" sz="quarter" idx="10"/>
          </p:nvPr>
        </p:nvSpPr>
        <p:spPr>
          <a:xfrm>
            <a:off x="550863" y="1665288"/>
            <a:ext cx="11112500" cy="4500562"/>
          </a:xfrm>
        </p:spPr>
        <p:txBody>
          <a:bodyPr/>
          <a:lstStyle/>
          <a:p>
            <a:r>
              <a:rPr lang="en-GB"/>
              <a:t>Structure</a:t>
            </a:r>
          </a:p>
          <a:p>
            <a:pPr lvl="1"/>
            <a:r>
              <a:rPr lang="en-GB"/>
              <a:t>The arrangement of parts or elements and the relationships between them as a whole.</a:t>
            </a:r>
          </a:p>
          <a:p>
            <a:r>
              <a:rPr lang="en-GB"/>
              <a:t>Organization</a:t>
            </a:r>
          </a:p>
          <a:p>
            <a:pPr lvl="1"/>
            <a:r>
              <a:rPr lang="en-GB"/>
              <a:t>A group of individuals who work together towards a common goal.</a:t>
            </a:r>
          </a:p>
          <a:p>
            <a:r>
              <a:rPr lang="en-GB"/>
              <a:t>Organizational management structure</a:t>
            </a:r>
          </a:p>
          <a:p>
            <a:pPr lvl="1"/>
            <a:r>
              <a:rPr lang="en-GB"/>
              <a:t>Defines and regulates the relationships between different positions and roles within an organization, giving the organization a certain form. It is necessary to coordinate the activities of the organization, delegate authority, and ensure control over its operations.</a:t>
            </a:r>
          </a:p>
        </p:txBody>
      </p:sp>
    </p:spTree>
    <p:extLst>
      <p:ext uri="{BB962C8B-B14F-4D97-AF65-F5344CB8AC3E}">
        <p14:creationId xmlns:p14="http://schemas.microsoft.com/office/powerpoint/2010/main" val="2691422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D3B9-DCD0-8CE8-4047-3D853907629F}"/>
              </a:ext>
            </a:extLst>
          </p:cNvPr>
          <p:cNvSpPr>
            <a:spLocks noGrp="1"/>
          </p:cNvSpPr>
          <p:nvPr>
            <p:ph type="title"/>
          </p:nvPr>
        </p:nvSpPr>
        <p:spPr/>
        <p:txBody>
          <a:bodyPr/>
          <a:lstStyle/>
          <a:p>
            <a:r>
              <a:rPr lang="en-GB" dirty="0"/>
              <a:t>What is the purpose of organizational structure?</a:t>
            </a:r>
          </a:p>
        </p:txBody>
      </p:sp>
      <p:sp>
        <p:nvSpPr>
          <p:cNvPr id="3" name="Title 1">
            <a:extLst>
              <a:ext uri="{FF2B5EF4-FFF2-40B4-BE49-F238E27FC236}">
                <a16:creationId xmlns:a16="http://schemas.microsoft.com/office/drawing/2014/main" id="{02D60A61-36FD-052B-5EAF-3A9A7783B097}"/>
              </a:ext>
            </a:extLst>
          </p:cNvPr>
          <p:cNvSpPr txBox="1">
            <a:spLocks/>
          </p:cNvSpPr>
          <p:nvPr/>
        </p:nvSpPr>
        <p:spPr>
          <a:xfrm>
            <a:off x="7518400" y="1696465"/>
            <a:ext cx="4086225" cy="434214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Aft>
                <a:spcPts val="1200"/>
              </a:spcAft>
              <a:buFont typeface="Arial" panose="020B0604020202020204" pitchFamily="34" charset="0"/>
              <a:buChar char="•"/>
            </a:pPr>
            <a:r>
              <a:rPr lang="en-GB" sz="2400" dirty="0"/>
              <a:t>As the number of elements increases, the number of connections between them increases progressively. </a:t>
            </a:r>
          </a:p>
          <a:p>
            <a:pPr marL="342900" indent="-342900">
              <a:lnSpc>
                <a:spcPct val="100000"/>
              </a:lnSpc>
              <a:spcAft>
                <a:spcPts val="1200"/>
              </a:spcAft>
              <a:buFont typeface="Arial" panose="020B0604020202020204" pitchFamily="34" charset="0"/>
              <a:buChar char="•"/>
            </a:pPr>
            <a:r>
              <a:rPr lang="en-GB" sz="2400" dirty="0"/>
              <a:t>Thus, the complexity of a system increases.</a:t>
            </a:r>
          </a:p>
          <a:p>
            <a:pPr marL="342900" indent="-342900">
              <a:lnSpc>
                <a:spcPct val="100000"/>
              </a:lnSpc>
              <a:spcAft>
                <a:spcPts val="1200"/>
              </a:spcAft>
              <a:buFont typeface="Arial" panose="020B0604020202020204" pitchFamily="34" charset="0"/>
              <a:buChar char="•"/>
            </a:pPr>
            <a:r>
              <a:rPr lang="en-GB" sz="2400" dirty="0"/>
              <a:t>To manage complexity, structure must be introduced.</a:t>
            </a:r>
          </a:p>
        </p:txBody>
      </p:sp>
      <p:pic>
        <p:nvPicPr>
          <p:cNvPr id="4" name="Picture 3" descr="Shape, polygon&#10;&#10;Description automatically generated">
            <a:extLst>
              <a:ext uri="{FF2B5EF4-FFF2-40B4-BE49-F238E27FC236}">
                <a16:creationId xmlns:a16="http://schemas.microsoft.com/office/drawing/2014/main" id="{5B7944C2-C23D-10E4-8CAD-1BF972A12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75" y="1696465"/>
            <a:ext cx="6293046" cy="4864878"/>
          </a:xfrm>
          <a:prstGeom prst="rect">
            <a:avLst/>
          </a:prstGeom>
        </p:spPr>
      </p:pic>
    </p:spTree>
    <p:extLst>
      <p:ext uri="{BB962C8B-B14F-4D97-AF65-F5344CB8AC3E}">
        <p14:creationId xmlns:p14="http://schemas.microsoft.com/office/powerpoint/2010/main" val="2717076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AD25-3AA6-339B-5FFE-1CD573E39F10}"/>
              </a:ext>
            </a:extLst>
          </p:cNvPr>
          <p:cNvSpPr>
            <a:spLocks noGrp="1"/>
          </p:cNvSpPr>
          <p:nvPr>
            <p:ph type="title"/>
          </p:nvPr>
        </p:nvSpPr>
        <p:spPr/>
        <p:txBody>
          <a:bodyPr/>
          <a:lstStyle/>
          <a:p>
            <a:r>
              <a:rPr lang="lt-LT" dirty="0" err="1"/>
              <a:t>What</a:t>
            </a:r>
            <a:r>
              <a:rPr lang="lt-LT" dirty="0"/>
              <a:t> </a:t>
            </a:r>
            <a:r>
              <a:rPr lang="lt-LT" dirty="0" err="1"/>
              <a:t>is</a:t>
            </a:r>
            <a:r>
              <a:rPr lang="lt-LT" dirty="0"/>
              <a:t> </a:t>
            </a:r>
            <a:r>
              <a:rPr lang="lt-LT" dirty="0" err="1"/>
              <a:t>organizational</a:t>
            </a:r>
            <a:r>
              <a:rPr lang="lt-LT" dirty="0"/>
              <a:t> </a:t>
            </a:r>
            <a:r>
              <a:rPr lang="lt-LT" dirty="0" err="1"/>
              <a:t>hierarchy</a:t>
            </a:r>
            <a:r>
              <a:rPr lang="lt-LT" dirty="0"/>
              <a:t>?</a:t>
            </a:r>
          </a:p>
        </p:txBody>
      </p:sp>
      <p:sp>
        <p:nvSpPr>
          <p:cNvPr id="3" name="Text Placeholder 2">
            <a:extLst>
              <a:ext uri="{FF2B5EF4-FFF2-40B4-BE49-F238E27FC236}">
                <a16:creationId xmlns:a16="http://schemas.microsoft.com/office/drawing/2014/main" id="{782D860F-EE3E-A6B0-63AF-721953B6935A}"/>
              </a:ext>
            </a:extLst>
          </p:cNvPr>
          <p:cNvSpPr>
            <a:spLocks noGrp="1"/>
          </p:cNvSpPr>
          <p:nvPr>
            <p:ph type="body" sz="quarter" idx="10"/>
          </p:nvPr>
        </p:nvSpPr>
        <p:spPr>
          <a:xfrm>
            <a:off x="550863" y="1622221"/>
            <a:ext cx="11112500" cy="4543630"/>
          </a:xfrm>
        </p:spPr>
        <p:txBody>
          <a:bodyPr/>
          <a:lstStyle/>
          <a:p>
            <a:r>
              <a:rPr lang="lt-LT" dirty="0" err="1"/>
              <a:t>Hierarchy</a:t>
            </a:r>
            <a:r>
              <a:rPr lang="lt-LT" dirty="0"/>
              <a:t> </a:t>
            </a:r>
          </a:p>
          <a:p>
            <a:pPr lvl="1"/>
            <a:r>
              <a:rPr lang="lt-LT" dirty="0" err="1"/>
              <a:t>is</a:t>
            </a:r>
            <a:r>
              <a:rPr lang="lt-LT" dirty="0"/>
              <a:t> </a:t>
            </a:r>
            <a:r>
              <a:rPr lang="lt-LT" dirty="0" err="1"/>
              <a:t>the</a:t>
            </a:r>
            <a:r>
              <a:rPr lang="lt-LT" dirty="0"/>
              <a:t> </a:t>
            </a:r>
            <a:r>
              <a:rPr lang="lt-LT" dirty="0" err="1"/>
              <a:t>arrangement</a:t>
            </a:r>
            <a:r>
              <a:rPr lang="lt-LT" dirty="0"/>
              <a:t> </a:t>
            </a:r>
            <a:r>
              <a:rPr lang="lt-LT" dirty="0" err="1"/>
              <a:t>of</a:t>
            </a:r>
            <a:r>
              <a:rPr lang="lt-LT" dirty="0"/>
              <a:t> </a:t>
            </a:r>
            <a:r>
              <a:rPr lang="lt-LT" dirty="0" err="1"/>
              <a:t>elements</a:t>
            </a:r>
            <a:r>
              <a:rPr lang="lt-LT" dirty="0"/>
              <a:t> </a:t>
            </a:r>
            <a:r>
              <a:rPr lang="lt-LT" dirty="0" err="1"/>
              <a:t>into</a:t>
            </a:r>
            <a:r>
              <a:rPr lang="lt-LT" dirty="0"/>
              <a:t> </a:t>
            </a:r>
            <a:r>
              <a:rPr lang="lt-LT" dirty="0" err="1"/>
              <a:t>levels</a:t>
            </a:r>
            <a:r>
              <a:rPr lang="lt-LT" dirty="0"/>
              <a:t> </a:t>
            </a:r>
            <a:r>
              <a:rPr lang="lt-LT" dirty="0" err="1"/>
              <a:t>or</a:t>
            </a:r>
            <a:r>
              <a:rPr lang="lt-LT" dirty="0"/>
              <a:t> </a:t>
            </a:r>
            <a:r>
              <a:rPr lang="lt-LT" dirty="0" err="1"/>
              <a:t>ranks</a:t>
            </a:r>
            <a:r>
              <a:rPr lang="lt-LT" dirty="0"/>
              <a:t> </a:t>
            </a:r>
            <a:r>
              <a:rPr lang="lt-LT" dirty="0" err="1"/>
              <a:t>based</a:t>
            </a:r>
            <a:r>
              <a:rPr lang="lt-LT" dirty="0"/>
              <a:t> </a:t>
            </a:r>
            <a:r>
              <a:rPr lang="lt-LT" dirty="0" err="1"/>
              <a:t>on</a:t>
            </a:r>
            <a:r>
              <a:rPr lang="lt-LT" dirty="0"/>
              <a:t> </a:t>
            </a:r>
            <a:r>
              <a:rPr lang="lt-LT" dirty="0" err="1"/>
              <a:t>their</a:t>
            </a:r>
            <a:r>
              <a:rPr lang="lt-LT" dirty="0"/>
              <a:t> </a:t>
            </a:r>
            <a:r>
              <a:rPr lang="lt-LT" dirty="0" err="1"/>
              <a:t>importance</a:t>
            </a:r>
            <a:r>
              <a:rPr lang="lt-LT" dirty="0"/>
              <a:t>, </a:t>
            </a:r>
            <a:r>
              <a:rPr lang="lt-LT" dirty="0" err="1"/>
              <a:t>depicted</a:t>
            </a:r>
            <a:r>
              <a:rPr lang="lt-LT" dirty="0"/>
              <a:t> </a:t>
            </a:r>
            <a:r>
              <a:rPr lang="lt-LT" dirty="0" err="1"/>
              <a:t>as</a:t>
            </a:r>
            <a:r>
              <a:rPr lang="lt-LT" dirty="0"/>
              <a:t> "</a:t>
            </a:r>
            <a:r>
              <a:rPr lang="lt-LT" dirty="0" err="1"/>
              <a:t>above</a:t>
            </a:r>
            <a:r>
              <a:rPr lang="lt-LT" dirty="0"/>
              <a:t>," "</a:t>
            </a:r>
            <a:r>
              <a:rPr lang="lt-LT" dirty="0" err="1"/>
              <a:t>below</a:t>
            </a:r>
            <a:r>
              <a:rPr lang="lt-LT" dirty="0"/>
              <a:t>," </a:t>
            </a:r>
            <a:r>
              <a:rPr lang="lt-LT" dirty="0" err="1"/>
              <a:t>or</a:t>
            </a:r>
            <a:r>
              <a:rPr lang="lt-LT" dirty="0"/>
              <a:t> "at </a:t>
            </a:r>
            <a:r>
              <a:rPr lang="lt-LT" dirty="0" err="1"/>
              <a:t>the</a:t>
            </a:r>
            <a:r>
              <a:rPr lang="lt-LT" dirty="0"/>
              <a:t> </a:t>
            </a:r>
            <a:r>
              <a:rPr lang="lt-LT" dirty="0" err="1"/>
              <a:t>same</a:t>
            </a:r>
            <a:r>
              <a:rPr lang="lt-LT" dirty="0"/>
              <a:t> </a:t>
            </a:r>
            <a:r>
              <a:rPr lang="lt-LT" dirty="0" err="1"/>
              <a:t>level</a:t>
            </a:r>
            <a:r>
              <a:rPr lang="lt-LT" dirty="0"/>
              <a:t>" </a:t>
            </a:r>
            <a:r>
              <a:rPr lang="lt-LT" dirty="0" err="1"/>
              <a:t>with</a:t>
            </a:r>
            <a:r>
              <a:rPr lang="lt-LT" dirty="0"/>
              <a:t> </a:t>
            </a:r>
            <a:r>
              <a:rPr lang="lt-LT" dirty="0" err="1"/>
              <a:t>each</a:t>
            </a:r>
            <a:r>
              <a:rPr lang="lt-LT" dirty="0"/>
              <a:t> </a:t>
            </a:r>
            <a:r>
              <a:rPr lang="lt-LT" dirty="0" err="1"/>
              <a:t>other</a:t>
            </a:r>
            <a:r>
              <a:rPr lang="lt-LT" dirty="0"/>
              <a:t>.</a:t>
            </a:r>
          </a:p>
          <a:p>
            <a:r>
              <a:rPr lang="lt-LT" dirty="0" err="1"/>
              <a:t>Organizational</a:t>
            </a:r>
            <a:r>
              <a:rPr lang="lt-LT" dirty="0"/>
              <a:t> </a:t>
            </a:r>
            <a:r>
              <a:rPr lang="lt-LT" dirty="0" err="1"/>
              <a:t>hierarchy</a:t>
            </a:r>
            <a:r>
              <a:rPr lang="lt-LT" dirty="0"/>
              <a:t> </a:t>
            </a:r>
          </a:p>
          <a:p>
            <a:pPr lvl="1"/>
            <a:r>
              <a:rPr lang="lt-LT" dirty="0" err="1"/>
              <a:t>refers</a:t>
            </a:r>
            <a:r>
              <a:rPr lang="lt-LT" dirty="0"/>
              <a:t> to </a:t>
            </a:r>
            <a:r>
              <a:rPr lang="lt-LT" dirty="0" err="1"/>
              <a:t>the</a:t>
            </a:r>
            <a:r>
              <a:rPr lang="lt-LT" dirty="0"/>
              <a:t> </a:t>
            </a:r>
            <a:r>
              <a:rPr lang="lt-LT" dirty="0" err="1"/>
              <a:t>importance</a:t>
            </a:r>
            <a:r>
              <a:rPr lang="lt-LT" dirty="0"/>
              <a:t> </a:t>
            </a:r>
            <a:r>
              <a:rPr lang="lt-LT" dirty="0" err="1"/>
              <a:t>of</a:t>
            </a:r>
            <a:r>
              <a:rPr lang="lt-LT" dirty="0"/>
              <a:t> </a:t>
            </a:r>
            <a:r>
              <a:rPr lang="lt-LT" dirty="0" err="1"/>
              <a:t>positions</a:t>
            </a:r>
            <a:r>
              <a:rPr lang="lt-LT" dirty="0"/>
              <a:t> </a:t>
            </a:r>
            <a:r>
              <a:rPr lang="lt-LT" dirty="0" err="1"/>
              <a:t>held</a:t>
            </a:r>
            <a:r>
              <a:rPr lang="lt-LT" dirty="0"/>
              <a:t> </a:t>
            </a:r>
            <a:r>
              <a:rPr lang="lt-LT" dirty="0" err="1"/>
              <a:t>by</a:t>
            </a:r>
            <a:r>
              <a:rPr lang="lt-LT" dirty="0"/>
              <a:t> </a:t>
            </a:r>
            <a:r>
              <a:rPr lang="lt-LT" dirty="0" err="1"/>
              <a:t>members</a:t>
            </a:r>
            <a:r>
              <a:rPr lang="lt-LT" dirty="0"/>
              <a:t> </a:t>
            </a:r>
            <a:r>
              <a:rPr lang="lt-LT" dirty="0" err="1"/>
              <a:t>of</a:t>
            </a:r>
            <a:r>
              <a:rPr lang="lt-LT" dirty="0"/>
              <a:t> </a:t>
            </a:r>
            <a:r>
              <a:rPr lang="lt-LT" dirty="0" err="1"/>
              <a:t>an</a:t>
            </a:r>
            <a:r>
              <a:rPr lang="lt-LT" dirty="0"/>
              <a:t> </a:t>
            </a:r>
            <a:r>
              <a:rPr lang="lt-LT" dirty="0" err="1"/>
              <a:t>organization</a:t>
            </a:r>
            <a:r>
              <a:rPr lang="lt-LT" dirty="0"/>
              <a:t> </a:t>
            </a:r>
            <a:r>
              <a:rPr lang="lt-LT" dirty="0" err="1"/>
              <a:t>based</a:t>
            </a:r>
            <a:r>
              <a:rPr lang="lt-LT" dirty="0"/>
              <a:t> </a:t>
            </a:r>
            <a:r>
              <a:rPr lang="lt-LT" dirty="0" err="1"/>
              <a:t>on</a:t>
            </a:r>
            <a:r>
              <a:rPr lang="lt-LT" dirty="0"/>
              <a:t> </a:t>
            </a:r>
            <a:r>
              <a:rPr lang="lt-LT" dirty="0" err="1"/>
              <a:t>their</a:t>
            </a:r>
            <a:r>
              <a:rPr lang="lt-LT" dirty="0"/>
              <a:t> </a:t>
            </a:r>
            <a:r>
              <a:rPr lang="lt-LT" dirty="0" err="1"/>
              <a:t>level</a:t>
            </a:r>
            <a:r>
              <a:rPr lang="lt-LT" dirty="0"/>
              <a:t> </a:t>
            </a:r>
            <a:r>
              <a:rPr lang="lt-LT" dirty="0" err="1"/>
              <a:t>of</a:t>
            </a:r>
            <a:r>
              <a:rPr lang="lt-LT" dirty="0"/>
              <a:t> </a:t>
            </a:r>
            <a:r>
              <a:rPr lang="lt-LT" dirty="0" err="1"/>
              <a:t>authority</a:t>
            </a:r>
            <a:r>
              <a:rPr lang="lt-LT" dirty="0"/>
              <a:t>. It </a:t>
            </a:r>
            <a:r>
              <a:rPr lang="lt-LT" dirty="0" err="1"/>
              <a:t>establishes</a:t>
            </a:r>
            <a:r>
              <a:rPr lang="lt-LT" dirty="0"/>
              <a:t> a </a:t>
            </a:r>
            <a:r>
              <a:rPr lang="lt-LT" dirty="0" err="1"/>
              <a:t>system</a:t>
            </a:r>
            <a:r>
              <a:rPr lang="lt-LT" dirty="0"/>
              <a:t> </a:t>
            </a:r>
            <a:r>
              <a:rPr lang="lt-LT" dirty="0" err="1"/>
              <a:t>of</a:t>
            </a:r>
            <a:r>
              <a:rPr lang="lt-LT" dirty="0"/>
              <a:t> </a:t>
            </a:r>
            <a:r>
              <a:rPr lang="lt-LT" dirty="0" err="1"/>
              <a:t>authority</a:t>
            </a:r>
            <a:r>
              <a:rPr lang="lt-LT" dirty="0"/>
              <a:t> </a:t>
            </a:r>
            <a:r>
              <a:rPr lang="lt-LT" dirty="0" err="1"/>
              <a:t>and</a:t>
            </a:r>
            <a:r>
              <a:rPr lang="lt-LT" dirty="0"/>
              <a:t> </a:t>
            </a:r>
            <a:r>
              <a:rPr lang="lt-LT" dirty="0" err="1"/>
              <a:t>control</a:t>
            </a:r>
            <a:r>
              <a:rPr lang="lt-LT" dirty="0"/>
              <a:t> </a:t>
            </a:r>
            <a:r>
              <a:rPr lang="lt-LT" dirty="0" err="1"/>
              <a:t>within</a:t>
            </a:r>
            <a:r>
              <a:rPr lang="lt-LT" dirty="0"/>
              <a:t> </a:t>
            </a:r>
            <a:r>
              <a:rPr lang="lt-LT" dirty="0" err="1"/>
              <a:t>the</a:t>
            </a:r>
            <a:r>
              <a:rPr lang="lt-LT" dirty="0"/>
              <a:t> </a:t>
            </a:r>
            <a:r>
              <a:rPr lang="lt-LT" dirty="0" err="1"/>
              <a:t>organization</a:t>
            </a:r>
            <a:r>
              <a:rPr lang="lt-LT" dirty="0"/>
              <a:t> </a:t>
            </a:r>
            <a:r>
              <a:rPr lang="lt-LT" dirty="0" err="1"/>
              <a:t>through</a:t>
            </a:r>
            <a:r>
              <a:rPr lang="lt-LT" dirty="0"/>
              <a:t> </a:t>
            </a:r>
            <a:r>
              <a:rPr lang="lt-LT" dirty="0" err="1"/>
              <a:t>the</a:t>
            </a:r>
            <a:r>
              <a:rPr lang="lt-LT" dirty="0"/>
              <a:t> </a:t>
            </a:r>
            <a:r>
              <a:rPr lang="lt-LT" dirty="0" err="1"/>
              <a:t>creation</a:t>
            </a:r>
            <a:r>
              <a:rPr lang="lt-LT" dirty="0"/>
              <a:t> </a:t>
            </a:r>
            <a:r>
              <a:rPr lang="lt-LT" dirty="0" err="1"/>
              <a:t>of</a:t>
            </a:r>
            <a:r>
              <a:rPr lang="lt-LT" dirty="0"/>
              <a:t> a </a:t>
            </a:r>
            <a:r>
              <a:rPr lang="lt-LT" dirty="0" err="1"/>
              <a:t>certain</a:t>
            </a:r>
            <a:r>
              <a:rPr lang="lt-LT" dirty="0"/>
              <a:t> </a:t>
            </a:r>
            <a:r>
              <a:rPr lang="lt-LT" dirty="0" err="1"/>
              <a:t>number</a:t>
            </a:r>
            <a:r>
              <a:rPr lang="lt-LT" dirty="0"/>
              <a:t> </a:t>
            </a:r>
            <a:r>
              <a:rPr lang="lt-LT" dirty="0" err="1"/>
              <a:t>of</a:t>
            </a:r>
            <a:r>
              <a:rPr lang="lt-LT" dirty="0"/>
              <a:t> </a:t>
            </a:r>
            <a:r>
              <a:rPr lang="lt-LT" dirty="0" err="1"/>
              <a:t>management</a:t>
            </a:r>
            <a:r>
              <a:rPr lang="lt-LT" dirty="0"/>
              <a:t> </a:t>
            </a:r>
            <a:r>
              <a:rPr lang="lt-LT" dirty="0" err="1"/>
              <a:t>levels</a:t>
            </a:r>
            <a:r>
              <a:rPr lang="lt-LT" dirty="0"/>
              <a:t>. (</a:t>
            </a:r>
            <a:r>
              <a:rPr lang="lt-LT" dirty="0" err="1"/>
              <a:t>See</a:t>
            </a:r>
            <a:r>
              <a:rPr lang="lt-LT" dirty="0"/>
              <a:t> slide "</a:t>
            </a:r>
            <a:r>
              <a:rPr lang="lt-LT" dirty="0" err="1"/>
              <a:t>Chain</a:t>
            </a:r>
            <a:r>
              <a:rPr lang="lt-LT" dirty="0"/>
              <a:t> </a:t>
            </a:r>
            <a:r>
              <a:rPr lang="lt-LT" dirty="0" err="1"/>
              <a:t>of</a:t>
            </a:r>
            <a:r>
              <a:rPr lang="lt-LT" dirty="0"/>
              <a:t> </a:t>
            </a:r>
            <a:r>
              <a:rPr lang="lt-LT" dirty="0" err="1"/>
              <a:t>Command</a:t>
            </a:r>
            <a:r>
              <a:rPr lang="lt-LT" dirty="0"/>
              <a:t>," "</a:t>
            </a:r>
            <a:r>
              <a:rPr lang="lt-LT" dirty="0" err="1"/>
              <a:t>Management</a:t>
            </a:r>
            <a:r>
              <a:rPr lang="lt-LT" dirty="0"/>
              <a:t> </a:t>
            </a:r>
            <a:r>
              <a:rPr lang="lt-LT" dirty="0" err="1"/>
              <a:t>Levels</a:t>
            </a:r>
            <a:r>
              <a:rPr lang="lt-LT" dirty="0"/>
              <a:t>.")</a:t>
            </a:r>
            <a:endParaRPr lang="lt-LT" dirty="0">
              <a:solidFill>
                <a:schemeClr val="tx1"/>
              </a:solidFill>
            </a:endParaRPr>
          </a:p>
          <a:p>
            <a:pPr marL="0" indent="0">
              <a:buNone/>
            </a:pPr>
            <a:r>
              <a:rPr lang="lt-LT" dirty="0">
                <a:solidFill>
                  <a:schemeClr val="tx1"/>
                </a:solidFill>
              </a:rPr>
              <a:t>A </a:t>
            </a:r>
            <a:r>
              <a:rPr lang="lt-LT" dirty="0" err="1">
                <a:solidFill>
                  <a:schemeClr val="tx1"/>
                </a:solidFill>
              </a:rPr>
              <a:t>certain</a:t>
            </a:r>
            <a:r>
              <a:rPr lang="lt-LT" dirty="0">
                <a:solidFill>
                  <a:schemeClr val="tx1"/>
                </a:solidFill>
              </a:rPr>
              <a:t> </a:t>
            </a:r>
            <a:r>
              <a:rPr lang="lt-LT" dirty="0" err="1">
                <a:solidFill>
                  <a:schemeClr val="tx1"/>
                </a:solidFill>
              </a:rPr>
              <a:t>degree</a:t>
            </a:r>
            <a:r>
              <a:rPr lang="lt-LT" dirty="0">
                <a:solidFill>
                  <a:schemeClr val="tx1"/>
                </a:solidFill>
              </a:rPr>
              <a:t> </a:t>
            </a:r>
            <a:r>
              <a:rPr lang="lt-LT" dirty="0" err="1">
                <a:solidFill>
                  <a:schemeClr val="tx1"/>
                </a:solidFill>
              </a:rPr>
              <a:t>of</a:t>
            </a:r>
            <a:r>
              <a:rPr lang="lt-LT" dirty="0">
                <a:solidFill>
                  <a:schemeClr val="tx1"/>
                </a:solidFill>
              </a:rPr>
              <a:t> </a:t>
            </a:r>
            <a:r>
              <a:rPr lang="lt-LT" dirty="0" err="1">
                <a:solidFill>
                  <a:schemeClr val="tx1"/>
                </a:solidFill>
              </a:rPr>
              <a:t>hierarchy</a:t>
            </a:r>
            <a:r>
              <a:rPr lang="lt-LT" dirty="0">
                <a:solidFill>
                  <a:schemeClr val="tx1"/>
                </a:solidFill>
              </a:rPr>
              <a:t> </a:t>
            </a:r>
            <a:r>
              <a:rPr lang="lt-LT" dirty="0" err="1">
                <a:solidFill>
                  <a:schemeClr val="tx1"/>
                </a:solidFill>
              </a:rPr>
              <a:t>exists</a:t>
            </a:r>
            <a:r>
              <a:rPr lang="lt-LT" dirty="0">
                <a:solidFill>
                  <a:schemeClr val="tx1"/>
                </a:solidFill>
              </a:rPr>
              <a:t> </a:t>
            </a:r>
            <a:r>
              <a:rPr lang="lt-LT" dirty="0" err="1">
                <a:solidFill>
                  <a:schemeClr val="tx1"/>
                </a:solidFill>
              </a:rPr>
              <a:t>in</a:t>
            </a:r>
            <a:r>
              <a:rPr lang="lt-LT" dirty="0">
                <a:solidFill>
                  <a:schemeClr val="tx1"/>
                </a:solidFill>
              </a:rPr>
              <a:t> </a:t>
            </a:r>
            <a:r>
              <a:rPr lang="lt-LT" dirty="0" err="1">
                <a:solidFill>
                  <a:schemeClr val="tx1"/>
                </a:solidFill>
              </a:rPr>
              <a:t>every</a:t>
            </a:r>
            <a:r>
              <a:rPr lang="lt-LT" dirty="0">
                <a:solidFill>
                  <a:schemeClr val="tx1"/>
                </a:solidFill>
              </a:rPr>
              <a:t> </a:t>
            </a:r>
            <a:r>
              <a:rPr lang="lt-LT" dirty="0" err="1">
                <a:solidFill>
                  <a:schemeClr val="tx1"/>
                </a:solidFill>
              </a:rPr>
              <a:t>organizational</a:t>
            </a:r>
            <a:r>
              <a:rPr lang="lt-LT" dirty="0">
                <a:solidFill>
                  <a:schemeClr val="tx1"/>
                </a:solidFill>
              </a:rPr>
              <a:t> </a:t>
            </a:r>
            <a:r>
              <a:rPr lang="lt-LT" dirty="0" err="1">
                <a:solidFill>
                  <a:schemeClr val="tx1"/>
                </a:solidFill>
              </a:rPr>
              <a:t>structure</a:t>
            </a:r>
            <a:r>
              <a:rPr lang="lt-LT" dirty="0">
                <a:solidFill>
                  <a:schemeClr val="tx1"/>
                </a:solidFill>
              </a:rPr>
              <a:t>!</a:t>
            </a:r>
          </a:p>
        </p:txBody>
      </p:sp>
    </p:spTree>
    <p:extLst>
      <p:ext uri="{BB962C8B-B14F-4D97-AF65-F5344CB8AC3E}">
        <p14:creationId xmlns:p14="http://schemas.microsoft.com/office/powerpoint/2010/main" val="3155804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B559-6D01-E24C-8825-FF77371206AA}"/>
              </a:ext>
            </a:extLst>
          </p:cNvPr>
          <p:cNvSpPr>
            <a:spLocks noGrp="1"/>
          </p:cNvSpPr>
          <p:nvPr>
            <p:ph type="title" idx="4294967295"/>
          </p:nvPr>
        </p:nvSpPr>
        <p:spPr>
          <a:xfrm>
            <a:off x="571621" y="365126"/>
            <a:ext cx="11048757" cy="1019058"/>
          </a:xfrm>
          <a:prstGeom prst="rect">
            <a:avLst/>
          </a:prstGeom>
        </p:spPr>
        <p:txBody>
          <a:bodyPr>
            <a:noAutofit/>
          </a:bodyPr>
          <a:lstStyle/>
          <a:p>
            <a:r>
              <a:rPr lang="en-GB" sz="3200"/>
              <a:t>Graphic representation of organizational structure: Organizational Chart, Organogram</a:t>
            </a:r>
          </a:p>
        </p:txBody>
      </p:sp>
      <p:pic>
        <p:nvPicPr>
          <p:cNvPr id="6" name="Picture 5" descr="A close up of a logo&#10;&#10;Description automatically generated">
            <a:extLst>
              <a:ext uri="{FF2B5EF4-FFF2-40B4-BE49-F238E27FC236}">
                <a16:creationId xmlns:a16="http://schemas.microsoft.com/office/drawing/2014/main" id="{D5D826DF-698F-3649-963B-FA54FE0DF5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22" y="1679417"/>
            <a:ext cx="3411740" cy="4823896"/>
          </a:xfrm>
          <a:prstGeom prst="rect">
            <a:avLst/>
          </a:prstGeom>
        </p:spPr>
      </p:pic>
      <p:pic>
        <p:nvPicPr>
          <p:cNvPr id="7" name="Picture 6" descr="Diagram&#10;&#10;Description automatically generated">
            <a:extLst>
              <a:ext uri="{FF2B5EF4-FFF2-40B4-BE49-F238E27FC236}">
                <a16:creationId xmlns:a16="http://schemas.microsoft.com/office/drawing/2014/main" id="{467F3B5B-0E57-D74F-8B64-00CF5BB0B7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4415" y="2011681"/>
            <a:ext cx="3607585" cy="3232800"/>
          </a:xfrm>
          <a:prstGeom prst="rect">
            <a:avLst/>
          </a:prstGeom>
        </p:spPr>
      </p:pic>
      <p:pic>
        <p:nvPicPr>
          <p:cNvPr id="9" name="Picture 8" descr="A picture containing timeline&#10;&#10;Description automatically generated">
            <a:extLst>
              <a:ext uri="{FF2B5EF4-FFF2-40B4-BE49-F238E27FC236}">
                <a16:creationId xmlns:a16="http://schemas.microsoft.com/office/drawing/2014/main" id="{DAC4043F-0911-6E4C-BDA3-174E4884F7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1282" y="2185578"/>
            <a:ext cx="3907358" cy="3058903"/>
          </a:xfrm>
          <a:prstGeom prst="rect">
            <a:avLst/>
          </a:prstGeom>
        </p:spPr>
      </p:pic>
    </p:spTree>
    <p:extLst>
      <p:ext uri="{BB962C8B-B14F-4D97-AF65-F5344CB8AC3E}">
        <p14:creationId xmlns:p14="http://schemas.microsoft.com/office/powerpoint/2010/main" val="2682511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0B3F-FC27-D8DF-F30C-0BDA831C9F55}"/>
              </a:ext>
            </a:extLst>
          </p:cNvPr>
          <p:cNvSpPr>
            <a:spLocks noGrp="1"/>
          </p:cNvSpPr>
          <p:nvPr>
            <p:ph type="title"/>
          </p:nvPr>
        </p:nvSpPr>
        <p:spPr/>
        <p:txBody>
          <a:bodyPr/>
          <a:lstStyle/>
          <a:p>
            <a:r>
              <a:rPr lang="en-GB"/>
              <a:t>The diversity of organizational structure types</a:t>
            </a:r>
          </a:p>
        </p:txBody>
      </p:sp>
      <p:sp>
        <p:nvSpPr>
          <p:cNvPr id="4" name="TextBox 3">
            <a:extLst>
              <a:ext uri="{FF2B5EF4-FFF2-40B4-BE49-F238E27FC236}">
                <a16:creationId xmlns:a16="http://schemas.microsoft.com/office/drawing/2014/main" id="{13E6EF63-BC96-0D54-9212-56E2BD8D6D45}"/>
              </a:ext>
            </a:extLst>
          </p:cNvPr>
          <p:cNvSpPr txBox="1"/>
          <p:nvPr/>
        </p:nvSpPr>
        <p:spPr>
          <a:xfrm>
            <a:off x="550863" y="1665289"/>
            <a:ext cx="11053762" cy="4464050"/>
          </a:xfrm>
          <a:prstGeom prst="rect">
            <a:avLst/>
          </a:prstGeom>
          <a:noFill/>
        </p:spPr>
        <p:txBody>
          <a:bodyPr wrap="square" numCol="2">
            <a:noAutofit/>
          </a:bodyPr>
          <a:lstStyle/>
          <a:p>
            <a:pPr marL="457200" indent="-457200">
              <a:buFont typeface="Arial" panose="020B0604020202020204" pitchFamily="34" charset="0"/>
              <a:buChar char="•"/>
            </a:pPr>
            <a:r>
              <a:rPr lang="en-GB" sz="2800"/>
              <a:t>Functional structure</a:t>
            </a:r>
          </a:p>
          <a:p>
            <a:pPr marL="457200" indent="-457200">
              <a:buFont typeface="Arial" panose="020B0604020202020204" pitchFamily="34" charset="0"/>
              <a:buChar char="•"/>
            </a:pPr>
            <a:r>
              <a:rPr lang="en-GB" sz="2800"/>
              <a:t>Divisional structure</a:t>
            </a:r>
          </a:p>
          <a:p>
            <a:pPr marL="457200" indent="-457200">
              <a:buFont typeface="Arial" panose="020B0604020202020204" pitchFamily="34" charset="0"/>
              <a:buChar char="•"/>
            </a:pPr>
            <a:r>
              <a:rPr lang="en-GB" sz="2800"/>
              <a:t>Matrix structure</a:t>
            </a:r>
          </a:p>
          <a:p>
            <a:pPr marL="457200" indent="-457200">
              <a:buFont typeface="Arial" panose="020B0604020202020204" pitchFamily="34" charset="0"/>
              <a:buChar char="•"/>
            </a:pPr>
            <a:r>
              <a:rPr lang="en-GB" sz="2800"/>
              <a:t>Flat structure</a:t>
            </a:r>
          </a:p>
          <a:p>
            <a:pPr marL="457200" indent="-457200">
              <a:buFont typeface="Arial" panose="020B0604020202020204" pitchFamily="34" charset="0"/>
              <a:buChar char="•"/>
            </a:pPr>
            <a:r>
              <a:rPr lang="en-GB" sz="2800"/>
              <a:t>Hierarchical structure</a:t>
            </a:r>
          </a:p>
          <a:p>
            <a:pPr marL="457200" indent="-457200">
              <a:buFont typeface="Arial" panose="020B0604020202020204" pitchFamily="34" charset="0"/>
              <a:buChar char="•"/>
            </a:pPr>
            <a:r>
              <a:rPr lang="en-GB" sz="2800"/>
              <a:t>Network structure</a:t>
            </a:r>
          </a:p>
          <a:p>
            <a:pPr marL="457200" indent="-457200">
              <a:buFont typeface="Arial" panose="020B0604020202020204" pitchFamily="34" charset="0"/>
              <a:buChar char="•"/>
            </a:pPr>
            <a:r>
              <a:rPr lang="en-GB" sz="2800"/>
              <a:t>Simple structure</a:t>
            </a:r>
          </a:p>
          <a:p>
            <a:pPr marL="457200" indent="-457200">
              <a:buFont typeface="Arial" panose="020B0604020202020204" pitchFamily="34" charset="0"/>
              <a:buChar char="•"/>
            </a:pPr>
            <a:r>
              <a:rPr lang="en-GB" sz="2800"/>
              <a:t>Team-based structure</a:t>
            </a:r>
          </a:p>
          <a:p>
            <a:pPr marL="457200" indent="-457200">
              <a:buFont typeface="Arial" panose="020B0604020202020204" pitchFamily="34" charset="0"/>
              <a:buChar char="•"/>
            </a:pPr>
            <a:r>
              <a:rPr lang="en-GB" sz="2800"/>
              <a:t>Project-based structure</a:t>
            </a:r>
          </a:p>
          <a:p>
            <a:pPr marL="457200" indent="-457200">
              <a:buFont typeface="Arial" panose="020B0604020202020204" pitchFamily="34" charset="0"/>
              <a:buChar char="•"/>
            </a:pPr>
            <a:r>
              <a:rPr lang="en-GB" sz="2800"/>
              <a:t>Hybrid structure</a:t>
            </a:r>
          </a:p>
          <a:p>
            <a:pPr marL="457200" indent="-457200">
              <a:buFont typeface="Arial" panose="020B0604020202020204" pitchFamily="34" charset="0"/>
              <a:buChar char="•"/>
            </a:pPr>
            <a:r>
              <a:rPr lang="en-GB" sz="2800"/>
              <a:t>Circular structure</a:t>
            </a:r>
          </a:p>
          <a:p>
            <a:pPr marL="457200" indent="-457200">
              <a:buFont typeface="Arial" panose="020B0604020202020204" pitchFamily="34" charset="0"/>
              <a:buChar char="•"/>
            </a:pPr>
            <a:r>
              <a:rPr lang="en-GB" sz="2800"/>
              <a:t>Holacracy structure</a:t>
            </a:r>
          </a:p>
          <a:p>
            <a:pPr marL="457200" indent="-457200">
              <a:buFont typeface="Arial" panose="020B0604020202020204" pitchFamily="34" charset="0"/>
              <a:buChar char="•"/>
            </a:pPr>
            <a:r>
              <a:rPr lang="en-GB" sz="2800"/>
              <a:t>Virtual structure</a:t>
            </a:r>
          </a:p>
          <a:p>
            <a:pPr marL="457200" indent="-457200">
              <a:buFont typeface="Arial" panose="020B0604020202020204" pitchFamily="34" charset="0"/>
              <a:buChar char="•"/>
            </a:pPr>
            <a:r>
              <a:rPr lang="en-GB" sz="2800"/>
              <a:t>Lateral structure</a:t>
            </a:r>
          </a:p>
          <a:p>
            <a:pPr marL="457200" indent="-457200">
              <a:buFont typeface="Arial" panose="020B0604020202020204" pitchFamily="34" charset="0"/>
              <a:buChar char="•"/>
            </a:pPr>
            <a:r>
              <a:rPr lang="en-GB" sz="2800"/>
              <a:t>Cooperative structure</a:t>
            </a:r>
          </a:p>
          <a:p>
            <a:pPr marL="457200" indent="-457200">
              <a:buFont typeface="Arial" panose="020B0604020202020204" pitchFamily="34" charset="0"/>
              <a:buChar char="•"/>
            </a:pPr>
            <a:r>
              <a:rPr lang="en-GB" sz="2800"/>
              <a:t>Adaptive structure</a:t>
            </a:r>
          </a:p>
          <a:p>
            <a:pPr marL="457200" indent="-457200">
              <a:buFont typeface="Arial" panose="020B0604020202020204" pitchFamily="34" charset="0"/>
              <a:buChar char="•"/>
            </a:pPr>
            <a:r>
              <a:rPr lang="en-GB" sz="2800"/>
              <a:t>Franchise structure</a:t>
            </a:r>
          </a:p>
          <a:p>
            <a:pPr marL="457200" indent="-457200">
              <a:buFont typeface="Arial" panose="020B0604020202020204" pitchFamily="34" charset="0"/>
              <a:buChar char="•"/>
            </a:pPr>
            <a:r>
              <a:rPr lang="en-GB" sz="2800"/>
              <a:t>Cross-functional structure</a:t>
            </a:r>
          </a:p>
          <a:p>
            <a:pPr marL="457200" indent="-457200">
              <a:buFont typeface="Arial" panose="020B0604020202020204" pitchFamily="34" charset="0"/>
              <a:buChar char="•"/>
            </a:pPr>
            <a:r>
              <a:rPr lang="en-GB" sz="2800"/>
              <a:t>Agile structure</a:t>
            </a:r>
          </a:p>
          <a:p>
            <a:pPr marL="457200" indent="-457200">
              <a:buFont typeface="Arial" panose="020B0604020202020204" pitchFamily="34" charset="0"/>
              <a:buChar char="•"/>
            </a:pPr>
            <a:r>
              <a:rPr lang="en-GB" sz="2800"/>
              <a:t>Customer-focused structure</a:t>
            </a:r>
          </a:p>
        </p:txBody>
      </p:sp>
    </p:spTree>
    <p:extLst>
      <p:ext uri="{BB962C8B-B14F-4D97-AF65-F5344CB8AC3E}">
        <p14:creationId xmlns:p14="http://schemas.microsoft.com/office/powerpoint/2010/main" val="305311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370207-8654-C6ED-D79A-D79867C34217}"/>
              </a:ext>
            </a:extLst>
          </p:cNvPr>
          <p:cNvSpPr>
            <a:spLocks noGrp="1"/>
          </p:cNvSpPr>
          <p:nvPr>
            <p:ph type="title"/>
          </p:nvPr>
        </p:nvSpPr>
        <p:spPr/>
        <p:txBody>
          <a:bodyPr/>
          <a:lstStyle/>
          <a:p>
            <a:r>
              <a:rPr lang="en-GB"/>
              <a:t>What is organizing?</a:t>
            </a:r>
          </a:p>
        </p:txBody>
      </p:sp>
      <p:sp>
        <p:nvSpPr>
          <p:cNvPr id="5" name="Text Placeholder 4">
            <a:extLst>
              <a:ext uri="{FF2B5EF4-FFF2-40B4-BE49-F238E27FC236}">
                <a16:creationId xmlns:a16="http://schemas.microsoft.com/office/drawing/2014/main" id="{C67DF028-173B-DF86-D9BF-4F2EE81917F0}"/>
              </a:ext>
            </a:extLst>
          </p:cNvPr>
          <p:cNvSpPr>
            <a:spLocks noGrp="1"/>
          </p:cNvSpPr>
          <p:nvPr>
            <p:ph type="body" sz="quarter" idx="10"/>
          </p:nvPr>
        </p:nvSpPr>
        <p:spPr/>
        <p:txBody>
          <a:bodyPr/>
          <a:lstStyle/>
          <a:p>
            <a:r>
              <a:rPr lang="en-GB"/>
              <a:t>Organizing</a:t>
            </a:r>
          </a:p>
          <a:p>
            <a:pPr lvl="1"/>
            <a:r>
              <a:rPr lang="en-GB"/>
              <a:t>Organizing can be thought of as assigning the tasks developed under the planning function to various individuals or groups within the organization.</a:t>
            </a:r>
          </a:p>
          <a:p>
            <a:pPr lvl="1"/>
            <a:r>
              <a:rPr lang="en-GB"/>
              <a:t>Organizing creates a mechanism to put plans into action. </a:t>
            </a:r>
          </a:p>
          <a:p>
            <a:pPr lvl="1"/>
            <a:r>
              <a:rPr lang="en-GB"/>
              <a:t>Organizing includes determining tasks and groupings of work. </a:t>
            </a:r>
          </a:p>
          <a:p>
            <a:pPr lvl="1"/>
            <a:r>
              <a:rPr lang="en-GB"/>
              <a:t>Organizing should not be rigid, but adaptable and flexible to meet challenges as circumstances change.</a:t>
            </a:r>
          </a:p>
          <a:p>
            <a:pPr lvl="1"/>
            <a:endParaRPr lang="en-GB"/>
          </a:p>
          <a:p>
            <a:pPr lvl="1"/>
            <a:endParaRPr lang="en-GB"/>
          </a:p>
        </p:txBody>
      </p:sp>
    </p:spTree>
    <p:extLst>
      <p:ext uri="{BB962C8B-B14F-4D97-AF65-F5344CB8AC3E}">
        <p14:creationId xmlns:p14="http://schemas.microsoft.com/office/powerpoint/2010/main" val="1343726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5AB46B-5957-3554-6624-0CA4C93BEF1F}"/>
              </a:ext>
            </a:extLst>
          </p:cNvPr>
          <p:cNvSpPr>
            <a:spLocks noGrp="1"/>
          </p:cNvSpPr>
          <p:nvPr>
            <p:ph type="title"/>
          </p:nvPr>
        </p:nvSpPr>
        <p:spPr/>
        <p:txBody>
          <a:bodyPr/>
          <a:lstStyle/>
          <a:p>
            <a:r>
              <a:rPr lang="en-GB"/>
              <a:t>Functional structure</a:t>
            </a:r>
          </a:p>
        </p:txBody>
      </p:sp>
      <p:pic>
        <p:nvPicPr>
          <p:cNvPr id="2" name="Picture 1" descr="Diagram&#10;&#10;Description automatically generated">
            <a:extLst>
              <a:ext uri="{FF2B5EF4-FFF2-40B4-BE49-F238E27FC236}">
                <a16:creationId xmlns:a16="http://schemas.microsoft.com/office/drawing/2014/main" id="{F29C9331-7158-D85A-7D1A-6F03F95F5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21" y="1228696"/>
            <a:ext cx="5996296" cy="4400608"/>
          </a:xfrm>
          <a:prstGeom prst="rect">
            <a:avLst/>
          </a:prstGeom>
        </p:spPr>
      </p:pic>
      <p:sp>
        <p:nvSpPr>
          <p:cNvPr id="8" name="TextBox 7">
            <a:extLst>
              <a:ext uri="{FF2B5EF4-FFF2-40B4-BE49-F238E27FC236}">
                <a16:creationId xmlns:a16="http://schemas.microsoft.com/office/drawing/2014/main" id="{88B7AB50-61A6-6D51-9798-306FE830DB87}"/>
              </a:ext>
            </a:extLst>
          </p:cNvPr>
          <p:cNvSpPr txBox="1"/>
          <p:nvPr/>
        </p:nvSpPr>
        <p:spPr>
          <a:xfrm>
            <a:off x="6848848" y="1228696"/>
            <a:ext cx="4733235" cy="4016484"/>
          </a:xfrm>
          <a:prstGeom prst="rect">
            <a:avLst/>
          </a:prstGeom>
          <a:noFill/>
        </p:spPr>
        <p:txBody>
          <a:bodyPr wrap="square">
            <a:spAutoFit/>
          </a:bodyPr>
          <a:lstStyle/>
          <a:p>
            <a:pPr marL="358775" lvl="1" indent="-342900">
              <a:spcAft>
                <a:spcPts val="1800"/>
              </a:spcAft>
              <a:buFont typeface="System Font Regular"/>
              <a:buChar char="–"/>
            </a:pPr>
            <a:r>
              <a:rPr lang="en-GB" sz="2400"/>
              <a:t>Employees are grouped according to similar functions or areas of competence, such as finance, marketing, operations, and so on.</a:t>
            </a:r>
          </a:p>
          <a:p>
            <a:pPr marL="358775" lvl="1" indent="-342900">
              <a:spcAft>
                <a:spcPts val="1800"/>
              </a:spcAft>
              <a:buFont typeface="System Font Regular"/>
              <a:buChar char="–"/>
            </a:pPr>
            <a:r>
              <a:rPr lang="en-GB" sz="2400"/>
              <a:t>In a functional structure, each functional area is typically led by a manager or director who oversees the work of employees in that area.</a:t>
            </a:r>
          </a:p>
        </p:txBody>
      </p:sp>
    </p:spTree>
    <p:extLst>
      <p:ext uri="{BB962C8B-B14F-4D97-AF65-F5344CB8AC3E}">
        <p14:creationId xmlns:p14="http://schemas.microsoft.com/office/powerpoint/2010/main" val="14180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7396-2B62-77F1-DBCF-2111764DA37E}"/>
              </a:ext>
            </a:extLst>
          </p:cNvPr>
          <p:cNvSpPr>
            <a:spLocks noGrp="1"/>
          </p:cNvSpPr>
          <p:nvPr>
            <p:ph type="title"/>
          </p:nvPr>
        </p:nvSpPr>
        <p:spPr/>
        <p:txBody>
          <a:bodyPr/>
          <a:lstStyle/>
          <a:p>
            <a:r>
              <a:rPr lang="en-GB"/>
              <a:t>Divisional structure</a:t>
            </a:r>
          </a:p>
        </p:txBody>
      </p:sp>
      <p:pic>
        <p:nvPicPr>
          <p:cNvPr id="3" name="Picture 2" descr="Diagram&#10;&#10;Description automatically generated">
            <a:extLst>
              <a:ext uri="{FF2B5EF4-FFF2-40B4-BE49-F238E27FC236}">
                <a16:creationId xmlns:a16="http://schemas.microsoft.com/office/drawing/2014/main" id="{7DEA67BE-EC62-451A-15DA-44CF0EE2A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63" y="1216714"/>
            <a:ext cx="3159473" cy="2463992"/>
          </a:xfrm>
          <a:prstGeom prst="rect">
            <a:avLst/>
          </a:prstGeom>
        </p:spPr>
      </p:pic>
      <p:pic>
        <p:nvPicPr>
          <p:cNvPr id="4" name="Picture 3" descr="Diagram&#10;&#10;Description automatically generated">
            <a:extLst>
              <a:ext uri="{FF2B5EF4-FFF2-40B4-BE49-F238E27FC236}">
                <a16:creationId xmlns:a16="http://schemas.microsoft.com/office/drawing/2014/main" id="{746EC1EA-C005-2FA7-CFE1-DBEA6A54BB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6064" y="1225532"/>
            <a:ext cx="3159474" cy="2455174"/>
          </a:xfrm>
          <a:prstGeom prst="rect">
            <a:avLst/>
          </a:prstGeom>
        </p:spPr>
      </p:pic>
      <p:pic>
        <p:nvPicPr>
          <p:cNvPr id="5" name="Picture 4" descr="Diagram&#10;&#10;Description automatically generated">
            <a:extLst>
              <a:ext uri="{FF2B5EF4-FFF2-40B4-BE49-F238E27FC236}">
                <a16:creationId xmlns:a16="http://schemas.microsoft.com/office/drawing/2014/main" id="{45761D00-1257-C714-83CA-86DD12FE38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3693" y="3756509"/>
            <a:ext cx="3164216" cy="2463992"/>
          </a:xfrm>
          <a:prstGeom prst="rect">
            <a:avLst/>
          </a:prstGeom>
        </p:spPr>
      </p:pic>
      <p:sp>
        <p:nvSpPr>
          <p:cNvPr id="7" name="TextBox 6">
            <a:extLst>
              <a:ext uri="{FF2B5EF4-FFF2-40B4-BE49-F238E27FC236}">
                <a16:creationId xmlns:a16="http://schemas.microsoft.com/office/drawing/2014/main" id="{132350B7-AACF-262D-A7A0-555DE9F29B0C}"/>
              </a:ext>
            </a:extLst>
          </p:cNvPr>
          <p:cNvSpPr txBox="1"/>
          <p:nvPr/>
        </p:nvSpPr>
        <p:spPr>
          <a:xfrm>
            <a:off x="7163944" y="1194269"/>
            <a:ext cx="4303712" cy="5124480"/>
          </a:xfrm>
          <a:prstGeom prst="rect">
            <a:avLst/>
          </a:prstGeom>
          <a:noFill/>
        </p:spPr>
        <p:txBody>
          <a:bodyPr wrap="square">
            <a:spAutoFit/>
          </a:bodyPr>
          <a:lstStyle/>
          <a:p>
            <a:pPr marL="342900" indent="-342900">
              <a:spcAft>
                <a:spcPts val="1800"/>
              </a:spcAft>
              <a:buFont typeface="System Font Regular"/>
              <a:buChar char="–"/>
            </a:pPr>
            <a:r>
              <a:rPr lang="en-GB" altLang="en-LT" sz="2400">
                <a:ea typeface="ＭＳ Ｐゴシック" panose="020B0600070205080204" pitchFamily="34" charset="-128"/>
              </a:rPr>
              <a:t>The organization is divided into semi-autonomous units based on factors such as geography, product lines, processes, or customer groups.</a:t>
            </a:r>
          </a:p>
          <a:p>
            <a:pPr marL="342900" indent="-342900">
              <a:spcAft>
                <a:spcPts val="1800"/>
              </a:spcAft>
              <a:buFont typeface="System Font Regular"/>
              <a:buChar char="–"/>
            </a:pPr>
            <a:r>
              <a:rPr lang="en-GB" altLang="en-LT" sz="2400">
                <a:ea typeface="ＭＳ Ｐゴシック" panose="020B0600070205080204" pitchFamily="34" charset="-128"/>
              </a:rPr>
              <a:t>Each unit has its own functional areas such as marketing, finance, and operations, and operates as a fairly independent unit within the larger organization.</a:t>
            </a:r>
            <a:endParaRPr lang="en-GB" sz="2400"/>
          </a:p>
        </p:txBody>
      </p:sp>
      <p:pic>
        <p:nvPicPr>
          <p:cNvPr id="6" name="Picture 5" descr="Diagram&#10;&#10;Description automatically generated">
            <a:extLst>
              <a:ext uri="{FF2B5EF4-FFF2-40B4-BE49-F238E27FC236}">
                <a16:creationId xmlns:a16="http://schemas.microsoft.com/office/drawing/2014/main" id="{E69A27CD-9100-E313-0564-39802D372F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375" y="3756509"/>
            <a:ext cx="3118219" cy="2306183"/>
          </a:xfrm>
          <a:prstGeom prst="rect">
            <a:avLst/>
          </a:prstGeom>
        </p:spPr>
      </p:pic>
    </p:spTree>
    <p:extLst>
      <p:ext uri="{BB962C8B-B14F-4D97-AF65-F5344CB8AC3E}">
        <p14:creationId xmlns:p14="http://schemas.microsoft.com/office/powerpoint/2010/main" val="1720390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F9666B-4099-54AD-46D6-D5E01775EC47}"/>
              </a:ext>
            </a:extLst>
          </p:cNvPr>
          <p:cNvSpPr txBox="1"/>
          <p:nvPr/>
        </p:nvSpPr>
        <p:spPr>
          <a:xfrm>
            <a:off x="6348516" y="1329404"/>
            <a:ext cx="5256109" cy="4385816"/>
          </a:xfrm>
          <a:prstGeom prst="rect">
            <a:avLst/>
          </a:prstGeom>
          <a:noFill/>
        </p:spPr>
        <p:txBody>
          <a:bodyPr wrap="square">
            <a:spAutoFit/>
          </a:bodyPr>
          <a:lstStyle/>
          <a:p>
            <a:pPr marL="358775" lvl="1" indent="-342900">
              <a:spcAft>
                <a:spcPts val="1800"/>
              </a:spcAft>
              <a:buFont typeface="System Font Regular"/>
              <a:buChar char="–"/>
            </a:pPr>
            <a:r>
              <a:rPr lang="en-GB" sz="2400"/>
              <a:t>Matrix structure combines the features of functional and divisional structures. </a:t>
            </a:r>
          </a:p>
          <a:p>
            <a:pPr marL="358775" lvl="1" indent="-342900">
              <a:spcAft>
                <a:spcPts val="1800"/>
              </a:spcAft>
              <a:buFont typeface="System Font Regular"/>
              <a:buChar char="–"/>
            </a:pPr>
            <a:r>
              <a:rPr lang="en-GB" sz="2400"/>
              <a:t>In a matrix structure, each employee usually has two bosses: a functional manager who supervises their work in a specific functional area, and a project manager who supervises their work on a specific project or product.</a:t>
            </a:r>
          </a:p>
        </p:txBody>
      </p:sp>
      <p:sp>
        <p:nvSpPr>
          <p:cNvPr id="4" name="Title 3">
            <a:extLst>
              <a:ext uri="{FF2B5EF4-FFF2-40B4-BE49-F238E27FC236}">
                <a16:creationId xmlns:a16="http://schemas.microsoft.com/office/drawing/2014/main" id="{2F76F952-556D-462B-DE00-4C441BB8587B}"/>
              </a:ext>
            </a:extLst>
          </p:cNvPr>
          <p:cNvSpPr>
            <a:spLocks noGrp="1"/>
          </p:cNvSpPr>
          <p:nvPr>
            <p:ph type="title"/>
          </p:nvPr>
        </p:nvSpPr>
        <p:spPr/>
        <p:txBody>
          <a:bodyPr/>
          <a:lstStyle/>
          <a:p>
            <a:r>
              <a:rPr lang="en-GB"/>
              <a:t>Matrix structure</a:t>
            </a:r>
          </a:p>
        </p:txBody>
      </p:sp>
      <p:pic>
        <p:nvPicPr>
          <p:cNvPr id="2" name="Picture 1" descr="Diagram&#10;&#10;Description automatically generated">
            <a:extLst>
              <a:ext uri="{FF2B5EF4-FFF2-40B4-BE49-F238E27FC236}">
                <a16:creationId xmlns:a16="http://schemas.microsoft.com/office/drawing/2014/main" id="{74427FE0-37F1-294C-F0A3-D159CEAF9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63" y="1329404"/>
            <a:ext cx="5592762" cy="5231939"/>
          </a:xfrm>
          <a:prstGeom prst="rect">
            <a:avLst/>
          </a:prstGeom>
        </p:spPr>
      </p:pic>
    </p:spTree>
    <p:extLst>
      <p:ext uri="{BB962C8B-B14F-4D97-AF65-F5344CB8AC3E}">
        <p14:creationId xmlns:p14="http://schemas.microsoft.com/office/powerpoint/2010/main" val="3517477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1A68-B4DE-9657-E3A8-09AA1D39805D}"/>
              </a:ext>
            </a:extLst>
          </p:cNvPr>
          <p:cNvSpPr>
            <a:spLocks noGrp="1"/>
          </p:cNvSpPr>
          <p:nvPr>
            <p:ph type="title"/>
          </p:nvPr>
        </p:nvSpPr>
        <p:spPr>
          <a:xfrm>
            <a:off x="550863" y="296657"/>
            <a:ext cx="5545136" cy="1325563"/>
          </a:xfrm>
        </p:spPr>
        <p:txBody>
          <a:bodyPr/>
          <a:lstStyle/>
          <a:p>
            <a:r>
              <a:rPr lang="en-GB"/>
              <a:t>Flat structure</a:t>
            </a:r>
          </a:p>
        </p:txBody>
      </p:sp>
      <p:sp>
        <p:nvSpPr>
          <p:cNvPr id="3" name="Title 1">
            <a:extLst>
              <a:ext uri="{FF2B5EF4-FFF2-40B4-BE49-F238E27FC236}">
                <a16:creationId xmlns:a16="http://schemas.microsoft.com/office/drawing/2014/main" id="{EDD63614-C7B7-3135-00F2-9B01F73AE2DC}"/>
              </a:ext>
            </a:extLst>
          </p:cNvPr>
          <p:cNvSpPr txBox="1">
            <a:spLocks/>
          </p:cNvSpPr>
          <p:nvPr/>
        </p:nvSpPr>
        <p:spPr>
          <a:xfrm>
            <a:off x="6096000" y="316152"/>
            <a:ext cx="5580063"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Hierarchical structure</a:t>
            </a:r>
          </a:p>
        </p:txBody>
      </p:sp>
      <p:sp>
        <p:nvSpPr>
          <p:cNvPr id="5" name="TextBox 4">
            <a:extLst>
              <a:ext uri="{FF2B5EF4-FFF2-40B4-BE49-F238E27FC236}">
                <a16:creationId xmlns:a16="http://schemas.microsoft.com/office/drawing/2014/main" id="{B33AA130-28A1-063B-FF06-94237C9683B3}"/>
              </a:ext>
            </a:extLst>
          </p:cNvPr>
          <p:cNvSpPr txBox="1"/>
          <p:nvPr/>
        </p:nvSpPr>
        <p:spPr>
          <a:xfrm>
            <a:off x="550863" y="1313946"/>
            <a:ext cx="5545137" cy="3970318"/>
          </a:xfrm>
          <a:prstGeom prst="rect">
            <a:avLst/>
          </a:prstGeom>
          <a:noFill/>
        </p:spPr>
        <p:txBody>
          <a:bodyPr wrap="square">
            <a:spAutoFit/>
          </a:bodyPr>
          <a:lstStyle/>
          <a:p>
            <a:pPr marL="342900" indent="-342900">
              <a:spcAft>
                <a:spcPts val="1800"/>
              </a:spcAft>
              <a:buFont typeface="System Font Regular"/>
              <a:buChar char="–"/>
            </a:pPr>
            <a:r>
              <a:rPr lang="en-GB" sz="2400"/>
              <a:t>Less levels of hierarchy</a:t>
            </a:r>
          </a:p>
          <a:p>
            <a:pPr marL="342900" indent="-342900">
              <a:spcAft>
                <a:spcPts val="1800"/>
              </a:spcAft>
              <a:buFont typeface="System Font Regular"/>
              <a:buChar char="–"/>
            </a:pPr>
            <a:r>
              <a:rPr lang="en-GB" sz="2400"/>
              <a:t>Decentralized decision-making</a:t>
            </a:r>
          </a:p>
          <a:p>
            <a:pPr marL="342900" indent="-342900">
              <a:spcAft>
                <a:spcPts val="1800"/>
              </a:spcAft>
              <a:buFont typeface="System Font Regular"/>
              <a:buChar char="–"/>
            </a:pPr>
            <a:r>
              <a:rPr lang="en-GB" sz="2400"/>
              <a:t>Teams can be organized by projects, customers or products</a:t>
            </a:r>
          </a:p>
          <a:p>
            <a:pPr marL="342900" indent="-342900">
              <a:spcAft>
                <a:spcPts val="1800"/>
              </a:spcAft>
              <a:buFont typeface="System Font Regular"/>
              <a:buChar char="–"/>
            </a:pPr>
            <a:r>
              <a:rPr lang="en-GB" sz="2400"/>
              <a:t>Team leaders have decision-making authority</a:t>
            </a:r>
          </a:p>
          <a:p>
            <a:pPr marL="342900" indent="-342900">
              <a:spcAft>
                <a:spcPts val="1800"/>
              </a:spcAft>
              <a:buFont typeface="System Font Regular"/>
              <a:buChar char="–"/>
            </a:pPr>
            <a:r>
              <a:rPr lang="en-GB" sz="2400"/>
              <a:t>Promotes flexibility, adaptability, and employee empowerment</a:t>
            </a:r>
          </a:p>
        </p:txBody>
      </p:sp>
      <p:sp>
        <p:nvSpPr>
          <p:cNvPr id="11" name="TextBox 10">
            <a:extLst>
              <a:ext uri="{FF2B5EF4-FFF2-40B4-BE49-F238E27FC236}">
                <a16:creationId xmlns:a16="http://schemas.microsoft.com/office/drawing/2014/main" id="{5E39B1A8-CEA3-592A-F9FB-94D1ECE41868}"/>
              </a:ext>
            </a:extLst>
          </p:cNvPr>
          <p:cNvSpPr txBox="1"/>
          <p:nvPr/>
        </p:nvSpPr>
        <p:spPr>
          <a:xfrm>
            <a:off x="6093126" y="1380541"/>
            <a:ext cx="5511499" cy="3600986"/>
          </a:xfrm>
          <a:prstGeom prst="rect">
            <a:avLst/>
          </a:prstGeom>
          <a:noFill/>
        </p:spPr>
        <p:txBody>
          <a:bodyPr wrap="square">
            <a:spAutoFit/>
          </a:bodyPr>
          <a:lstStyle/>
          <a:p>
            <a:pPr marL="342900" indent="-342900">
              <a:spcAft>
                <a:spcPts val="1800"/>
              </a:spcAft>
              <a:buFont typeface="System Font Regular"/>
              <a:buChar char="–"/>
            </a:pPr>
            <a:r>
              <a:rPr lang="en-GB" sz="2400"/>
              <a:t>Many levels of hierarchy</a:t>
            </a:r>
          </a:p>
          <a:p>
            <a:pPr marL="342900" indent="-342900">
              <a:spcAft>
                <a:spcPts val="1800"/>
              </a:spcAft>
              <a:buFont typeface="System Font Regular"/>
              <a:buChar char="–"/>
            </a:pPr>
            <a:r>
              <a:rPr lang="en-GB" sz="2400"/>
              <a:t>Centralized decision-making</a:t>
            </a:r>
          </a:p>
          <a:p>
            <a:pPr marL="342900" indent="-342900">
              <a:spcAft>
                <a:spcPts val="1800"/>
              </a:spcAft>
              <a:buFont typeface="System Font Regular"/>
              <a:buChar char="–"/>
            </a:pPr>
            <a:r>
              <a:rPr lang="en-GB" sz="2400"/>
              <a:t>Clear chain of command</a:t>
            </a:r>
          </a:p>
          <a:p>
            <a:pPr marL="342900" indent="-342900">
              <a:spcAft>
                <a:spcPts val="1800"/>
              </a:spcAft>
              <a:buFont typeface="System Font Regular"/>
              <a:buChar char="–"/>
            </a:pPr>
            <a:r>
              <a:rPr lang="en-GB" sz="2400"/>
              <a:t>Each level has its duties and decision-making authority</a:t>
            </a:r>
          </a:p>
          <a:p>
            <a:pPr marL="342900" indent="-342900">
              <a:spcAft>
                <a:spcPts val="1800"/>
              </a:spcAft>
              <a:buFont typeface="System Font Regular"/>
              <a:buChar char="–"/>
            </a:pPr>
            <a:r>
              <a:rPr lang="en-GB" sz="2400"/>
              <a:t>Promotes stability, consistency, and standardization</a:t>
            </a:r>
          </a:p>
        </p:txBody>
      </p:sp>
    </p:spTree>
    <p:extLst>
      <p:ext uri="{BB962C8B-B14F-4D97-AF65-F5344CB8AC3E}">
        <p14:creationId xmlns:p14="http://schemas.microsoft.com/office/powerpoint/2010/main" val="1847278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DDA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296B-6DE9-2A7A-0F2B-063416F22EFA}"/>
              </a:ext>
            </a:extLst>
          </p:cNvPr>
          <p:cNvSpPr>
            <a:spLocks noGrp="1"/>
          </p:cNvSpPr>
          <p:nvPr>
            <p:ph type="title" idx="4294967295"/>
          </p:nvPr>
        </p:nvSpPr>
        <p:spPr>
          <a:xfrm>
            <a:off x="1066800" y="296863"/>
            <a:ext cx="11125200" cy="1325562"/>
          </a:xfrm>
          <a:prstGeom prst="rect">
            <a:avLst/>
          </a:prstGeom>
        </p:spPr>
        <p:txBody>
          <a:bodyPr/>
          <a:lstStyle/>
          <a:p>
            <a:r>
              <a:rPr lang="en-GB">
                <a:solidFill>
                  <a:schemeClr val="bg1"/>
                </a:solidFill>
              </a:rPr>
              <a:t>Key takeaway</a:t>
            </a:r>
          </a:p>
        </p:txBody>
      </p:sp>
      <p:sp>
        <p:nvSpPr>
          <p:cNvPr id="3" name="TextBox 2">
            <a:extLst>
              <a:ext uri="{FF2B5EF4-FFF2-40B4-BE49-F238E27FC236}">
                <a16:creationId xmlns:a16="http://schemas.microsoft.com/office/drawing/2014/main" id="{0700404C-EEBD-8124-33E7-3DDE449164A4}"/>
              </a:ext>
            </a:extLst>
          </p:cNvPr>
          <p:cNvSpPr txBox="1"/>
          <p:nvPr/>
        </p:nvSpPr>
        <p:spPr>
          <a:xfrm>
            <a:off x="550863" y="1144269"/>
            <a:ext cx="8425372" cy="5478423"/>
          </a:xfrm>
          <a:prstGeom prst="rect">
            <a:avLst/>
          </a:prstGeom>
          <a:noFill/>
        </p:spPr>
        <p:txBody>
          <a:bodyPr wrap="square">
            <a:spAutoFit/>
          </a:bodyPr>
          <a:lstStyle/>
          <a:p>
            <a:pPr marL="285750" indent="-285750">
              <a:spcAft>
                <a:spcPts val="1200"/>
              </a:spcAft>
              <a:buFont typeface="System Font Regular"/>
              <a:buChar char="–"/>
            </a:pPr>
            <a:r>
              <a:rPr lang="en-GB" sz="2000">
                <a:solidFill>
                  <a:schemeClr val="bg1"/>
                </a:solidFill>
              </a:rPr>
              <a:t>An organization can have characteristics of multiple types of structures at the same time. </a:t>
            </a:r>
          </a:p>
          <a:p>
            <a:pPr marL="742950" lvl="1" indent="-285750">
              <a:spcAft>
                <a:spcPts val="1200"/>
              </a:spcAft>
              <a:buFont typeface="System Font Regular"/>
              <a:buChar char="–"/>
            </a:pPr>
            <a:r>
              <a:rPr lang="en-GB" sz="2000">
                <a:solidFill>
                  <a:schemeClr val="bg1"/>
                </a:solidFill>
              </a:rPr>
              <a:t>For example, an organization may have a functional structure in each department of the company, and also use a matrix structure to manage specific projects.</a:t>
            </a:r>
          </a:p>
          <a:p>
            <a:pPr marL="285750" indent="-285750">
              <a:spcAft>
                <a:spcPts val="1200"/>
              </a:spcAft>
              <a:buFont typeface="System Font Regular"/>
              <a:buChar char="–"/>
            </a:pPr>
            <a:r>
              <a:rPr lang="en-GB" sz="2000">
                <a:solidFill>
                  <a:schemeClr val="bg1"/>
                </a:solidFill>
              </a:rPr>
              <a:t>Organizational structure is constantly changing due to various external and internal factors. </a:t>
            </a:r>
          </a:p>
          <a:p>
            <a:pPr marL="742950" lvl="1" indent="-285750">
              <a:spcAft>
                <a:spcPts val="1200"/>
              </a:spcAft>
              <a:buFont typeface="System Font Regular"/>
              <a:buChar char="–"/>
            </a:pPr>
            <a:r>
              <a:rPr lang="en-GB" sz="2000">
                <a:solidFill>
                  <a:schemeClr val="bg1"/>
                </a:solidFill>
              </a:rPr>
              <a:t>For example, if a technology company acquires another company with a different organizational structure, it may need to restructure its organization to effectively integrate the new company.</a:t>
            </a:r>
          </a:p>
          <a:p>
            <a:pPr marL="285750" indent="-285750">
              <a:spcAft>
                <a:spcPts val="1200"/>
              </a:spcAft>
              <a:buFont typeface="System Font Regular"/>
              <a:buChar char="–"/>
            </a:pPr>
            <a:r>
              <a:rPr lang="en-GB" sz="2000">
                <a:solidFill>
                  <a:schemeClr val="bg1"/>
                </a:solidFill>
              </a:rPr>
              <a:t>If an organization grows, its management structure must change.</a:t>
            </a:r>
          </a:p>
          <a:p>
            <a:pPr marL="742950" lvl="1" indent="-285750">
              <a:spcAft>
                <a:spcPts val="1200"/>
              </a:spcAft>
              <a:buFont typeface="System Font Regular"/>
              <a:buChar char="–"/>
            </a:pPr>
            <a:r>
              <a:rPr lang="en-GB" sz="2000">
                <a:solidFill>
                  <a:schemeClr val="bg1"/>
                </a:solidFill>
              </a:rPr>
              <a:t>For example, a small startup may begin with a flat structure that allows for flexible and quick decision-making, but as the company grows and becomes more complex, it may transition to a more hierarchical structure to promote stability and consistency.</a:t>
            </a:r>
            <a:endParaRPr lang="en-GB" sz="2800">
              <a:solidFill>
                <a:schemeClr val="bg1"/>
              </a:solidFill>
            </a:endParaRPr>
          </a:p>
        </p:txBody>
      </p:sp>
    </p:spTree>
    <p:extLst>
      <p:ext uri="{BB962C8B-B14F-4D97-AF65-F5344CB8AC3E}">
        <p14:creationId xmlns:p14="http://schemas.microsoft.com/office/powerpoint/2010/main" val="113389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DDA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337091-98DD-37B7-0F02-50B8A8D5F50E}"/>
              </a:ext>
            </a:extLst>
          </p:cNvPr>
          <p:cNvSpPr>
            <a:spLocks noGrp="1"/>
          </p:cNvSpPr>
          <p:nvPr>
            <p:ph type="body" sz="quarter" idx="13"/>
          </p:nvPr>
        </p:nvSpPr>
        <p:spPr>
          <a:xfrm>
            <a:off x="794918" y="1833203"/>
            <a:ext cx="7680959" cy="3191594"/>
          </a:xfrm>
        </p:spPr>
        <p:txBody>
          <a:bodyPr/>
          <a:lstStyle/>
          <a:p>
            <a:pPr lvl="1" indent="0">
              <a:spcAft>
                <a:spcPts val="600"/>
              </a:spcAft>
              <a:buNone/>
            </a:pPr>
            <a:r>
              <a:rPr lang="en-GB" sz="3600">
                <a:solidFill>
                  <a:schemeClr val="bg1"/>
                </a:solidFill>
              </a:rPr>
              <a:t>Organizing is a management function that involves the </a:t>
            </a:r>
            <a:r>
              <a:rPr lang="en-GB" sz="3600">
                <a:highlight>
                  <a:srgbClr val="FFFF00"/>
                </a:highlight>
              </a:rPr>
              <a:t>systematic arrangement </a:t>
            </a:r>
            <a:r>
              <a:rPr lang="en-GB" sz="3600">
                <a:solidFill>
                  <a:schemeClr val="bg1"/>
                </a:solidFill>
              </a:rPr>
              <a:t>of people, resources, and tasks to achieve the goals of an organization.</a:t>
            </a:r>
          </a:p>
        </p:txBody>
      </p:sp>
    </p:spTree>
    <p:extLst>
      <p:ext uri="{BB962C8B-B14F-4D97-AF65-F5344CB8AC3E}">
        <p14:creationId xmlns:p14="http://schemas.microsoft.com/office/powerpoint/2010/main" val="311688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8B2427D-A336-9FC5-2411-6CFE0A06AD5F}"/>
              </a:ext>
            </a:extLst>
          </p:cNvPr>
          <p:cNvGraphicFramePr>
            <a:graphicFrameLocks/>
          </p:cNvGraphicFramePr>
          <p:nvPr>
            <p:extLst>
              <p:ext uri="{D42A27DB-BD31-4B8C-83A1-F6EECF244321}">
                <p14:modId xmlns:p14="http://schemas.microsoft.com/office/powerpoint/2010/main" val="1236395618"/>
              </p:ext>
            </p:extLst>
          </p:nvPr>
        </p:nvGraphicFramePr>
        <p:xfrm>
          <a:off x="550863" y="1424986"/>
          <a:ext cx="11090274"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A00673AC-9FB1-C75E-0413-2F60F83A4596}"/>
              </a:ext>
            </a:extLst>
          </p:cNvPr>
          <p:cNvSpPr>
            <a:spLocks noGrp="1"/>
          </p:cNvSpPr>
          <p:nvPr>
            <p:ph type="title"/>
          </p:nvPr>
        </p:nvSpPr>
        <p:spPr/>
        <p:txBody>
          <a:bodyPr/>
          <a:lstStyle/>
          <a:p>
            <a:r>
              <a:rPr lang="en-GB" dirty="0"/>
              <a:t>The organizing process cycle</a:t>
            </a:r>
            <a:endParaRPr lang="lt-LT" dirty="0"/>
          </a:p>
        </p:txBody>
      </p:sp>
    </p:spTree>
    <p:extLst>
      <p:ext uri="{BB962C8B-B14F-4D97-AF65-F5344CB8AC3E}">
        <p14:creationId xmlns:p14="http://schemas.microsoft.com/office/powerpoint/2010/main" val="177447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EE5BA7-79CC-D96F-1490-70A8275E4701}"/>
              </a:ext>
            </a:extLst>
          </p:cNvPr>
          <p:cNvSpPr>
            <a:spLocks noGrp="1"/>
          </p:cNvSpPr>
          <p:nvPr>
            <p:ph type="body" sz="quarter" idx="10"/>
          </p:nvPr>
        </p:nvSpPr>
        <p:spPr/>
        <p:txBody>
          <a:bodyPr/>
          <a:lstStyle/>
          <a:p>
            <a:pPr algn="l"/>
            <a:r>
              <a:rPr lang="en-GB"/>
              <a:t>Main organizing principles</a:t>
            </a:r>
          </a:p>
        </p:txBody>
      </p:sp>
    </p:spTree>
    <p:extLst>
      <p:ext uri="{BB962C8B-B14F-4D97-AF65-F5344CB8AC3E}">
        <p14:creationId xmlns:p14="http://schemas.microsoft.com/office/powerpoint/2010/main" val="52647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438C-6EF3-AE0E-99A0-6CBAC80E7C2F}"/>
              </a:ext>
            </a:extLst>
          </p:cNvPr>
          <p:cNvSpPr>
            <a:spLocks noGrp="1"/>
          </p:cNvSpPr>
          <p:nvPr>
            <p:ph type="title"/>
          </p:nvPr>
        </p:nvSpPr>
        <p:spPr/>
        <p:txBody>
          <a:bodyPr/>
          <a:lstStyle/>
          <a:p>
            <a:r>
              <a:rPr lang="en-GB"/>
              <a:t>Main organizing principles</a:t>
            </a:r>
          </a:p>
        </p:txBody>
      </p:sp>
      <p:sp>
        <p:nvSpPr>
          <p:cNvPr id="3" name="Text Placeholder 2">
            <a:extLst>
              <a:ext uri="{FF2B5EF4-FFF2-40B4-BE49-F238E27FC236}">
                <a16:creationId xmlns:a16="http://schemas.microsoft.com/office/drawing/2014/main" id="{BE44F928-69FF-96C1-65E7-148054DB5935}"/>
              </a:ext>
            </a:extLst>
          </p:cNvPr>
          <p:cNvSpPr>
            <a:spLocks noGrp="1"/>
          </p:cNvSpPr>
          <p:nvPr>
            <p:ph type="body" sz="quarter" idx="10"/>
          </p:nvPr>
        </p:nvSpPr>
        <p:spPr>
          <a:xfrm>
            <a:off x="550863" y="1665288"/>
            <a:ext cx="11125200" cy="4527550"/>
          </a:xfrm>
        </p:spPr>
        <p:txBody>
          <a:bodyPr/>
          <a:lstStyle/>
          <a:p>
            <a:pPr>
              <a:spcBef>
                <a:spcPts val="0"/>
              </a:spcBef>
              <a:spcAft>
                <a:spcPts val="1200"/>
              </a:spcAft>
              <a:buFont typeface="Arial" panose="020B0604020202020204" pitchFamily="34" charset="0"/>
              <a:buChar char="•"/>
            </a:pPr>
            <a:r>
              <a:rPr lang="en-GB" b="1">
                <a:solidFill>
                  <a:schemeClr val="accent1"/>
                </a:solidFill>
              </a:rPr>
              <a:t>Specialization</a:t>
            </a:r>
          </a:p>
          <a:p>
            <a:pPr>
              <a:spcBef>
                <a:spcPts val="0"/>
              </a:spcBef>
              <a:spcAft>
                <a:spcPts val="1200"/>
              </a:spcAft>
              <a:buFont typeface="Arial" panose="020B0604020202020204" pitchFamily="34" charset="0"/>
              <a:buChar char="•"/>
            </a:pPr>
            <a:r>
              <a:rPr lang="en-GB" b="1">
                <a:solidFill>
                  <a:schemeClr val="accent1"/>
                </a:solidFill>
              </a:rPr>
              <a:t>Coordination</a:t>
            </a:r>
          </a:p>
          <a:p>
            <a:pPr>
              <a:spcBef>
                <a:spcPts val="0"/>
              </a:spcBef>
              <a:spcAft>
                <a:spcPts val="1200"/>
              </a:spcAft>
              <a:buFont typeface="Arial" panose="020B0604020202020204" pitchFamily="34" charset="0"/>
              <a:buChar char="•"/>
            </a:pPr>
            <a:r>
              <a:rPr lang="en-GB" b="1">
                <a:solidFill>
                  <a:schemeClr val="accent1"/>
                </a:solidFill>
              </a:rPr>
              <a:t>Departmentalization</a:t>
            </a:r>
          </a:p>
          <a:p>
            <a:pPr>
              <a:spcBef>
                <a:spcPts val="0"/>
              </a:spcBef>
              <a:spcAft>
                <a:spcPts val="1200"/>
              </a:spcAft>
              <a:buFont typeface="Arial" panose="020B0604020202020204" pitchFamily="34" charset="0"/>
              <a:buChar char="•"/>
            </a:pPr>
            <a:r>
              <a:rPr lang="en-GB" b="1">
                <a:solidFill>
                  <a:schemeClr val="accent1"/>
                </a:solidFill>
              </a:rPr>
              <a:t>Chain of command</a:t>
            </a:r>
          </a:p>
          <a:p>
            <a:pPr>
              <a:spcBef>
                <a:spcPts val="0"/>
              </a:spcBef>
              <a:spcAft>
                <a:spcPts val="1200"/>
              </a:spcAft>
              <a:buFont typeface="Arial" panose="020B0604020202020204" pitchFamily="34" charset="0"/>
              <a:buChar char="•"/>
            </a:pPr>
            <a:r>
              <a:rPr lang="en-GB" b="1">
                <a:solidFill>
                  <a:schemeClr val="accent1"/>
                </a:solidFill>
              </a:rPr>
              <a:t>Span of control</a:t>
            </a:r>
          </a:p>
          <a:p>
            <a:pPr>
              <a:spcBef>
                <a:spcPts val="0"/>
              </a:spcBef>
              <a:spcAft>
                <a:spcPts val="1200"/>
              </a:spcAft>
              <a:buFont typeface="Arial" panose="020B0604020202020204" pitchFamily="34" charset="0"/>
              <a:buChar char="•"/>
            </a:pPr>
            <a:r>
              <a:rPr lang="en-GB" b="1">
                <a:solidFill>
                  <a:schemeClr val="accent1"/>
                </a:solidFill>
              </a:rPr>
              <a:t>Centralization and decentralization</a:t>
            </a:r>
          </a:p>
          <a:p>
            <a:pPr>
              <a:spcBef>
                <a:spcPts val="0"/>
              </a:spcBef>
              <a:spcAft>
                <a:spcPts val="1200"/>
              </a:spcAft>
              <a:buFont typeface="Arial" panose="020B0604020202020204" pitchFamily="34" charset="0"/>
              <a:buChar char="•"/>
            </a:pPr>
            <a:r>
              <a:rPr lang="en-GB" b="1">
                <a:solidFill>
                  <a:schemeClr val="accent1"/>
                </a:solidFill>
              </a:rPr>
              <a:t>Formalization</a:t>
            </a:r>
          </a:p>
        </p:txBody>
      </p:sp>
    </p:spTree>
    <p:extLst>
      <p:ext uri="{BB962C8B-B14F-4D97-AF65-F5344CB8AC3E}">
        <p14:creationId xmlns:p14="http://schemas.microsoft.com/office/powerpoint/2010/main" val="377687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C40E-2D9E-A051-07ED-08935E9EC3D3}"/>
              </a:ext>
            </a:extLst>
          </p:cNvPr>
          <p:cNvSpPr>
            <a:spLocks noGrp="1"/>
          </p:cNvSpPr>
          <p:nvPr>
            <p:ph type="title"/>
          </p:nvPr>
        </p:nvSpPr>
        <p:spPr/>
        <p:txBody>
          <a:bodyPr/>
          <a:lstStyle/>
          <a:p>
            <a:r>
              <a:rPr lang="en-GB"/>
              <a:t>What is specialization?</a:t>
            </a:r>
          </a:p>
        </p:txBody>
      </p:sp>
      <p:sp>
        <p:nvSpPr>
          <p:cNvPr id="3" name="Text Placeholder 2">
            <a:extLst>
              <a:ext uri="{FF2B5EF4-FFF2-40B4-BE49-F238E27FC236}">
                <a16:creationId xmlns:a16="http://schemas.microsoft.com/office/drawing/2014/main" id="{4B33BE3B-7491-A56A-3DE5-E7E6F9341127}"/>
              </a:ext>
            </a:extLst>
          </p:cNvPr>
          <p:cNvSpPr>
            <a:spLocks noGrp="1"/>
          </p:cNvSpPr>
          <p:nvPr>
            <p:ph type="body" sz="quarter" idx="10"/>
          </p:nvPr>
        </p:nvSpPr>
        <p:spPr>
          <a:xfrm>
            <a:off x="563563" y="2066169"/>
            <a:ext cx="11112500" cy="1325563"/>
          </a:xfrm>
        </p:spPr>
        <p:txBody>
          <a:bodyPr/>
          <a:lstStyle/>
          <a:p>
            <a:r>
              <a:rPr lang="en-GB"/>
              <a:t>Specialization or division of labor</a:t>
            </a:r>
          </a:p>
          <a:p>
            <a:pPr lvl="1"/>
            <a:r>
              <a:rPr lang="en-GB"/>
              <a:t>the process of breaking down work into smaller, more specialized tasks that can be performed by individuals or groups with specific skills or experience. </a:t>
            </a:r>
          </a:p>
        </p:txBody>
      </p:sp>
      <p:graphicFrame>
        <p:nvGraphicFramePr>
          <p:cNvPr id="4" name="Table 4">
            <a:extLst>
              <a:ext uri="{FF2B5EF4-FFF2-40B4-BE49-F238E27FC236}">
                <a16:creationId xmlns:a16="http://schemas.microsoft.com/office/drawing/2014/main" id="{520B2DAF-FFD5-E37B-62A9-8AEDC32BBDF9}"/>
              </a:ext>
            </a:extLst>
          </p:cNvPr>
          <p:cNvGraphicFramePr>
            <a:graphicFrameLocks noGrp="1"/>
          </p:cNvGraphicFramePr>
          <p:nvPr>
            <p:extLst>
              <p:ext uri="{D42A27DB-BD31-4B8C-83A1-F6EECF244321}">
                <p14:modId xmlns:p14="http://schemas.microsoft.com/office/powerpoint/2010/main" val="1882268710"/>
              </p:ext>
            </p:extLst>
          </p:nvPr>
        </p:nvGraphicFramePr>
        <p:xfrm>
          <a:off x="563563" y="3429000"/>
          <a:ext cx="11041062" cy="2748280"/>
        </p:xfrm>
        <a:graphic>
          <a:graphicData uri="http://schemas.openxmlformats.org/drawingml/2006/table">
            <a:tbl>
              <a:tblPr firstRow="1" bandRow="1">
                <a:tableStyleId>{5C22544A-7EE6-4342-B048-85BDC9FD1C3A}</a:tableStyleId>
              </a:tblPr>
              <a:tblGrid>
                <a:gridCol w="5520531">
                  <a:extLst>
                    <a:ext uri="{9D8B030D-6E8A-4147-A177-3AD203B41FA5}">
                      <a16:colId xmlns:a16="http://schemas.microsoft.com/office/drawing/2014/main" val="4191414216"/>
                    </a:ext>
                  </a:extLst>
                </a:gridCol>
                <a:gridCol w="5520531">
                  <a:extLst>
                    <a:ext uri="{9D8B030D-6E8A-4147-A177-3AD203B41FA5}">
                      <a16:colId xmlns:a16="http://schemas.microsoft.com/office/drawing/2014/main" val="2544832267"/>
                    </a:ext>
                  </a:extLst>
                </a:gridCol>
              </a:tblGrid>
              <a:tr h="370840">
                <a:tc>
                  <a:txBody>
                    <a:bodyPr/>
                    <a:lstStyle/>
                    <a:p>
                      <a:r>
                        <a:rPr lang="en-GB" noProof="0"/>
                        <a:t>Advantages</a:t>
                      </a:r>
                    </a:p>
                  </a:txBody>
                  <a:tcPr/>
                </a:tc>
                <a:tc>
                  <a:txBody>
                    <a:bodyPr/>
                    <a:lstStyle/>
                    <a:p>
                      <a:r>
                        <a:rPr lang="en-GB" noProof="0"/>
                        <a:t>Disadvantages</a:t>
                      </a:r>
                    </a:p>
                  </a:txBody>
                  <a:tcPr/>
                </a:tc>
                <a:extLst>
                  <a:ext uri="{0D108BD9-81ED-4DB2-BD59-A6C34878D82A}">
                    <a16:rowId xmlns:a16="http://schemas.microsoft.com/office/drawing/2014/main" val="670515171"/>
                  </a:ext>
                </a:extLst>
              </a:tr>
              <a:tr h="370840">
                <a:tc>
                  <a:txBody>
                    <a:bodyPr/>
                    <a:lstStyle/>
                    <a:p>
                      <a:pPr marL="285750" indent="-285750">
                        <a:spcBef>
                          <a:spcPts val="0"/>
                        </a:spcBef>
                        <a:spcAft>
                          <a:spcPts val="1200"/>
                        </a:spcAft>
                        <a:buFont typeface="Arial" panose="020B0604020202020204" pitchFamily="34" charset="0"/>
                        <a:buChar char="•"/>
                      </a:pPr>
                      <a:r>
                        <a:rPr lang="en-GB" sz="2400" noProof="0"/>
                        <a:t>Increased efficiency</a:t>
                      </a:r>
                    </a:p>
                    <a:p>
                      <a:pPr marL="285750" indent="-285750">
                        <a:spcBef>
                          <a:spcPts val="0"/>
                        </a:spcBef>
                        <a:spcAft>
                          <a:spcPts val="1200"/>
                        </a:spcAft>
                        <a:buFont typeface="Arial" panose="020B0604020202020204" pitchFamily="34" charset="0"/>
                        <a:buChar char="•"/>
                      </a:pPr>
                      <a:r>
                        <a:rPr lang="en-GB" sz="2400" noProof="0"/>
                        <a:t>Better quality</a:t>
                      </a:r>
                    </a:p>
                    <a:p>
                      <a:pPr marL="285750" indent="-285750">
                        <a:spcBef>
                          <a:spcPts val="0"/>
                        </a:spcBef>
                        <a:spcAft>
                          <a:spcPts val="1200"/>
                        </a:spcAft>
                        <a:buFont typeface="Arial" panose="020B0604020202020204" pitchFamily="34" charset="0"/>
                        <a:buChar char="•"/>
                      </a:pPr>
                      <a:r>
                        <a:rPr lang="en-GB" sz="2400" noProof="0"/>
                        <a:t>Lower costs</a:t>
                      </a:r>
                    </a:p>
                    <a:p>
                      <a:pPr marL="285750" indent="-285750">
                        <a:spcBef>
                          <a:spcPts val="0"/>
                        </a:spcBef>
                        <a:spcAft>
                          <a:spcPts val="1200"/>
                        </a:spcAft>
                        <a:buFont typeface="Arial" panose="020B0604020202020204" pitchFamily="34" charset="0"/>
                        <a:buChar char="•"/>
                      </a:pPr>
                      <a:r>
                        <a:rPr lang="en-GB" sz="2400" noProof="0"/>
                        <a:t>Increased job satisfaction, if skills can be utilized</a:t>
                      </a:r>
                    </a:p>
                  </a:txBody>
                  <a:tcPr/>
                </a:tc>
                <a:tc>
                  <a:txBody>
                    <a:bodyPr/>
                    <a:lstStyle/>
                    <a:p>
                      <a:pPr marL="285750" indent="-285750">
                        <a:spcBef>
                          <a:spcPts val="0"/>
                        </a:spcBef>
                        <a:spcAft>
                          <a:spcPts val="1200"/>
                        </a:spcAft>
                        <a:buFont typeface="Arial" panose="020B0604020202020204" pitchFamily="34" charset="0"/>
                        <a:buChar char="•"/>
                      </a:pPr>
                      <a:r>
                        <a:rPr lang="en-GB" sz="2400" noProof="0" dirty="0"/>
                        <a:t>Boredom and dissatisfaction, if the job is too specialized and routine</a:t>
                      </a:r>
                    </a:p>
                    <a:p>
                      <a:pPr marL="285750" indent="-285750">
                        <a:spcBef>
                          <a:spcPts val="0"/>
                        </a:spcBef>
                        <a:spcAft>
                          <a:spcPts val="1200"/>
                        </a:spcAft>
                        <a:buFont typeface="Arial" panose="020B0604020202020204" pitchFamily="34" charset="0"/>
                        <a:buChar char="•"/>
                      </a:pPr>
                      <a:r>
                        <a:rPr lang="en-GB" sz="2400" noProof="0" dirty="0"/>
                        <a:t>Limited skills development</a:t>
                      </a:r>
                    </a:p>
                    <a:p>
                      <a:pPr marL="285750" indent="-285750">
                        <a:spcBef>
                          <a:spcPts val="0"/>
                        </a:spcBef>
                        <a:spcAft>
                          <a:spcPts val="1200"/>
                        </a:spcAft>
                        <a:buFont typeface="Arial" panose="020B0604020202020204" pitchFamily="34" charset="0"/>
                        <a:buChar char="•"/>
                      </a:pPr>
                      <a:r>
                        <a:rPr lang="en-GB" sz="2400" noProof="0" dirty="0"/>
                        <a:t>Coordination challenges</a:t>
                      </a:r>
                    </a:p>
                  </a:txBody>
                  <a:tcPr/>
                </a:tc>
                <a:extLst>
                  <a:ext uri="{0D108BD9-81ED-4DB2-BD59-A6C34878D82A}">
                    <a16:rowId xmlns:a16="http://schemas.microsoft.com/office/drawing/2014/main" val="664834989"/>
                  </a:ext>
                </a:extLst>
              </a:tr>
            </a:tbl>
          </a:graphicData>
        </a:graphic>
      </p:graphicFrame>
    </p:spTree>
    <p:extLst>
      <p:ext uri="{BB962C8B-B14F-4D97-AF65-F5344CB8AC3E}">
        <p14:creationId xmlns:p14="http://schemas.microsoft.com/office/powerpoint/2010/main" val="302548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5C72-DE8E-E2EC-536F-96CFD518BEE8}"/>
              </a:ext>
            </a:extLst>
          </p:cNvPr>
          <p:cNvSpPr>
            <a:spLocks noGrp="1"/>
          </p:cNvSpPr>
          <p:nvPr>
            <p:ph type="title"/>
          </p:nvPr>
        </p:nvSpPr>
        <p:spPr/>
        <p:txBody>
          <a:bodyPr/>
          <a:lstStyle/>
          <a:p>
            <a:r>
              <a:rPr lang="en-GB"/>
              <a:t>Vertical specialization</a:t>
            </a:r>
          </a:p>
        </p:txBody>
      </p:sp>
      <p:sp>
        <p:nvSpPr>
          <p:cNvPr id="3" name="Text Placeholder 2">
            <a:extLst>
              <a:ext uri="{FF2B5EF4-FFF2-40B4-BE49-F238E27FC236}">
                <a16:creationId xmlns:a16="http://schemas.microsoft.com/office/drawing/2014/main" id="{3C0AA622-33CB-8C8B-A93B-22B0934BF7F2}"/>
              </a:ext>
            </a:extLst>
          </p:cNvPr>
          <p:cNvSpPr>
            <a:spLocks noGrp="1"/>
          </p:cNvSpPr>
          <p:nvPr>
            <p:ph type="body" sz="quarter" idx="10"/>
          </p:nvPr>
        </p:nvSpPr>
        <p:spPr/>
        <p:txBody>
          <a:bodyPr/>
          <a:lstStyle/>
          <a:p>
            <a:r>
              <a:rPr lang="en-GB"/>
              <a:t>Vertical specialization</a:t>
            </a:r>
          </a:p>
          <a:p>
            <a:pPr lvl="1"/>
            <a:r>
              <a:rPr lang="en-GB"/>
              <a:t>Type of specialization in which different specialized organizations or individuals perform different stages of the supply chain or production process</a:t>
            </a:r>
          </a:p>
          <a:p>
            <a:pPr lvl="1"/>
            <a:r>
              <a:rPr lang="en-GB"/>
              <a:t>Each organization or individual specializes in a certain stage of the process and relies on other specialized organizations or individuals to perform other stages</a:t>
            </a:r>
          </a:p>
          <a:p>
            <a:pPr lvl="1"/>
            <a:r>
              <a:rPr lang="en-GB" b="1"/>
              <a:t>Example</a:t>
            </a:r>
            <a:r>
              <a:rPr lang="en-GB"/>
              <a:t>: production of a smartphone</a:t>
            </a:r>
          </a:p>
        </p:txBody>
      </p:sp>
    </p:spTree>
    <p:extLst>
      <p:ext uri="{BB962C8B-B14F-4D97-AF65-F5344CB8AC3E}">
        <p14:creationId xmlns:p14="http://schemas.microsoft.com/office/powerpoint/2010/main" val="4083226342"/>
      </p:ext>
    </p:extLst>
  </p:cSld>
  <p:clrMapOvr>
    <a:masterClrMapping/>
  </p:clrMapOvr>
</p:sld>
</file>

<file path=ppt/theme/theme1.xml><?xml version="1.0" encoding="utf-8"?>
<a:theme xmlns:a="http://schemas.openxmlformats.org/drawingml/2006/main" name="Vilnius_Tech_mėlynas_LT">
  <a:themeElements>
    <a:clrScheme name="Vilnius Tech Spalvos">
      <a:dk1>
        <a:srgbClr val="000000"/>
      </a:dk1>
      <a:lt1>
        <a:srgbClr val="FFFFFF"/>
      </a:lt1>
      <a:dk2>
        <a:srgbClr val="44546A"/>
      </a:dk2>
      <a:lt2>
        <a:srgbClr val="E7E6E6"/>
      </a:lt2>
      <a:accent1>
        <a:srgbClr val="0B4DC7"/>
      </a:accent1>
      <a:accent2>
        <a:srgbClr val="F68B28"/>
      </a:accent2>
      <a:accent3>
        <a:srgbClr val="BDCCD3"/>
      </a:accent3>
      <a:accent4>
        <a:srgbClr val="FEBF3E"/>
      </a:accent4>
      <a:accent5>
        <a:srgbClr val="3EB8D8"/>
      </a:accent5>
      <a:accent6>
        <a:srgbClr val="00DDA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A91690A6-DD73-CF40-9CA3-D13CAF28D1BE}" vid="{EBF1328C-5FF9-AF49-9473-68800F0131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Vilnius_Tech_mėlynas_LT</Template>
  <TotalTime>5419</TotalTime>
  <Words>10562</Words>
  <Application>Microsoft Macintosh PowerPoint</Application>
  <PresentationFormat>Widescreen</PresentationFormat>
  <Paragraphs>529</Paragraphs>
  <Slides>34</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 New</vt:lpstr>
      <vt:lpstr>Söhne</vt:lpstr>
      <vt:lpstr>System Font Regular</vt:lpstr>
      <vt:lpstr>Vilnius_Tech_mėlynas_LT</vt:lpstr>
      <vt:lpstr>Organizing  Organizing principles. Organizational structures.</vt:lpstr>
      <vt:lpstr>PowerPoint Presentation</vt:lpstr>
      <vt:lpstr>What is organizing?</vt:lpstr>
      <vt:lpstr>PowerPoint Presentation</vt:lpstr>
      <vt:lpstr>The organizing process cycle</vt:lpstr>
      <vt:lpstr>PowerPoint Presentation</vt:lpstr>
      <vt:lpstr>Main organizing principles</vt:lpstr>
      <vt:lpstr>What is specialization?</vt:lpstr>
      <vt:lpstr>Vertical specialization</vt:lpstr>
      <vt:lpstr>Horizontal specialization</vt:lpstr>
      <vt:lpstr>What is coordination?</vt:lpstr>
      <vt:lpstr>What is departmentalization?</vt:lpstr>
      <vt:lpstr>Forms of departmentalization</vt:lpstr>
      <vt:lpstr>Chain of command</vt:lpstr>
      <vt:lpstr>Delegation, responsibility, power, authority</vt:lpstr>
      <vt:lpstr>Levels of management</vt:lpstr>
      <vt:lpstr>How many employees can a manager efficiently and effectively supervise? </vt:lpstr>
      <vt:lpstr>What is span of control?</vt:lpstr>
      <vt:lpstr>What is the difference between centralization and decentralization?</vt:lpstr>
      <vt:lpstr>What is formalization?</vt:lpstr>
      <vt:lpstr>What determines the choice of organizational principles?</vt:lpstr>
      <vt:lpstr>Mechanistic and organic organization</vt:lpstr>
      <vt:lpstr>PowerPoint Presentation</vt:lpstr>
      <vt:lpstr>PowerPoint Presentation</vt:lpstr>
      <vt:lpstr>What is organizational structure?</vt:lpstr>
      <vt:lpstr>What is the purpose of organizational structure?</vt:lpstr>
      <vt:lpstr>What is organizational hierarchy?</vt:lpstr>
      <vt:lpstr>Graphic representation of organizational structure: Organizational Chart, Organogram</vt:lpstr>
      <vt:lpstr>The diversity of organizational structure types</vt:lpstr>
      <vt:lpstr>Functional structure</vt:lpstr>
      <vt:lpstr>Divisional structure</vt:lpstr>
      <vt:lpstr>Matrix structure</vt:lpstr>
      <vt:lpstr>Flat structure</vt:lpstr>
      <vt:lpstr>Key takeaway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 Modern Organizations</dc:title>
  <dc:creator>Jurga Vesterte</dc:creator>
  <cp:lastModifiedBy>Jurga Vesterte</cp:lastModifiedBy>
  <cp:revision>37</cp:revision>
  <cp:lastPrinted>2022-08-30T07:49:28Z</cp:lastPrinted>
  <dcterms:created xsi:type="dcterms:W3CDTF">2022-08-24T08:40:41Z</dcterms:created>
  <dcterms:modified xsi:type="dcterms:W3CDTF">2023-03-12T07:40:15Z</dcterms:modified>
</cp:coreProperties>
</file>