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D0F11-836A-4906-ABDB-4DE161B206C7}" v="1590" dt="2021-11-18T16:57:57.196"/>
    <p1510:client id="{79304FAA-911F-48DE-C84B-7153EBADB3C7}" v="1626" dt="2021-11-18T19:05:39.358"/>
    <p1510:client id="{A35A6504-FC6D-B574-FA8D-678F77F715C9}" v="21" dt="2021-11-18T21:53:29.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7557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433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7759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963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4407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1360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6439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92511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1961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6476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11/18/2021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435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11/18/2021</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8085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uter script on a screen">
            <a:extLst>
              <a:ext uri="{FF2B5EF4-FFF2-40B4-BE49-F238E27FC236}">
                <a16:creationId xmlns:a16="http://schemas.microsoft.com/office/drawing/2014/main" id="{83769919-9236-4E7C-99E7-903A0DA68DA3}"/>
              </a:ext>
            </a:extLst>
          </p:cNvPr>
          <p:cNvPicPr>
            <a:picLocks noChangeAspect="1"/>
          </p:cNvPicPr>
          <p:nvPr/>
        </p:nvPicPr>
        <p:blipFill rotWithShape="1">
          <a:blip r:embed="rId2"/>
          <a:srcRect t="6573" r="-2" b="9030"/>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36256" y="1562101"/>
            <a:ext cx="4240471" cy="2738530"/>
          </a:xfrm>
        </p:spPr>
        <p:txBody>
          <a:bodyPr anchor="t">
            <a:normAutofit fontScale="90000"/>
          </a:bodyPr>
          <a:lstStyle/>
          <a:p>
            <a:r>
              <a:rPr lang="en-US" dirty="0">
                <a:cs typeface="Calibri Light"/>
              </a:rPr>
              <a:t>Web Programming 15 Puzzle</a:t>
            </a:r>
            <a:br>
              <a:rPr lang="en-US" dirty="0">
                <a:cs typeface="Calibri Light"/>
              </a:rPr>
            </a:br>
            <a:r>
              <a:rPr lang="en-US" dirty="0">
                <a:cs typeface="Calibri Light"/>
              </a:rPr>
              <a:t>Group:</a:t>
            </a:r>
            <a:br>
              <a:rPr lang="en-US" dirty="0">
                <a:cs typeface="Calibri Light"/>
              </a:rPr>
            </a:br>
            <a:r>
              <a:rPr lang="en-US" dirty="0">
                <a:cs typeface="Calibri Light"/>
              </a:rPr>
              <a:t>4 The Web</a:t>
            </a:r>
          </a:p>
        </p:txBody>
      </p:sp>
      <p:sp>
        <p:nvSpPr>
          <p:cNvPr id="3" name="Subtitle 2"/>
          <p:cNvSpPr>
            <a:spLocks noGrp="1"/>
          </p:cNvSpPr>
          <p:nvPr>
            <p:ph type="subTitle" idx="1"/>
          </p:nvPr>
        </p:nvSpPr>
        <p:spPr>
          <a:xfrm>
            <a:off x="1737792" y="4358567"/>
            <a:ext cx="4238935" cy="875824"/>
          </a:xfrm>
        </p:spPr>
        <p:txBody>
          <a:bodyPr vert="horz" lIns="91440" tIns="45720" rIns="91440" bIns="45720" rtlCol="0">
            <a:normAutofit/>
          </a:bodyPr>
          <a:lstStyle/>
          <a:p>
            <a:pPr>
              <a:lnSpc>
                <a:spcPct val="120000"/>
              </a:lnSpc>
            </a:pPr>
            <a:r>
              <a:rPr lang="en-US" sz="700">
                <a:ea typeface="+mn-lt"/>
                <a:cs typeface="+mn-lt"/>
              </a:rPr>
              <a:t>Doudou Sy Gueye (Leader, Designer, Programmer, Tester)</a:t>
            </a:r>
          </a:p>
          <a:p>
            <a:pPr>
              <a:lnSpc>
                <a:spcPct val="120000"/>
              </a:lnSpc>
            </a:pPr>
            <a:r>
              <a:rPr lang="en-US" sz="700">
                <a:ea typeface="+mn-lt"/>
                <a:cs typeface="+mn-lt"/>
              </a:rPr>
              <a:t>Benjamin Pham (Designer, Programmer, Tester)</a:t>
            </a:r>
          </a:p>
          <a:p>
            <a:pPr>
              <a:lnSpc>
                <a:spcPct val="120000"/>
              </a:lnSpc>
            </a:pPr>
            <a:r>
              <a:rPr lang="en-US" sz="700">
                <a:ea typeface="+mn-lt"/>
                <a:cs typeface="+mn-lt"/>
              </a:rPr>
              <a:t>Hyejin Shin (Designer, Programmer)</a:t>
            </a:r>
            <a:endParaRPr lang="en-US" sz="700"/>
          </a:p>
        </p:txBody>
      </p:sp>
      <p:cxnSp>
        <p:nvCxnSpPr>
          <p:cNvPr id="13"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D316-9A53-4BD0-9142-EE227AEAE29B}"/>
              </a:ext>
            </a:extLst>
          </p:cNvPr>
          <p:cNvSpPr>
            <a:spLocks noGrp="1"/>
          </p:cNvSpPr>
          <p:nvPr>
            <p:ph type="title"/>
          </p:nvPr>
        </p:nvSpPr>
        <p:spPr>
          <a:xfrm>
            <a:off x="559496" y="1204586"/>
            <a:ext cx="10363200" cy="1314443"/>
          </a:xfrm>
        </p:spPr>
        <p:txBody>
          <a:bodyPr/>
          <a:lstStyle/>
          <a:p>
            <a:r>
              <a:rPr lang="en-US"/>
              <a:t>Scripts.js gameStart() cont. </a:t>
            </a:r>
          </a:p>
        </p:txBody>
      </p:sp>
      <p:sp>
        <p:nvSpPr>
          <p:cNvPr id="3" name="Content Placeholder 2">
            <a:extLst>
              <a:ext uri="{FF2B5EF4-FFF2-40B4-BE49-F238E27FC236}">
                <a16:creationId xmlns:a16="http://schemas.microsoft.com/office/drawing/2014/main" id="{66D2E1DB-6B7E-4E22-BEA9-10D866AD7138}"/>
              </a:ext>
            </a:extLst>
          </p:cNvPr>
          <p:cNvSpPr>
            <a:spLocks noGrp="1"/>
          </p:cNvSpPr>
          <p:nvPr>
            <p:ph idx="1"/>
          </p:nvPr>
        </p:nvSpPr>
        <p:spPr>
          <a:xfrm>
            <a:off x="131522" y="2101807"/>
            <a:ext cx="10363200" cy="4288870"/>
          </a:xfrm>
        </p:spPr>
        <p:txBody>
          <a:bodyPr vert="horz" lIns="91440" tIns="45720" rIns="91440" bIns="45720" rtlCol="0" anchor="t">
            <a:normAutofit lnSpcReduction="10000"/>
          </a:bodyPr>
          <a:lstStyle/>
          <a:p>
            <a:r>
              <a:rPr lang="en-US"/>
              <a:t>For loop used to traverse the board and assign each </a:t>
            </a:r>
          </a:p>
          <a:p>
            <a:pPr marL="0" indent="0">
              <a:buNone/>
            </a:pPr>
            <a:r>
              <a:rPr lang="en-US"/>
              <a:t>Of the tiles to the index [co].</a:t>
            </a:r>
          </a:p>
          <a:p>
            <a:pPr marL="0" indent="0">
              <a:buNone/>
            </a:pPr>
            <a:endParaRPr lang="en-US" dirty="0"/>
          </a:p>
          <a:p>
            <a:pPr marL="342900" indent="-342900"/>
            <a:r>
              <a:rPr lang="en-US"/>
              <a:t>Picture variables used to hold the button object from the</a:t>
            </a:r>
            <a:endParaRPr lang="en-US" dirty="0"/>
          </a:p>
          <a:p>
            <a:pPr marL="0" indent="0">
              <a:buNone/>
            </a:pPr>
            <a:r>
              <a:rPr lang="en-US"/>
              <a:t>Html page. If user clicks the button, a table will be created </a:t>
            </a:r>
          </a:p>
          <a:p>
            <a:pPr marL="0" indent="0">
              <a:buNone/>
            </a:pPr>
            <a:r>
              <a:rPr lang="en-US"/>
              <a:t>Using addEventListener and given a checkers value to </a:t>
            </a:r>
            <a:endParaRPr lang="en-US" dirty="0"/>
          </a:p>
          <a:p>
            <a:pPr marL="0" indent="0">
              <a:buNone/>
            </a:pPr>
            <a:r>
              <a:rPr lang="en-US"/>
              <a:t>Keep track on the specific board</a:t>
            </a:r>
          </a:p>
          <a:p>
            <a:pPr marL="342900" indent="-342900"/>
            <a:r>
              <a:rPr lang="en-US"/>
              <a:t>Example: If user clicks option 1 button, tableS </a:t>
            </a:r>
            <a:endParaRPr lang="en-US" dirty="0"/>
          </a:p>
          <a:p>
            <a:pPr marL="0" indent="0">
              <a:buNone/>
            </a:pPr>
            <a:r>
              <a:rPr lang="en-US"/>
              <a:t>will be the specific Table that holds the puzzle</a:t>
            </a:r>
          </a:p>
          <a:p>
            <a:pPr marL="0" indent="0">
              <a:buNone/>
            </a:pPr>
            <a:endParaRPr lang="en-US" dirty="0"/>
          </a:p>
        </p:txBody>
      </p:sp>
      <p:pic>
        <p:nvPicPr>
          <p:cNvPr id="5" name="Picture 5" descr="Text&#10;&#10;Description automatically generated">
            <a:extLst>
              <a:ext uri="{FF2B5EF4-FFF2-40B4-BE49-F238E27FC236}">
                <a16:creationId xmlns:a16="http://schemas.microsoft.com/office/drawing/2014/main" id="{AAFF71B1-B7D6-43F9-869C-B74209D56206}"/>
              </a:ext>
            </a:extLst>
          </p:cNvPr>
          <p:cNvPicPr>
            <a:picLocks noChangeAspect="1"/>
          </p:cNvPicPr>
          <p:nvPr/>
        </p:nvPicPr>
        <p:blipFill>
          <a:blip r:embed="rId2"/>
          <a:stretch>
            <a:fillRect/>
          </a:stretch>
        </p:blipFill>
        <p:spPr>
          <a:xfrm>
            <a:off x="6822511" y="3104"/>
            <a:ext cx="5373664" cy="6507326"/>
          </a:xfrm>
          <a:prstGeom prst="rect">
            <a:avLst/>
          </a:prstGeom>
        </p:spPr>
      </p:pic>
    </p:spTree>
    <p:extLst>
      <p:ext uri="{BB962C8B-B14F-4D97-AF65-F5344CB8AC3E}">
        <p14:creationId xmlns:p14="http://schemas.microsoft.com/office/powerpoint/2010/main" val="255339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B15A-633B-46D6-B739-1948FA417D87}"/>
              </a:ext>
            </a:extLst>
          </p:cNvPr>
          <p:cNvSpPr>
            <a:spLocks noGrp="1"/>
          </p:cNvSpPr>
          <p:nvPr>
            <p:ph type="title"/>
          </p:nvPr>
        </p:nvSpPr>
        <p:spPr/>
        <p:txBody>
          <a:bodyPr/>
          <a:lstStyle/>
          <a:p>
            <a:r>
              <a:rPr lang="en-US"/>
              <a:t>Scripts.js Tables</a:t>
            </a:r>
            <a:endParaRPr lang="en-US" dirty="0"/>
          </a:p>
        </p:txBody>
      </p:sp>
      <p:sp>
        <p:nvSpPr>
          <p:cNvPr id="3" name="Content Placeholder 2">
            <a:extLst>
              <a:ext uri="{FF2B5EF4-FFF2-40B4-BE49-F238E27FC236}">
                <a16:creationId xmlns:a16="http://schemas.microsoft.com/office/drawing/2014/main" id="{C135C789-8AFC-4578-B825-DEA0843161A2}"/>
              </a:ext>
            </a:extLst>
          </p:cNvPr>
          <p:cNvSpPr>
            <a:spLocks noGrp="1"/>
          </p:cNvSpPr>
          <p:nvPr>
            <p:ph idx="1"/>
          </p:nvPr>
        </p:nvSpPr>
        <p:spPr>
          <a:xfrm>
            <a:off x="914399" y="2853369"/>
            <a:ext cx="10363200" cy="3902651"/>
          </a:xfrm>
        </p:spPr>
        <p:txBody>
          <a:bodyPr vert="horz" lIns="91440" tIns="45720" rIns="91440" bIns="45720" rtlCol="0" anchor="t">
            <a:normAutofit/>
          </a:bodyPr>
          <a:lstStyle/>
          <a:p>
            <a:r>
              <a:rPr lang="en-US"/>
              <a:t>Tables page used to create the actual table</a:t>
            </a:r>
            <a:endParaRPr lang="en-US" dirty="0"/>
          </a:p>
          <a:p>
            <a:pPr marL="0" indent="0">
              <a:buNone/>
            </a:pPr>
            <a:r>
              <a:rPr lang="en-US"/>
              <a:t>With different backgrounds. 2D array was used</a:t>
            </a:r>
          </a:p>
          <a:p>
            <a:pPr marL="0" indent="0">
              <a:buNone/>
            </a:pPr>
            <a:r>
              <a:rPr lang="en-US"/>
              <a:t>As the tables page. This method will add these</a:t>
            </a:r>
          </a:p>
          <a:p>
            <a:pPr marL="0" indent="0">
              <a:buNone/>
            </a:pPr>
            <a:r>
              <a:rPr lang="en-US"/>
              <a:t>Lines to the html page to create specific </a:t>
            </a:r>
            <a:endParaRPr lang="en-US" dirty="0"/>
          </a:p>
          <a:p>
            <a:pPr marL="0" indent="0">
              <a:buNone/>
            </a:pPr>
            <a:r>
              <a:rPr lang="en-US"/>
              <a:t>Puzzles</a:t>
            </a:r>
          </a:p>
          <a:p>
            <a:pPr marL="342900" indent="-342900"/>
            <a:r>
              <a:rPr lang="en-US"/>
              <a:t>4 table methods were created to give users</a:t>
            </a:r>
          </a:p>
          <a:p>
            <a:pPr marL="0" indent="0">
              <a:buNone/>
            </a:pPr>
            <a:r>
              <a:rPr lang="en-US"/>
              <a:t>Options on which puzzle image they would</a:t>
            </a:r>
          </a:p>
          <a:p>
            <a:pPr marL="0" indent="0">
              <a:buNone/>
            </a:pPr>
            <a:r>
              <a:rPr lang="en-US"/>
              <a:t>Want to solve</a:t>
            </a:r>
            <a:endParaRPr lang="en-US" dirty="0"/>
          </a:p>
        </p:txBody>
      </p:sp>
      <p:pic>
        <p:nvPicPr>
          <p:cNvPr id="4" name="Picture 4">
            <a:extLst>
              <a:ext uri="{FF2B5EF4-FFF2-40B4-BE49-F238E27FC236}">
                <a16:creationId xmlns:a16="http://schemas.microsoft.com/office/drawing/2014/main" id="{50CCC5EB-C165-4328-8913-DFB380A99320}"/>
              </a:ext>
            </a:extLst>
          </p:cNvPr>
          <p:cNvPicPr>
            <a:picLocks noChangeAspect="1"/>
          </p:cNvPicPr>
          <p:nvPr/>
        </p:nvPicPr>
        <p:blipFill>
          <a:blip r:embed="rId2"/>
          <a:stretch>
            <a:fillRect/>
          </a:stretch>
        </p:blipFill>
        <p:spPr>
          <a:xfrm>
            <a:off x="6248400" y="38864"/>
            <a:ext cx="5686815" cy="6404490"/>
          </a:xfrm>
          <a:prstGeom prst="rect">
            <a:avLst/>
          </a:prstGeom>
        </p:spPr>
      </p:pic>
    </p:spTree>
    <p:extLst>
      <p:ext uri="{BB962C8B-B14F-4D97-AF65-F5344CB8AC3E}">
        <p14:creationId xmlns:p14="http://schemas.microsoft.com/office/powerpoint/2010/main" val="330520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4056-A938-402C-951F-5D203E65E738}"/>
              </a:ext>
            </a:extLst>
          </p:cNvPr>
          <p:cNvSpPr>
            <a:spLocks noGrp="1"/>
          </p:cNvSpPr>
          <p:nvPr>
            <p:ph type="title"/>
          </p:nvPr>
        </p:nvSpPr>
        <p:spPr/>
        <p:txBody>
          <a:bodyPr/>
          <a:lstStyle/>
          <a:p>
            <a:r>
              <a:rPr lang="en-US"/>
              <a:t>Scripts.js - movableCheck()</a:t>
            </a:r>
          </a:p>
        </p:txBody>
      </p:sp>
      <p:sp>
        <p:nvSpPr>
          <p:cNvPr id="3" name="Content Placeholder 2">
            <a:extLst>
              <a:ext uri="{FF2B5EF4-FFF2-40B4-BE49-F238E27FC236}">
                <a16:creationId xmlns:a16="http://schemas.microsoft.com/office/drawing/2014/main" id="{2B4520E6-1A87-4167-B4E3-0C0AEF45ADA7}"/>
              </a:ext>
            </a:extLst>
          </p:cNvPr>
          <p:cNvSpPr>
            <a:spLocks noGrp="1"/>
          </p:cNvSpPr>
          <p:nvPr>
            <p:ph idx="1"/>
          </p:nvPr>
        </p:nvSpPr>
        <p:spPr>
          <a:xfrm>
            <a:off x="141961" y="2227068"/>
            <a:ext cx="10363200" cy="4549829"/>
          </a:xfrm>
        </p:spPr>
        <p:txBody>
          <a:bodyPr vert="horz" lIns="91440" tIns="45720" rIns="91440" bIns="45720" rtlCol="0" anchor="t">
            <a:normAutofit/>
          </a:bodyPr>
          <a:lstStyle/>
          <a:p>
            <a:r>
              <a:rPr lang="en-US"/>
              <a:t>Movablecheck function used to check if tile is movable</a:t>
            </a:r>
          </a:p>
          <a:p>
            <a:pPr marL="0" indent="0">
              <a:buNone/>
            </a:pPr>
            <a:r>
              <a:rPr lang="en-US"/>
              <a:t>If the tile is next to an empty space, the clicked tile will move</a:t>
            </a:r>
          </a:p>
          <a:p>
            <a:pPr marL="0" indent="0">
              <a:buNone/>
            </a:pPr>
            <a:r>
              <a:rPr lang="en-US"/>
              <a:t>To that empty spot and the empty spot will fill the old tile </a:t>
            </a:r>
            <a:endParaRPr lang="en-US" dirty="0"/>
          </a:p>
          <a:p>
            <a:pPr marL="0" indent="0">
              <a:buNone/>
            </a:pPr>
            <a:r>
              <a:rPr lang="en-US"/>
              <a:t>Space.</a:t>
            </a:r>
          </a:p>
          <a:p>
            <a:pPr marL="342900" indent="-342900"/>
            <a:r>
              <a:rPr lang="en-US"/>
              <a:t>The clicked tile will check the position and type of puzzle </a:t>
            </a:r>
            <a:endParaRPr lang="en-US" dirty="0"/>
          </a:p>
          <a:p>
            <a:pPr marL="0" indent="0">
              <a:buNone/>
            </a:pPr>
            <a:r>
              <a:rPr lang="en-US"/>
              <a:t>To move and save its data to its specific table function.</a:t>
            </a:r>
            <a:endParaRPr lang="en-US" dirty="0"/>
          </a:p>
          <a:p>
            <a:pPr marL="0" indent="0">
              <a:buNone/>
            </a:pPr>
            <a:r>
              <a:rPr lang="en-US"/>
              <a:t>If the function returns false, it means the tile is unmoveable</a:t>
            </a:r>
            <a:endParaRPr lang="en-US" dirty="0"/>
          </a:p>
          <a:p>
            <a:pPr marL="0" indent="0">
              <a:buNone/>
            </a:pPr>
            <a:r>
              <a:rPr lang="en-US"/>
              <a:t>Since it is adjacent to other tiles and not an empty space</a:t>
            </a:r>
            <a:endParaRPr lang="en-US" dirty="0"/>
          </a:p>
          <a:p>
            <a:pPr marL="0" indent="0">
              <a:buNone/>
            </a:pP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0B74B026-C352-487D-8CE0-5992F448FFEA}"/>
              </a:ext>
            </a:extLst>
          </p:cNvPr>
          <p:cNvPicPr>
            <a:picLocks noChangeAspect="1"/>
          </p:cNvPicPr>
          <p:nvPr/>
        </p:nvPicPr>
        <p:blipFill>
          <a:blip r:embed="rId2"/>
          <a:stretch>
            <a:fillRect/>
          </a:stretch>
        </p:blipFill>
        <p:spPr>
          <a:xfrm>
            <a:off x="7041715" y="-968"/>
            <a:ext cx="5123144" cy="6484155"/>
          </a:xfrm>
          <a:prstGeom prst="rect">
            <a:avLst/>
          </a:prstGeom>
        </p:spPr>
      </p:pic>
      <p:pic>
        <p:nvPicPr>
          <p:cNvPr id="5" name="Picture 5">
            <a:extLst>
              <a:ext uri="{FF2B5EF4-FFF2-40B4-BE49-F238E27FC236}">
                <a16:creationId xmlns:a16="http://schemas.microsoft.com/office/drawing/2014/main" id="{6277ECE8-3834-437C-ABC6-6677D2B88BBF}"/>
              </a:ext>
            </a:extLst>
          </p:cNvPr>
          <p:cNvPicPr>
            <a:picLocks noChangeAspect="1"/>
          </p:cNvPicPr>
          <p:nvPr/>
        </p:nvPicPr>
        <p:blipFill>
          <a:blip r:embed="rId3"/>
          <a:stretch>
            <a:fillRect/>
          </a:stretch>
        </p:blipFill>
        <p:spPr>
          <a:xfrm>
            <a:off x="7177414" y="6457262"/>
            <a:ext cx="2200406" cy="404819"/>
          </a:xfrm>
          <a:prstGeom prst="rect">
            <a:avLst/>
          </a:prstGeom>
        </p:spPr>
      </p:pic>
    </p:spTree>
    <p:extLst>
      <p:ext uri="{BB962C8B-B14F-4D97-AF65-F5344CB8AC3E}">
        <p14:creationId xmlns:p14="http://schemas.microsoft.com/office/powerpoint/2010/main" val="333323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A3B4-3381-43E3-94E2-AA3867817AFF}"/>
              </a:ext>
            </a:extLst>
          </p:cNvPr>
          <p:cNvSpPr>
            <a:spLocks noGrp="1"/>
          </p:cNvSpPr>
          <p:nvPr>
            <p:ph type="title"/>
          </p:nvPr>
        </p:nvSpPr>
        <p:spPr/>
        <p:txBody>
          <a:bodyPr/>
          <a:lstStyle/>
          <a:p>
            <a:r>
              <a:rPr lang="en-US"/>
              <a:t>Scripts.js final..</a:t>
            </a:r>
          </a:p>
        </p:txBody>
      </p:sp>
      <p:sp>
        <p:nvSpPr>
          <p:cNvPr id="3" name="Content Placeholder 2">
            <a:extLst>
              <a:ext uri="{FF2B5EF4-FFF2-40B4-BE49-F238E27FC236}">
                <a16:creationId xmlns:a16="http://schemas.microsoft.com/office/drawing/2014/main" id="{2BAE5385-F989-479D-8023-711DFF6CC4BC}"/>
              </a:ext>
            </a:extLst>
          </p:cNvPr>
          <p:cNvSpPr>
            <a:spLocks noGrp="1"/>
          </p:cNvSpPr>
          <p:nvPr>
            <p:ph idx="1"/>
          </p:nvPr>
        </p:nvSpPr>
        <p:spPr>
          <a:xfrm>
            <a:off x="444673" y="2331451"/>
            <a:ext cx="10363200" cy="4664651"/>
          </a:xfrm>
        </p:spPr>
        <p:txBody>
          <a:bodyPr vert="horz" lIns="91440" tIns="45720" rIns="91440" bIns="45720" rtlCol="0" anchor="t">
            <a:normAutofit/>
          </a:bodyPr>
          <a:lstStyle/>
          <a:p>
            <a:r>
              <a:rPr lang="en-US"/>
              <a:t>WinnerCheck is used to see if the tiles are </a:t>
            </a:r>
            <a:endParaRPr lang="en-US" dirty="0"/>
          </a:p>
          <a:p>
            <a:pPr marL="0" indent="0">
              <a:buNone/>
            </a:pPr>
            <a:r>
              <a:rPr lang="en-US"/>
              <a:t>In its correct order. If the board is not in its </a:t>
            </a:r>
            <a:endParaRPr lang="en-US" dirty="0"/>
          </a:p>
          <a:p>
            <a:pPr marL="0" indent="0">
              <a:buNone/>
            </a:pPr>
            <a:r>
              <a:rPr lang="en-US"/>
              <a:t>Correct order, an if statemate will return it as </a:t>
            </a:r>
          </a:p>
          <a:p>
            <a:pPr marL="0" indent="0">
              <a:buNone/>
            </a:pPr>
            <a:r>
              <a:rPr lang="en-US"/>
              <a:t>False and not finish the puzzle as true. </a:t>
            </a:r>
          </a:p>
          <a:p>
            <a:pPr marL="342900" indent="-342900"/>
            <a:r>
              <a:rPr lang="en-US"/>
              <a:t>Increment function used to add up the </a:t>
            </a:r>
            <a:endParaRPr lang="en-US" dirty="0"/>
          </a:p>
          <a:p>
            <a:pPr marL="0" indent="0">
              <a:buNone/>
            </a:pPr>
            <a:r>
              <a:rPr lang="en-US"/>
              <a:t>User's successful clicks whenever a tile is </a:t>
            </a:r>
            <a:endParaRPr lang="en-US" dirty="0"/>
          </a:p>
          <a:p>
            <a:pPr marL="0" indent="0">
              <a:buNone/>
            </a:pPr>
            <a:r>
              <a:rPr lang="en-US"/>
              <a:t>Moved. </a:t>
            </a:r>
          </a:p>
          <a:p>
            <a:pPr marL="0" indent="0">
              <a:buNone/>
            </a:pPr>
            <a:endParaRPr lang="en-US" dirty="0"/>
          </a:p>
          <a:p>
            <a:pPr marL="342900" indent="-342900"/>
            <a:r>
              <a:rPr lang="en-US"/>
              <a:t>Window addEventListener will load the button start on page load up</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CEF7338E-D3CF-4EAD-899A-053C679EE48F}"/>
              </a:ext>
            </a:extLst>
          </p:cNvPr>
          <p:cNvPicPr>
            <a:picLocks noChangeAspect="1"/>
          </p:cNvPicPr>
          <p:nvPr/>
        </p:nvPicPr>
        <p:blipFill>
          <a:blip r:embed="rId2"/>
          <a:stretch>
            <a:fillRect/>
          </a:stretch>
        </p:blipFill>
        <p:spPr>
          <a:xfrm>
            <a:off x="5912771" y="108082"/>
            <a:ext cx="6660785" cy="6282596"/>
          </a:xfrm>
          <a:prstGeom prst="rect">
            <a:avLst/>
          </a:prstGeom>
        </p:spPr>
      </p:pic>
    </p:spTree>
    <p:extLst>
      <p:ext uri="{BB962C8B-B14F-4D97-AF65-F5344CB8AC3E}">
        <p14:creationId xmlns:p14="http://schemas.microsoft.com/office/powerpoint/2010/main" val="2296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6B4A-51F7-4DEA-A3FE-DA0ECDCB8543}"/>
              </a:ext>
            </a:extLst>
          </p:cNvPr>
          <p:cNvSpPr>
            <a:spLocks noGrp="1"/>
          </p:cNvSpPr>
          <p:nvPr>
            <p:ph type="title"/>
          </p:nvPr>
        </p:nvSpPr>
        <p:spPr/>
        <p:txBody>
          <a:bodyPr/>
          <a:lstStyle/>
          <a:p>
            <a:r>
              <a:rPr lang="en-US"/>
              <a:t>Features of Puzzle</a:t>
            </a:r>
          </a:p>
        </p:txBody>
      </p:sp>
      <p:sp>
        <p:nvSpPr>
          <p:cNvPr id="3" name="Content Placeholder 2">
            <a:extLst>
              <a:ext uri="{FF2B5EF4-FFF2-40B4-BE49-F238E27FC236}">
                <a16:creationId xmlns:a16="http://schemas.microsoft.com/office/drawing/2014/main" id="{1A2F0B48-9E34-40E2-BB69-7E7545745EBE}"/>
              </a:ext>
            </a:extLst>
          </p:cNvPr>
          <p:cNvSpPr>
            <a:spLocks noGrp="1"/>
          </p:cNvSpPr>
          <p:nvPr>
            <p:ph idx="1"/>
          </p:nvPr>
        </p:nvSpPr>
        <p:spPr>
          <a:xfrm>
            <a:off x="914399" y="2278275"/>
            <a:ext cx="10363200" cy="4382421"/>
          </a:xfrm>
        </p:spPr>
        <p:txBody>
          <a:bodyPr vert="horz" lIns="91440" tIns="45720" rIns="91440" bIns="45720" rtlCol="0" anchor="t">
            <a:normAutofit/>
          </a:bodyPr>
          <a:lstStyle/>
          <a:p>
            <a:pPr marL="0" indent="0">
              <a:buNone/>
            </a:pPr>
            <a:r>
              <a:rPr lang="en-US"/>
              <a:t>Some specific features of this puzzle include</a:t>
            </a:r>
          </a:p>
          <a:p>
            <a:pPr marL="560070" lvl="1" indent="-285750">
              <a:buFont typeface="Arial"/>
              <a:buChar char="•"/>
            </a:pPr>
            <a:r>
              <a:rPr lang="en-US"/>
              <a:t>End-of-Game notification – alerts user of winning and stop the program</a:t>
            </a:r>
          </a:p>
          <a:p>
            <a:pPr marL="560070" lvl="1" indent="-285750">
              <a:buFont typeface="Arial"/>
              <a:buChar char="•"/>
            </a:pPr>
            <a:r>
              <a:rPr lang="en-US"/>
              <a:t>Animations and transistions – Texts at the beginning of the program displayed </a:t>
            </a:r>
          </a:p>
          <a:p>
            <a:pPr marL="560070" lvl="1" indent="-285750">
              <a:buFont typeface="Arial"/>
              <a:buChar char="•"/>
            </a:pPr>
            <a:r>
              <a:rPr lang="en-US"/>
              <a:t>Multiple background options – The website prompts the user to click on an option button where each button will give the user up to 4 different backgrounds</a:t>
            </a:r>
          </a:p>
          <a:p>
            <a:pPr marL="560070" lvl="1" indent="-285750">
              <a:buFont typeface="Arial"/>
              <a:buChar char="•"/>
            </a:pPr>
            <a:r>
              <a:rPr lang="en-US"/>
              <a:t>Extra animations – upon completion of the puzzle, animated texts will be displayed for the user that they have won the game</a:t>
            </a:r>
            <a:endParaRPr lang="en-US" dirty="0"/>
          </a:p>
          <a:p>
            <a:pPr marL="560070" lvl="1" indent="-285750">
              <a:buFont typeface="Arial"/>
              <a:buChar char="•"/>
            </a:pPr>
            <a:r>
              <a:rPr lang="en-US"/>
              <a:t>Game timer – the game has a timer right on top of the page, when the user clicks the "Start game" button, the timer will begin the countdown. When 0 hits, the page will alert the user and refresh the page</a:t>
            </a:r>
            <a:endParaRPr lang="en-US" dirty="0"/>
          </a:p>
        </p:txBody>
      </p:sp>
    </p:spTree>
    <p:extLst>
      <p:ext uri="{BB962C8B-B14F-4D97-AF65-F5344CB8AC3E}">
        <p14:creationId xmlns:p14="http://schemas.microsoft.com/office/powerpoint/2010/main" val="219765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D57B0-E7A2-4F29-AE6B-9DB7B3067910}"/>
              </a:ext>
            </a:extLst>
          </p:cNvPr>
          <p:cNvSpPr>
            <a:spLocks noGrp="1"/>
          </p:cNvSpPr>
          <p:nvPr>
            <p:ph type="title"/>
          </p:nvPr>
        </p:nvSpPr>
        <p:spPr>
          <a:xfrm>
            <a:off x="914400" y="1371600"/>
            <a:ext cx="4079987" cy="1314443"/>
          </a:xfrm>
        </p:spPr>
        <p:txBody>
          <a:bodyPr>
            <a:normAutofit/>
          </a:bodyPr>
          <a:lstStyle/>
          <a:p>
            <a:r>
              <a:rPr lang="en-US"/>
              <a:t>User Statement</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74DF78-6B72-426D-895D-D5F0398155E6}"/>
              </a:ext>
            </a:extLst>
          </p:cNvPr>
          <p:cNvSpPr>
            <a:spLocks noGrp="1"/>
          </p:cNvSpPr>
          <p:nvPr>
            <p:ph idx="1"/>
          </p:nvPr>
        </p:nvSpPr>
        <p:spPr>
          <a:xfrm>
            <a:off x="914400" y="2853369"/>
            <a:ext cx="4079988" cy="3088460"/>
          </a:xfrm>
        </p:spPr>
        <p:txBody>
          <a:bodyPr vert="horz" lIns="91440" tIns="45720" rIns="91440" bIns="45720" rtlCol="0">
            <a:normAutofit/>
          </a:bodyPr>
          <a:lstStyle/>
          <a:p>
            <a:r>
              <a:rPr lang="en-US"/>
              <a:t>The user is bored and would like to play a quick game of fifteen puzzle. This is where the web programming fifteen puzzle game comes in. It allows the user to quickly play a game that includes a times which allows for quick pass time for them.</a:t>
            </a:r>
          </a:p>
        </p:txBody>
      </p:sp>
      <p:pic>
        <p:nvPicPr>
          <p:cNvPr id="4" name="Picture 4" descr="A picture containing text, clipart, vector graphics&#10;&#10;Description automatically generated">
            <a:extLst>
              <a:ext uri="{FF2B5EF4-FFF2-40B4-BE49-F238E27FC236}">
                <a16:creationId xmlns:a16="http://schemas.microsoft.com/office/drawing/2014/main" id="{85FDF750-986E-406B-94ED-8A2B99184BA1}"/>
              </a:ext>
            </a:extLst>
          </p:cNvPr>
          <p:cNvPicPr>
            <a:picLocks noChangeAspect="1"/>
          </p:cNvPicPr>
          <p:nvPr/>
        </p:nvPicPr>
        <p:blipFill>
          <a:blip r:embed="rId2"/>
          <a:stretch>
            <a:fillRect/>
          </a:stretch>
        </p:blipFill>
        <p:spPr>
          <a:xfrm>
            <a:off x="5748569" y="1498394"/>
            <a:ext cx="5799963" cy="3861211"/>
          </a:xfrm>
          <a:prstGeom prst="rect">
            <a:avLst/>
          </a:prstGeom>
        </p:spPr>
      </p:pic>
    </p:spTree>
    <p:extLst>
      <p:ext uri="{BB962C8B-B14F-4D97-AF65-F5344CB8AC3E}">
        <p14:creationId xmlns:p14="http://schemas.microsoft.com/office/powerpoint/2010/main" val="14989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AF967-CE9C-446D-831F-0856D1E3B89D}"/>
              </a:ext>
            </a:extLst>
          </p:cNvPr>
          <p:cNvSpPr>
            <a:spLocks noGrp="1"/>
          </p:cNvSpPr>
          <p:nvPr>
            <p:ph type="title"/>
          </p:nvPr>
        </p:nvSpPr>
        <p:spPr>
          <a:xfrm>
            <a:off x="914401" y="4194544"/>
            <a:ext cx="6533706" cy="1298477"/>
          </a:xfrm>
        </p:spPr>
        <p:txBody>
          <a:bodyPr anchor="b">
            <a:normAutofit/>
          </a:bodyPr>
          <a:lstStyle/>
          <a:p>
            <a:r>
              <a:rPr lang="en-US"/>
              <a:t>Web Design</a:t>
            </a:r>
          </a:p>
        </p:txBody>
      </p:sp>
      <p:pic>
        <p:nvPicPr>
          <p:cNvPr id="4" name="Picture 4" descr="Graphical user interface, application&#10;&#10;Description automatically generated">
            <a:extLst>
              <a:ext uri="{FF2B5EF4-FFF2-40B4-BE49-F238E27FC236}">
                <a16:creationId xmlns:a16="http://schemas.microsoft.com/office/drawing/2014/main" id="{2C0EA4C5-9AEB-4B6B-9A07-9EB864298EF2}"/>
              </a:ext>
            </a:extLst>
          </p:cNvPr>
          <p:cNvPicPr>
            <a:picLocks noChangeAspect="1"/>
          </p:cNvPicPr>
          <p:nvPr/>
        </p:nvPicPr>
        <p:blipFill>
          <a:blip r:embed="rId2"/>
          <a:stretch>
            <a:fillRect/>
          </a:stretch>
        </p:blipFill>
        <p:spPr>
          <a:xfrm>
            <a:off x="425245" y="951320"/>
            <a:ext cx="7035152" cy="3155538"/>
          </a:xfrm>
          <a:prstGeom prst="rect">
            <a:avLst/>
          </a:prstGeom>
        </p:spPr>
      </p:pic>
      <p:cxnSp>
        <p:nvCxnSpPr>
          <p:cNvPr id="7" name="Straight Connector 1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607D2F-BA66-4C78-BAF8-8A2545220AB1}"/>
              </a:ext>
            </a:extLst>
          </p:cNvPr>
          <p:cNvSpPr>
            <a:spLocks noGrp="1"/>
          </p:cNvSpPr>
          <p:nvPr>
            <p:ph idx="1"/>
          </p:nvPr>
        </p:nvSpPr>
        <p:spPr>
          <a:xfrm>
            <a:off x="8171121" y="960120"/>
            <a:ext cx="3030278" cy="4831080"/>
          </a:xfrm>
        </p:spPr>
        <p:txBody>
          <a:bodyPr vert="horz" lIns="91440" tIns="45720" rIns="91440" bIns="45720" rtlCol="0" anchor="t">
            <a:normAutofit/>
          </a:bodyPr>
          <a:lstStyle/>
          <a:p>
            <a:r>
              <a:rPr lang="en-US" sz="1900"/>
              <a:t>The easily designed Web Game was done for the user to quickly start the game as fast as possible</a:t>
            </a:r>
          </a:p>
          <a:p>
            <a:r>
              <a:rPr lang="en-US" sz="1900"/>
              <a:t>Readability is done precisely for the convenience of the User</a:t>
            </a:r>
          </a:p>
          <a:p>
            <a:r>
              <a:rPr lang="en-US" sz="1900"/>
              <a:t>Animations Was used in the design of the game</a:t>
            </a:r>
          </a:p>
          <a:p>
            <a:r>
              <a:rPr lang="en-US" sz="1900"/>
              <a:t>A singular page was used so the user would not have to scroll down</a:t>
            </a:r>
          </a:p>
        </p:txBody>
      </p:sp>
    </p:spTree>
    <p:extLst>
      <p:ext uri="{BB962C8B-B14F-4D97-AF65-F5344CB8AC3E}">
        <p14:creationId xmlns:p14="http://schemas.microsoft.com/office/powerpoint/2010/main" val="162475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7343B-F962-48F2-9B75-213BADC6C7C6}"/>
              </a:ext>
            </a:extLst>
          </p:cNvPr>
          <p:cNvSpPr>
            <a:spLocks noGrp="1"/>
          </p:cNvSpPr>
          <p:nvPr>
            <p:ph type="title"/>
          </p:nvPr>
        </p:nvSpPr>
        <p:spPr>
          <a:xfrm>
            <a:off x="914399" y="914401"/>
            <a:ext cx="6139724" cy="1647567"/>
          </a:xfrm>
        </p:spPr>
        <p:txBody>
          <a:bodyPr anchor="t">
            <a:normAutofit/>
          </a:bodyPr>
          <a:lstStyle/>
          <a:p>
            <a:r>
              <a:rPr lang="en-US"/>
              <a:t>HTML</a:t>
            </a:r>
          </a:p>
        </p:txBody>
      </p:sp>
      <p:pic>
        <p:nvPicPr>
          <p:cNvPr id="5" name="Picture 5" descr="Text&#10;&#10;Description automatically generated">
            <a:extLst>
              <a:ext uri="{FF2B5EF4-FFF2-40B4-BE49-F238E27FC236}">
                <a16:creationId xmlns:a16="http://schemas.microsoft.com/office/drawing/2014/main" id="{06E733AC-E1B6-453A-B7F3-29C094AE065E}"/>
              </a:ext>
            </a:extLst>
          </p:cNvPr>
          <p:cNvPicPr>
            <a:picLocks noChangeAspect="1"/>
          </p:cNvPicPr>
          <p:nvPr/>
        </p:nvPicPr>
        <p:blipFill rotWithShape="1">
          <a:blip r:embed="rId2"/>
          <a:srcRect r="15551" b="5"/>
          <a:stretch/>
        </p:blipFill>
        <p:spPr>
          <a:xfrm>
            <a:off x="3711685" y="2085037"/>
            <a:ext cx="3878335" cy="4018185"/>
          </a:xfrm>
          <a:prstGeom prst="rect">
            <a:avLst/>
          </a:prstGeom>
        </p:spPr>
      </p:pic>
      <p:pic>
        <p:nvPicPr>
          <p:cNvPr id="4" name="Picture 4" descr="Graphical user interface, text, application&#10;&#10;Description automatically generated">
            <a:extLst>
              <a:ext uri="{FF2B5EF4-FFF2-40B4-BE49-F238E27FC236}">
                <a16:creationId xmlns:a16="http://schemas.microsoft.com/office/drawing/2014/main" id="{447AD5CA-0A35-41F4-A5CF-D03E60FA4F71}"/>
              </a:ext>
            </a:extLst>
          </p:cNvPr>
          <p:cNvPicPr>
            <a:picLocks noChangeAspect="1"/>
          </p:cNvPicPr>
          <p:nvPr/>
        </p:nvPicPr>
        <p:blipFill rotWithShape="1">
          <a:blip r:embed="rId3"/>
          <a:srcRect t="10136" r="1" b="17338"/>
          <a:stretch/>
        </p:blipFill>
        <p:spPr>
          <a:xfrm>
            <a:off x="4420" y="2085037"/>
            <a:ext cx="3860873" cy="4153378"/>
          </a:xfrm>
          <a:prstGeom prst="rect">
            <a:avLst/>
          </a:prstGeom>
        </p:spPr>
      </p:pic>
      <p:cxnSp>
        <p:nvCxnSpPr>
          <p:cNvPr id="14" name="Straight Connector 11">
            <a:extLst>
              <a:ext uri="{FF2B5EF4-FFF2-40B4-BE49-F238E27FC236}">
                <a16:creationId xmlns:a16="http://schemas.microsoft.com/office/drawing/2014/main" id="{BA2659E8-8B99-46BE-91DD-757EEC3881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936" y="3006812"/>
            <a:ext cx="0" cy="287518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219AB8-6C3A-4963-BFB5-E4839FC02014}"/>
              </a:ext>
            </a:extLst>
          </p:cNvPr>
          <p:cNvSpPr>
            <a:spLocks noGrp="1"/>
          </p:cNvSpPr>
          <p:nvPr>
            <p:ph idx="1"/>
          </p:nvPr>
        </p:nvSpPr>
        <p:spPr>
          <a:xfrm>
            <a:off x="8566879" y="1066800"/>
            <a:ext cx="2634518" cy="4760068"/>
          </a:xfrm>
        </p:spPr>
        <p:txBody>
          <a:bodyPr vert="horz" lIns="91440" tIns="45720" rIns="91440" bIns="45720" rtlCol="0" anchor="b">
            <a:normAutofit/>
          </a:bodyPr>
          <a:lstStyle/>
          <a:p>
            <a:pPr>
              <a:lnSpc>
                <a:spcPct val="110000"/>
              </a:lnSpc>
            </a:pPr>
            <a:r>
              <a:rPr lang="en-US" sz="1600"/>
              <a:t>HTML was used to create the different buttons on the screen to switch the background options, start the timer, and start a new game.</a:t>
            </a:r>
          </a:p>
          <a:p>
            <a:pPr>
              <a:lnSpc>
                <a:spcPct val="110000"/>
              </a:lnSpc>
            </a:pPr>
            <a:r>
              <a:rPr lang="en-US" sz="1600"/>
              <a:t>The game board was also designed with a table in HTML.</a:t>
            </a:r>
          </a:p>
          <a:p>
            <a:pPr>
              <a:lnSpc>
                <a:spcPct val="110000"/>
              </a:lnSpc>
            </a:pPr>
            <a:r>
              <a:rPr lang="en-US" sz="1600"/>
              <a:t>The timer was also made in HTML along with the number of moves that increment when the user clicks on the tile</a:t>
            </a:r>
          </a:p>
        </p:txBody>
      </p:sp>
    </p:spTree>
    <p:extLst>
      <p:ext uri="{BB962C8B-B14F-4D97-AF65-F5344CB8AC3E}">
        <p14:creationId xmlns:p14="http://schemas.microsoft.com/office/powerpoint/2010/main" val="317643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E4BD3-FEDC-45BE-9779-45701DEAA3EF}"/>
              </a:ext>
            </a:extLst>
          </p:cNvPr>
          <p:cNvSpPr>
            <a:spLocks noGrp="1"/>
          </p:cNvSpPr>
          <p:nvPr>
            <p:ph type="title"/>
          </p:nvPr>
        </p:nvSpPr>
        <p:spPr>
          <a:xfrm>
            <a:off x="914400" y="1371600"/>
            <a:ext cx="4930587" cy="1314443"/>
          </a:xfrm>
        </p:spPr>
        <p:txBody>
          <a:bodyPr>
            <a:normAutofit/>
          </a:bodyPr>
          <a:lstStyle/>
          <a:p>
            <a:r>
              <a:rPr lang="en-US"/>
              <a:t>CSS</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324301-9760-4104-92A4-F1A00CDA1664}"/>
              </a:ext>
            </a:extLst>
          </p:cNvPr>
          <p:cNvSpPr>
            <a:spLocks noGrp="1"/>
          </p:cNvSpPr>
          <p:nvPr>
            <p:ph idx="1"/>
          </p:nvPr>
        </p:nvSpPr>
        <p:spPr>
          <a:xfrm>
            <a:off x="914400" y="2853369"/>
            <a:ext cx="4882776" cy="3088460"/>
          </a:xfrm>
        </p:spPr>
        <p:txBody>
          <a:bodyPr vert="horz" lIns="91440" tIns="45720" rIns="91440" bIns="45720" rtlCol="0">
            <a:normAutofit/>
          </a:bodyPr>
          <a:lstStyle/>
          <a:p>
            <a:pPr>
              <a:lnSpc>
                <a:spcPct val="110000"/>
              </a:lnSpc>
            </a:pPr>
            <a:r>
              <a:rPr lang="en-US" sz="1400"/>
              <a:t>The CSS was used to create the animation for the title that switches from red to blue and back.</a:t>
            </a:r>
          </a:p>
          <a:p>
            <a:pPr>
              <a:lnSpc>
                <a:spcPct val="110000"/>
              </a:lnSpc>
            </a:pPr>
            <a:r>
              <a:rPr lang="en-US" sz="1400"/>
              <a:t>The background puzzle image was made using the puzzle image that repeats on both sides of the image</a:t>
            </a:r>
          </a:p>
          <a:p>
            <a:pPr>
              <a:lnSpc>
                <a:spcPct val="110000"/>
              </a:lnSpc>
            </a:pPr>
            <a:r>
              <a:rPr lang="en-US" sz="1400"/>
              <a:t>The timer font size was also changed in CSS along with the alignment of buttons on the screen</a:t>
            </a:r>
          </a:p>
          <a:p>
            <a:pPr>
              <a:lnSpc>
                <a:spcPct val="110000"/>
              </a:lnSpc>
            </a:pPr>
            <a:r>
              <a:rPr lang="en-US" sz="1400"/>
              <a:t>The tiles were made using classes in CSS and setting the image in different positions so as the game is completed, the different tiles would form into one image.</a:t>
            </a:r>
          </a:p>
        </p:txBody>
      </p:sp>
      <p:pic>
        <p:nvPicPr>
          <p:cNvPr id="6" name="Picture 6" descr="Text&#10;&#10;Description automatically generated">
            <a:extLst>
              <a:ext uri="{FF2B5EF4-FFF2-40B4-BE49-F238E27FC236}">
                <a16:creationId xmlns:a16="http://schemas.microsoft.com/office/drawing/2014/main" id="{F3FE8F7D-61DB-4629-BFD4-BE97E71F8683}"/>
              </a:ext>
            </a:extLst>
          </p:cNvPr>
          <p:cNvPicPr>
            <a:picLocks noChangeAspect="1"/>
          </p:cNvPicPr>
          <p:nvPr/>
        </p:nvPicPr>
        <p:blipFill>
          <a:blip r:embed="rId2"/>
          <a:stretch>
            <a:fillRect/>
          </a:stretch>
        </p:blipFill>
        <p:spPr>
          <a:xfrm>
            <a:off x="6114645" y="338642"/>
            <a:ext cx="2799955" cy="2901323"/>
          </a:xfrm>
          <a:prstGeom prst="rect">
            <a:avLst/>
          </a:prstGeom>
        </p:spPr>
      </p:pic>
      <p:pic>
        <p:nvPicPr>
          <p:cNvPr id="5" name="Picture 5" descr="Text&#10;&#10;Description automatically generated">
            <a:extLst>
              <a:ext uri="{FF2B5EF4-FFF2-40B4-BE49-F238E27FC236}">
                <a16:creationId xmlns:a16="http://schemas.microsoft.com/office/drawing/2014/main" id="{D753BFC8-72B9-407B-A595-5C63FD54E3CB}"/>
              </a:ext>
            </a:extLst>
          </p:cNvPr>
          <p:cNvPicPr>
            <a:picLocks noChangeAspect="1"/>
          </p:cNvPicPr>
          <p:nvPr/>
        </p:nvPicPr>
        <p:blipFill>
          <a:blip r:embed="rId3"/>
          <a:stretch>
            <a:fillRect/>
          </a:stretch>
        </p:blipFill>
        <p:spPr>
          <a:xfrm>
            <a:off x="9264770" y="258210"/>
            <a:ext cx="2640181" cy="2981756"/>
          </a:xfrm>
          <a:prstGeom prst="rect">
            <a:avLst/>
          </a:prstGeom>
        </p:spPr>
      </p:pic>
      <p:pic>
        <p:nvPicPr>
          <p:cNvPr id="7" name="Picture 7" descr="Timeline&#10;&#10;Description automatically generated">
            <a:extLst>
              <a:ext uri="{FF2B5EF4-FFF2-40B4-BE49-F238E27FC236}">
                <a16:creationId xmlns:a16="http://schemas.microsoft.com/office/drawing/2014/main" id="{0DA68DAE-478F-4661-9FFB-273160B07502}"/>
              </a:ext>
            </a:extLst>
          </p:cNvPr>
          <p:cNvPicPr>
            <a:picLocks noChangeAspect="1"/>
          </p:cNvPicPr>
          <p:nvPr/>
        </p:nvPicPr>
        <p:blipFill>
          <a:blip r:embed="rId4"/>
          <a:stretch>
            <a:fillRect/>
          </a:stretch>
        </p:blipFill>
        <p:spPr>
          <a:xfrm>
            <a:off x="6090064" y="3561700"/>
            <a:ext cx="2824536" cy="3217412"/>
          </a:xfrm>
          <a:prstGeom prst="rect">
            <a:avLst/>
          </a:prstGeom>
        </p:spPr>
      </p:pic>
      <p:pic>
        <p:nvPicPr>
          <p:cNvPr id="4" name="Picture 4" descr="Text&#10;&#10;Description automatically generated">
            <a:extLst>
              <a:ext uri="{FF2B5EF4-FFF2-40B4-BE49-F238E27FC236}">
                <a16:creationId xmlns:a16="http://schemas.microsoft.com/office/drawing/2014/main" id="{91EC1124-A63D-4B81-B29B-50124D373C34}"/>
              </a:ext>
            </a:extLst>
          </p:cNvPr>
          <p:cNvPicPr>
            <a:picLocks noChangeAspect="1"/>
          </p:cNvPicPr>
          <p:nvPr/>
        </p:nvPicPr>
        <p:blipFill>
          <a:blip r:embed="rId5"/>
          <a:stretch>
            <a:fillRect/>
          </a:stretch>
        </p:blipFill>
        <p:spPr>
          <a:xfrm>
            <a:off x="9264770" y="3561700"/>
            <a:ext cx="2652471" cy="3038237"/>
          </a:xfrm>
          <a:prstGeom prst="rect">
            <a:avLst/>
          </a:prstGeom>
        </p:spPr>
      </p:pic>
    </p:spTree>
    <p:extLst>
      <p:ext uri="{BB962C8B-B14F-4D97-AF65-F5344CB8AC3E}">
        <p14:creationId xmlns:p14="http://schemas.microsoft.com/office/powerpoint/2010/main" val="231177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2E322-D7C9-40AD-8ABA-D599B2147192}"/>
              </a:ext>
            </a:extLst>
          </p:cNvPr>
          <p:cNvSpPr>
            <a:spLocks noGrp="1"/>
          </p:cNvSpPr>
          <p:nvPr>
            <p:ph type="title"/>
          </p:nvPr>
        </p:nvSpPr>
        <p:spPr>
          <a:xfrm>
            <a:off x="7268496" y="1371600"/>
            <a:ext cx="4015004" cy="1314443"/>
          </a:xfrm>
        </p:spPr>
        <p:txBody>
          <a:bodyPr>
            <a:normAutofit/>
          </a:bodyPr>
          <a:lstStyle/>
          <a:p>
            <a:r>
              <a:rPr lang="en-US"/>
              <a:t>Timer</a:t>
            </a:r>
          </a:p>
        </p:txBody>
      </p:sp>
      <p:pic>
        <p:nvPicPr>
          <p:cNvPr id="5" name="Picture 5" descr="Graphical user interface, text, application&#10;&#10;Description automatically generated">
            <a:extLst>
              <a:ext uri="{FF2B5EF4-FFF2-40B4-BE49-F238E27FC236}">
                <a16:creationId xmlns:a16="http://schemas.microsoft.com/office/drawing/2014/main" id="{02D5E99F-1F7D-4A41-B609-D4A64E3C2667}"/>
              </a:ext>
            </a:extLst>
          </p:cNvPr>
          <p:cNvPicPr>
            <a:picLocks noChangeAspect="1"/>
          </p:cNvPicPr>
          <p:nvPr/>
        </p:nvPicPr>
        <p:blipFill>
          <a:blip r:embed="rId2"/>
          <a:stretch>
            <a:fillRect/>
          </a:stretch>
        </p:blipFill>
        <p:spPr>
          <a:xfrm>
            <a:off x="253547" y="1025160"/>
            <a:ext cx="3367805" cy="4772505"/>
          </a:xfrm>
          <a:prstGeom prst="rect">
            <a:avLst/>
          </a:prstGeom>
        </p:spPr>
      </p:pic>
      <p:pic>
        <p:nvPicPr>
          <p:cNvPr id="4" name="Picture 4" descr="Text&#10;&#10;Description automatically generated">
            <a:extLst>
              <a:ext uri="{FF2B5EF4-FFF2-40B4-BE49-F238E27FC236}">
                <a16:creationId xmlns:a16="http://schemas.microsoft.com/office/drawing/2014/main" id="{D46131F4-ED6E-489E-9480-CB0886B630B7}"/>
              </a:ext>
            </a:extLst>
          </p:cNvPr>
          <p:cNvPicPr>
            <a:picLocks noChangeAspect="1"/>
          </p:cNvPicPr>
          <p:nvPr/>
        </p:nvPicPr>
        <p:blipFill>
          <a:blip r:embed="rId3"/>
          <a:stretch>
            <a:fillRect/>
          </a:stretch>
        </p:blipFill>
        <p:spPr>
          <a:xfrm>
            <a:off x="3865163" y="550080"/>
            <a:ext cx="3228030" cy="2741495"/>
          </a:xfrm>
          <a:prstGeom prst="rect">
            <a:avLst/>
          </a:prstGeom>
        </p:spPr>
      </p:pic>
      <p:cxnSp>
        <p:nvCxnSpPr>
          <p:cNvPr id="9" name="Straight Connector 12">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78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6" descr="Graphical user interface, text&#10;&#10;Description automatically generated">
            <a:extLst>
              <a:ext uri="{FF2B5EF4-FFF2-40B4-BE49-F238E27FC236}">
                <a16:creationId xmlns:a16="http://schemas.microsoft.com/office/drawing/2014/main" id="{790EA81F-3B03-4C04-8DA4-94A69B5AAC3B}"/>
              </a:ext>
            </a:extLst>
          </p:cNvPr>
          <p:cNvPicPr>
            <a:picLocks noChangeAspect="1"/>
          </p:cNvPicPr>
          <p:nvPr/>
        </p:nvPicPr>
        <p:blipFill>
          <a:blip r:embed="rId4"/>
          <a:stretch>
            <a:fillRect/>
          </a:stretch>
        </p:blipFill>
        <p:spPr>
          <a:xfrm>
            <a:off x="3865163" y="3589866"/>
            <a:ext cx="3228029" cy="2722830"/>
          </a:xfrm>
          <a:prstGeom prst="rect">
            <a:avLst/>
          </a:prstGeom>
        </p:spPr>
      </p:pic>
      <p:sp>
        <p:nvSpPr>
          <p:cNvPr id="3" name="Content Placeholder 2">
            <a:extLst>
              <a:ext uri="{FF2B5EF4-FFF2-40B4-BE49-F238E27FC236}">
                <a16:creationId xmlns:a16="http://schemas.microsoft.com/office/drawing/2014/main" id="{355465E0-6B03-4A51-A95F-37CF21F96EF0}"/>
              </a:ext>
            </a:extLst>
          </p:cNvPr>
          <p:cNvSpPr>
            <a:spLocks noGrp="1"/>
          </p:cNvSpPr>
          <p:nvPr>
            <p:ph idx="1"/>
          </p:nvPr>
        </p:nvSpPr>
        <p:spPr>
          <a:xfrm>
            <a:off x="7268495" y="2853369"/>
            <a:ext cx="4079988" cy="3088460"/>
          </a:xfrm>
        </p:spPr>
        <p:txBody>
          <a:bodyPr vert="horz" lIns="91440" tIns="45720" rIns="91440" bIns="45720" rtlCol="0">
            <a:normAutofit/>
          </a:bodyPr>
          <a:lstStyle/>
          <a:p>
            <a:pPr>
              <a:lnSpc>
                <a:spcPct val="110000"/>
              </a:lnSpc>
            </a:pPr>
            <a:r>
              <a:rPr lang="en-US" sz="1100"/>
              <a:t>The timer was done using </a:t>
            </a:r>
            <a:r>
              <a:rPr lang="en-US" sz="1100" err="1"/>
              <a:t>Javascript</a:t>
            </a:r>
            <a:r>
              <a:rPr lang="en-US" sz="1100"/>
              <a:t> and it first starts by setting the </a:t>
            </a:r>
            <a:r>
              <a:rPr lang="en-US" sz="1100" err="1"/>
              <a:t>hr</a:t>
            </a:r>
            <a:r>
              <a:rPr lang="en-US" sz="1100"/>
              <a:t>, min, and the sec to their starting time.</a:t>
            </a:r>
          </a:p>
          <a:p>
            <a:pPr>
              <a:lnSpc>
                <a:spcPct val="110000"/>
              </a:lnSpc>
            </a:pPr>
            <a:r>
              <a:rPr lang="en-US" sz="1100"/>
              <a:t>It then creates a variable "</a:t>
            </a:r>
            <a:r>
              <a:rPr lang="en-US" sz="1100" err="1"/>
              <a:t>stoptime</a:t>
            </a:r>
            <a:r>
              <a:rPr lang="en-US" sz="1100"/>
              <a:t>" that is first set to true and then the </a:t>
            </a:r>
            <a:r>
              <a:rPr lang="en-US" sz="1100" err="1"/>
              <a:t>startTimer</a:t>
            </a:r>
            <a:r>
              <a:rPr lang="en-US" sz="1100"/>
              <a:t> function is created and then states that </a:t>
            </a:r>
            <a:r>
              <a:rPr lang="en-US" sz="1100" err="1"/>
              <a:t>stoptime</a:t>
            </a:r>
            <a:r>
              <a:rPr lang="en-US" sz="1100"/>
              <a:t> is false which then calls the function </a:t>
            </a:r>
            <a:r>
              <a:rPr lang="en-US" sz="1100" err="1"/>
              <a:t>timerCycle</a:t>
            </a:r>
          </a:p>
          <a:p>
            <a:pPr>
              <a:lnSpc>
                <a:spcPct val="110000"/>
              </a:lnSpc>
            </a:pPr>
            <a:r>
              <a:rPr lang="en-US" sz="1100"/>
              <a:t>The function </a:t>
            </a:r>
            <a:r>
              <a:rPr lang="en-US" sz="1100" err="1"/>
              <a:t>timerCycle</a:t>
            </a:r>
            <a:r>
              <a:rPr lang="en-US" sz="1100"/>
              <a:t> makes the clock run down from its starting time which is 60 seconds down to 0. The </a:t>
            </a:r>
            <a:r>
              <a:rPr lang="en-US" sz="1100" err="1"/>
              <a:t>setTimeout</a:t>
            </a:r>
            <a:r>
              <a:rPr lang="en-US" sz="1100"/>
              <a:t> was used to set the duration of each second to 2000 so it runs slowly</a:t>
            </a:r>
          </a:p>
          <a:p>
            <a:pPr>
              <a:lnSpc>
                <a:spcPct val="110000"/>
              </a:lnSpc>
            </a:pPr>
            <a:r>
              <a:rPr lang="en-US" sz="1100"/>
              <a:t>The function reset was also used so that if the clock hits 0, it makes the page blank and gives the user an alert to refresh the page to start playing again.</a:t>
            </a:r>
          </a:p>
        </p:txBody>
      </p:sp>
    </p:spTree>
    <p:extLst>
      <p:ext uri="{BB962C8B-B14F-4D97-AF65-F5344CB8AC3E}">
        <p14:creationId xmlns:p14="http://schemas.microsoft.com/office/powerpoint/2010/main" val="21525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1D4C-DB9D-476D-AA95-A3FE177BAB29}"/>
              </a:ext>
            </a:extLst>
          </p:cNvPr>
          <p:cNvSpPr>
            <a:spLocks noGrp="1"/>
          </p:cNvSpPr>
          <p:nvPr>
            <p:ph type="title"/>
          </p:nvPr>
        </p:nvSpPr>
        <p:spPr/>
        <p:txBody>
          <a:bodyPr/>
          <a:lstStyle/>
          <a:p>
            <a:r>
              <a:rPr lang="en-US"/>
              <a:t>Timer Example</a:t>
            </a:r>
          </a:p>
        </p:txBody>
      </p:sp>
      <p:pic>
        <p:nvPicPr>
          <p:cNvPr id="5" name="Picture 11" descr="Text, application&#10;&#10;Description automatically generated">
            <a:extLst>
              <a:ext uri="{FF2B5EF4-FFF2-40B4-BE49-F238E27FC236}">
                <a16:creationId xmlns:a16="http://schemas.microsoft.com/office/drawing/2014/main" id="{93AAA328-DDD5-4E12-B57C-7A419F13F1E1}"/>
              </a:ext>
            </a:extLst>
          </p:cNvPr>
          <p:cNvPicPr>
            <a:picLocks noChangeAspect="1"/>
          </p:cNvPicPr>
          <p:nvPr/>
        </p:nvPicPr>
        <p:blipFill>
          <a:blip r:embed="rId2"/>
          <a:stretch>
            <a:fillRect/>
          </a:stretch>
        </p:blipFill>
        <p:spPr>
          <a:xfrm>
            <a:off x="4536831" y="3999234"/>
            <a:ext cx="5744307" cy="1977870"/>
          </a:xfrm>
          <a:prstGeom prst="rect">
            <a:avLst/>
          </a:prstGeom>
        </p:spPr>
      </p:pic>
      <p:pic>
        <p:nvPicPr>
          <p:cNvPr id="7" name="Picture 9" descr="Graphical user interface, text, application, chat or text message&#10;&#10;Description automatically generated">
            <a:extLst>
              <a:ext uri="{FF2B5EF4-FFF2-40B4-BE49-F238E27FC236}">
                <a16:creationId xmlns:a16="http://schemas.microsoft.com/office/drawing/2014/main" id="{1B125C91-84BD-459F-8814-83E9BB24BC3C}"/>
              </a:ext>
            </a:extLst>
          </p:cNvPr>
          <p:cNvPicPr>
            <a:picLocks noChangeAspect="1"/>
          </p:cNvPicPr>
          <p:nvPr/>
        </p:nvPicPr>
        <p:blipFill>
          <a:blip r:embed="rId3"/>
          <a:stretch>
            <a:fillRect/>
          </a:stretch>
        </p:blipFill>
        <p:spPr>
          <a:xfrm>
            <a:off x="832339" y="2474510"/>
            <a:ext cx="5978768" cy="1217317"/>
          </a:xfrm>
          <a:prstGeom prst="rect">
            <a:avLst/>
          </a:prstGeom>
        </p:spPr>
      </p:pic>
    </p:spTree>
    <p:extLst>
      <p:ext uri="{BB962C8B-B14F-4D97-AF65-F5344CB8AC3E}">
        <p14:creationId xmlns:p14="http://schemas.microsoft.com/office/powerpoint/2010/main" val="211351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33FD-2054-4AF2-9CCF-FEFCAD98BC12}"/>
              </a:ext>
            </a:extLst>
          </p:cNvPr>
          <p:cNvSpPr>
            <a:spLocks noGrp="1"/>
          </p:cNvSpPr>
          <p:nvPr>
            <p:ph type="title"/>
          </p:nvPr>
        </p:nvSpPr>
        <p:spPr/>
        <p:txBody>
          <a:bodyPr/>
          <a:lstStyle/>
          <a:p>
            <a:r>
              <a:rPr lang="en-US"/>
              <a:t>Scripts.js</a:t>
            </a:r>
          </a:p>
        </p:txBody>
      </p:sp>
      <p:sp>
        <p:nvSpPr>
          <p:cNvPr id="3" name="Content Placeholder 2">
            <a:extLst>
              <a:ext uri="{FF2B5EF4-FFF2-40B4-BE49-F238E27FC236}">
                <a16:creationId xmlns:a16="http://schemas.microsoft.com/office/drawing/2014/main" id="{BA856BAB-EF71-46B9-8104-1FC95F36EE48}"/>
              </a:ext>
            </a:extLst>
          </p:cNvPr>
          <p:cNvSpPr>
            <a:spLocks noGrp="1"/>
          </p:cNvSpPr>
          <p:nvPr>
            <p:ph idx="1"/>
          </p:nvPr>
        </p:nvSpPr>
        <p:spPr>
          <a:xfrm>
            <a:off x="841330" y="2373205"/>
            <a:ext cx="10363200" cy="3088460"/>
          </a:xfrm>
        </p:spPr>
        <p:txBody>
          <a:bodyPr vert="horz" lIns="91440" tIns="45720" rIns="91440" bIns="45720" rtlCol="0" anchor="t">
            <a:normAutofit fontScale="92500" lnSpcReduction="10000"/>
          </a:bodyPr>
          <a:lstStyle/>
          <a:p>
            <a:r>
              <a:rPr lang="en-US"/>
              <a:t>Variables used – keep track of tiles </a:t>
            </a:r>
          </a:p>
          <a:p>
            <a:endParaRPr lang="en-US" dirty="0"/>
          </a:p>
          <a:p>
            <a:endParaRPr lang="en-US" dirty="0"/>
          </a:p>
          <a:p>
            <a:r>
              <a:rPr lang="en-US"/>
              <a:t>ButtonStart function</a:t>
            </a:r>
            <a:endParaRPr lang="en-US" dirty="0"/>
          </a:p>
          <a:p>
            <a:r>
              <a:rPr lang="en-US"/>
              <a:t>-&gt; used to start a new game by asking user to click </a:t>
            </a:r>
            <a:endParaRPr lang="en-US" dirty="0"/>
          </a:p>
          <a:p>
            <a:pPr marL="0" indent="0">
              <a:buNone/>
            </a:pPr>
            <a:r>
              <a:rPr lang="en-US"/>
              <a:t>on an option button and AddEventListener. Calls </a:t>
            </a:r>
          </a:p>
          <a:p>
            <a:pPr marL="0" indent="0">
              <a:buNone/>
            </a:pPr>
            <a:r>
              <a:rPr lang="en-US"/>
              <a:t>gameStart function to randomize tiles</a:t>
            </a:r>
          </a:p>
          <a:p>
            <a:endParaRPr lang="en-US" dirty="0"/>
          </a:p>
        </p:txBody>
      </p:sp>
      <p:pic>
        <p:nvPicPr>
          <p:cNvPr id="6" name="Picture 6" descr="Text&#10;&#10;Description automatically generated">
            <a:extLst>
              <a:ext uri="{FF2B5EF4-FFF2-40B4-BE49-F238E27FC236}">
                <a16:creationId xmlns:a16="http://schemas.microsoft.com/office/drawing/2014/main" id="{F140D2D6-1747-4E7A-9C8D-E34896659603}"/>
              </a:ext>
            </a:extLst>
          </p:cNvPr>
          <p:cNvPicPr>
            <a:picLocks noChangeAspect="1"/>
          </p:cNvPicPr>
          <p:nvPr/>
        </p:nvPicPr>
        <p:blipFill>
          <a:blip r:embed="rId2"/>
          <a:stretch>
            <a:fillRect/>
          </a:stretch>
        </p:blipFill>
        <p:spPr>
          <a:xfrm>
            <a:off x="4036251" y="578415"/>
            <a:ext cx="2324100" cy="1504950"/>
          </a:xfrm>
          <a:prstGeom prst="rect">
            <a:avLst/>
          </a:prstGeom>
        </p:spPr>
      </p:pic>
      <p:pic>
        <p:nvPicPr>
          <p:cNvPr id="8" name="Picture 8">
            <a:extLst>
              <a:ext uri="{FF2B5EF4-FFF2-40B4-BE49-F238E27FC236}">
                <a16:creationId xmlns:a16="http://schemas.microsoft.com/office/drawing/2014/main" id="{B3D27191-3C26-4BC4-9746-74FA39987A6F}"/>
              </a:ext>
            </a:extLst>
          </p:cNvPr>
          <p:cNvPicPr>
            <a:picLocks noChangeAspect="1"/>
          </p:cNvPicPr>
          <p:nvPr/>
        </p:nvPicPr>
        <p:blipFill>
          <a:blip r:embed="rId3"/>
          <a:stretch>
            <a:fillRect/>
          </a:stretch>
        </p:blipFill>
        <p:spPr>
          <a:xfrm>
            <a:off x="6906016" y="1617845"/>
            <a:ext cx="5039638" cy="4937543"/>
          </a:xfrm>
          <a:prstGeom prst="rect">
            <a:avLst/>
          </a:prstGeom>
        </p:spPr>
      </p:pic>
    </p:spTree>
    <p:extLst>
      <p:ext uri="{BB962C8B-B14F-4D97-AF65-F5344CB8AC3E}">
        <p14:creationId xmlns:p14="http://schemas.microsoft.com/office/powerpoint/2010/main" val="11258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24AD-7225-46A0-B970-594C97FCBBCE}"/>
              </a:ext>
            </a:extLst>
          </p:cNvPr>
          <p:cNvSpPr>
            <a:spLocks noGrp="1"/>
          </p:cNvSpPr>
          <p:nvPr>
            <p:ph type="title"/>
          </p:nvPr>
        </p:nvSpPr>
        <p:spPr/>
        <p:txBody>
          <a:bodyPr/>
          <a:lstStyle/>
          <a:p>
            <a:r>
              <a:rPr lang="en-US"/>
              <a:t>Scripts.js - gameStart()</a:t>
            </a:r>
          </a:p>
        </p:txBody>
      </p:sp>
      <p:sp>
        <p:nvSpPr>
          <p:cNvPr id="3" name="Content Placeholder 2">
            <a:extLst>
              <a:ext uri="{FF2B5EF4-FFF2-40B4-BE49-F238E27FC236}">
                <a16:creationId xmlns:a16="http://schemas.microsoft.com/office/drawing/2014/main" id="{B88C923D-B90D-42F7-87EE-A1BBF3D3B26E}"/>
              </a:ext>
            </a:extLst>
          </p:cNvPr>
          <p:cNvSpPr>
            <a:spLocks noGrp="1"/>
          </p:cNvSpPr>
          <p:nvPr>
            <p:ph idx="1"/>
          </p:nvPr>
        </p:nvSpPr>
        <p:spPr>
          <a:xfrm>
            <a:off x="308974" y="2947314"/>
            <a:ext cx="10363200" cy="3088460"/>
          </a:xfrm>
        </p:spPr>
        <p:txBody>
          <a:bodyPr vert="horz" lIns="91440" tIns="45720" rIns="91440" bIns="45720" rtlCol="0" anchor="t">
            <a:normAutofit/>
          </a:bodyPr>
          <a:lstStyle/>
          <a:p>
            <a:r>
              <a:rPr lang="en-US"/>
              <a:t>Start game and creates an array using numArr.</a:t>
            </a:r>
          </a:p>
          <a:p>
            <a:r>
              <a:rPr lang="en-US"/>
              <a:t>Keeps track of how many moves the user has taken </a:t>
            </a:r>
          </a:p>
          <a:p>
            <a:r>
              <a:rPr lang="en-US"/>
              <a:t>Shuffles board using for loop and random() function.</a:t>
            </a:r>
          </a:p>
          <a:p>
            <a:r>
              <a:rPr lang="en-US"/>
              <a:t>This function creates the 4x4 tiles by setting rows and</a:t>
            </a:r>
            <a:endParaRPr lang="en-US" dirty="0"/>
          </a:p>
          <a:p>
            <a:r>
              <a:rPr lang="en-US"/>
              <a:t>Columns to 4 </a:t>
            </a: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546AE655-068B-413E-AD02-B8F4E19A3D4C}"/>
              </a:ext>
            </a:extLst>
          </p:cNvPr>
          <p:cNvPicPr>
            <a:picLocks noChangeAspect="1"/>
          </p:cNvPicPr>
          <p:nvPr/>
        </p:nvPicPr>
        <p:blipFill>
          <a:blip r:embed="rId2"/>
          <a:stretch>
            <a:fillRect/>
          </a:stretch>
        </p:blipFill>
        <p:spPr>
          <a:xfrm>
            <a:off x="6759880" y="-1123"/>
            <a:ext cx="5436296" cy="6714108"/>
          </a:xfrm>
          <a:prstGeom prst="rect">
            <a:avLst/>
          </a:prstGeom>
        </p:spPr>
      </p:pic>
    </p:spTree>
    <p:extLst>
      <p:ext uri="{BB962C8B-B14F-4D97-AF65-F5344CB8AC3E}">
        <p14:creationId xmlns:p14="http://schemas.microsoft.com/office/powerpoint/2010/main" val="3337658691"/>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DashVTI</vt:lpstr>
      <vt:lpstr>Web Programming 15 Puzzle Group: 4 The Web</vt:lpstr>
      <vt:lpstr>User Statement</vt:lpstr>
      <vt:lpstr>Web Design</vt:lpstr>
      <vt:lpstr>HTML</vt:lpstr>
      <vt:lpstr>CSS</vt:lpstr>
      <vt:lpstr>Timer</vt:lpstr>
      <vt:lpstr>Timer Example</vt:lpstr>
      <vt:lpstr>Scripts.js</vt:lpstr>
      <vt:lpstr>Scripts.js - gameStart()</vt:lpstr>
      <vt:lpstr>Scripts.js gameStart() cont. </vt:lpstr>
      <vt:lpstr>Scripts.js Tables</vt:lpstr>
      <vt:lpstr>Scripts.js - movableCheck()</vt:lpstr>
      <vt:lpstr>Scripts.js final..</vt:lpstr>
      <vt:lpstr>Features of Puzzle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231</cp:revision>
  <dcterms:created xsi:type="dcterms:W3CDTF">2021-11-18T16:15:08Z</dcterms:created>
  <dcterms:modified xsi:type="dcterms:W3CDTF">2021-11-18T22:21:54Z</dcterms:modified>
</cp:coreProperties>
</file>