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3" r:id="rId8"/>
    <p:sldId id="261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0AC600-54DC-B942-8EBA-223E84510A54}" v="1" dt="2020-12-09T21:29:41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772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3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5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4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2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9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1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2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3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0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6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81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71AF1-6C59-B449-AA9E-05BFCEEC2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CH" dirty="0"/>
              <a:t>Factors influencing Suicides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A4C1C-D37B-7F4B-8DEC-3EEA70156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602163"/>
            <a:ext cx="4451347" cy="1720850"/>
          </a:xfrm>
        </p:spPr>
        <p:txBody>
          <a:bodyPr anchor="ctr">
            <a:normAutofit/>
          </a:bodyPr>
          <a:lstStyle/>
          <a:p>
            <a:r>
              <a:rPr lang="en-CH" dirty="0"/>
              <a:t>Team 4</a:t>
            </a:r>
          </a:p>
          <a:p>
            <a:r>
              <a:rPr lang="en-CH" dirty="0"/>
              <a:t>Dominik, Maeva, Julianna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EA992-D1F2-42BD-B168-7F788101A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06" b="15835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72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BF2BCBB7-E54A-447F-98E1-D481D906E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5936" y="1569771"/>
            <a:ext cx="6160757" cy="4840725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809D9303-B492-4780-A845-02AF0FEBE015}"/>
              </a:ext>
            </a:extLst>
          </p:cNvPr>
          <p:cNvGrpSpPr/>
          <p:nvPr/>
        </p:nvGrpSpPr>
        <p:grpSpPr>
          <a:xfrm>
            <a:off x="3669235" y="2169092"/>
            <a:ext cx="5028621" cy="3903598"/>
            <a:chOff x="3669235" y="2266196"/>
            <a:chExt cx="5028621" cy="390359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2FDF6A4-8456-45E8-9CC5-12581EB007FC}"/>
                </a:ext>
              </a:extLst>
            </p:cNvPr>
            <p:cNvSpPr/>
            <p:nvPr/>
          </p:nvSpPr>
          <p:spPr>
            <a:xfrm>
              <a:off x="5371721" y="2266196"/>
              <a:ext cx="772406" cy="3903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4E4AC4C1-F737-4E0C-A417-F349C1DBEFAE}"/>
                </a:ext>
              </a:extLst>
            </p:cNvPr>
            <p:cNvGrpSpPr/>
            <p:nvPr/>
          </p:nvGrpSpPr>
          <p:grpSpPr>
            <a:xfrm>
              <a:off x="3669235" y="3456176"/>
              <a:ext cx="5028621" cy="2713618"/>
              <a:chOff x="3669235" y="3456176"/>
              <a:chExt cx="5028621" cy="271361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108DC3A-8B30-4187-A1AF-C08D4887F065}"/>
                  </a:ext>
                </a:extLst>
              </p:cNvPr>
              <p:cNvSpPr/>
              <p:nvPr/>
            </p:nvSpPr>
            <p:spPr>
              <a:xfrm>
                <a:off x="7074207" y="3456176"/>
                <a:ext cx="772406" cy="27136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E4101B-5879-4056-BE1A-7F8A247C49F0}"/>
                  </a:ext>
                </a:extLst>
              </p:cNvPr>
              <p:cNvSpPr/>
              <p:nvPr/>
            </p:nvSpPr>
            <p:spPr>
              <a:xfrm>
                <a:off x="3669235" y="4870174"/>
                <a:ext cx="772406" cy="12996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DCB6BB9-6DB5-4730-8D6C-6E55E2752871}"/>
                  </a:ext>
                </a:extLst>
              </p:cNvPr>
              <p:cNvSpPr/>
              <p:nvPr/>
            </p:nvSpPr>
            <p:spPr>
              <a:xfrm>
                <a:off x="7925450" y="5038793"/>
                <a:ext cx="772406" cy="111865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E9DAC9-5D59-4771-A399-C1FC75DF3B0E}"/>
                  </a:ext>
                </a:extLst>
              </p:cNvPr>
              <p:cNvSpPr/>
              <p:nvPr/>
            </p:nvSpPr>
            <p:spPr>
              <a:xfrm>
                <a:off x="6222964" y="6073912"/>
                <a:ext cx="772406" cy="8353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EFE31CC-ACCA-490D-A777-52FBB4AE65C9}"/>
                  </a:ext>
                </a:extLst>
              </p:cNvPr>
              <p:cNvSpPr/>
              <p:nvPr/>
            </p:nvSpPr>
            <p:spPr>
              <a:xfrm>
                <a:off x="4520478" y="4395304"/>
                <a:ext cx="772406" cy="177449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6BC7AA3-A385-4696-B6D1-CE09854B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/>
          <a:lstStyle/>
          <a:p>
            <a:r>
              <a:rPr lang="fr-BE" dirty="0"/>
              <a:t>GRAPH : Suicide BY AGE RANGE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48564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1840-5BC3-6B47-9BE7-C2B99EDB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50" y="2302006"/>
            <a:ext cx="2302971" cy="1792744"/>
          </a:xfrm>
        </p:spPr>
        <p:txBody>
          <a:bodyPr>
            <a:normAutofit/>
          </a:bodyPr>
          <a:lstStyle/>
          <a:p>
            <a:pPr algn="ctr"/>
            <a:r>
              <a:rPr lang="fr-BE" dirty="0"/>
              <a:t>GRAPH : Suicide BY country</a:t>
            </a:r>
            <a:endParaRPr lang="en-CH" dirty="0"/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08D8277D-96FC-428E-9EB6-C1E9AC50B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4621" y="-493613"/>
            <a:ext cx="9229978" cy="738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6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46BC7AA3-A385-4696-B6D1-CE09854B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72" y="186440"/>
            <a:ext cx="10330269" cy="655637"/>
          </a:xfrm>
        </p:spPr>
        <p:txBody>
          <a:bodyPr>
            <a:normAutofit/>
          </a:bodyPr>
          <a:lstStyle/>
          <a:p>
            <a:r>
              <a:rPr lang="fr-BE" dirty="0"/>
              <a:t>GRAPH : Suicide BY ALCOHOL CONSUMPTION</a:t>
            </a:r>
            <a:endParaRPr lang="en-CH" dirty="0"/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AC7960B4-C771-4733-977F-5245A8752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9289" y="95656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1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BA99-9FF0-4757-AAAC-FDB96A35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7FFDC-58FF-4C94-AF81-30B9F302D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311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A41BC286-0AF1-4368-B284-8E1F71E435FE}"/>
              </a:ext>
            </a:extLst>
          </p:cNvPr>
          <p:cNvSpPr txBox="1"/>
          <p:nvPr/>
        </p:nvSpPr>
        <p:spPr>
          <a:xfrm>
            <a:off x="3293574" y="3555641"/>
            <a:ext cx="36522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lvl="2" indent="0">
              <a:buNone/>
            </a:pPr>
            <a:r>
              <a:rPr lang="en-CH" dirty="0"/>
              <a:t>Smoking</a:t>
            </a:r>
            <a:r>
              <a:rPr lang="fr-BE" dirty="0"/>
              <a:t> </a:t>
            </a:r>
            <a:r>
              <a:rPr lang="fr-BE" dirty="0" err="1"/>
              <a:t>habbits</a:t>
            </a:r>
            <a:endParaRPr lang="fr-BE" dirty="0"/>
          </a:p>
          <a:p>
            <a:pPr marL="720000" lvl="2" indent="0">
              <a:buNone/>
            </a:pPr>
            <a:endParaRPr lang="en-CH" dirty="0"/>
          </a:p>
          <a:p>
            <a:pPr marL="720000" lvl="2" indent="0">
              <a:buNone/>
            </a:pPr>
            <a:r>
              <a:rPr lang="en-CH" dirty="0"/>
              <a:t>Alcohol consumption</a:t>
            </a:r>
            <a:endParaRPr lang="fr-BE" dirty="0"/>
          </a:p>
          <a:p>
            <a:pPr marL="720000" lvl="2" indent="0">
              <a:buNone/>
            </a:pPr>
            <a:endParaRPr lang="en-CH" dirty="0"/>
          </a:p>
          <a:p>
            <a:pPr marL="720000" lvl="2" indent="0">
              <a:buNone/>
            </a:pPr>
            <a:r>
              <a:rPr lang="en-CH" dirty="0"/>
              <a:t>Unemployment rate</a:t>
            </a:r>
            <a:endParaRPr lang="fr-BE" dirty="0"/>
          </a:p>
          <a:p>
            <a:pPr marL="720000" lvl="2" indent="0">
              <a:buNone/>
            </a:pPr>
            <a:endParaRPr lang="en-CH" dirty="0"/>
          </a:p>
          <a:p>
            <a:pPr marL="720000" lvl="2" indent="0">
              <a:buNone/>
            </a:pPr>
            <a:r>
              <a:rPr lang="en-CH" dirty="0"/>
              <a:t>Population</a:t>
            </a:r>
          </a:p>
          <a:p>
            <a:endParaRPr lang="fr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ECAC7-DC57-924E-B280-5D7392E6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Source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6A26A-4D8C-034C-9C54-65F8CEDC0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499" y="1773849"/>
            <a:ext cx="10191475" cy="1789044"/>
          </a:xfrm>
        </p:spPr>
        <p:txBody>
          <a:bodyPr>
            <a:noAutofit/>
          </a:bodyPr>
          <a:lstStyle/>
          <a:p>
            <a:r>
              <a:rPr lang="en-CH" dirty="0"/>
              <a:t>Original data set from Kaggle</a:t>
            </a:r>
          </a:p>
          <a:p>
            <a:r>
              <a:rPr lang="en-CH" dirty="0"/>
              <a:t>REST Alpha2 country codes</a:t>
            </a:r>
          </a:p>
          <a:p>
            <a:r>
              <a:rPr lang="en-CH" dirty="0"/>
              <a:t>Additional data from the World Bank API</a:t>
            </a:r>
            <a:endParaRPr lang="fr-BE" dirty="0"/>
          </a:p>
          <a:p>
            <a:pPr marL="0" indent="0">
              <a:buNone/>
            </a:pPr>
            <a:endParaRPr lang="en-CH" dirty="0"/>
          </a:p>
          <a:p>
            <a:pPr marL="720000" lvl="2" indent="0">
              <a:buNone/>
            </a:pPr>
            <a:r>
              <a:rPr lang="fr-BE" dirty="0"/>
              <a:t>	</a:t>
            </a:r>
            <a:endParaRPr lang="en-CH" dirty="0"/>
          </a:p>
        </p:txBody>
      </p:sp>
      <p:pic>
        <p:nvPicPr>
          <p:cNvPr id="5" name="Graphique 4" descr="Fumer avec un remplissage uni">
            <a:extLst>
              <a:ext uri="{FF2B5EF4-FFF2-40B4-BE49-F238E27FC236}">
                <a16:creationId xmlns:a16="http://schemas.microsoft.com/office/drawing/2014/main" id="{58B91BC7-6B03-4E71-8992-AAA29DE66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3365" y="3489912"/>
            <a:ext cx="371060" cy="371060"/>
          </a:xfrm>
          <a:prstGeom prst="rect">
            <a:avLst/>
          </a:prstGeom>
        </p:spPr>
      </p:pic>
      <p:pic>
        <p:nvPicPr>
          <p:cNvPr id="9" name="Graphique 8" descr="Vin avec un remplissage uni">
            <a:extLst>
              <a:ext uri="{FF2B5EF4-FFF2-40B4-BE49-F238E27FC236}">
                <a16:creationId xmlns:a16="http://schemas.microsoft.com/office/drawing/2014/main" id="{554F1E2F-EA6E-49E8-B039-3E058F4FE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3757" y="4103351"/>
            <a:ext cx="371061" cy="371061"/>
          </a:xfrm>
          <a:prstGeom prst="rect">
            <a:avLst/>
          </a:prstGeom>
        </p:spPr>
      </p:pic>
      <p:pic>
        <p:nvPicPr>
          <p:cNvPr id="11" name="Graphique 10" descr="Groupe de personnes avec un remplissage uni">
            <a:extLst>
              <a:ext uri="{FF2B5EF4-FFF2-40B4-BE49-F238E27FC236}">
                <a16:creationId xmlns:a16="http://schemas.microsoft.com/office/drawing/2014/main" id="{34C82069-B69D-45E4-BB29-C2F9F73B09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03365" y="5222084"/>
            <a:ext cx="316397" cy="316397"/>
          </a:xfrm>
          <a:prstGeom prst="rect">
            <a:avLst/>
          </a:prstGeom>
        </p:spPr>
      </p:pic>
      <p:pic>
        <p:nvPicPr>
          <p:cNvPr id="13" name="Graphique 12" descr="Porte-bloc avec un remplissage uni">
            <a:extLst>
              <a:ext uri="{FF2B5EF4-FFF2-40B4-BE49-F238E27FC236}">
                <a16:creationId xmlns:a16="http://schemas.microsoft.com/office/drawing/2014/main" id="{4FFA1226-875E-45DD-B204-F49E99CAD6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93574" y="4667184"/>
            <a:ext cx="311426" cy="31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3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EA46-8DC0-4D48-B647-F0FAAA5D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6CEF-023A-D148-B143-8321A08EC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955127"/>
            <a:ext cx="10026650" cy="3978275"/>
          </a:xfrm>
        </p:spPr>
        <p:txBody>
          <a:bodyPr>
            <a:noAutofit/>
          </a:bodyPr>
          <a:lstStyle/>
          <a:p>
            <a:r>
              <a:rPr lang="en-CH" dirty="0"/>
              <a:t>Load the original dataset into MySQL from a csv</a:t>
            </a:r>
          </a:p>
          <a:p>
            <a:r>
              <a:rPr lang="fr-BE" dirty="0"/>
              <a:t>S</a:t>
            </a:r>
            <a:r>
              <a:rPr lang="en-CH" dirty="0"/>
              <a:t>har</a:t>
            </a:r>
            <a:r>
              <a:rPr lang="fr-BE" dirty="0"/>
              <a:t>e</a:t>
            </a:r>
            <a:r>
              <a:rPr lang="en-CH" dirty="0"/>
              <a:t> a file this way may cause complications</a:t>
            </a:r>
          </a:p>
          <a:p>
            <a:pPr lvl="2"/>
            <a:r>
              <a:rPr lang="en-CH" dirty="0"/>
              <a:t>Hosted our MySQL database on a AWS instance</a:t>
            </a:r>
          </a:p>
          <a:p>
            <a:r>
              <a:rPr lang="en-CH" dirty="0"/>
              <a:t>Us</a:t>
            </a:r>
            <a:r>
              <a:rPr lang="fr-BE" dirty="0"/>
              <a:t>e </a:t>
            </a:r>
            <a:r>
              <a:rPr lang="en-CH" dirty="0"/>
              <a:t>this connection, reproductivity was ensured</a:t>
            </a:r>
          </a:p>
          <a:p>
            <a:r>
              <a:rPr lang="en-CH" dirty="0"/>
              <a:t>Add the country codes through REST “name” functionality</a:t>
            </a:r>
          </a:p>
          <a:p>
            <a:r>
              <a:rPr lang="en-CH" dirty="0"/>
              <a:t>The World Development Indicators (WDIs) were loaded directly into KNIME using the API extraction</a:t>
            </a:r>
          </a:p>
          <a:p>
            <a:pPr lvl="2"/>
            <a:r>
              <a:rPr lang="en-CH" dirty="0"/>
              <a:t>Us</a:t>
            </a:r>
            <a:r>
              <a:rPr lang="fr-BE" dirty="0" err="1"/>
              <a:t>ing</a:t>
            </a:r>
            <a:r>
              <a:rPr lang="en-CH" dirty="0"/>
              <a:t> an .xlsx file with the API codes hosted on OneDrive for reproductivity</a:t>
            </a:r>
          </a:p>
        </p:txBody>
      </p:sp>
      <p:pic>
        <p:nvPicPr>
          <p:cNvPr id="7" name="Graphique 6" descr="Charger avec un remplissage uni">
            <a:extLst>
              <a:ext uri="{FF2B5EF4-FFF2-40B4-BE49-F238E27FC236}">
                <a16:creationId xmlns:a16="http://schemas.microsoft.com/office/drawing/2014/main" id="{486018CE-DEE5-45B7-8239-F8C9E237E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3987" y="722986"/>
            <a:ext cx="2056726" cy="205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5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B958-B481-0E41-90FD-180F101A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CH" dirty="0"/>
              <a:t>tl data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74378-1AB9-1747-AC27-6AB564065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2529167"/>
            <a:ext cx="10026650" cy="3978275"/>
          </a:xfrm>
        </p:spPr>
        <p:txBody>
          <a:bodyPr>
            <a:noAutofit/>
          </a:bodyPr>
          <a:lstStyle/>
          <a:p>
            <a:r>
              <a:rPr lang="en-CH" dirty="0"/>
              <a:t>Filter country code maping column</a:t>
            </a:r>
          </a:p>
          <a:p>
            <a:r>
              <a:rPr lang="en-CH" dirty="0"/>
              <a:t>Join the table with the country code</a:t>
            </a:r>
          </a:p>
          <a:p>
            <a:r>
              <a:rPr lang="en-CH" dirty="0"/>
              <a:t>Variables in KNIME</a:t>
            </a:r>
          </a:p>
          <a:p>
            <a:r>
              <a:rPr lang="en-GB" dirty="0"/>
              <a:t>World bank API implementation until  the join after the loop ending including data wrangling problems and decisions</a:t>
            </a:r>
          </a:p>
        </p:txBody>
      </p:sp>
      <p:sp>
        <p:nvSpPr>
          <p:cNvPr id="5" name="Cylindre 4">
            <a:extLst>
              <a:ext uri="{FF2B5EF4-FFF2-40B4-BE49-F238E27FC236}">
                <a16:creationId xmlns:a16="http://schemas.microsoft.com/office/drawing/2014/main" id="{C216866E-D7CA-4B90-A6A4-3831A052367A}"/>
              </a:ext>
            </a:extLst>
          </p:cNvPr>
          <p:cNvSpPr/>
          <p:nvPr/>
        </p:nvSpPr>
        <p:spPr>
          <a:xfrm>
            <a:off x="7295661" y="1516440"/>
            <a:ext cx="825135" cy="568637"/>
          </a:xfrm>
          <a:prstGeom prst="can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Cylindre 5">
            <a:extLst>
              <a:ext uri="{FF2B5EF4-FFF2-40B4-BE49-F238E27FC236}">
                <a16:creationId xmlns:a16="http://schemas.microsoft.com/office/drawing/2014/main" id="{04DB4C4E-949C-48A7-BC00-6290530329FA}"/>
              </a:ext>
            </a:extLst>
          </p:cNvPr>
          <p:cNvSpPr/>
          <p:nvPr/>
        </p:nvSpPr>
        <p:spPr>
          <a:xfrm>
            <a:off x="10412745" y="1494359"/>
            <a:ext cx="825135" cy="590718"/>
          </a:xfrm>
          <a:prstGeom prst="can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B80B8B-21E0-4536-9128-F192D33C818E}"/>
              </a:ext>
            </a:extLst>
          </p:cNvPr>
          <p:cNvSpPr/>
          <p:nvPr/>
        </p:nvSpPr>
        <p:spPr>
          <a:xfrm>
            <a:off x="8828834" y="1575827"/>
            <a:ext cx="807028" cy="4878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7A6FB6C3-7A81-47B3-B943-9D6F1981EB5D}"/>
              </a:ext>
            </a:extLst>
          </p:cNvPr>
          <p:cNvSpPr/>
          <p:nvPr/>
        </p:nvSpPr>
        <p:spPr>
          <a:xfrm>
            <a:off x="7824998" y="2240000"/>
            <a:ext cx="3013608" cy="3547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9A2BF19-552A-477A-877D-0013CEEF76DA}"/>
              </a:ext>
            </a:extLst>
          </p:cNvPr>
          <p:cNvCxnSpPr>
            <a:cxnSpLocks/>
          </p:cNvCxnSpPr>
          <p:nvPr/>
        </p:nvCxnSpPr>
        <p:spPr>
          <a:xfrm>
            <a:off x="8252526" y="1873306"/>
            <a:ext cx="3731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9111B6B4-AD03-426A-9A53-86B6F109678E}"/>
              </a:ext>
            </a:extLst>
          </p:cNvPr>
          <p:cNvCxnSpPr>
            <a:cxnSpLocks/>
          </p:cNvCxnSpPr>
          <p:nvPr/>
        </p:nvCxnSpPr>
        <p:spPr>
          <a:xfrm>
            <a:off x="9831816" y="1863720"/>
            <a:ext cx="3731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18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0980-4831-C14C-9E33-FBAC97C9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CH" dirty="0"/>
              <a:t>ata visualization -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26645-1590-3D4D-A6A3-5498A8BD1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2073922"/>
            <a:ext cx="10026650" cy="3978275"/>
          </a:xfrm>
        </p:spPr>
        <p:txBody>
          <a:bodyPr/>
          <a:lstStyle/>
          <a:p>
            <a:r>
              <a:rPr lang="en-CH" dirty="0"/>
              <a:t>Filtere out all missing values</a:t>
            </a:r>
          </a:p>
          <a:p>
            <a:r>
              <a:rPr lang="en-CH" dirty="0"/>
              <a:t>Using a histogram</a:t>
            </a:r>
            <a:r>
              <a:rPr lang="fr-BE" dirty="0"/>
              <a:t>           </a:t>
            </a:r>
            <a:r>
              <a:rPr lang="en-CH" dirty="0"/>
              <a:t>we mainly have observations for 2010</a:t>
            </a:r>
          </a:p>
          <a:p>
            <a:pPr lvl="2"/>
            <a:r>
              <a:rPr lang="en-CH" dirty="0"/>
              <a:t>Switch to a cross-sectional analysis from a time series</a:t>
            </a:r>
          </a:p>
          <a:p>
            <a:pPr lvl="2"/>
            <a:r>
              <a:rPr lang="en-CH" dirty="0"/>
              <a:t>Filter out any observations not belonging to that year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C2C4803-181F-41E7-9C54-01A3CC94DDFA}"/>
              </a:ext>
            </a:extLst>
          </p:cNvPr>
          <p:cNvSpPr/>
          <p:nvPr/>
        </p:nvSpPr>
        <p:spPr>
          <a:xfrm>
            <a:off x="3601615" y="2713373"/>
            <a:ext cx="522515" cy="2035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Graphique 5" descr="Serpillière et seau avec un remplissage uni">
            <a:extLst>
              <a:ext uri="{FF2B5EF4-FFF2-40B4-BE49-F238E27FC236}">
                <a16:creationId xmlns:a16="http://schemas.microsoft.com/office/drawing/2014/main" id="{28F7F73B-F9AB-4A8C-B1B5-19BC06386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56" y="4278609"/>
            <a:ext cx="2180635" cy="218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7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1840-5BC3-6B47-9BE7-C2B99EDB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Visualization – general facts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E7A9578-F3B8-44E3-96A2-2520FD09E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00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5584-FB6A-4849-A517-FD0D7867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CH" dirty="0"/>
              <a:t>ata visualization – total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078EF-FEBB-FE42-A669-368F88BDC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CH" dirty="0"/>
              <a:t>wo variables that encompased the whole population</a:t>
            </a:r>
          </a:p>
          <a:p>
            <a:pPr lvl="2"/>
            <a:r>
              <a:rPr lang="en-CH" dirty="0"/>
              <a:t>GPD per Capita</a:t>
            </a:r>
          </a:p>
          <a:p>
            <a:pPr lvl="2"/>
            <a:r>
              <a:rPr lang="en-CH" dirty="0"/>
              <a:t>Population</a:t>
            </a:r>
          </a:p>
          <a:p>
            <a:r>
              <a:rPr lang="en-CH" dirty="0"/>
              <a:t>Population graph straight forward</a:t>
            </a:r>
          </a:p>
          <a:p>
            <a:pPr lvl="2"/>
            <a:r>
              <a:rPr lang="en-CH" dirty="0"/>
              <a:t>No clear correlation but some connection</a:t>
            </a:r>
          </a:p>
          <a:p>
            <a:r>
              <a:rPr lang="en-CH" dirty="0"/>
              <a:t>Decided to do a log-log transformation for GDP per Capita</a:t>
            </a:r>
          </a:p>
          <a:p>
            <a:pPr lvl="2"/>
            <a:r>
              <a:rPr lang="en-CH" dirty="0"/>
              <a:t>Absolutely no correlation between GDP per Capita and number of suicides</a:t>
            </a:r>
          </a:p>
        </p:txBody>
      </p:sp>
    </p:spTree>
    <p:extLst>
      <p:ext uri="{BB962C8B-B14F-4D97-AF65-F5344CB8AC3E}">
        <p14:creationId xmlns:p14="http://schemas.microsoft.com/office/powerpoint/2010/main" val="40775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B6AC-DD57-1149-9F51-4B120173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Data visualization – by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9425A-062D-D545-A18A-44226D2EB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Some of the variables had a division by gender</a:t>
            </a:r>
          </a:p>
          <a:p>
            <a:r>
              <a:rPr lang="en-CH" dirty="0"/>
              <a:t>Smoking has no correlation to number of suicides</a:t>
            </a:r>
          </a:p>
          <a:p>
            <a:pPr lvl="2"/>
            <a:r>
              <a:rPr lang="en-CH" dirty="0"/>
              <a:t>Average smokers larger tandancy to commit suicide</a:t>
            </a:r>
          </a:p>
          <a:p>
            <a:r>
              <a:rPr lang="en-CH" dirty="0"/>
              <a:t>There is a small amount of correlation between unemployment and number of suicides but almost neglegable</a:t>
            </a:r>
          </a:p>
          <a:p>
            <a:r>
              <a:rPr lang="en-GB" dirty="0"/>
              <a:t>For alcohol we decided to do a log-log analysis</a:t>
            </a:r>
            <a:endParaRPr lang="en-CH" dirty="0"/>
          </a:p>
          <a:p>
            <a:pPr lvl="2"/>
            <a:r>
              <a:rPr lang="en-CH" dirty="0"/>
              <a:t>Definite correlation between alcohol consumption and suicide rate</a:t>
            </a:r>
            <a:endParaRPr lang="en-GB" dirty="0"/>
          </a:p>
        </p:txBody>
      </p:sp>
      <p:pic>
        <p:nvPicPr>
          <p:cNvPr id="5" name="Graphique 4" descr="Masculin avec un remplissage uni">
            <a:extLst>
              <a:ext uri="{FF2B5EF4-FFF2-40B4-BE49-F238E27FC236}">
                <a16:creationId xmlns:a16="http://schemas.microsoft.com/office/drawing/2014/main" id="{42B60995-2E26-457F-913F-8B9AC3FE8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1757" y="679028"/>
            <a:ext cx="914400" cy="914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5AC15E0-82C0-46F7-B4F8-180A39E42F9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174387" y="726231"/>
            <a:ext cx="819993" cy="81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02320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_2SEEDS">
      <a:dk1>
        <a:srgbClr val="000000"/>
      </a:dk1>
      <a:lt1>
        <a:srgbClr val="FFFFFF"/>
      </a:lt1>
      <a:dk2>
        <a:srgbClr val="242A41"/>
      </a:dk2>
      <a:lt2>
        <a:srgbClr val="E2E3E8"/>
      </a:lt2>
      <a:accent1>
        <a:srgbClr val="B6A03C"/>
      </a:accent1>
      <a:accent2>
        <a:srgbClr val="EA8847"/>
      </a:accent2>
      <a:accent3>
        <a:srgbClr val="93A94E"/>
      </a:accent3>
      <a:accent4>
        <a:srgbClr val="3BA9E9"/>
      </a:accent4>
      <a:accent5>
        <a:srgbClr val="6E89EE"/>
      </a:accent5>
      <a:accent6>
        <a:srgbClr val="6E4EEB"/>
      </a:accent6>
      <a:hlink>
        <a:srgbClr val="6976AE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322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 Light</vt:lpstr>
      <vt:lpstr>Rockwell Nova Light</vt:lpstr>
      <vt:lpstr>Wingdings</vt:lpstr>
      <vt:lpstr>LeafVTI</vt:lpstr>
      <vt:lpstr>Factors influencing Suicides</vt:lpstr>
      <vt:lpstr>PowerPoint Presentation</vt:lpstr>
      <vt:lpstr>Source of the data</vt:lpstr>
      <vt:lpstr>Data infrastructure</vt:lpstr>
      <vt:lpstr>Etl data pipeline</vt:lpstr>
      <vt:lpstr>Data visualization - cleaning</vt:lpstr>
      <vt:lpstr>Data Visualization – general facts</vt:lpstr>
      <vt:lpstr>Data visualization – total population</vt:lpstr>
      <vt:lpstr>Data visualization – by Gender</vt:lpstr>
      <vt:lpstr>GRAPH : Suicide BY AGE RANGE</vt:lpstr>
      <vt:lpstr>GRAPH : Suicide BY country</vt:lpstr>
      <vt:lpstr>GRAPH : Suicide BY ALCOHOL CONSUMPTION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influencing Suicides</dc:title>
  <dc:creator>Terez Szabo</dc:creator>
  <cp:lastModifiedBy>Maeva Braeckevelt</cp:lastModifiedBy>
  <cp:revision>15</cp:revision>
  <dcterms:created xsi:type="dcterms:W3CDTF">2020-12-09T20:46:39Z</dcterms:created>
  <dcterms:modified xsi:type="dcterms:W3CDTF">2020-12-10T16:50:29Z</dcterms:modified>
</cp:coreProperties>
</file>