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8" r:id="rId10"/>
    <p:sldId id="270" r:id="rId11"/>
    <p:sldId id="267" r:id="rId12"/>
    <p:sldId id="263" r:id="rId13"/>
    <p:sldId id="261" r:id="rId14"/>
    <p:sldId id="269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C600-54DC-B942-8EBA-223E84510A54}" v="18" dt="2020-12-11T13:48:43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45"/>
  </p:normalViewPr>
  <p:slideViewPr>
    <p:cSldViewPr snapToGrid="0" snapToObjects="1">
      <p:cViewPr varScale="1">
        <p:scale>
          <a:sx n="67" d="100"/>
          <a:sy n="67" d="100"/>
        </p:scale>
        <p:origin x="164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z Szabo" userId="42e7e467-1161-451a-9926-179cfa22533b" providerId="ADAL" clId="{710AC600-54DC-B942-8EBA-223E84510A54}"/>
    <pc:docChg chg="undo custSel addSld modSld sldOrd">
      <pc:chgData name="Terez Szabo" userId="42e7e467-1161-451a-9926-179cfa22533b" providerId="ADAL" clId="{710AC600-54DC-B942-8EBA-223E84510A54}" dt="2020-12-11T13:49:29.438" v="140" actId="729"/>
      <pc:docMkLst>
        <pc:docMk/>
      </pc:docMkLst>
      <pc:sldChg chg="modSp mod">
        <pc:chgData name="Terez Szabo" userId="42e7e467-1161-451a-9926-179cfa22533b" providerId="ADAL" clId="{710AC600-54DC-B942-8EBA-223E84510A54}" dt="2020-12-11T13:49:01.035" v="139" actId="1076"/>
        <pc:sldMkLst>
          <pc:docMk/>
          <pc:sldMk cId="407757707" sldId="261"/>
        </pc:sldMkLst>
        <pc:spChg chg="mod">
          <ac:chgData name="Terez Szabo" userId="42e7e467-1161-451a-9926-179cfa22533b" providerId="ADAL" clId="{710AC600-54DC-B942-8EBA-223E84510A54}" dt="2020-12-11T13:48:54.288" v="137" actId="20577"/>
          <ac:spMkLst>
            <pc:docMk/>
            <pc:sldMk cId="407757707" sldId="261"/>
            <ac:spMk id="3" creationId="{3C0078EF-FEBB-FE42-A669-368F88BDC1FB}"/>
          </ac:spMkLst>
        </pc:spChg>
        <pc:picChg chg="mod">
          <ac:chgData name="Terez Szabo" userId="42e7e467-1161-451a-9926-179cfa22533b" providerId="ADAL" clId="{710AC600-54DC-B942-8EBA-223E84510A54}" dt="2020-12-11T13:49:01.035" v="139" actId="1076"/>
          <ac:picMkLst>
            <pc:docMk/>
            <pc:sldMk cId="407757707" sldId="261"/>
            <ac:picMk id="4" creationId="{C4E9DB58-9007-4346-B049-ED4963C31871}"/>
          </ac:picMkLst>
        </pc:picChg>
      </pc:sldChg>
      <pc:sldChg chg="mod modShow modNotesTx">
        <pc:chgData name="Terez Szabo" userId="42e7e467-1161-451a-9926-179cfa22533b" providerId="ADAL" clId="{710AC600-54DC-B942-8EBA-223E84510A54}" dt="2020-12-11T13:49:29.438" v="140" actId="729"/>
        <pc:sldMkLst>
          <pc:docMk/>
          <pc:sldMk cId="1311002320" sldId="262"/>
        </pc:sldMkLst>
      </pc:sldChg>
      <pc:sldChg chg="mod ord modShow">
        <pc:chgData name="Terez Szabo" userId="42e7e467-1161-451a-9926-179cfa22533b" providerId="ADAL" clId="{710AC600-54DC-B942-8EBA-223E84510A54}" dt="2020-12-11T13:38:16.190" v="29" actId="729"/>
        <pc:sldMkLst>
          <pc:docMk/>
          <pc:sldMk cId="103008590" sldId="263"/>
        </pc:sldMkLst>
      </pc:sldChg>
      <pc:sldChg chg="modSp mod ord">
        <pc:chgData name="Terez Szabo" userId="42e7e467-1161-451a-9926-179cfa22533b" providerId="ADAL" clId="{710AC600-54DC-B942-8EBA-223E84510A54}" dt="2020-12-11T13:38:59.888" v="36" actId="1076"/>
        <pc:sldMkLst>
          <pc:docMk/>
          <pc:sldMk cId="2485647702" sldId="265"/>
        </pc:sldMkLst>
        <pc:spChg chg="mod">
          <ac:chgData name="Terez Szabo" userId="42e7e467-1161-451a-9926-179cfa22533b" providerId="ADAL" clId="{710AC600-54DC-B942-8EBA-223E84510A54}" dt="2020-12-11T13:38:53.688" v="35" actId="179"/>
          <ac:spMkLst>
            <pc:docMk/>
            <pc:sldMk cId="2485647702" sldId="265"/>
            <ac:spMk id="15" creationId="{7D11FE9C-B6D9-4FDE-9E8E-1C09F5384E63}"/>
          </ac:spMkLst>
        </pc:spChg>
        <pc:picChg chg="mod">
          <ac:chgData name="Terez Szabo" userId="42e7e467-1161-451a-9926-179cfa22533b" providerId="ADAL" clId="{710AC600-54DC-B942-8EBA-223E84510A54}" dt="2020-12-11T13:38:59.888" v="36" actId="1076"/>
          <ac:picMkLst>
            <pc:docMk/>
            <pc:sldMk cId="2485647702" sldId="265"/>
            <ac:picMk id="6" creationId="{72BE9715-22CE-47F7-AE40-40300F76B0A7}"/>
          </ac:picMkLst>
        </pc:picChg>
      </pc:sldChg>
      <pc:sldChg chg="modSp mod ord">
        <pc:chgData name="Terez Szabo" userId="42e7e467-1161-451a-9926-179cfa22533b" providerId="ADAL" clId="{710AC600-54DC-B942-8EBA-223E84510A54}" dt="2020-12-11T13:39:13.938" v="37" actId="5793"/>
        <pc:sldMkLst>
          <pc:docMk/>
          <pc:sldMk cId="184806501" sldId="266"/>
        </pc:sldMkLst>
        <pc:spChg chg="mod">
          <ac:chgData name="Terez Szabo" userId="42e7e467-1161-451a-9926-179cfa22533b" providerId="ADAL" clId="{710AC600-54DC-B942-8EBA-223E84510A54}" dt="2020-12-11T13:39:13.938" v="37" actId="5793"/>
          <ac:spMkLst>
            <pc:docMk/>
            <pc:sldMk cId="184806501" sldId="266"/>
            <ac:spMk id="5" creationId="{63F277A9-516D-4900-84BA-7CD79DAE5618}"/>
          </ac:spMkLst>
        </pc:spChg>
      </pc:sldChg>
      <pc:sldChg chg="addSp delSp modSp mod ord">
        <pc:chgData name="Terez Szabo" userId="42e7e467-1161-451a-9926-179cfa22533b" providerId="ADAL" clId="{710AC600-54DC-B942-8EBA-223E84510A54}" dt="2020-12-11T13:45:06.932" v="72" actId="1076"/>
        <pc:sldMkLst>
          <pc:docMk/>
          <pc:sldMk cId="2458617161" sldId="267"/>
        </pc:sldMkLst>
        <pc:picChg chg="del">
          <ac:chgData name="Terez Szabo" userId="42e7e467-1161-451a-9926-179cfa22533b" providerId="ADAL" clId="{710AC600-54DC-B942-8EBA-223E84510A54}" dt="2020-12-11T13:43:04.147" v="62" actId="478"/>
          <ac:picMkLst>
            <pc:docMk/>
            <pc:sldMk cId="2458617161" sldId="267"/>
            <ac:picMk id="3" creationId="{AC7960B4-C771-4733-977F-5245A8752D82}"/>
          </ac:picMkLst>
        </pc:picChg>
        <pc:picChg chg="add del mod">
          <ac:chgData name="Terez Szabo" userId="42e7e467-1161-451a-9926-179cfa22533b" providerId="ADAL" clId="{710AC600-54DC-B942-8EBA-223E84510A54}" dt="2020-12-11T13:43:25.728" v="65" actId="478"/>
          <ac:picMkLst>
            <pc:docMk/>
            <pc:sldMk cId="2458617161" sldId="267"/>
            <ac:picMk id="4" creationId="{546B9EF8-B29E-5E46-802A-D1C20268DC9E}"/>
          </ac:picMkLst>
        </pc:picChg>
        <pc:picChg chg="add del mod">
          <ac:chgData name="Terez Szabo" userId="42e7e467-1161-451a-9926-179cfa22533b" providerId="ADAL" clId="{710AC600-54DC-B942-8EBA-223E84510A54}" dt="2020-12-11T13:43:25.728" v="65" actId="478"/>
          <ac:picMkLst>
            <pc:docMk/>
            <pc:sldMk cId="2458617161" sldId="267"/>
            <ac:picMk id="5" creationId="{F1BC35B4-DA4B-D842-AFCD-F480EED24D61}"/>
          </ac:picMkLst>
        </pc:picChg>
        <pc:picChg chg="add del mod">
          <ac:chgData name="Terez Szabo" userId="42e7e467-1161-451a-9926-179cfa22533b" providerId="ADAL" clId="{710AC600-54DC-B942-8EBA-223E84510A54}" dt="2020-12-11T13:43:29.455" v="66" actId="478"/>
          <ac:picMkLst>
            <pc:docMk/>
            <pc:sldMk cId="2458617161" sldId="267"/>
            <ac:picMk id="6" creationId="{2EBC9290-159A-2848-8E15-C4D5B5C4EB20}"/>
          </ac:picMkLst>
        </pc:picChg>
        <pc:picChg chg="add del mod">
          <ac:chgData name="Terez Szabo" userId="42e7e467-1161-451a-9926-179cfa22533b" providerId="ADAL" clId="{710AC600-54DC-B942-8EBA-223E84510A54}" dt="2020-12-11T13:44:46.442" v="69" actId="478"/>
          <ac:picMkLst>
            <pc:docMk/>
            <pc:sldMk cId="2458617161" sldId="267"/>
            <ac:picMk id="7" creationId="{D2532AAA-41A6-2145-8081-89A8500B4AD1}"/>
          </ac:picMkLst>
        </pc:picChg>
        <pc:picChg chg="add del mod">
          <ac:chgData name="Terez Szabo" userId="42e7e467-1161-451a-9926-179cfa22533b" providerId="ADAL" clId="{710AC600-54DC-B942-8EBA-223E84510A54}" dt="2020-12-11T13:44:33.308" v="68" actId="478"/>
          <ac:picMkLst>
            <pc:docMk/>
            <pc:sldMk cId="2458617161" sldId="267"/>
            <ac:picMk id="8" creationId="{534F0ABA-2E3E-C948-92AB-66A89F2CED90}"/>
          </ac:picMkLst>
        </pc:picChg>
        <pc:picChg chg="add mod">
          <ac:chgData name="Terez Szabo" userId="42e7e467-1161-451a-9926-179cfa22533b" providerId="ADAL" clId="{710AC600-54DC-B942-8EBA-223E84510A54}" dt="2020-12-11T13:45:06.932" v="72" actId="1076"/>
          <ac:picMkLst>
            <pc:docMk/>
            <pc:sldMk cId="2458617161" sldId="267"/>
            <ac:picMk id="10" creationId="{A00C5D16-95A8-D843-AA2E-5BDB4CFB0C55}"/>
          </ac:picMkLst>
        </pc:picChg>
      </pc:sldChg>
      <pc:sldChg chg="addSp delSp modSp new mod modNotesTx">
        <pc:chgData name="Terez Szabo" userId="42e7e467-1161-451a-9926-179cfa22533b" providerId="ADAL" clId="{710AC600-54DC-B942-8EBA-223E84510A54}" dt="2020-12-11T13:37:56.371" v="27" actId="404"/>
        <pc:sldMkLst>
          <pc:docMk/>
          <pc:sldMk cId="410148669" sldId="268"/>
        </pc:sldMkLst>
        <pc:spChg chg="mod">
          <ac:chgData name="Terez Szabo" userId="42e7e467-1161-451a-9926-179cfa22533b" providerId="ADAL" clId="{710AC600-54DC-B942-8EBA-223E84510A54}" dt="2020-12-11T13:37:09.100" v="21" actId="27636"/>
          <ac:spMkLst>
            <pc:docMk/>
            <pc:sldMk cId="410148669" sldId="268"/>
            <ac:spMk id="2" creationId="{8EACBC7C-1508-DE47-9E7A-4F0D2693770C}"/>
          </ac:spMkLst>
        </pc:spChg>
        <pc:spChg chg="del">
          <ac:chgData name="Terez Szabo" userId="42e7e467-1161-451a-9926-179cfa22533b" providerId="ADAL" clId="{710AC600-54DC-B942-8EBA-223E84510A54}" dt="2020-12-11T13:36:21.825" v="4" actId="478"/>
          <ac:spMkLst>
            <pc:docMk/>
            <pc:sldMk cId="410148669" sldId="268"/>
            <ac:spMk id="3" creationId="{67B8A6EE-48E1-EE43-AD0D-7C829102044A}"/>
          </ac:spMkLst>
        </pc:spChg>
        <pc:picChg chg="add del mod">
          <ac:chgData name="Terez Szabo" userId="42e7e467-1161-451a-9926-179cfa22533b" providerId="ADAL" clId="{710AC600-54DC-B942-8EBA-223E84510A54}" dt="2020-12-11T13:36:25.694" v="6" actId="478"/>
          <ac:picMkLst>
            <pc:docMk/>
            <pc:sldMk cId="410148669" sldId="268"/>
            <ac:picMk id="4" creationId="{0945EE97-E0AF-7445-A86B-CDC15A8FEC38}"/>
          </ac:picMkLst>
        </pc:picChg>
        <pc:picChg chg="add mod">
          <ac:chgData name="Terez Szabo" userId="42e7e467-1161-451a-9926-179cfa22533b" providerId="ADAL" clId="{710AC600-54DC-B942-8EBA-223E84510A54}" dt="2020-12-11T13:36:42.991" v="8" actId="1076"/>
          <ac:picMkLst>
            <pc:docMk/>
            <pc:sldMk cId="410148669" sldId="268"/>
            <ac:picMk id="5" creationId="{45C1EB94-6F06-6A4B-A167-8B153ED90168}"/>
          </ac:picMkLst>
        </pc:picChg>
        <pc:picChg chg="add mod">
          <ac:chgData name="Terez Szabo" userId="42e7e467-1161-451a-9926-179cfa22533b" providerId="ADAL" clId="{710AC600-54DC-B942-8EBA-223E84510A54}" dt="2020-12-11T13:36:42.991" v="8" actId="1076"/>
          <ac:picMkLst>
            <pc:docMk/>
            <pc:sldMk cId="410148669" sldId="268"/>
            <ac:picMk id="6" creationId="{4A3D1017-638D-6C4D-83BE-9982E5B9A284}"/>
          </ac:picMkLst>
        </pc:picChg>
        <pc:picChg chg="add mod">
          <ac:chgData name="Terez Szabo" userId="42e7e467-1161-451a-9926-179cfa22533b" providerId="ADAL" clId="{710AC600-54DC-B942-8EBA-223E84510A54}" dt="2020-12-11T13:36:42.991" v="8" actId="1076"/>
          <ac:picMkLst>
            <pc:docMk/>
            <pc:sldMk cId="410148669" sldId="268"/>
            <ac:picMk id="7" creationId="{F6F2E704-04D9-2644-BE9F-06977A9B5B88}"/>
          </ac:picMkLst>
        </pc:picChg>
        <pc:picChg chg="add mod">
          <ac:chgData name="Terez Szabo" userId="42e7e467-1161-451a-9926-179cfa22533b" providerId="ADAL" clId="{710AC600-54DC-B942-8EBA-223E84510A54}" dt="2020-12-11T13:36:42.991" v="8" actId="1076"/>
          <ac:picMkLst>
            <pc:docMk/>
            <pc:sldMk cId="410148669" sldId="268"/>
            <ac:picMk id="8" creationId="{832F28AD-1052-F84F-B277-7D9FC6616F93}"/>
          </ac:picMkLst>
        </pc:picChg>
      </pc:sldChg>
      <pc:sldChg chg="addSp delSp modSp new mod">
        <pc:chgData name="Terez Szabo" userId="42e7e467-1161-451a-9926-179cfa22533b" providerId="ADAL" clId="{710AC600-54DC-B942-8EBA-223E84510A54}" dt="2020-12-11T13:46:23.504" v="134" actId="478"/>
        <pc:sldMkLst>
          <pc:docMk/>
          <pc:sldMk cId="1974929923" sldId="269"/>
        </pc:sldMkLst>
        <pc:spChg chg="mod">
          <ac:chgData name="Terez Szabo" userId="42e7e467-1161-451a-9926-179cfa22533b" providerId="ADAL" clId="{710AC600-54DC-B942-8EBA-223E84510A54}" dt="2020-12-11T13:46:12.600" v="132" actId="20577"/>
          <ac:spMkLst>
            <pc:docMk/>
            <pc:sldMk cId="1974929923" sldId="269"/>
            <ac:spMk id="2" creationId="{5D509755-BF9E-4045-9B1F-A4B620116FAA}"/>
          </ac:spMkLst>
        </pc:spChg>
        <pc:spChg chg="del">
          <ac:chgData name="Terez Szabo" userId="42e7e467-1161-451a-9926-179cfa22533b" providerId="ADAL" clId="{710AC600-54DC-B942-8EBA-223E84510A54}" dt="2020-12-11T13:46:21.379" v="133" actId="931"/>
          <ac:spMkLst>
            <pc:docMk/>
            <pc:sldMk cId="1974929923" sldId="269"/>
            <ac:spMk id="3" creationId="{B54BF1EC-BE13-4840-BCAF-726F60D02E59}"/>
          </ac:spMkLst>
        </pc:spChg>
        <pc:spChg chg="add mod">
          <ac:chgData name="Terez Szabo" userId="42e7e467-1161-451a-9926-179cfa22533b" providerId="ADAL" clId="{710AC600-54DC-B942-8EBA-223E84510A54}" dt="2020-12-11T13:46:23.504" v="134" actId="478"/>
          <ac:spMkLst>
            <pc:docMk/>
            <pc:sldMk cId="1974929923" sldId="269"/>
            <ac:spMk id="7" creationId="{46C7DCB7-F220-E740-848D-A1693EBB584E}"/>
          </ac:spMkLst>
        </pc:spChg>
        <pc:picChg chg="add del mod">
          <ac:chgData name="Terez Szabo" userId="42e7e467-1161-451a-9926-179cfa22533b" providerId="ADAL" clId="{710AC600-54DC-B942-8EBA-223E84510A54}" dt="2020-12-11T13:46:23.504" v="134" actId="478"/>
          <ac:picMkLst>
            <pc:docMk/>
            <pc:sldMk cId="1974929923" sldId="269"/>
            <ac:picMk id="5" creationId="{AD90C1D1-3DED-BA4E-B25A-6AC867D04634}"/>
          </ac:picMkLst>
        </pc:picChg>
      </pc:sldChg>
      <pc:sldChg chg="addSp delSp modSp add mod">
        <pc:chgData name="Terez Szabo" userId="42e7e467-1161-451a-9926-179cfa22533b" providerId="ADAL" clId="{710AC600-54DC-B942-8EBA-223E84510A54}" dt="2020-12-11T13:41:35.756" v="61" actId="20577"/>
        <pc:sldMkLst>
          <pc:docMk/>
          <pc:sldMk cId="866707920" sldId="270"/>
        </pc:sldMkLst>
        <pc:spChg chg="mod">
          <ac:chgData name="Terez Szabo" userId="42e7e467-1161-451a-9926-179cfa22533b" providerId="ADAL" clId="{710AC600-54DC-B942-8EBA-223E84510A54}" dt="2020-12-11T13:41:35.756" v="61" actId="20577"/>
          <ac:spMkLst>
            <pc:docMk/>
            <pc:sldMk cId="866707920" sldId="270"/>
            <ac:spMk id="2" creationId="{8EACBC7C-1508-DE47-9E7A-4F0D2693770C}"/>
          </ac:spMkLst>
        </pc:spChg>
        <pc:picChg chg="add mod">
          <ac:chgData name="Terez Szabo" userId="42e7e467-1161-451a-9926-179cfa22533b" providerId="ADAL" clId="{710AC600-54DC-B942-8EBA-223E84510A54}" dt="2020-12-11T13:40:51.282" v="43" actId="1076"/>
          <ac:picMkLst>
            <pc:docMk/>
            <pc:sldMk cId="866707920" sldId="270"/>
            <ac:picMk id="4" creationId="{F02992A0-5B7E-3546-ABD7-49B03CDE3DA8}"/>
          </ac:picMkLst>
        </pc:picChg>
        <pc:picChg chg="del">
          <ac:chgData name="Terez Szabo" userId="42e7e467-1161-451a-9926-179cfa22533b" providerId="ADAL" clId="{710AC600-54DC-B942-8EBA-223E84510A54}" dt="2020-12-11T13:40:22.458" v="40" actId="478"/>
          <ac:picMkLst>
            <pc:docMk/>
            <pc:sldMk cId="866707920" sldId="270"/>
            <ac:picMk id="5" creationId="{45C1EB94-6F06-6A4B-A167-8B153ED90168}"/>
          </ac:picMkLst>
        </pc:picChg>
        <pc:picChg chg="del">
          <ac:chgData name="Terez Szabo" userId="42e7e467-1161-451a-9926-179cfa22533b" providerId="ADAL" clId="{710AC600-54DC-B942-8EBA-223E84510A54}" dt="2020-12-11T13:40:53.604" v="44" actId="478"/>
          <ac:picMkLst>
            <pc:docMk/>
            <pc:sldMk cId="866707920" sldId="270"/>
            <ac:picMk id="8" creationId="{832F28AD-1052-F84F-B277-7D9FC6616F93}"/>
          </ac:picMkLst>
        </pc:picChg>
        <pc:picChg chg="add mod">
          <ac:chgData name="Terez Szabo" userId="42e7e467-1161-451a-9926-179cfa22533b" providerId="ADAL" clId="{710AC600-54DC-B942-8EBA-223E84510A54}" dt="2020-12-11T13:41:28.493" v="49" actId="1076"/>
          <ac:picMkLst>
            <pc:docMk/>
            <pc:sldMk cId="866707920" sldId="270"/>
            <ac:picMk id="10" creationId="{6E6A2AE2-F1E3-EF4F-8A12-BA040F63A0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01A9-71AD-BD42-B443-DF4A4CA5BC7F}" type="datetimeFigureOut">
              <a:rPr lang="en-CH" smtClean="0"/>
              <a:t>11.12.20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B6E9-C291-3B4B-AE9B-9D2ED4D32F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5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271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879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Some of the variables had a division by gender</a:t>
            </a:r>
          </a:p>
          <a:p>
            <a:r>
              <a:rPr lang="en-CH" sz="1100" dirty="0"/>
              <a:t>Smoking has no correlation to number of suicides</a:t>
            </a:r>
          </a:p>
          <a:p>
            <a:pPr lvl="2"/>
            <a:r>
              <a:rPr lang="en-CH" sz="1100" dirty="0"/>
              <a:t>Average smokers larger tandancy to commit suicid</a:t>
            </a:r>
            <a:r>
              <a:rPr lang="fr-BE" sz="1100" dirty="0"/>
              <a:t>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06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There is a small amount of correlation between unemployment and number of suicides but almost neglegable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723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93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9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4.sv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4.sv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AD7C07-5BB0-45BF-AD25-215C3D458CBE}"/>
              </a:ext>
            </a:extLst>
          </p:cNvPr>
          <p:cNvSpPr txBox="1">
            <a:spLocks/>
          </p:cNvSpPr>
          <p:nvPr/>
        </p:nvSpPr>
        <p:spPr>
          <a:xfrm>
            <a:off x="6356348" y="4071397"/>
            <a:ext cx="5754584" cy="26990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Team 4</a:t>
            </a:r>
            <a:endParaRPr lang="en-CH" dirty="0"/>
          </a:p>
          <a:p>
            <a:pPr algn="l"/>
            <a:r>
              <a:rPr lang="fr-BE" sz="2000" b="1" dirty="0" err="1"/>
              <a:t>Julianna</a:t>
            </a:r>
            <a:r>
              <a:rPr lang="fr-BE" sz="2000" b="1" dirty="0"/>
              <a:t> </a:t>
            </a:r>
            <a:r>
              <a:rPr lang="fr-BE" sz="1800" dirty="0"/>
              <a:t>: </a:t>
            </a:r>
            <a:r>
              <a:rPr lang="fr-BE" sz="1600" dirty="0" err="1"/>
              <a:t>Visualization</a:t>
            </a:r>
            <a:r>
              <a:rPr lang="fr-BE" sz="1600" dirty="0"/>
              <a:t> + </a:t>
            </a:r>
            <a:r>
              <a:rPr lang="fr-BE" sz="1600" dirty="0" err="1"/>
              <a:t>cleaning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br>
              <a:rPr lang="fr-BE" sz="1400" dirty="0"/>
            </a:br>
            <a:r>
              <a:rPr lang="fr-BE" sz="2000" b="1" dirty="0"/>
              <a:t>Maeva</a:t>
            </a:r>
            <a:r>
              <a:rPr lang="fr-BE" sz="1800" dirty="0"/>
              <a:t> </a:t>
            </a:r>
            <a:r>
              <a:rPr lang="fr-BE" sz="1600" dirty="0"/>
              <a:t>: </a:t>
            </a:r>
            <a:r>
              <a:rPr lang="fr-BE" sz="1600" dirty="0" err="1"/>
              <a:t>SQl</a:t>
            </a:r>
            <a:r>
              <a:rPr lang="fr-BE" sz="1600" dirty="0"/>
              <a:t> + help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visualization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r>
              <a:rPr lang="fr-BE" sz="1600" dirty="0"/>
              <a:t> </a:t>
            </a:r>
            <a:br>
              <a:rPr lang="fr-BE" sz="1800" dirty="0"/>
            </a:br>
            <a:r>
              <a:rPr lang="fr-BE" sz="2000" b="1" dirty="0" err="1"/>
              <a:t>Dominik</a:t>
            </a:r>
            <a:r>
              <a:rPr lang="fr-BE" sz="1800" dirty="0"/>
              <a:t> : </a:t>
            </a:r>
            <a:r>
              <a:rPr lang="fr-BE" sz="1600" dirty="0"/>
              <a:t>Data infrastructure  + API + ETL + documentation</a:t>
            </a:r>
            <a:endParaRPr lang="en-CH" sz="1600" dirty="0"/>
          </a:p>
          <a:p>
            <a:pPr marL="720000" lvl="2"/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</a:t>
            </a:r>
            <a:r>
              <a:rPr lang="fr-BE" dirty="0" err="1"/>
              <a:t>Unemployment</a:t>
            </a:r>
            <a:endParaRPr lang="en-CH" dirty="0"/>
          </a:p>
        </p:txBody>
      </p:sp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02992A0-5B7E-3546-ABD7-49B03CDE3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9500" y="2228620"/>
            <a:ext cx="4808133" cy="36061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E6A2AE2-F1E3-EF4F-8A12-BA040F63A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9231" y="2228617"/>
            <a:ext cx="4808135" cy="36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72" y="186440"/>
            <a:ext cx="10330269" cy="655637"/>
          </a:xfrm>
        </p:spPr>
        <p:txBody>
          <a:bodyPr>
            <a:normAutofit/>
          </a:bodyPr>
          <a:lstStyle/>
          <a:p>
            <a:r>
              <a:rPr lang="fr-BE" dirty="0"/>
              <a:t>GRAPH : Suicide BY ALCOHOL CONSUMPTION</a:t>
            </a:r>
            <a:endParaRPr lang="en-CH" dirty="0"/>
          </a:p>
        </p:txBody>
      </p:sp>
      <p:pic>
        <p:nvPicPr>
          <p:cNvPr id="4" name="Graphique 4" descr="Masculin avec un remplissage uni">
            <a:extLst>
              <a:ext uri="{FF2B5EF4-FFF2-40B4-BE49-F238E27FC236}">
                <a16:creationId xmlns:a16="http://schemas.microsoft.com/office/drawing/2014/main" id="{546B9EF8-B29E-5E46-802A-D1C20268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F1BC35B4-DA4B-D842-AFCD-F480EED24D6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00C5D16-95A8-D843-AA2E-5BDB4CFB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8339" y="1696412"/>
            <a:ext cx="5537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Visualization – general fact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7A9578-F3B8-44E3-96A2-2520FD09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23" y="1666875"/>
            <a:ext cx="10026650" cy="3978275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BE" dirty="0"/>
              <a:t>o significative </a:t>
            </a:r>
            <a:r>
              <a:rPr lang="fr-BE" dirty="0" err="1"/>
              <a:t>differences</a:t>
            </a:r>
            <a:r>
              <a:rPr lang="fr-BE" dirty="0"/>
              <a:t> in the </a:t>
            </a:r>
            <a:r>
              <a:rPr lang="fr-BE" dirty="0" err="1"/>
              <a:t>tendancy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man and </a:t>
            </a:r>
            <a:r>
              <a:rPr lang="fr-BE" dirty="0" err="1"/>
              <a:t>women</a:t>
            </a:r>
            <a:r>
              <a:rPr lang="fr-BE" dirty="0"/>
              <a:t> in the relation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alcohol</a:t>
            </a:r>
            <a:r>
              <a:rPr lang="fr-BE" dirty="0"/>
              <a:t> </a:t>
            </a:r>
            <a:r>
              <a:rPr lang="fr-BE" dirty="0" err="1"/>
              <a:t>consumption</a:t>
            </a:r>
            <a:r>
              <a:rPr lang="fr-BE" dirty="0"/>
              <a:t> or smoking </a:t>
            </a:r>
            <a:r>
              <a:rPr lang="fr-BE" dirty="0" err="1"/>
              <a:t>habbits</a:t>
            </a:r>
            <a:r>
              <a:rPr lang="fr-BE" dirty="0"/>
              <a:t> and suicides</a:t>
            </a:r>
          </a:p>
          <a:p>
            <a:r>
              <a:rPr lang="fr-BE" dirty="0"/>
              <a:t>Exemple </a:t>
            </a:r>
            <a:r>
              <a:rPr lang="fr-BE" dirty="0" err="1"/>
              <a:t>with</a:t>
            </a:r>
            <a:r>
              <a:rPr lang="fr-BE" dirty="0"/>
              <a:t> smoking </a:t>
            </a:r>
            <a:r>
              <a:rPr lang="fr-BE" dirty="0" err="1"/>
              <a:t>habbits</a:t>
            </a:r>
            <a:r>
              <a:rPr lang="fr-BE" dirty="0"/>
              <a:t> </a:t>
            </a:r>
            <a:endParaRPr lang="en-CH" dirty="0"/>
          </a:p>
          <a:p>
            <a:endParaRPr lang="fr-B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5674C78-CEFB-4BB7-B1EC-E9305DD3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023" y="3115714"/>
            <a:ext cx="4808133" cy="3606099"/>
          </a:xfrm>
          <a:prstGeom prst="rect">
            <a:avLst/>
          </a:prstGeom>
        </p:spPr>
      </p:pic>
      <p:pic>
        <p:nvPicPr>
          <p:cNvPr id="7" name="Graphique 4" descr="Masculin avec un remplissage uni">
            <a:extLst>
              <a:ext uri="{FF2B5EF4-FFF2-40B4-BE49-F238E27FC236}">
                <a16:creationId xmlns:a16="http://schemas.microsoft.com/office/drawing/2014/main" id="{244FE8BC-EADB-4052-A394-68CBA730A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190713"/>
            <a:ext cx="914400" cy="914400"/>
          </a:xfrm>
          <a:prstGeom prst="rect">
            <a:avLst/>
          </a:prstGeom>
        </p:spPr>
      </p:pic>
      <p:pic>
        <p:nvPicPr>
          <p:cNvPr id="8" name="Image 6">
            <a:extLst>
              <a:ext uri="{FF2B5EF4-FFF2-40B4-BE49-F238E27FC236}">
                <a16:creationId xmlns:a16="http://schemas.microsoft.com/office/drawing/2014/main" id="{265DB0E3-D2C9-4FBA-9157-E963BAF1CE6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431374" y="4190274"/>
            <a:ext cx="819993" cy="8199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2A849C7-8C29-4D1E-8BA1-36F5A8CA2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0846" y="3103671"/>
            <a:ext cx="4808133" cy="36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809345"/>
            <a:ext cx="10055563" cy="3959630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</p:txBody>
      </p:sp>
      <p:pic>
        <p:nvPicPr>
          <p:cNvPr id="4" name="Graphique 10" descr="Groupe de personnes avec un remplissage uni">
            <a:extLst>
              <a:ext uri="{FF2B5EF4-FFF2-40B4-BE49-F238E27FC236}">
                <a16:creationId xmlns:a16="http://schemas.microsoft.com/office/drawing/2014/main" id="{C4E9DB58-9007-4346-B049-ED4963C3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1126" y="1809345"/>
            <a:ext cx="2460287" cy="24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755-BF9E-4045-9B1F-A4B62011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GRAph: Suicides for gdp per capita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C7DCB7-F220-E740-848D-A1693EBB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492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A41BC286-0AF1-4368-B284-8E1F71E435FE}"/>
              </a:ext>
            </a:extLst>
          </p:cNvPr>
          <p:cNvSpPr txBox="1"/>
          <p:nvPr/>
        </p:nvSpPr>
        <p:spPr>
          <a:xfrm>
            <a:off x="3293574" y="3555641"/>
            <a:ext cx="3652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lvl="2" indent="0">
              <a:buNone/>
            </a:pPr>
            <a:r>
              <a:rPr lang="en-CH" dirty="0"/>
              <a:t>Smoking</a:t>
            </a:r>
            <a:r>
              <a:rPr lang="fr-BE" dirty="0"/>
              <a:t> </a:t>
            </a:r>
            <a:r>
              <a:rPr lang="fr-BE" dirty="0" err="1"/>
              <a:t>habbits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Alcohol consumption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Unemployment rate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Population</a:t>
            </a:r>
          </a:p>
          <a:p>
            <a:endParaRPr lang="fr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73849"/>
            <a:ext cx="10191475" cy="1789044"/>
          </a:xfrm>
        </p:spPr>
        <p:txBody>
          <a:bodyPr>
            <a:noAutofit/>
          </a:bodyPr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Alpha2 country codes</a:t>
            </a:r>
          </a:p>
          <a:p>
            <a:r>
              <a:rPr lang="en-CH" dirty="0"/>
              <a:t>Additional data from the World Bank API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  <p:pic>
        <p:nvPicPr>
          <p:cNvPr id="5" name="Graphique 4" descr="Fumer avec un remplissage uni">
            <a:extLst>
              <a:ext uri="{FF2B5EF4-FFF2-40B4-BE49-F238E27FC236}">
                <a16:creationId xmlns:a16="http://schemas.microsoft.com/office/drawing/2014/main" id="{58B91BC7-6B03-4E71-8992-AAA29DE6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3365" y="3489912"/>
            <a:ext cx="371060" cy="371060"/>
          </a:xfrm>
          <a:prstGeom prst="rect">
            <a:avLst/>
          </a:prstGeom>
        </p:spPr>
      </p:pic>
      <p:pic>
        <p:nvPicPr>
          <p:cNvPr id="9" name="Graphique 8" descr="Vin avec un remplissage uni">
            <a:extLst>
              <a:ext uri="{FF2B5EF4-FFF2-40B4-BE49-F238E27FC236}">
                <a16:creationId xmlns:a16="http://schemas.microsoft.com/office/drawing/2014/main" id="{554F1E2F-EA6E-49E8-B039-3E058F4FE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3757" y="4103351"/>
            <a:ext cx="371061" cy="371061"/>
          </a:xfrm>
          <a:prstGeom prst="rect">
            <a:avLst/>
          </a:prstGeom>
        </p:spPr>
      </p:pic>
      <p:pic>
        <p:nvPicPr>
          <p:cNvPr id="11" name="Graphique 10" descr="Groupe de personnes avec un remplissage uni">
            <a:extLst>
              <a:ext uri="{FF2B5EF4-FFF2-40B4-BE49-F238E27FC236}">
                <a16:creationId xmlns:a16="http://schemas.microsoft.com/office/drawing/2014/main" id="{34C82069-B69D-45E4-BB29-C2F9F73B0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3365" y="5222084"/>
            <a:ext cx="316397" cy="316397"/>
          </a:xfrm>
          <a:prstGeom prst="rect">
            <a:avLst/>
          </a:prstGeom>
        </p:spPr>
      </p:pic>
      <p:pic>
        <p:nvPicPr>
          <p:cNvPr id="13" name="Graphique 12" descr="Porte-bloc avec un remplissage uni">
            <a:extLst>
              <a:ext uri="{FF2B5EF4-FFF2-40B4-BE49-F238E27FC236}">
                <a16:creationId xmlns:a16="http://schemas.microsoft.com/office/drawing/2014/main" id="{4FFA1226-875E-45DD-B204-F49E99CAD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574" y="4667184"/>
            <a:ext cx="311426" cy="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43" y="1868487"/>
            <a:ext cx="10026650" cy="3978275"/>
          </a:xfrm>
        </p:spPr>
        <p:txBody>
          <a:bodyPr>
            <a:noAutofit/>
          </a:bodyPr>
          <a:lstStyle/>
          <a:p>
            <a:r>
              <a:rPr lang="en-CH" dirty="0"/>
              <a:t>Load the original dataset into</a:t>
            </a:r>
            <a:r>
              <a:rPr lang="en-US" dirty="0"/>
              <a:t> a local</a:t>
            </a:r>
            <a:r>
              <a:rPr lang="en-CH" dirty="0"/>
              <a:t> MySQL </a:t>
            </a:r>
            <a:r>
              <a:rPr lang="en-US" dirty="0"/>
              <a:t>DB using</a:t>
            </a:r>
            <a:r>
              <a:rPr lang="en-CH" dirty="0"/>
              <a:t> </a:t>
            </a:r>
            <a:r>
              <a:rPr lang="en-US" dirty="0"/>
              <a:t>the </a:t>
            </a:r>
            <a:r>
              <a:rPr lang="en-US" i="1" dirty="0"/>
              <a:t>.csv </a:t>
            </a:r>
            <a:r>
              <a:rPr lang="en-US" dirty="0"/>
              <a:t>from Kaggle</a:t>
            </a:r>
            <a:endParaRPr lang="en-CH" i="1" dirty="0"/>
          </a:p>
          <a:p>
            <a:r>
              <a:rPr lang="en-CH" dirty="0"/>
              <a:t>Reali</a:t>
            </a:r>
            <a:r>
              <a:rPr lang="fr-BE" dirty="0"/>
              <a:t>se</a:t>
            </a:r>
            <a:r>
              <a:rPr lang="en-CH" dirty="0"/>
              <a:t> </a:t>
            </a:r>
            <a:r>
              <a:rPr lang="en-US" dirty="0"/>
              <a:t>storing the data </a:t>
            </a:r>
            <a:r>
              <a:rPr lang="en-CH" dirty="0"/>
              <a:t>this way may cause complications</a:t>
            </a:r>
          </a:p>
          <a:p>
            <a:pPr lvl="2"/>
            <a:r>
              <a:rPr lang="en-US" dirty="0"/>
              <a:t>Turn to hosting - new</a:t>
            </a:r>
            <a:r>
              <a:rPr lang="en-CH" dirty="0"/>
              <a:t> MySQL database</a:t>
            </a:r>
            <a:r>
              <a:rPr lang="en-US" dirty="0"/>
              <a:t> instance</a:t>
            </a:r>
            <a:r>
              <a:rPr lang="en-CH" dirty="0"/>
              <a:t> on AWS</a:t>
            </a:r>
            <a:r>
              <a:rPr lang="en-US" dirty="0"/>
              <a:t> (this ensured reproducibility)</a:t>
            </a:r>
          </a:p>
          <a:p>
            <a:pPr lvl="2"/>
            <a:r>
              <a:rPr lang="en-US" dirty="0"/>
              <a:t>Create dump and importing data &amp; structure in MySQL Workbench</a:t>
            </a:r>
          </a:p>
          <a:p>
            <a:pPr lvl="2"/>
            <a:r>
              <a:rPr lang="en-US" dirty="0"/>
              <a:t>Create grader user with read only rights (only selects allowed)</a:t>
            </a:r>
            <a:endParaRPr lang="en-CH" dirty="0"/>
          </a:p>
          <a:p>
            <a:r>
              <a:rPr lang="en-US" dirty="0"/>
              <a:t>Use</a:t>
            </a:r>
            <a:r>
              <a:rPr lang="en-CH" dirty="0"/>
              <a:t> the</a:t>
            </a:r>
            <a:r>
              <a:rPr lang="en-US" dirty="0"/>
              <a:t> REST Countries to find the Alpha2</a:t>
            </a:r>
            <a:r>
              <a:rPr lang="en-CH" dirty="0"/>
              <a:t> country codes</a:t>
            </a:r>
            <a:r>
              <a:rPr lang="en-US" dirty="0"/>
              <a:t> of countries</a:t>
            </a:r>
          </a:p>
          <a:p>
            <a:r>
              <a:rPr lang="en-US" dirty="0"/>
              <a:t>Use World Bank’s API to enrich our data</a:t>
            </a:r>
          </a:p>
          <a:p>
            <a:r>
              <a:rPr lang="en-CH" dirty="0"/>
              <a:t>Use an </a:t>
            </a:r>
            <a:r>
              <a:rPr lang="en-CH" i="1" dirty="0"/>
              <a:t>.xlsx </a:t>
            </a:r>
            <a:r>
              <a:rPr lang="en-CH" dirty="0"/>
              <a:t>fi</a:t>
            </a:r>
            <a:r>
              <a:rPr lang="en-US" dirty="0"/>
              <a:t>le</a:t>
            </a:r>
            <a:r>
              <a:rPr lang="en-CH" dirty="0"/>
              <a:t> </a:t>
            </a:r>
            <a:r>
              <a:rPr lang="en-US" dirty="0"/>
              <a:t>that contained the</a:t>
            </a:r>
            <a:r>
              <a:rPr lang="en-CH" dirty="0"/>
              <a:t> </a:t>
            </a:r>
            <a:r>
              <a:rPr lang="en-US" dirty="0"/>
              <a:t>WDI</a:t>
            </a:r>
            <a:r>
              <a:rPr lang="en-CH" dirty="0"/>
              <a:t> codes</a:t>
            </a:r>
            <a:r>
              <a:rPr lang="en-US" dirty="0"/>
              <a:t> (hosted on GitHub for reproducibility and dynamism)</a:t>
            </a:r>
          </a:p>
          <a:p>
            <a:endParaRPr lang="en-CH" dirty="0"/>
          </a:p>
        </p:txBody>
      </p:sp>
      <p:pic>
        <p:nvPicPr>
          <p:cNvPr id="7" name="Graphique 6" descr="Charger avec un remplissage uni">
            <a:extLst>
              <a:ext uri="{FF2B5EF4-FFF2-40B4-BE49-F238E27FC236}">
                <a16:creationId xmlns:a16="http://schemas.microsoft.com/office/drawing/2014/main" id="{486018CE-DEE5-45B7-8239-F8C9E237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350" y="0"/>
            <a:ext cx="2056726" cy="2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378-1AB9-1747-AC27-6AB56406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86" y="2065880"/>
            <a:ext cx="10026650" cy="3978275"/>
          </a:xfrm>
        </p:spPr>
        <p:txBody>
          <a:bodyPr>
            <a:noAutofit/>
          </a:bodyPr>
          <a:lstStyle/>
          <a:p>
            <a:r>
              <a:rPr lang="en-US" dirty="0"/>
              <a:t>Connect to MySQL DB hosted on AWS</a:t>
            </a:r>
          </a:p>
          <a:p>
            <a:r>
              <a:rPr lang="en-US" dirty="0"/>
              <a:t>Use the </a:t>
            </a:r>
            <a:r>
              <a:rPr lang="en-CH" dirty="0"/>
              <a:t>“name” functionality</a:t>
            </a:r>
            <a:r>
              <a:rPr lang="en-US" dirty="0"/>
              <a:t> of the REST Countries API to get country codes</a:t>
            </a:r>
            <a:endParaRPr lang="en-CH" dirty="0"/>
          </a:p>
          <a:p>
            <a:r>
              <a:rPr lang="en-US" dirty="0"/>
              <a:t>Mapp codes to countries with a j</a:t>
            </a:r>
            <a:r>
              <a:rPr lang="en-CH" dirty="0"/>
              <a:t>oin</a:t>
            </a:r>
            <a:endParaRPr lang="en-US" dirty="0"/>
          </a:p>
          <a:p>
            <a:r>
              <a:rPr lang="en-CH" dirty="0"/>
              <a:t>The World Development Indicators (WDIs) were </a:t>
            </a:r>
            <a:r>
              <a:rPr lang="en-US" dirty="0"/>
              <a:t>retrieved by</a:t>
            </a:r>
            <a:r>
              <a:rPr lang="en-CH" dirty="0"/>
              <a:t> using</a:t>
            </a:r>
            <a:r>
              <a:rPr lang="en-US" dirty="0"/>
              <a:t> World Bank’s</a:t>
            </a:r>
            <a:r>
              <a:rPr lang="en-CH" dirty="0"/>
              <a:t> API</a:t>
            </a:r>
            <a:r>
              <a:rPr lang="en-US" dirty="0"/>
              <a:t>.</a:t>
            </a:r>
            <a:endParaRPr lang="en-CH" dirty="0"/>
          </a:p>
          <a:p>
            <a:pPr lvl="2"/>
            <a:r>
              <a:rPr lang="en-US" dirty="0"/>
              <a:t>Our data flow is efficient because it gets all data with only 1 API request / WDI</a:t>
            </a:r>
          </a:p>
          <a:p>
            <a:pPr lvl="2"/>
            <a:r>
              <a:rPr lang="en-US" dirty="0"/>
              <a:t>Use loop construction, conditional branching and list to table transformation)</a:t>
            </a:r>
          </a:p>
          <a:p>
            <a:pPr lvl="2"/>
            <a:r>
              <a:rPr lang="en-US" dirty="0"/>
              <a:t>Extract last and earliest years in core data to v</a:t>
            </a:r>
            <a:r>
              <a:rPr lang="en-CH" dirty="0"/>
              <a:t>ariables</a:t>
            </a:r>
            <a:r>
              <a:rPr lang="en-US" dirty="0"/>
              <a:t> to plug into the URL (to improve efficiency)</a:t>
            </a:r>
            <a:endParaRPr lang="en-CH" dirty="0"/>
          </a:p>
          <a:p>
            <a:endParaRPr lang="en-GB" dirty="0"/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C216866E-D7CA-4B90-A6A4-3831A052367A}"/>
              </a:ext>
            </a:extLst>
          </p:cNvPr>
          <p:cNvSpPr/>
          <p:nvPr/>
        </p:nvSpPr>
        <p:spPr>
          <a:xfrm>
            <a:off x="7174363" y="912342"/>
            <a:ext cx="825135" cy="568637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04DB4C4E-949C-48A7-BC00-6290530329FA}"/>
              </a:ext>
            </a:extLst>
          </p:cNvPr>
          <p:cNvSpPr/>
          <p:nvPr/>
        </p:nvSpPr>
        <p:spPr>
          <a:xfrm>
            <a:off x="10401169" y="912342"/>
            <a:ext cx="825135" cy="590718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80B8B-21E0-4536-9128-F192D33C818E}"/>
              </a:ext>
            </a:extLst>
          </p:cNvPr>
          <p:cNvSpPr/>
          <p:nvPr/>
        </p:nvSpPr>
        <p:spPr>
          <a:xfrm>
            <a:off x="8745796" y="952711"/>
            <a:ext cx="807028" cy="4878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7A6FB6C3-7A81-47B3-B943-9D6F1981EB5D}"/>
              </a:ext>
            </a:extLst>
          </p:cNvPr>
          <p:cNvSpPr/>
          <p:nvPr/>
        </p:nvSpPr>
        <p:spPr>
          <a:xfrm>
            <a:off x="7642506" y="1575879"/>
            <a:ext cx="3013608" cy="3547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9A2BF19-552A-477A-877D-0013CEEF76DA}"/>
              </a:ext>
            </a:extLst>
          </p:cNvPr>
          <p:cNvCxnSpPr>
            <a:cxnSpLocks/>
          </p:cNvCxnSpPr>
          <p:nvPr/>
        </p:nvCxnSpPr>
        <p:spPr>
          <a:xfrm>
            <a:off x="8252526" y="1196660"/>
            <a:ext cx="373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111B6B4-AD03-426A-9A53-86B6F109678E}"/>
              </a:ext>
            </a:extLst>
          </p:cNvPr>
          <p:cNvCxnSpPr>
            <a:cxnSpLocks/>
          </p:cNvCxnSpPr>
          <p:nvPr/>
        </p:nvCxnSpPr>
        <p:spPr>
          <a:xfrm>
            <a:off x="9747840" y="1223960"/>
            <a:ext cx="373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73922"/>
            <a:ext cx="10026650" cy="3978275"/>
          </a:xfrm>
        </p:spPr>
        <p:txBody>
          <a:bodyPr/>
          <a:lstStyle/>
          <a:p>
            <a:r>
              <a:rPr lang="en-CH" dirty="0"/>
              <a:t>Filtere out all missing values</a:t>
            </a:r>
          </a:p>
          <a:p>
            <a:r>
              <a:rPr lang="en-CH" dirty="0"/>
              <a:t>Using a histogram</a:t>
            </a:r>
            <a:r>
              <a:rPr lang="fr-BE" dirty="0"/>
              <a:t>           </a:t>
            </a:r>
            <a:r>
              <a:rPr lang="en-CH" dirty="0"/>
              <a:t>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C4803-181F-41E7-9C54-01A3CC94DDFA}"/>
              </a:ext>
            </a:extLst>
          </p:cNvPr>
          <p:cNvSpPr/>
          <p:nvPr/>
        </p:nvSpPr>
        <p:spPr>
          <a:xfrm>
            <a:off x="3601615" y="2713373"/>
            <a:ext cx="522515" cy="203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Graphique 5" descr="Serpillière et seau avec un remplissage uni">
            <a:extLst>
              <a:ext uri="{FF2B5EF4-FFF2-40B4-BE49-F238E27FC236}">
                <a16:creationId xmlns:a16="http://schemas.microsoft.com/office/drawing/2014/main" id="{28F7F73B-F9AB-4A8C-B1B5-19BC063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56" y="4278609"/>
            <a:ext cx="2180635" cy="21806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3973B9-F0CF-4274-9398-8FBC1E4A1AF4}"/>
              </a:ext>
            </a:extLst>
          </p:cNvPr>
          <p:cNvSpPr txBox="1">
            <a:spLocks/>
          </p:cNvSpPr>
          <p:nvPr/>
        </p:nvSpPr>
        <p:spPr>
          <a:xfrm>
            <a:off x="3508172" y="5153377"/>
            <a:ext cx="8096926" cy="17976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All the </a:t>
            </a:r>
            <a:r>
              <a:rPr lang="fr-BE" dirty="0" err="1"/>
              <a:t>analysis</a:t>
            </a:r>
            <a:r>
              <a:rPr lang="fr-BE" dirty="0"/>
              <a:t> and </a:t>
            </a:r>
            <a:r>
              <a:rPr lang="fr-BE" dirty="0" err="1"/>
              <a:t>visualization</a:t>
            </a:r>
            <a:r>
              <a:rPr lang="fr-BE" dirty="0"/>
              <a:t> </a:t>
            </a:r>
            <a:r>
              <a:rPr lang="fr-BE" dirty="0" err="1"/>
              <a:t>concern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2010 </a:t>
            </a:r>
            <a:endParaRPr lang="en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B35777-286B-4907-A73D-A9D9E639E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197" y="5123983"/>
            <a:ext cx="489885" cy="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F2BCBB7-E54A-447F-98E1-D481D906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83" y="1479775"/>
            <a:ext cx="6160757" cy="4840725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809D9303-B492-4780-A845-02AF0FEBE015}"/>
              </a:ext>
            </a:extLst>
          </p:cNvPr>
          <p:cNvGrpSpPr/>
          <p:nvPr/>
        </p:nvGrpSpPr>
        <p:grpSpPr>
          <a:xfrm>
            <a:off x="6792982" y="2079096"/>
            <a:ext cx="5028621" cy="3903598"/>
            <a:chOff x="3669235" y="2266196"/>
            <a:chExt cx="5028621" cy="3903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DF6A4-8456-45E8-9CC5-12581EB007FC}"/>
                </a:ext>
              </a:extLst>
            </p:cNvPr>
            <p:cNvSpPr/>
            <p:nvPr/>
          </p:nvSpPr>
          <p:spPr>
            <a:xfrm>
              <a:off x="5371721" y="2266196"/>
              <a:ext cx="772406" cy="3903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4E4AC4C1-F737-4E0C-A417-F349C1DBEFAE}"/>
                </a:ext>
              </a:extLst>
            </p:cNvPr>
            <p:cNvGrpSpPr/>
            <p:nvPr/>
          </p:nvGrpSpPr>
          <p:grpSpPr>
            <a:xfrm>
              <a:off x="3669235" y="3456176"/>
              <a:ext cx="5028621" cy="2713618"/>
              <a:chOff x="3669235" y="3456176"/>
              <a:chExt cx="5028621" cy="271361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08DC3A-8B30-4187-A1AF-C08D4887F065}"/>
                  </a:ext>
                </a:extLst>
              </p:cNvPr>
              <p:cNvSpPr/>
              <p:nvPr/>
            </p:nvSpPr>
            <p:spPr>
              <a:xfrm>
                <a:off x="7074207" y="3456176"/>
                <a:ext cx="772406" cy="27136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E4101B-5879-4056-BE1A-7F8A247C49F0}"/>
                  </a:ext>
                </a:extLst>
              </p:cNvPr>
              <p:cNvSpPr/>
              <p:nvPr/>
            </p:nvSpPr>
            <p:spPr>
              <a:xfrm>
                <a:off x="3669235" y="4870174"/>
                <a:ext cx="772406" cy="12996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CB6BB9-6DB5-4730-8D6C-6E55E2752871}"/>
                  </a:ext>
                </a:extLst>
              </p:cNvPr>
              <p:cNvSpPr/>
              <p:nvPr/>
            </p:nvSpPr>
            <p:spPr>
              <a:xfrm>
                <a:off x="7925450" y="5038793"/>
                <a:ext cx="772406" cy="111865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9DAC9-5D59-4771-A399-C1FC75DF3B0E}"/>
                  </a:ext>
                </a:extLst>
              </p:cNvPr>
              <p:cNvSpPr/>
              <p:nvPr/>
            </p:nvSpPr>
            <p:spPr>
              <a:xfrm>
                <a:off x="6222964" y="6073912"/>
                <a:ext cx="772406" cy="835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FE31CC-ACCA-490D-A777-52FBB4AE65C9}"/>
                  </a:ext>
                </a:extLst>
              </p:cNvPr>
              <p:cNvSpPr/>
              <p:nvPr/>
            </p:nvSpPr>
            <p:spPr>
              <a:xfrm>
                <a:off x="4520478" y="4395304"/>
                <a:ext cx="772406" cy="17744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/>
          <a:lstStyle/>
          <a:p>
            <a:r>
              <a:rPr lang="fr-BE" dirty="0"/>
              <a:t>GRAPH : Suicide BY AGE RANGE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23D17-E93E-4509-B5D9-353D90EA15E9}"/>
              </a:ext>
            </a:extLst>
          </p:cNvPr>
          <p:cNvSpPr txBox="1"/>
          <p:nvPr/>
        </p:nvSpPr>
        <p:spPr>
          <a:xfrm>
            <a:off x="449904" y="2295515"/>
            <a:ext cx="6094378" cy="25853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CH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11FE9C-B6D9-4FDE-9E8E-1C09F538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47" y="2079096"/>
            <a:ext cx="4639740" cy="3978275"/>
          </a:xfrm>
        </p:spPr>
        <p:txBody>
          <a:bodyPr>
            <a:normAutofit/>
          </a:bodyPr>
          <a:lstStyle/>
          <a:p>
            <a:r>
              <a:rPr lang="fr-BE" dirty="0"/>
              <a:t>Person </a:t>
            </a:r>
            <a:r>
              <a:rPr lang="fr-BE" dirty="0" err="1"/>
              <a:t>between</a:t>
            </a:r>
            <a:r>
              <a:rPr lang="fr-BE" dirty="0"/>
              <a:t> 35 and 54 </a:t>
            </a:r>
            <a:r>
              <a:rPr lang="fr-BE" dirty="0" err="1"/>
              <a:t>years</a:t>
            </a:r>
            <a:r>
              <a:rPr lang="fr-BE" dirty="0"/>
              <a:t> </a:t>
            </a:r>
            <a:r>
              <a:rPr lang="fr-BE" dirty="0" err="1"/>
              <a:t>age</a:t>
            </a:r>
            <a:r>
              <a:rPr lang="fr-BE" dirty="0"/>
              <a:t>  range are</a:t>
            </a:r>
          </a:p>
          <a:p>
            <a:pPr marL="0" indent="0">
              <a:buNone/>
            </a:pPr>
            <a:r>
              <a:rPr lang="fr-BE" dirty="0"/>
              <a:t>      more </a:t>
            </a:r>
            <a:r>
              <a:rPr lang="fr-BE" dirty="0" err="1"/>
              <a:t>likely</a:t>
            </a:r>
            <a:r>
              <a:rPr lang="fr-BE" dirty="0"/>
              <a:t> to commit suicide </a:t>
            </a:r>
          </a:p>
          <a:p>
            <a:pPr marL="0" indent="0">
              <a:buNone/>
            </a:pPr>
            <a:endParaRPr lang="fr-BE" dirty="0"/>
          </a:p>
          <a:p>
            <a:pPr marL="1382713" indent="-1023938">
              <a:buNone/>
            </a:pPr>
            <a:r>
              <a:rPr lang="fr-BE" dirty="0"/>
              <a:t>                 The  </a:t>
            </a:r>
            <a:r>
              <a:rPr lang="fr-BE" dirty="0" err="1"/>
              <a:t>Scale</a:t>
            </a:r>
            <a:r>
              <a:rPr lang="fr-BE" dirty="0"/>
              <a:t> of the </a:t>
            </a:r>
            <a:r>
              <a:rPr lang="fr-BE" dirty="0" err="1"/>
              <a:t>age</a:t>
            </a:r>
            <a:r>
              <a:rPr lang="fr-BE" dirty="0"/>
              <a:t> range varies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BE9715-22CE-47F7-AE40-40300F76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742" y="3900137"/>
            <a:ext cx="393505" cy="3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01" y="132738"/>
            <a:ext cx="2302971" cy="1792744"/>
          </a:xfrm>
        </p:spPr>
        <p:txBody>
          <a:bodyPr>
            <a:normAutofit/>
          </a:bodyPr>
          <a:lstStyle/>
          <a:p>
            <a:pPr algn="ctr"/>
            <a:r>
              <a:rPr lang="fr-BE" dirty="0"/>
              <a:t>GRAPH : Suicide BY country</a:t>
            </a:r>
            <a:endParaRPr lang="en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8D8277D-96FC-428E-9EB6-C1E9AC50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621" y="-493613"/>
            <a:ext cx="9229978" cy="73839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277A9-516D-4900-84BA-7CD79DAE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1" y="2295727"/>
            <a:ext cx="2840476" cy="3959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/>
              <a:t>TOP 10 of countries </a:t>
            </a:r>
            <a:r>
              <a:rPr lang="fr-BE" dirty="0" err="1"/>
              <a:t>that</a:t>
            </a:r>
            <a:r>
              <a:rPr lang="fr-BE" dirty="0"/>
              <a:t> commit the </a:t>
            </a:r>
            <a:r>
              <a:rPr lang="fr-BE" dirty="0" err="1"/>
              <a:t>most</a:t>
            </a:r>
            <a:r>
              <a:rPr lang="fr-BE" dirty="0"/>
              <a:t> suicides by 100k habitants in 2010</a:t>
            </a:r>
          </a:p>
          <a:p>
            <a:r>
              <a:rPr lang="fr-BE" dirty="0"/>
              <a:t>Suriname</a:t>
            </a:r>
          </a:p>
          <a:p>
            <a:r>
              <a:rPr lang="fr-BE" dirty="0" err="1"/>
              <a:t>Lithuania</a:t>
            </a:r>
            <a:endParaRPr lang="fr-BE" dirty="0"/>
          </a:p>
          <a:p>
            <a:r>
              <a:rPr lang="fr-BE" dirty="0"/>
              <a:t>Belarus</a:t>
            </a:r>
          </a:p>
          <a:p>
            <a:r>
              <a:rPr lang="fr-BE" dirty="0"/>
              <a:t>Kazakhstan</a:t>
            </a:r>
          </a:p>
          <a:p>
            <a:r>
              <a:rPr lang="fr-BE" dirty="0" err="1"/>
              <a:t>Hungary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480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B6AC-DD57-1149-9F51-4B12017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Data visualization –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25A-062D-D545-A18A-44226D2E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H" dirty="0"/>
              <a:t>Some of the variables had a division by gender</a:t>
            </a:r>
          </a:p>
          <a:p>
            <a:r>
              <a:rPr lang="en-CH" dirty="0"/>
              <a:t>Smoking has no correlation to number of suicides</a:t>
            </a:r>
          </a:p>
          <a:p>
            <a:pPr lvl="2"/>
            <a:r>
              <a:rPr lang="en-CH" dirty="0"/>
              <a:t>Average smokers larger tandancy to commit suicid</a:t>
            </a:r>
            <a:r>
              <a:rPr lang="fr-BE" dirty="0"/>
              <a:t>e</a:t>
            </a:r>
          </a:p>
          <a:p>
            <a:r>
              <a:rPr lang="en-CH" dirty="0"/>
              <a:t>There is a small amount of correlation between unemployment and number of suicides but almost neglegable</a:t>
            </a:r>
          </a:p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</p:txBody>
      </p:sp>
      <p:pic>
        <p:nvPicPr>
          <p:cNvPr id="5" name="Graphique 4" descr="Masculin avec un remplissage uni">
            <a:extLst>
              <a:ext uri="{FF2B5EF4-FFF2-40B4-BE49-F238E27FC236}">
                <a16:creationId xmlns:a16="http://schemas.microsoft.com/office/drawing/2014/main" id="{42B60995-2E26-457F-913F-8B9AC3FE8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1757" y="679028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AC15E0-82C0-46F7-B4F8-180A39E42F9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74387" y="726231"/>
            <a:ext cx="819993" cy="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Smoking</a:t>
            </a:r>
            <a:endParaRPr lang="en-CH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C1EB94-6F06-6A4B-A167-8B153ED9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6" y="2240663"/>
            <a:ext cx="4808133" cy="3606099"/>
          </a:xfrm>
          <a:prstGeom prst="rect">
            <a:avLst/>
          </a:prstGeom>
        </p:spPr>
      </p:pic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32F28AD-1052-F84F-B277-7D9FC6616F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1479" y="2228620"/>
            <a:ext cx="4808133" cy="36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579</Words>
  <Application>Microsoft Macintosh PowerPoint</Application>
  <PresentationFormat>Widescreen</PresentationFormat>
  <Paragraphs>83</Paragraphs>
  <Slides>14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 Light</vt:lpstr>
      <vt:lpstr>Calibri</vt:lpstr>
      <vt:lpstr>Rockwell Nova Light</vt:lpstr>
      <vt:lpstr>Wingdings</vt:lpstr>
      <vt:lpstr>LeafVTI</vt:lpstr>
      <vt:lpstr>Factors influencing Suicides</vt:lpstr>
      <vt:lpstr>Source of the data</vt:lpstr>
      <vt:lpstr>Data infrastructure</vt:lpstr>
      <vt:lpstr>Etl data pipeline</vt:lpstr>
      <vt:lpstr>Data visualization - cleaning</vt:lpstr>
      <vt:lpstr>GRAPH : Suicide BY AGE RANGE</vt:lpstr>
      <vt:lpstr>GRAPH : Suicide BY country</vt:lpstr>
      <vt:lpstr>Data visualization – by Gender</vt:lpstr>
      <vt:lpstr>GRAPH : Suicide BY Smoking</vt:lpstr>
      <vt:lpstr>GRAPH : Suicide BY Unemployment</vt:lpstr>
      <vt:lpstr>GRAPH : Suicide BY ALCOHOL CONSUMPTION</vt:lpstr>
      <vt:lpstr>Data Visualization – general fact</vt:lpstr>
      <vt:lpstr>Data visualization – total population</vt:lpstr>
      <vt:lpstr>GRAph: Suicides for gdp per capita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Terez Szabo</cp:lastModifiedBy>
  <cp:revision>21</cp:revision>
  <dcterms:created xsi:type="dcterms:W3CDTF">2020-12-09T20:46:39Z</dcterms:created>
  <dcterms:modified xsi:type="dcterms:W3CDTF">2020-12-11T13:49:38Z</dcterms:modified>
</cp:coreProperties>
</file>