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72" r:id="rId6"/>
    <p:sldId id="260" r:id="rId7"/>
    <p:sldId id="265" r:id="rId8"/>
    <p:sldId id="266" r:id="rId9"/>
    <p:sldId id="268" r:id="rId10"/>
    <p:sldId id="270" r:id="rId11"/>
    <p:sldId id="267" r:id="rId12"/>
    <p:sldId id="261" r:id="rId13"/>
    <p:sldId id="269" r:id="rId14"/>
    <p:sldId id="273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22" dt="2020-12-11T16:30:13.994"/>
    <p1510:client id="{85DDA4A5-0E99-B841-AC5A-9CA06328E63C}" v="13" dt="2020-12-11T19:06:2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44" autoAdjust="0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01A9-71AD-BD42-B443-DF4A4CA5BC7F}" type="datetimeFigureOut">
              <a:rPr lang="en-CH" smtClean="0"/>
              <a:t>11.12.20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6E9-C291-3B4B-AE9B-9D2ED4D32F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30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890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data flow is efficient because it gets all data with only 1 API request / WDI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39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71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Some of the variables had a division by gender</a:t>
            </a:r>
          </a:p>
          <a:p>
            <a:r>
              <a:rPr lang="en-CH" sz="1100" dirty="0"/>
              <a:t>Smoking has no correlation to number of suicides</a:t>
            </a:r>
          </a:p>
          <a:p>
            <a:pPr lvl="2"/>
            <a:r>
              <a:rPr lang="en-CH" sz="1100" dirty="0"/>
              <a:t>Average smokers larger tandancy to commit suicid</a:t>
            </a:r>
            <a:r>
              <a:rPr lang="fr-BE" sz="1100" dirty="0"/>
              <a:t>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6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There is a small amount of correlation between unemployment and number of suicides but almost neglegable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23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50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3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</a:t>
            </a:r>
            <a:r>
              <a:rPr lang="fr-BE" dirty="0" err="1"/>
              <a:t>Unemployment</a:t>
            </a:r>
            <a:endParaRPr lang="en-CH" dirty="0"/>
          </a:p>
        </p:txBody>
      </p:sp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2992A0-5B7E-3546-ABD7-49B03CDE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83" y="2270199"/>
            <a:ext cx="4808133" cy="3606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6A2AE2-F1E3-EF4F-8A12-BA040F63A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231" y="2228617"/>
            <a:ext cx="4808135" cy="36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4" name="Graphique 4" descr="Masculin avec un remplissage uni">
            <a:extLst>
              <a:ext uri="{FF2B5EF4-FFF2-40B4-BE49-F238E27FC236}">
                <a16:creationId xmlns:a16="http://schemas.microsoft.com/office/drawing/2014/main" id="{546B9EF8-B29E-5E46-802A-D1C20268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F1BC35B4-DA4B-D842-AFCD-F480EED24D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0C5D16-95A8-D843-AA2E-5BDB4CFB0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525" y="1846052"/>
            <a:ext cx="4981120" cy="37358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82910C1-8698-8444-99A4-517451E2B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462" y="1846052"/>
            <a:ext cx="4981120" cy="37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12" y="21141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863" y="2047470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755-BF9E-4045-9B1F-A4B6201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30" y="655608"/>
            <a:ext cx="10886536" cy="1011267"/>
          </a:xfrm>
        </p:spPr>
        <p:txBody>
          <a:bodyPr>
            <a:normAutofit/>
          </a:bodyPr>
          <a:lstStyle/>
          <a:p>
            <a:r>
              <a:rPr lang="en-CH" dirty="0"/>
              <a:t>GRAph: Suicides PEr gdp per capita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95FF91-841B-064B-AD8C-1D4D0F60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0889" y="1666874"/>
            <a:ext cx="6366296" cy="4774723"/>
          </a:xfrm>
        </p:spPr>
      </p:pic>
    </p:spTree>
    <p:extLst>
      <p:ext uri="{BB962C8B-B14F-4D97-AF65-F5344CB8AC3E}">
        <p14:creationId xmlns:p14="http://schemas.microsoft.com/office/powerpoint/2010/main" val="197492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BA7B0-75C8-A24B-8ED1-9342120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 for your attention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141A80-C3AD-4429-A37F-C38271D46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9" r="1628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15DFC-B558-844E-87EC-04CF9C150878}"/>
              </a:ext>
            </a:extLst>
          </p:cNvPr>
          <p:cNvGrpSpPr/>
          <p:nvPr/>
        </p:nvGrpSpPr>
        <p:grpSpPr>
          <a:xfrm>
            <a:off x="2004300" y="3429000"/>
            <a:ext cx="3682104" cy="2390115"/>
            <a:chOff x="3263757" y="3489912"/>
            <a:chExt cx="3682104" cy="2390115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41BC286-0AF1-4368-B284-8E1F71E435FE}"/>
                </a:ext>
              </a:extLst>
            </p:cNvPr>
            <p:cNvSpPr txBox="1"/>
            <p:nvPr/>
          </p:nvSpPr>
          <p:spPr>
            <a:xfrm>
              <a:off x="3293574" y="3571703"/>
              <a:ext cx="36522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20000" lvl="2" indent="0">
                <a:buNone/>
              </a:pPr>
              <a:r>
                <a:rPr lang="en-CH" dirty="0"/>
                <a:t>Smoking</a:t>
              </a:r>
              <a:r>
                <a:rPr lang="fr-BE" dirty="0"/>
                <a:t> </a:t>
              </a:r>
              <a:r>
                <a:rPr lang="fr-BE" dirty="0" err="1"/>
                <a:t>habbits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Alcohol consumption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Unemployment rate</a:t>
              </a:r>
              <a:endParaRPr lang="fr-BE" dirty="0"/>
            </a:p>
            <a:p>
              <a:pPr marL="720000" lvl="2" indent="0">
                <a:buNone/>
              </a:pPr>
              <a:endParaRPr lang="en-CH" dirty="0"/>
            </a:p>
            <a:p>
              <a:pPr marL="720000" lvl="2" indent="0">
                <a:buNone/>
              </a:pPr>
              <a:r>
                <a:rPr lang="en-CH" dirty="0"/>
                <a:t>Population</a:t>
              </a:r>
            </a:p>
            <a:p>
              <a:endParaRPr lang="fr-BE" dirty="0"/>
            </a:p>
          </p:txBody>
        </p:sp>
        <p:pic>
          <p:nvPicPr>
            <p:cNvPr id="5" name="Graphique 4" descr="Fumer avec un remplissage uni">
              <a:extLst>
                <a:ext uri="{FF2B5EF4-FFF2-40B4-BE49-F238E27FC236}">
                  <a16:creationId xmlns:a16="http://schemas.microsoft.com/office/drawing/2014/main" id="{58B91BC7-6B03-4E71-8992-AAA29DE66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03365" y="3489912"/>
              <a:ext cx="371060" cy="371060"/>
            </a:xfrm>
            <a:prstGeom prst="rect">
              <a:avLst/>
            </a:prstGeom>
          </p:spPr>
        </p:pic>
        <p:pic>
          <p:nvPicPr>
            <p:cNvPr id="9" name="Graphique 8" descr="Vin avec un remplissage uni">
              <a:extLst>
                <a:ext uri="{FF2B5EF4-FFF2-40B4-BE49-F238E27FC236}">
                  <a16:creationId xmlns:a16="http://schemas.microsoft.com/office/drawing/2014/main" id="{554F1E2F-EA6E-49E8-B039-3E058F4F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3757" y="4103351"/>
              <a:ext cx="371061" cy="371061"/>
            </a:xfrm>
            <a:prstGeom prst="rect">
              <a:avLst/>
            </a:prstGeom>
          </p:spPr>
        </p:pic>
        <p:pic>
          <p:nvPicPr>
            <p:cNvPr id="11" name="Graphique 10" descr="Groupe de personnes avec un remplissage uni">
              <a:extLst>
                <a:ext uri="{FF2B5EF4-FFF2-40B4-BE49-F238E27FC236}">
                  <a16:creationId xmlns:a16="http://schemas.microsoft.com/office/drawing/2014/main" id="{34C82069-B69D-45E4-BB29-C2F9F73B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03365" y="5222084"/>
              <a:ext cx="316397" cy="316397"/>
            </a:xfrm>
            <a:prstGeom prst="rect">
              <a:avLst/>
            </a:prstGeom>
          </p:spPr>
        </p:pic>
        <p:pic>
          <p:nvPicPr>
            <p:cNvPr id="13" name="Graphique 12" descr="Porte-bloc avec un remplissage uni">
              <a:extLst>
                <a:ext uri="{FF2B5EF4-FFF2-40B4-BE49-F238E27FC236}">
                  <a16:creationId xmlns:a16="http://schemas.microsoft.com/office/drawing/2014/main" id="{4FFA1226-875E-45DD-B204-F49E99CAD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93574" y="4667184"/>
              <a:ext cx="311426" cy="311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99" y="2534478"/>
            <a:ext cx="10191475" cy="1789044"/>
          </a:xfrm>
        </p:spPr>
        <p:txBody>
          <a:bodyPr>
            <a:noAutofit/>
          </a:bodyPr>
          <a:lstStyle/>
          <a:p>
            <a:r>
              <a:rPr lang="en-US" dirty="0"/>
              <a:t>Which countries tend to have higher suicide rate?</a:t>
            </a:r>
          </a:p>
          <a:p>
            <a:r>
              <a:rPr lang="en-US" dirty="0"/>
              <a:t>What age group tend to have higher suicide rates?</a:t>
            </a:r>
          </a:p>
          <a:p>
            <a:r>
              <a:rPr lang="en-US" dirty="0"/>
              <a:t>How can it be related to socioeconomic indicators like, Unemployment Rate, GDPPC, alcohol consumption and cigarette consumption?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69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59B214-832F-465F-870E-B7B1F0FA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3" y="1528424"/>
            <a:ext cx="6313089" cy="485808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34BB86-6BE3-4E07-95CB-252FFABA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1" y="1376656"/>
            <a:ext cx="5267324" cy="3978275"/>
          </a:xfrm>
        </p:spPr>
        <p:txBody>
          <a:bodyPr>
            <a:noAutofit/>
          </a:bodyPr>
          <a:lstStyle/>
          <a:p>
            <a:r>
              <a:rPr lang="en-US" sz="1800" dirty="0"/>
              <a:t>Connect to MySQL DB hosted on AWS</a:t>
            </a:r>
          </a:p>
          <a:p>
            <a:r>
              <a:rPr lang="en-US" sz="1800" dirty="0"/>
              <a:t>Use the </a:t>
            </a:r>
            <a:r>
              <a:rPr lang="en-CH" sz="1800" dirty="0"/>
              <a:t>“name” functionality</a:t>
            </a:r>
            <a:r>
              <a:rPr lang="en-US" sz="1800" dirty="0"/>
              <a:t> of the REST Countries API to get country codes</a:t>
            </a:r>
            <a:endParaRPr lang="en-CH" sz="1800" dirty="0"/>
          </a:p>
          <a:p>
            <a:r>
              <a:rPr lang="en-US" sz="1800" dirty="0"/>
              <a:t>Mapp codes to countries with a j</a:t>
            </a:r>
            <a:r>
              <a:rPr lang="en-CH" sz="1800" dirty="0"/>
              <a:t>oin</a:t>
            </a:r>
            <a:endParaRPr lang="en-US" sz="1800" dirty="0"/>
          </a:p>
          <a:p>
            <a:r>
              <a:rPr lang="en-CH" sz="1800" dirty="0"/>
              <a:t>The World Development Indicators (WDIs) were </a:t>
            </a:r>
            <a:r>
              <a:rPr lang="en-US" sz="1800" dirty="0"/>
              <a:t>retrieved by</a:t>
            </a:r>
            <a:r>
              <a:rPr lang="en-CH" sz="1800" dirty="0"/>
              <a:t> using</a:t>
            </a:r>
            <a:r>
              <a:rPr lang="en-US" sz="1800" dirty="0"/>
              <a:t> World Bank’s</a:t>
            </a:r>
            <a:r>
              <a:rPr lang="en-CH" sz="1800" dirty="0"/>
              <a:t> API</a:t>
            </a:r>
            <a:r>
              <a:rPr lang="en-US" sz="1800" dirty="0"/>
              <a:t>.</a:t>
            </a:r>
            <a:endParaRPr lang="en-CH" sz="1800" dirty="0"/>
          </a:p>
          <a:p>
            <a:pPr lvl="2"/>
            <a:r>
              <a:rPr lang="en-US" sz="1800" dirty="0"/>
              <a:t>Use loop construction, conditional branching and list to table transformation)</a:t>
            </a:r>
          </a:p>
          <a:p>
            <a:pPr lvl="2"/>
            <a:r>
              <a:rPr lang="en-US" sz="1800" dirty="0"/>
              <a:t>Extract last and earliest years in core data to v</a:t>
            </a:r>
            <a:r>
              <a:rPr lang="en-CH" sz="1800" dirty="0"/>
              <a:t>ariables</a:t>
            </a:r>
            <a:r>
              <a:rPr lang="en-US" sz="1800" dirty="0"/>
              <a:t> to plug into the URL (to improve efficiency)</a:t>
            </a:r>
            <a:endParaRPr lang="en-CH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47" y="2079096"/>
            <a:ext cx="463974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1382713" indent="-1023938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42" y="3900137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Smoking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C1EB94-6F06-6A4B-A167-8B153ED9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6" y="2240663"/>
            <a:ext cx="4808133" cy="3606099"/>
          </a:xfrm>
          <a:prstGeom prst="rect">
            <a:avLst/>
          </a:prstGeom>
        </p:spPr>
      </p:pic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32F28AD-1052-F84F-B277-7D9FC6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79" y="2228620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551</Words>
  <Application>Microsoft Macintosh PowerPoint</Application>
  <PresentationFormat>Widescreen</PresentationFormat>
  <Paragraphs>84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Wingdings</vt:lpstr>
      <vt:lpstr>LeafVTI</vt:lpstr>
      <vt:lpstr>Factors influencing Suicides</vt:lpstr>
      <vt:lpstr>Source of the data</vt:lpstr>
      <vt:lpstr>Questions </vt:lpstr>
      <vt:lpstr>Data infrastructure</vt:lpstr>
      <vt:lpstr>Etl data pipeline</vt:lpstr>
      <vt:lpstr>Data visualization - cleaning</vt:lpstr>
      <vt:lpstr>GRAPH : Suicide BY AGE RANGE</vt:lpstr>
      <vt:lpstr>GRAPH : Suicide BY country</vt:lpstr>
      <vt:lpstr>GRAPH : Suicide BY Smoking</vt:lpstr>
      <vt:lpstr>GRAPH : Suicide BY Unemployment</vt:lpstr>
      <vt:lpstr>GRAPH : Suicide BY ALCOHOL CONSUMPTION</vt:lpstr>
      <vt:lpstr>Data visualization – total population</vt:lpstr>
      <vt:lpstr>GRAph: Suicides PEr gdp per capita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Terez Szabo</cp:lastModifiedBy>
  <cp:revision>2</cp:revision>
  <dcterms:created xsi:type="dcterms:W3CDTF">2020-12-11T16:31:02Z</dcterms:created>
  <dcterms:modified xsi:type="dcterms:W3CDTF">2020-12-11T19:07:46Z</dcterms:modified>
</cp:coreProperties>
</file>