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0AC600-54DC-B942-8EBA-223E84510A54}" v="1" dt="2020-12-09T21:29:41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ez Szabo" userId="42e7e467-1161-451a-9926-179cfa22533b" providerId="ADAL" clId="{710AC600-54DC-B942-8EBA-223E84510A54}"/>
    <pc:docChg chg="modSld">
      <pc:chgData name="Terez Szabo" userId="42e7e467-1161-451a-9926-179cfa22533b" providerId="ADAL" clId="{710AC600-54DC-B942-8EBA-223E84510A54}" dt="2020-12-09T21:29:48.044" v="138" actId="20577"/>
      <pc:docMkLst>
        <pc:docMk/>
      </pc:docMkLst>
      <pc:sldChg chg="modSp mod">
        <pc:chgData name="Terez Szabo" userId="42e7e467-1161-451a-9926-179cfa22533b" providerId="ADAL" clId="{710AC600-54DC-B942-8EBA-223E84510A54}" dt="2020-12-09T21:29:00.078" v="128" actId="20577"/>
        <pc:sldMkLst>
          <pc:docMk/>
          <pc:sldMk cId="799758839" sldId="258"/>
        </pc:sldMkLst>
        <pc:spChg chg="mod">
          <ac:chgData name="Terez Szabo" userId="42e7e467-1161-451a-9926-179cfa22533b" providerId="ADAL" clId="{710AC600-54DC-B942-8EBA-223E84510A54}" dt="2020-12-09T21:29:00.078" v="128" actId="20577"/>
          <ac:spMkLst>
            <pc:docMk/>
            <pc:sldMk cId="799758839" sldId="258"/>
            <ac:spMk id="3" creationId="{5DC56CEF-023A-D148-B143-8321A08ECC09}"/>
          </ac:spMkLst>
        </pc:spChg>
      </pc:sldChg>
      <pc:sldChg chg="modSp mod">
        <pc:chgData name="Terez Szabo" userId="42e7e467-1161-451a-9926-179cfa22533b" providerId="ADAL" clId="{710AC600-54DC-B942-8EBA-223E84510A54}" dt="2020-12-09T21:29:48.044" v="138" actId="20577"/>
        <pc:sldMkLst>
          <pc:docMk/>
          <pc:sldMk cId="3587188991" sldId="259"/>
        </pc:sldMkLst>
        <pc:spChg chg="mod">
          <ac:chgData name="Terez Szabo" userId="42e7e467-1161-451a-9926-179cfa22533b" providerId="ADAL" clId="{710AC600-54DC-B942-8EBA-223E84510A54}" dt="2020-12-09T21:29:48.044" v="138" actId="20577"/>
          <ac:spMkLst>
            <pc:docMk/>
            <pc:sldMk cId="3587188991" sldId="259"/>
            <ac:spMk id="3" creationId="{50374378-1AB9-1747-AC27-6AB5640650FD}"/>
          </ac:spMkLst>
        </pc:spChg>
      </pc:sldChg>
    </pc:docChg>
  </pc:docChgLst>
  <pc:docChgLst>
    <pc:chgData name="Dominik Gulacsy" userId="40373a78-b256-4ba8-a89b-174c7c5ea09d" providerId="ADAL" clId="{6AB398E4-76AC-4943-8C73-E306F71BE1BF}"/>
    <pc:docChg chg="undo redo custSel addSld delSld modSld">
      <pc:chgData name="Dominik Gulacsy" userId="40373a78-b256-4ba8-a89b-174c7c5ea09d" providerId="ADAL" clId="{6AB398E4-76AC-4943-8C73-E306F71BE1BF}" dt="2020-12-10T18:33:31.725" v="2378" actId="20577"/>
      <pc:docMkLst>
        <pc:docMk/>
      </pc:docMkLst>
      <pc:sldChg chg="modSp mod">
        <pc:chgData name="Dominik Gulacsy" userId="40373a78-b256-4ba8-a89b-174c7c5ea09d" providerId="ADAL" clId="{6AB398E4-76AC-4943-8C73-E306F71BE1BF}" dt="2020-12-10T17:59:17.877" v="153" actId="20577"/>
        <pc:sldMkLst>
          <pc:docMk/>
          <pc:sldMk cId="1867939865" sldId="257"/>
        </pc:sldMkLst>
        <pc:spChg chg="mod">
          <ac:chgData name="Dominik Gulacsy" userId="40373a78-b256-4ba8-a89b-174c7c5ea09d" providerId="ADAL" clId="{6AB398E4-76AC-4943-8C73-E306F71BE1BF}" dt="2020-12-10T17:58:52.286" v="133" actId="20577"/>
          <ac:spMkLst>
            <pc:docMk/>
            <pc:sldMk cId="1867939865" sldId="257"/>
            <ac:spMk id="2" creationId="{CEBECAC7-DC57-924E-B280-5D7392E65298}"/>
          </ac:spMkLst>
        </pc:spChg>
        <pc:spChg chg="mod">
          <ac:chgData name="Dominik Gulacsy" userId="40373a78-b256-4ba8-a89b-174c7c5ea09d" providerId="ADAL" clId="{6AB398E4-76AC-4943-8C73-E306F71BE1BF}" dt="2020-12-10T17:59:17.877" v="153" actId="20577"/>
          <ac:spMkLst>
            <pc:docMk/>
            <pc:sldMk cId="1867939865" sldId="257"/>
            <ac:spMk id="3" creationId="{DA36A26A-4D8C-034C-9C54-65F8CEDC00AE}"/>
          </ac:spMkLst>
        </pc:spChg>
      </pc:sldChg>
      <pc:sldChg chg="modSp mod">
        <pc:chgData name="Dominik Gulacsy" userId="40373a78-b256-4ba8-a89b-174c7c5ea09d" providerId="ADAL" clId="{6AB398E4-76AC-4943-8C73-E306F71BE1BF}" dt="2020-12-10T18:33:31.725" v="2378" actId="20577"/>
        <pc:sldMkLst>
          <pc:docMk/>
          <pc:sldMk cId="799758839" sldId="258"/>
        </pc:sldMkLst>
        <pc:spChg chg="mod">
          <ac:chgData name="Dominik Gulacsy" userId="40373a78-b256-4ba8-a89b-174c7c5ea09d" providerId="ADAL" clId="{6AB398E4-76AC-4943-8C73-E306F71BE1BF}" dt="2020-12-10T17:54:14.397" v="8" actId="20577"/>
          <ac:spMkLst>
            <pc:docMk/>
            <pc:sldMk cId="799758839" sldId="258"/>
            <ac:spMk id="2" creationId="{1A45EA46-8DC0-4D48-B647-F0FAAA5D04D4}"/>
          </ac:spMkLst>
        </pc:spChg>
        <pc:spChg chg="mod">
          <ac:chgData name="Dominik Gulacsy" userId="40373a78-b256-4ba8-a89b-174c7c5ea09d" providerId="ADAL" clId="{6AB398E4-76AC-4943-8C73-E306F71BE1BF}" dt="2020-12-10T18:33:31.725" v="2378" actId="20577"/>
          <ac:spMkLst>
            <pc:docMk/>
            <pc:sldMk cId="799758839" sldId="258"/>
            <ac:spMk id="3" creationId="{5DC56CEF-023A-D148-B143-8321A08ECC09}"/>
          </ac:spMkLst>
        </pc:spChg>
      </pc:sldChg>
      <pc:sldChg chg="addSp delSp modSp mod">
        <pc:chgData name="Dominik Gulacsy" userId="40373a78-b256-4ba8-a89b-174c7c5ea09d" providerId="ADAL" clId="{6AB398E4-76AC-4943-8C73-E306F71BE1BF}" dt="2020-12-10T18:32:18.518" v="2224" actId="14100"/>
        <pc:sldMkLst>
          <pc:docMk/>
          <pc:sldMk cId="3587188991" sldId="259"/>
        </pc:sldMkLst>
        <pc:spChg chg="mod">
          <ac:chgData name="Dominik Gulacsy" userId="40373a78-b256-4ba8-a89b-174c7c5ea09d" providerId="ADAL" clId="{6AB398E4-76AC-4943-8C73-E306F71BE1BF}" dt="2020-12-10T18:32:18.518" v="2224" actId="14100"/>
          <ac:spMkLst>
            <pc:docMk/>
            <pc:sldMk cId="3587188991" sldId="259"/>
            <ac:spMk id="3" creationId="{50374378-1AB9-1747-AC27-6AB5640650FD}"/>
          </ac:spMkLst>
        </pc:spChg>
        <pc:spChg chg="add del">
          <ac:chgData name="Dominik Gulacsy" userId="40373a78-b256-4ba8-a89b-174c7c5ea09d" providerId="ADAL" clId="{6AB398E4-76AC-4943-8C73-E306F71BE1BF}" dt="2020-12-10T18:06:44.886" v="715" actId="22"/>
          <ac:spMkLst>
            <pc:docMk/>
            <pc:sldMk cId="3587188991" sldId="259"/>
            <ac:spMk id="5" creationId="{7A9F5A39-D128-4D65-96C2-C5E4121FB06D}"/>
          </ac:spMkLst>
        </pc:spChg>
      </pc:sldChg>
      <pc:sldChg chg="new del">
        <pc:chgData name="Dominik Gulacsy" userId="40373a78-b256-4ba8-a89b-174c7c5ea09d" providerId="ADAL" clId="{6AB398E4-76AC-4943-8C73-E306F71BE1BF}" dt="2020-12-10T18:17:53.861" v="1661" actId="680"/>
        <pc:sldMkLst>
          <pc:docMk/>
          <pc:sldMk cId="2628553580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772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3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5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4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2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9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1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2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3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0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6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81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71AF1-6C59-B449-AA9E-05BFCEEC2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CH" dirty="0"/>
              <a:t>Factors influencing Suicides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A4C1C-D37B-7F4B-8DEC-3EEA70156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602163"/>
            <a:ext cx="4451347" cy="1720850"/>
          </a:xfrm>
        </p:spPr>
        <p:txBody>
          <a:bodyPr anchor="ctr">
            <a:normAutofit/>
          </a:bodyPr>
          <a:lstStyle/>
          <a:p>
            <a:r>
              <a:rPr lang="en-CH" dirty="0"/>
              <a:t>Team 4</a:t>
            </a:r>
          </a:p>
          <a:p>
            <a:r>
              <a:rPr lang="en-CH" dirty="0"/>
              <a:t>Dominik, Maeva, Julianna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EA992-D1F2-42BD-B168-7F788101A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06" b="15835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7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CAC7-DC57-924E-B280-5D7392E6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Source</a:t>
            </a:r>
            <a:r>
              <a:rPr lang="en-US" dirty="0"/>
              <a:t>S</a:t>
            </a:r>
            <a:r>
              <a:rPr lang="en-CH" dirty="0"/>
              <a:t>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6A26A-4D8C-034C-9C54-65F8CEDC0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Original data set from Kaggle</a:t>
            </a:r>
          </a:p>
          <a:p>
            <a:r>
              <a:rPr lang="en-CH" dirty="0"/>
              <a:t>REST </a:t>
            </a:r>
            <a:r>
              <a:rPr lang="en-US" dirty="0"/>
              <a:t>Countries a</a:t>
            </a:r>
            <a:r>
              <a:rPr lang="en-CH" dirty="0"/>
              <a:t>lpha2 country codes</a:t>
            </a:r>
          </a:p>
          <a:p>
            <a:r>
              <a:rPr lang="en-CH" dirty="0"/>
              <a:t>Additional data from the World Bank API</a:t>
            </a:r>
          </a:p>
          <a:p>
            <a:pPr lvl="2"/>
            <a:r>
              <a:rPr lang="en-CH" dirty="0"/>
              <a:t>Smoking</a:t>
            </a:r>
          </a:p>
          <a:p>
            <a:pPr lvl="2"/>
            <a:r>
              <a:rPr lang="en-CH" dirty="0"/>
              <a:t>Alcohol consumption</a:t>
            </a:r>
          </a:p>
          <a:p>
            <a:pPr lvl="2"/>
            <a:r>
              <a:rPr lang="en-CH" dirty="0"/>
              <a:t>Unemployment rate</a:t>
            </a:r>
          </a:p>
          <a:p>
            <a:pPr lvl="2"/>
            <a:r>
              <a:rPr lang="en-CH" dirty="0"/>
              <a:t>Population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86793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EA46-8DC0-4D48-B647-F0FAAA5D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</a:t>
            </a:r>
            <a:r>
              <a:rPr lang="en-US" dirty="0"/>
              <a:t> RESOURCE</a:t>
            </a:r>
            <a:r>
              <a:rPr lang="en-CH" dirty="0"/>
              <a:t>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6CEF-023A-D148-B143-8321A08EC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10026650" cy="4725510"/>
          </a:xfrm>
        </p:spPr>
        <p:txBody>
          <a:bodyPr>
            <a:normAutofit/>
          </a:bodyPr>
          <a:lstStyle/>
          <a:p>
            <a:r>
              <a:rPr lang="en-CH" dirty="0"/>
              <a:t>Loaded the original dataset into</a:t>
            </a:r>
            <a:r>
              <a:rPr lang="en-US" dirty="0"/>
              <a:t> a local</a:t>
            </a:r>
            <a:r>
              <a:rPr lang="en-CH" dirty="0"/>
              <a:t> MySQL </a:t>
            </a:r>
            <a:r>
              <a:rPr lang="en-US" dirty="0"/>
              <a:t>DB using</a:t>
            </a:r>
            <a:r>
              <a:rPr lang="en-CH" dirty="0"/>
              <a:t> </a:t>
            </a:r>
            <a:r>
              <a:rPr lang="en-US" dirty="0"/>
              <a:t>the </a:t>
            </a:r>
            <a:r>
              <a:rPr lang="en-US" i="1" dirty="0"/>
              <a:t>.csv </a:t>
            </a:r>
            <a:r>
              <a:rPr lang="en-US" dirty="0"/>
              <a:t>from Kaggle</a:t>
            </a:r>
            <a:endParaRPr lang="en-CH" i="1" dirty="0"/>
          </a:p>
          <a:p>
            <a:r>
              <a:rPr lang="en-CH" dirty="0"/>
              <a:t>Realized </a:t>
            </a:r>
            <a:r>
              <a:rPr lang="en-US" dirty="0"/>
              <a:t>storing the data </a:t>
            </a:r>
            <a:r>
              <a:rPr lang="en-CH" dirty="0"/>
              <a:t>this way may cause complications</a:t>
            </a:r>
          </a:p>
          <a:p>
            <a:pPr lvl="2"/>
            <a:r>
              <a:rPr lang="en-US" dirty="0"/>
              <a:t>Turned to hosting - new</a:t>
            </a:r>
            <a:r>
              <a:rPr lang="en-CH" dirty="0"/>
              <a:t> MySQL database</a:t>
            </a:r>
            <a:r>
              <a:rPr lang="en-US" dirty="0"/>
              <a:t> instance</a:t>
            </a:r>
            <a:r>
              <a:rPr lang="en-CH" dirty="0"/>
              <a:t> on AWS</a:t>
            </a:r>
            <a:r>
              <a:rPr lang="en-US" dirty="0"/>
              <a:t> (this ensured reproducibility)</a:t>
            </a:r>
          </a:p>
          <a:p>
            <a:pPr lvl="2"/>
            <a:r>
              <a:rPr lang="en-US" dirty="0"/>
              <a:t>Created dump and importing data &amp; structure in MySQL Workbench</a:t>
            </a:r>
          </a:p>
          <a:p>
            <a:pPr lvl="2"/>
            <a:r>
              <a:rPr lang="en-US" dirty="0"/>
              <a:t>Created grader user with read only rights (only selects allowed)</a:t>
            </a:r>
            <a:endParaRPr lang="en-CH" dirty="0"/>
          </a:p>
          <a:p>
            <a:r>
              <a:rPr lang="en-US" dirty="0"/>
              <a:t>Used</a:t>
            </a:r>
            <a:r>
              <a:rPr lang="en-CH" dirty="0"/>
              <a:t> the</a:t>
            </a:r>
            <a:r>
              <a:rPr lang="en-US" dirty="0"/>
              <a:t> REST Countries to find the Alpha2</a:t>
            </a:r>
            <a:r>
              <a:rPr lang="en-CH" dirty="0"/>
              <a:t> country codes</a:t>
            </a:r>
            <a:r>
              <a:rPr lang="en-US" dirty="0"/>
              <a:t> of countries</a:t>
            </a:r>
          </a:p>
          <a:p>
            <a:r>
              <a:rPr lang="en-US" dirty="0"/>
              <a:t>Used World Bank’s API to </a:t>
            </a:r>
            <a:r>
              <a:rPr lang="en-US"/>
              <a:t>enrich our data</a:t>
            </a:r>
            <a:endParaRPr lang="en-US" dirty="0"/>
          </a:p>
          <a:p>
            <a:r>
              <a:rPr lang="en-CH" dirty="0"/>
              <a:t>Used an </a:t>
            </a:r>
            <a:r>
              <a:rPr lang="en-CH" i="1" dirty="0"/>
              <a:t>.xlsx </a:t>
            </a:r>
            <a:r>
              <a:rPr lang="en-CH" dirty="0"/>
              <a:t>fi</a:t>
            </a:r>
            <a:r>
              <a:rPr lang="en-US" dirty="0"/>
              <a:t>le</a:t>
            </a:r>
            <a:r>
              <a:rPr lang="en-CH" dirty="0"/>
              <a:t> </a:t>
            </a:r>
            <a:r>
              <a:rPr lang="en-US" dirty="0"/>
              <a:t>that contained the</a:t>
            </a:r>
            <a:r>
              <a:rPr lang="en-CH" dirty="0"/>
              <a:t> </a:t>
            </a:r>
            <a:r>
              <a:rPr lang="en-US" dirty="0"/>
              <a:t>WDI</a:t>
            </a:r>
            <a:r>
              <a:rPr lang="en-CH" dirty="0"/>
              <a:t> codes</a:t>
            </a:r>
            <a:r>
              <a:rPr lang="en-US" dirty="0"/>
              <a:t> (hosted on GitHub for reproducibility and dynamism)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79975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B958-B481-0E41-90FD-180F101A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CH" dirty="0"/>
              <a:t>tl data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74378-1AB9-1747-AC27-6AB564065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10026650" cy="4414791"/>
          </a:xfrm>
        </p:spPr>
        <p:txBody>
          <a:bodyPr>
            <a:normAutofit/>
          </a:bodyPr>
          <a:lstStyle/>
          <a:p>
            <a:r>
              <a:rPr lang="en-US" dirty="0"/>
              <a:t>Connected to MySQL DB hosted on AWS</a:t>
            </a:r>
          </a:p>
          <a:p>
            <a:r>
              <a:rPr lang="en-US" dirty="0"/>
              <a:t>Used the </a:t>
            </a:r>
            <a:r>
              <a:rPr lang="en-CH" dirty="0"/>
              <a:t>“name” functionality</a:t>
            </a:r>
            <a:r>
              <a:rPr lang="en-US" dirty="0"/>
              <a:t> of the REST Countries API to get country codes</a:t>
            </a:r>
            <a:endParaRPr lang="en-CH" dirty="0"/>
          </a:p>
          <a:p>
            <a:r>
              <a:rPr lang="en-US" dirty="0"/>
              <a:t>Mapped codes to countries with a j</a:t>
            </a:r>
            <a:r>
              <a:rPr lang="en-CH" dirty="0"/>
              <a:t>oin</a:t>
            </a:r>
            <a:endParaRPr lang="en-US" dirty="0"/>
          </a:p>
          <a:p>
            <a:r>
              <a:rPr lang="en-CH" dirty="0"/>
              <a:t>The World Development Indicators (WDIs) were </a:t>
            </a:r>
            <a:r>
              <a:rPr lang="en-US" dirty="0"/>
              <a:t>retrieved by</a:t>
            </a:r>
            <a:r>
              <a:rPr lang="en-CH" dirty="0"/>
              <a:t> using</a:t>
            </a:r>
            <a:r>
              <a:rPr lang="en-US" dirty="0"/>
              <a:t> World Bank’s</a:t>
            </a:r>
            <a:r>
              <a:rPr lang="en-CH" dirty="0"/>
              <a:t> API</a:t>
            </a:r>
            <a:r>
              <a:rPr lang="en-US" dirty="0"/>
              <a:t>.</a:t>
            </a:r>
            <a:endParaRPr lang="en-CH" dirty="0"/>
          </a:p>
          <a:p>
            <a:pPr lvl="2"/>
            <a:r>
              <a:rPr lang="en-US" dirty="0"/>
              <a:t>Our data flow is efficient because it gets all data with only 1 API request / WDI</a:t>
            </a:r>
          </a:p>
          <a:p>
            <a:pPr lvl="2"/>
            <a:r>
              <a:rPr lang="en-US" dirty="0"/>
              <a:t>Used loop construction, conditional branching and list to table transformation)</a:t>
            </a:r>
          </a:p>
          <a:p>
            <a:pPr lvl="2"/>
            <a:r>
              <a:rPr lang="en-US" dirty="0"/>
              <a:t>Extracting last and earliest years in core data to v</a:t>
            </a:r>
            <a:r>
              <a:rPr lang="en-CH" dirty="0"/>
              <a:t>ariables</a:t>
            </a:r>
            <a:r>
              <a:rPr lang="en-US" dirty="0"/>
              <a:t> to plug into the URL.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718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0980-4831-C14C-9E33-FBAC97C9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CH" dirty="0"/>
              <a:t>ata visualization -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26645-1590-3D4D-A6A3-5498A8BD1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Filtered out all missing values</a:t>
            </a:r>
          </a:p>
          <a:p>
            <a:r>
              <a:rPr lang="en-CH" dirty="0"/>
              <a:t>Using a histogram, realized that we mainly have observations for 2010</a:t>
            </a:r>
          </a:p>
          <a:p>
            <a:pPr lvl="2"/>
            <a:r>
              <a:rPr lang="en-CH" dirty="0"/>
              <a:t>Switch to a cross-sectional analysis from a time series</a:t>
            </a:r>
          </a:p>
          <a:p>
            <a:pPr lvl="2"/>
            <a:r>
              <a:rPr lang="en-CH" dirty="0"/>
              <a:t>Filter out any observations not belonging to that year</a:t>
            </a:r>
          </a:p>
        </p:txBody>
      </p:sp>
    </p:spTree>
    <p:extLst>
      <p:ext uri="{BB962C8B-B14F-4D97-AF65-F5344CB8AC3E}">
        <p14:creationId xmlns:p14="http://schemas.microsoft.com/office/powerpoint/2010/main" val="356137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1840-5BC3-6B47-9BE7-C2B99EDB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Visualization – general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53EBE-FA6A-124E-B515-930E691D4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300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5584-FB6A-4849-A517-FD0D7867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CH" dirty="0"/>
              <a:t>ata visualization – total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078EF-FEBB-FE42-A669-368F88BDC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CH" dirty="0"/>
              <a:t>wo variables that encompased the whole population</a:t>
            </a:r>
          </a:p>
          <a:p>
            <a:pPr lvl="2"/>
            <a:r>
              <a:rPr lang="en-CH" dirty="0"/>
              <a:t>GPD per Capita</a:t>
            </a:r>
          </a:p>
          <a:p>
            <a:pPr lvl="2"/>
            <a:r>
              <a:rPr lang="en-CH" dirty="0"/>
              <a:t>Population</a:t>
            </a:r>
          </a:p>
          <a:p>
            <a:r>
              <a:rPr lang="en-CH" dirty="0"/>
              <a:t>Population graph straight forward</a:t>
            </a:r>
          </a:p>
          <a:p>
            <a:pPr lvl="2"/>
            <a:r>
              <a:rPr lang="en-CH" dirty="0"/>
              <a:t>No clear correlation but some connection</a:t>
            </a:r>
          </a:p>
          <a:p>
            <a:r>
              <a:rPr lang="en-CH" dirty="0"/>
              <a:t>Decided to do a log-log transformation for GDP per Capita</a:t>
            </a:r>
          </a:p>
          <a:p>
            <a:pPr lvl="2"/>
            <a:r>
              <a:rPr lang="en-CH" dirty="0"/>
              <a:t>Absolutely no correlation between GDP per Capita and number of suicides</a:t>
            </a:r>
          </a:p>
        </p:txBody>
      </p:sp>
    </p:spTree>
    <p:extLst>
      <p:ext uri="{BB962C8B-B14F-4D97-AF65-F5344CB8AC3E}">
        <p14:creationId xmlns:p14="http://schemas.microsoft.com/office/powerpoint/2010/main" val="407757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B6AC-DD57-1149-9F51-4B120173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Data visualization – by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9425A-062D-D545-A18A-44226D2EB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Some of the variables had a division by gender</a:t>
            </a:r>
          </a:p>
          <a:p>
            <a:r>
              <a:rPr lang="en-CH" dirty="0"/>
              <a:t>Smoking has no correlation to number of suicides</a:t>
            </a:r>
          </a:p>
          <a:p>
            <a:pPr lvl="2"/>
            <a:r>
              <a:rPr lang="en-CH" dirty="0"/>
              <a:t>Average smokers larger tandancy to commit suicide</a:t>
            </a:r>
          </a:p>
          <a:p>
            <a:r>
              <a:rPr lang="en-CH" dirty="0"/>
              <a:t>There is a small amount of correlation between unemployment and number of suicides but almost neglegable</a:t>
            </a:r>
          </a:p>
          <a:p>
            <a:r>
              <a:rPr lang="en-GB" dirty="0"/>
              <a:t>For alcohol we decided to do a log-log analysis</a:t>
            </a:r>
            <a:endParaRPr lang="en-CH" dirty="0"/>
          </a:p>
          <a:p>
            <a:pPr lvl="2"/>
            <a:r>
              <a:rPr lang="en-CH" dirty="0"/>
              <a:t>Definite correlation between alcohol consumption and suicide rate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1002320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_2SEEDS">
      <a:dk1>
        <a:srgbClr val="000000"/>
      </a:dk1>
      <a:lt1>
        <a:srgbClr val="FFFFFF"/>
      </a:lt1>
      <a:dk2>
        <a:srgbClr val="242A41"/>
      </a:dk2>
      <a:lt2>
        <a:srgbClr val="E2E3E8"/>
      </a:lt2>
      <a:accent1>
        <a:srgbClr val="B6A03C"/>
      </a:accent1>
      <a:accent2>
        <a:srgbClr val="EA8847"/>
      </a:accent2>
      <a:accent3>
        <a:srgbClr val="93A94E"/>
      </a:accent3>
      <a:accent4>
        <a:srgbClr val="3BA9E9"/>
      </a:accent4>
      <a:accent5>
        <a:srgbClr val="6E89EE"/>
      </a:accent5>
      <a:accent6>
        <a:srgbClr val="6E4EEB"/>
      </a:accent6>
      <a:hlink>
        <a:srgbClr val="6976AE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393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 Light</vt:lpstr>
      <vt:lpstr>Rockwell Nova Light</vt:lpstr>
      <vt:lpstr>Wingdings</vt:lpstr>
      <vt:lpstr>LeafVTI</vt:lpstr>
      <vt:lpstr>Factors influencing Suicides</vt:lpstr>
      <vt:lpstr>SourceS of data</vt:lpstr>
      <vt:lpstr>Data RESOURCE infrastructure</vt:lpstr>
      <vt:lpstr>Etl data pipeline</vt:lpstr>
      <vt:lpstr>Data visualization - cleaning</vt:lpstr>
      <vt:lpstr>Data Visualization – general facts</vt:lpstr>
      <vt:lpstr>Data visualization – total population</vt:lpstr>
      <vt:lpstr>Data visualization – by Gender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influencing Suicides</dc:title>
  <dc:creator>Terez Szabo</dc:creator>
  <cp:lastModifiedBy>Dominik Gulacsy</cp:lastModifiedBy>
  <cp:revision>4</cp:revision>
  <dcterms:created xsi:type="dcterms:W3CDTF">2020-12-09T20:46:39Z</dcterms:created>
  <dcterms:modified xsi:type="dcterms:W3CDTF">2020-12-10T18:33:38Z</dcterms:modified>
</cp:coreProperties>
</file>