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16"/>
  </p:notesMasterIdLst>
  <p:sldIdLst>
    <p:sldId id="256" r:id="rId2"/>
    <p:sldId id="257" r:id="rId3"/>
    <p:sldId id="271" r:id="rId4"/>
    <p:sldId id="258" r:id="rId5"/>
    <p:sldId id="272" r:id="rId6"/>
    <p:sldId id="260" r:id="rId7"/>
    <p:sldId id="265" r:id="rId8"/>
    <p:sldId id="266" r:id="rId9"/>
    <p:sldId id="268" r:id="rId10"/>
    <p:sldId id="270" r:id="rId11"/>
    <p:sldId id="267" r:id="rId12"/>
    <p:sldId id="261" r:id="rId13"/>
    <p:sldId id="269" r:id="rId14"/>
    <p:sldId id="273" r:id="rId15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0AC600-54DC-B942-8EBA-223E84510A54}" v="22" dt="2020-12-11T16:30:13.9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84" autoAdjust="0"/>
  </p:normalViewPr>
  <p:slideViewPr>
    <p:cSldViewPr snapToGrid="0" snapToObjects="1">
      <p:cViewPr varScale="1">
        <p:scale>
          <a:sx n="74" d="100"/>
          <a:sy n="74" d="100"/>
        </p:scale>
        <p:origin x="176" y="6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rez Szabo" userId="42e7e467-1161-451a-9926-179cfa22533b" providerId="ADAL" clId="{710AC600-54DC-B942-8EBA-223E84510A54}"/>
    <pc:docChg chg="custSel mod addSld delSld modSld">
      <pc:chgData name="Terez Szabo" userId="42e7e467-1161-451a-9926-179cfa22533b" providerId="ADAL" clId="{710AC600-54DC-B942-8EBA-223E84510A54}" dt="2020-12-11T16:31:02.763" v="82" actId="26606"/>
      <pc:docMkLst>
        <pc:docMk/>
      </pc:docMkLst>
      <pc:sldChg chg="modSp del mod">
        <pc:chgData name="Terez Szabo" userId="42e7e467-1161-451a-9926-179cfa22533b" providerId="ADAL" clId="{710AC600-54DC-B942-8EBA-223E84510A54}" dt="2020-12-11T16:30:19.177" v="51" actId="2696"/>
        <pc:sldMkLst>
          <pc:docMk/>
          <pc:sldMk cId="1311002320" sldId="262"/>
        </pc:sldMkLst>
        <pc:spChg chg="mod">
          <ac:chgData name="Terez Szabo" userId="42e7e467-1161-451a-9926-179cfa22533b" providerId="ADAL" clId="{710AC600-54DC-B942-8EBA-223E84510A54}" dt="2020-12-11T16:30:06.742" v="50" actId="21"/>
          <ac:spMkLst>
            <pc:docMk/>
            <pc:sldMk cId="1311002320" sldId="262"/>
            <ac:spMk id="3" creationId="{79A9425A-062D-D545-A18A-44226D2EBAD3}"/>
          </ac:spMkLst>
        </pc:spChg>
      </pc:sldChg>
      <pc:sldChg chg="del">
        <pc:chgData name="Terez Szabo" userId="42e7e467-1161-451a-9926-179cfa22533b" providerId="ADAL" clId="{710AC600-54DC-B942-8EBA-223E84510A54}" dt="2020-12-11T16:29:59.433" v="49" actId="2696"/>
        <pc:sldMkLst>
          <pc:docMk/>
          <pc:sldMk cId="103008590" sldId="263"/>
        </pc:sldMkLst>
      </pc:sldChg>
      <pc:sldChg chg="addSp modSp mod">
        <pc:chgData name="Terez Szabo" userId="42e7e467-1161-451a-9926-179cfa22533b" providerId="ADAL" clId="{710AC600-54DC-B942-8EBA-223E84510A54}" dt="2020-12-11T16:25:18.471" v="10" actId="14100"/>
        <pc:sldMkLst>
          <pc:docMk/>
          <pc:sldMk cId="2458617161" sldId="267"/>
        </pc:sldMkLst>
        <pc:picChg chg="add mod">
          <ac:chgData name="Terez Szabo" userId="42e7e467-1161-451a-9926-179cfa22533b" providerId="ADAL" clId="{710AC600-54DC-B942-8EBA-223E84510A54}" dt="2020-12-11T16:25:18.471" v="10" actId="14100"/>
          <ac:picMkLst>
            <pc:docMk/>
            <pc:sldMk cId="2458617161" sldId="267"/>
            <ac:picMk id="3" creationId="{282910C1-8698-8444-99A4-517451E2B95A}"/>
          </ac:picMkLst>
        </pc:picChg>
        <pc:picChg chg="mod">
          <ac:chgData name="Terez Szabo" userId="42e7e467-1161-451a-9926-179cfa22533b" providerId="ADAL" clId="{710AC600-54DC-B942-8EBA-223E84510A54}" dt="2020-12-11T16:25:14.968" v="9" actId="14100"/>
          <ac:picMkLst>
            <pc:docMk/>
            <pc:sldMk cId="2458617161" sldId="267"/>
            <ac:picMk id="10" creationId="{A00C5D16-95A8-D843-AA2E-5BDB4CFB0C55}"/>
          </ac:picMkLst>
        </pc:picChg>
      </pc:sldChg>
      <pc:sldChg chg="addSp delSp modSp mod">
        <pc:chgData name="Terez Szabo" userId="42e7e467-1161-451a-9926-179cfa22533b" providerId="ADAL" clId="{710AC600-54DC-B942-8EBA-223E84510A54}" dt="2020-12-11T16:29:50.288" v="48" actId="14100"/>
        <pc:sldMkLst>
          <pc:docMk/>
          <pc:sldMk cId="1974929923" sldId="269"/>
        </pc:sldMkLst>
        <pc:spChg chg="mod">
          <ac:chgData name="Terez Szabo" userId="42e7e467-1161-451a-9926-179cfa22533b" providerId="ADAL" clId="{710AC600-54DC-B942-8EBA-223E84510A54}" dt="2020-12-11T16:29:43.529" v="46" actId="14100"/>
          <ac:spMkLst>
            <pc:docMk/>
            <pc:sldMk cId="1974929923" sldId="269"/>
            <ac:spMk id="2" creationId="{5D509755-BF9E-4045-9B1F-A4B620116FAA}"/>
          </ac:spMkLst>
        </pc:spChg>
        <pc:spChg chg="add del mod">
          <ac:chgData name="Terez Szabo" userId="42e7e467-1161-451a-9926-179cfa22533b" providerId="ADAL" clId="{710AC600-54DC-B942-8EBA-223E84510A54}" dt="2020-12-11T16:29:39.191" v="45" actId="478"/>
          <ac:spMkLst>
            <pc:docMk/>
            <pc:sldMk cId="1974929923" sldId="269"/>
            <ac:spMk id="6" creationId="{8A25F9FF-78F3-6246-8584-0CA9C57FAFF4}"/>
          </ac:spMkLst>
        </pc:spChg>
        <pc:spChg chg="del">
          <ac:chgData name="Terez Szabo" userId="42e7e467-1161-451a-9926-179cfa22533b" providerId="ADAL" clId="{710AC600-54DC-B942-8EBA-223E84510A54}" dt="2020-12-11T16:25:35.342" v="11" actId="931"/>
          <ac:spMkLst>
            <pc:docMk/>
            <pc:sldMk cId="1974929923" sldId="269"/>
            <ac:spMk id="7" creationId="{46C7DCB7-F220-E740-848D-A1693EBB584E}"/>
          </ac:spMkLst>
        </pc:spChg>
        <pc:picChg chg="add mod">
          <ac:chgData name="Terez Szabo" userId="42e7e467-1161-451a-9926-179cfa22533b" providerId="ADAL" clId="{710AC600-54DC-B942-8EBA-223E84510A54}" dt="2020-12-11T16:29:50.288" v="48" actId="14100"/>
          <ac:picMkLst>
            <pc:docMk/>
            <pc:sldMk cId="1974929923" sldId="269"/>
            <ac:picMk id="4" creationId="{0295FF91-841B-064B-AD8C-1D4D0F60FCF6}"/>
          </ac:picMkLst>
        </pc:picChg>
      </pc:sldChg>
      <pc:sldChg chg="addSp delSp modSp new mod setBg">
        <pc:chgData name="Terez Szabo" userId="42e7e467-1161-451a-9926-179cfa22533b" providerId="ADAL" clId="{710AC600-54DC-B942-8EBA-223E84510A54}" dt="2020-12-11T16:31:02.763" v="82" actId="26606"/>
        <pc:sldMkLst>
          <pc:docMk/>
          <pc:sldMk cId="4063716037" sldId="273"/>
        </pc:sldMkLst>
        <pc:spChg chg="mod">
          <ac:chgData name="Terez Szabo" userId="42e7e467-1161-451a-9926-179cfa22533b" providerId="ADAL" clId="{710AC600-54DC-B942-8EBA-223E84510A54}" dt="2020-12-11T16:31:02.763" v="82" actId="26606"/>
          <ac:spMkLst>
            <pc:docMk/>
            <pc:sldMk cId="4063716037" sldId="273"/>
            <ac:spMk id="2" creationId="{4D2BA7B0-75C8-A24B-8ED1-93421206F4FB}"/>
          </ac:spMkLst>
        </pc:spChg>
        <pc:spChg chg="del">
          <ac:chgData name="Terez Szabo" userId="42e7e467-1161-451a-9926-179cfa22533b" providerId="ADAL" clId="{710AC600-54DC-B942-8EBA-223E84510A54}" dt="2020-12-11T16:30:42.242" v="53" actId="26606"/>
          <ac:spMkLst>
            <pc:docMk/>
            <pc:sldMk cId="4063716037" sldId="273"/>
            <ac:spMk id="3" creationId="{84AEEA6C-2031-7248-B74C-ACD946BE9C32}"/>
          </ac:spMkLst>
        </pc:spChg>
        <pc:spChg chg="add del">
          <ac:chgData name="Terez Szabo" userId="42e7e467-1161-451a-9926-179cfa22533b" providerId="ADAL" clId="{710AC600-54DC-B942-8EBA-223E84510A54}" dt="2020-12-11T16:31:02.763" v="82" actId="26606"/>
          <ac:spMkLst>
            <pc:docMk/>
            <pc:sldMk cId="4063716037" sldId="273"/>
            <ac:spMk id="16" creationId="{3011B0B3-5679-4759-90B8-3B908C4CBD21}"/>
          </ac:spMkLst>
        </pc:spChg>
        <pc:spChg chg="add">
          <ac:chgData name="Terez Szabo" userId="42e7e467-1161-451a-9926-179cfa22533b" providerId="ADAL" clId="{710AC600-54DC-B942-8EBA-223E84510A54}" dt="2020-12-11T16:31:02.763" v="82" actId="26606"/>
          <ac:spMkLst>
            <pc:docMk/>
            <pc:sldMk cId="4063716037" sldId="273"/>
            <ac:spMk id="32" creationId="{CA5B2A81-2C8E-4963-AFD4-E539D168B475}"/>
          </ac:spMkLst>
        </pc:spChg>
        <pc:grpChg chg="add del">
          <ac:chgData name="Terez Szabo" userId="42e7e467-1161-451a-9926-179cfa22533b" providerId="ADAL" clId="{710AC600-54DC-B942-8EBA-223E84510A54}" dt="2020-12-11T16:31:02.763" v="82" actId="26606"/>
          <ac:grpSpMkLst>
            <pc:docMk/>
            <pc:sldMk cId="4063716037" sldId="273"/>
            <ac:grpSpMk id="10" creationId="{F982E0B2-AA9C-441C-A08E-A9DF9CF12116}"/>
          </ac:grpSpMkLst>
        </pc:grpChg>
        <pc:grpChg chg="add">
          <ac:chgData name="Terez Szabo" userId="42e7e467-1161-451a-9926-179cfa22533b" providerId="ADAL" clId="{710AC600-54DC-B942-8EBA-223E84510A54}" dt="2020-12-11T16:31:02.763" v="82" actId="26606"/>
          <ac:grpSpMkLst>
            <pc:docMk/>
            <pc:sldMk cId="4063716037" sldId="273"/>
            <ac:grpSpMk id="26" creationId="{F982E0B2-AA9C-441C-A08E-A9DF9CF12116}"/>
          </ac:grpSpMkLst>
        </pc:grpChg>
        <pc:picChg chg="add">
          <ac:chgData name="Terez Szabo" userId="42e7e467-1161-451a-9926-179cfa22533b" providerId="ADAL" clId="{710AC600-54DC-B942-8EBA-223E84510A54}" dt="2020-12-11T16:31:02.763" v="82" actId="26606"/>
          <ac:picMkLst>
            <pc:docMk/>
            <pc:sldMk cId="4063716037" sldId="273"/>
            <ac:picMk id="20" creationId="{28141A80-C3AD-4429-A37F-C38271D461F5}"/>
          </ac:picMkLst>
        </pc:picChg>
        <pc:cxnChg chg="add del">
          <ac:chgData name="Terez Szabo" userId="42e7e467-1161-451a-9926-179cfa22533b" providerId="ADAL" clId="{710AC600-54DC-B942-8EBA-223E84510A54}" dt="2020-12-11T16:31:02.763" v="82" actId="26606"/>
          <ac:cxnSpMkLst>
            <pc:docMk/>
            <pc:sldMk cId="4063716037" sldId="273"/>
            <ac:cxnSpMk id="8" creationId="{701C0CAB-6A03-4C6A-9FAA-219847753628}"/>
          </ac:cxnSpMkLst>
        </pc:cxnChg>
        <pc:cxnChg chg="add del">
          <ac:chgData name="Terez Szabo" userId="42e7e467-1161-451a-9926-179cfa22533b" providerId="ADAL" clId="{710AC600-54DC-B942-8EBA-223E84510A54}" dt="2020-12-11T16:31:02.763" v="82" actId="26606"/>
          <ac:cxnSpMkLst>
            <pc:docMk/>
            <pc:sldMk cId="4063716037" sldId="273"/>
            <ac:cxnSpMk id="18" creationId="{32E97E5C-7A5F-424E-AAE4-654396E90799}"/>
          </ac:cxnSpMkLst>
        </pc:cxnChg>
        <pc:cxnChg chg="add">
          <ac:chgData name="Terez Szabo" userId="42e7e467-1161-451a-9926-179cfa22533b" providerId="ADAL" clId="{710AC600-54DC-B942-8EBA-223E84510A54}" dt="2020-12-11T16:31:02.763" v="82" actId="26606"/>
          <ac:cxnSpMkLst>
            <pc:docMk/>
            <pc:sldMk cId="4063716037" sldId="273"/>
            <ac:cxnSpMk id="24" creationId="{701C0CAB-6A03-4C6A-9FAA-219847753628}"/>
          </ac:cxnSpMkLst>
        </pc:cxnChg>
        <pc:cxnChg chg="add">
          <ac:chgData name="Terez Szabo" userId="42e7e467-1161-451a-9926-179cfa22533b" providerId="ADAL" clId="{710AC600-54DC-B942-8EBA-223E84510A54}" dt="2020-12-11T16:31:02.763" v="82" actId="26606"/>
          <ac:cxnSpMkLst>
            <pc:docMk/>
            <pc:sldMk cId="4063716037" sldId="273"/>
            <ac:cxnSpMk id="34" creationId="{9E7C23BC-DAA6-40E1-8166-B8C4439D143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5301A9-71AD-BD42-B443-DF4A4CA5BC7F}" type="datetimeFigureOut">
              <a:rPr lang="en-CH" smtClean="0"/>
              <a:t>11.12.20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E8B6E9-C291-3B4B-AE9B-9D2ED4D32F1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65368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8B6E9-C291-3B4B-AE9B-9D2ED4D32F18}" type="slidenum">
              <a:rPr lang="en-CH" smtClean="0"/>
              <a:t>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53079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8B6E9-C291-3B4B-AE9B-9D2ED4D32F18}" type="slidenum">
              <a:rPr lang="en-CH" smtClean="0"/>
              <a:t>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18901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8B6E9-C291-3B4B-AE9B-9D2ED4D32F18}" type="slidenum">
              <a:rPr lang="en-CH" smtClean="0"/>
              <a:t>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52713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sz="1100" dirty="0"/>
              <a:t>Some of the variables had a division by gender</a:t>
            </a:r>
          </a:p>
          <a:p>
            <a:r>
              <a:rPr lang="en-CH" sz="1100" dirty="0"/>
              <a:t>Smoking has no correlation to number of suicides</a:t>
            </a:r>
          </a:p>
          <a:p>
            <a:pPr lvl="2"/>
            <a:r>
              <a:rPr lang="en-CH" sz="1100" dirty="0"/>
              <a:t>Average smokers larger tandancy to commit suicid</a:t>
            </a:r>
            <a:r>
              <a:rPr lang="fr-BE" sz="1100" dirty="0"/>
              <a:t>e</a:t>
            </a: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8B6E9-C291-3B4B-AE9B-9D2ED4D32F18}" type="slidenum">
              <a:rPr lang="en-CH" smtClean="0"/>
              <a:t>9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96060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sz="1100" dirty="0"/>
              <a:t>There is a small amount of correlation between unemployment and number of suicides but almost neglegable</a:t>
            </a: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8B6E9-C291-3B4B-AE9B-9D2ED4D32F18}" type="slidenum">
              <a:rPr lang="en-CH" smtClean="0"/>
              <a:t>10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07234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 alcohol we decided to do a log-log analysis</a:t>
            </a:r>
            <a:endParaRPr lang="en-CH" dirty="0"/>
          </a:p>
          <a:p>
            <a:pPr lvl="2"/>
            <a:r>
              <a:rPr lang="en-CH" dirty="0"/>
              <a:t>Definite correlation between alcohol consumption and suicide rate</a:t>
            </a:r>
            <a:endParaRPr lang="en-GB" dirty="0"/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8B6E9-C291-3B4B-AE9B-9D2ED4D32F18}" type="slidenum">
              <a:rPr lang="en-CH" smtClean="0"/>
              <a:t>11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68506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Decided to do a log-log transformation for GDP per Capita</a:t>
            </a:r>
          </a:p>
          <a:p>
            <a:pPr lvl="2"/>
            <a:r>
              <a:rPr lang="en-CH" dirty="0"/>
              <a:t>Absolutely no correlation between GDP per Capita and number of suicides</a:t>
            </a: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8B6E9-C291-3B4B-AE9B-9D2ED4D32F18}" type="slidenum">
              <a:rPr lang="en-CH" smtClean="0"/>
              <a:t>13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19331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12/11/20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87723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38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56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41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727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93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18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26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32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03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61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12/11/20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3817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3.png"/><Relationship Id="rId7" Type="http://schemas.openxmlformats.org/officeDocument/2006/relationships/image" Target="../media/image29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5.png"/><Relationship Id="rId4" Type="http://schemas.openxmlformats.org/officeDocument/2006/relationships/image" Target="../media/image24.svg"/><Relationship Id="rId9" Type="http://schemas.openxmlformats.org/officeDocument/2006/relationships/image" Target="../media/image31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3.png"/><Relationship Id="rId7" Type="http://schemas.openxmlformats.org/officeDocument/2006/relationships/image" Target="../media/image33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25.png"/><Relationship Id="rId4" Type="http://schemas.openxmlformats.org/officeDocument/2006/relationships/image" Target="../media/image24.svg"/><Relationship Id="rId9" Type="http://schemas.openxmlformats.org/officeDocument/2006/relationships/image" Target="../media/image35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Relationship Id="rId9" Type="http://schemas.openxmlformats.org/officeDocument/2006/relationships/image" Target="../media/image2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371AF1-6C59-B449-AA9E-05BFCEEC2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510" y="4602162"/>
            <a:ext cx="4457690" cy="1720850"/>
          </a:xfrm>
        </p:spPr>
        <p:txBody>
          <a:bodyPr anchor="ctr">
            <a:normAutofit/>
          </a:bodyPr>
          <a:lstStyle/>
          <a:p>
            <a:r>
              <a:rPr lang="en-CH" dirty="0"/>
              <a:t>Factors influencing Suicides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6EA992-D1F2-42BD-B168-7F788101AC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306" b="15835"/>
          <a:stretch/>
        </p:blipFill>
        <p:spPr>
          <a:xfrm>
            <a:off x="20" y="10"/>
            <a:ext cx="12191977" cy="401477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6258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FAD7C07-5BB0-45BF-AD25-215C3D458CBE}"/>
              </a:ext>
            </a:extLst>
          </p:cNvPr>
          <p:cNvSpPr txBox="1">
            <a:spLocks/>
          </p:cNvSpPr>
          <p:nvPr/>
        </p:nvSpPr>
        <p:spPr>
          <a:xfrm>
            <a:off x="6356348" y="4071397"/>
            <a:ext cx="5754584" cy="26990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None/>
              <a:defRPr sz="24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16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None/>
              <a:defRPr sz="16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dirty="0"/>
              <a:t>Team 4</a:t>
            </a:r>
            <a:endParaRPr lang="en-CH" dirty="0"/>
          </a:p>
          <a:p>
            <a:pPr algn="l"/>
            <a:r>
              <a:rPr lang="fr-BE" sz="2000" b="1" dirty="0" err="1"/>
              <a:t>Julianna</a:t>
            </a:r>
            <a:r>
              <a:rPr lang="fr-BE" sz="2000" b="1" dirty="0"/>
              <a:t> </a:t>
            </a:r>
            <a:r>
              <a:rPr lang="fr-BE" sz="1800" dirty="0"/>
              <a:t>: </a:t>
            </a:r>
            <a:r>
              <a:rPr lang="fr-BE" sz="1600" dirty="0" err="1"/>
              <a:t>Visualization</a:t>
            </a:r>
            <a:r>
              <a:rPr lang="fr-BE" sz="1600" dirty="0"/>
              <a:t> + </a:t>
            </a:r>
            <a:r>
              <a:rPr lang="fr-BE" sz="1600" dirty="0" err="1"/>
              <a:t>cleaning</a:t>
            </a:r>
            <a:r>
              <a:rPr lang="fr-BE" sz="1600" dirty="0"/>
              <a:t> + documentation + </a:t>
            </a:r>
            <a:r>
              <a:rPr lang="fr-BE" sz="1600" dirty="0" err="1"/>
              <a:t>presentation</a:t>
            </a:r>
            <a:br>
              <a:rPr lang="fr-BE" sz="1400" dirty="0"/>
            </a:br>
            <a:r>
              <a:rPr lang="fr-BE" sz="2000" b="1" dirty="0"/>
              <a:t>Maeva</a:t>
            </a:r>
            <a:r>
              <a:rPr lang="fr-BE" sz="1800" dirty="0"/>
              <a:t> </a:t>
            </a:r>
            <a:r>
              <a:rPr lang="fr-BE" sz="1600" dirty="0"/>
              <a:t>: </a:t>
            </a:r>
            <a:r>
              <a:rPr lang="fr-BE" sz="1600" dirty="0" err="1"/>
              <a:t>SQl</a:t>
            </a:r>
            <a:r>
              <a:rPr lang="fr-BE" sz="1600" dirty="0"/>
              <a:t> + help </a:t>
            </a:r>
            <a:r>
              <a:rPr lang="fr-BE" sz="1600" dirty="0" err="1"/>
              <a:t>with</a:t>
            </a:r>
            <a:r>
              <a:rPr lang="fr-BE" sz="1600" dirty="0"/>
              <a:t> </a:t>
            </a:r>
            <a:r>
              <a:rPr lang="fr-BE" sz="1600" dirty="0" err="1"/>
              <a:t>visualization</a:t>
            </a:r>
            <a:r>
              <a:rPr lang="fr-BE" sz="1600" dirty="0"/>
              <a:t> + Documentation + </a:t>
            </a:r>
            <a:r>
              <a:rPr lang="fr-BE" sz="1600" dirty="0" err="1"/>
              <a:t>presentation</a:t>
            </a:r>
            <a:r>
              <a:rPr lang="fr-BE" sz="1600" dirty="0"/>
              <a:t> </a:t>
            </a:r>
            <a:br>
              <a:rPr lang="fr-BE" sz="1800" dirty="0"/>
            </a:br>
            <a:r>
              <a:rPr lang="fr-BE" sz="2000" b="1" dirty="0" err="1"/>
              <a:t>Dominik</a:t>
            </a:r>
            <a:r>
              <a:rPr lang="fr-BE" sz="1800" dirty="0"/>
              <a:t> : </a:t>
            </a:r>
            <a:r>
              <a:rPr lang="fr-BE" sz="1600" dirty="0"/>
              <a:t>Data infrastructure  + API + ETL + documentation</a:t>
            </a:r>
            <a:endParaRPr lang="en-CH" sz="1600" dirty="0"/>
          </a:p>
          <a:p>
            <a:pPr marL="720000" lvl="2"/>
            <a:r>
              <a:rPr lang="fr-BE" dirty="0"/>
              <a:t>	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923372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BC7C-1508-DE47-9E7A-4F0D26937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GRAPH : Suicide BY </a:t>
            </a:r>
            <a:r>
              <a:rPr lang="fr-BE" dirty="0" err="1"/>
              <a:t>Unemployment</a:t>
            </a:r>
            <a:endParaRPr lang="en-CH" dirty="0"/>
          </a:p>
        </p:txBody>
      </p:sp>
      <p:pic>
        <p:nvPicPr>
          <p:cNvPr id="6" name="Graphique 4" descr="Masculin avec un remplissage uni">
            <a:extLst>
              <a:ext uri="{FF2B5EF4-FFF2-40B4-BE49-F238E27FC236}">
                <a16:creationId xmlns:a16="http://schemas.microsoft.com/office/drawing/2014/main" id="{4A3D1017-638D-6C4D-83BE-9982E5B9A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59367" y="3315662"/>
            <a:ext cx="914400" cy="9144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6F2E704-04D9-2644-BE9F-06977A9B5B88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11372007" y="3315223"/>
            <a:ext cx="819993" cy="819993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F02992A0-5B7E-3546-ABD7-49B03CDE3D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9783" y="2270199"/>
            <a:ext cx="4808133" cy="36061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6E6A2AE2-F1E3-EF4F-8A12-BA040F63A0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49231" y="2228617"/>
            <a:ext cx="4808135" cy="360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707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46BC7AA3-A385-4696-B6D1-CE09854B2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572" y="186440"/>
            <a:ext cx="10330269" cy="655637"/>
          </a:xfrm>
        </p:spPr>
        <p:txBody>
          <a:bodyPr>
            <a:normAutofit/>
          </a:bodyPr>
          <a:lstStyle/>
          <a:p>
            <a:r>
              <a:rPr lang="fr-BE" dirty="0"/>
              <a:t>GRAPH : Suicide BY ALCOHOL CONSUMPTION</a:t>
            </a:r>
            <a:endParaRPr lang="en-CH" dirty="0"/>
          </a:p>
        </p:txBody>
      </p:sp>
      <p:pic>
        <p:nvPicPr>
          <p:cNvPr id="4" name="Graphique 4" descr="Masculin avec un remplissage uni">
            <a:extLst>
              <a:ext uri="{FF2B5EF4-FFF2-40B4-BE49-F238E27FC236}">
                <a16:creationId xmlns:a16="http://schemas.microsoft.com/office/drawing/2014/main" id="{546B9EF8-B29E-5E46-802A-D1C20268DC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59367" y="3315662"/>
            <a:ext cx="914400" cy="914400"/>
          </a:xfrm>
          <a:prstGeom prst="rect">
            <a:avLst/>
          </a:prstGeom>
        </p:spPr>
      </p:pic>
      <p:pic>
        <p:nvPicPr>
          <p:cNvPr id="5" name="Image 6">
            <a:extLst>
              <a:ext uri="{FF2B5EF4-FFF2-40B4-BE49-F238E27FC236}">
                <a16:creationId xmlns:a16="http://schemas.microsoft.com/office/drawing/2014/main" id="{F1BC35B4-DA4B-D842-AFCD-F480EED24D61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11372007" y="3315223"/>
            <a:ext cx="819993" cy="819993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A00C5D16-95A8-D843-AA2E-5BDB4CFB0C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45525" y="1846052"/>
            <a:ext cx="4981120" cy="373584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282910C1-8698-8444-99A4-517451E2B9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6462" y="1846052"/>
            <a:ext cx="4981120" cy="373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617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55584-FB6A-4849-A517-FD0D7867B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</a:t>
            </a:r>
            <a:r>
              <a:rPr lang="en-CH" dirty="0"/>
              <a:t>ata visualization – total population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078EF-FEBB-FE42-A669-368F88BDC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612" y="2114145"/>
            <a:ext cx="10055563" cy="3959630"/>
          </a:xfrm>
        </p:spPr>
        <p:txBody>
          <a:bodyPr/>
          <a:lstStyle/>
          <a:p>
            <a:r>
              <a:rPr lang="en-GB" dirty="0"/>
              <a:t>T</a:t>
            </a:r>
            <a:r>
              <a:rPr lang="en-CH" dirty="0"/>
              <a:t>wo variables that encompased the whole population</a:t>
            </a:r>
          </a:p>
          <a:p>
            <a:pPr lvl="2"/>
            <a:r>
              <a:rPr lang="en-CH" dirty="0"/>
              <a:t>GPD per Capita</a:t>
            </a:r>
          </a:p>
          <a:p>
            <a:pPr lvl="2"/>
            <a:r>
              <a:rPr lang="en-CH" dirty="0"/>
              <a:t>Population</a:t>
            </a:r>
          </a:p>
          <a:p>
            <a:r>
              <a:rPr lang="en-CH" dirty="0"/>
              <a:t>Population graph straight forward</a:t>
            </a:r>
          </a:p>
          <a:p>
            <a:pPr lvl="2"/>
            <a:r>
              <a:rPr lang="en-CH" dirty="0"/>
              <a:t>No clear correlation but some connection</a:t>
            </a:r>
          </a:p>
        </p:txBody>
      </p:sp>
      <p:pic>
        <p:nvPicPr>
          <p:cNvPr id="4" name="Graphique 10" descr="Groupe de personnes avec un remplissage uni">
            <a:extLst>
              <a:ext uri="{FF2B5EF4-FFF2-40B4-BE49-F238E27FC236}">
                <a16:creationId xmlns:a16="http://schemas.microsoft.com/office/drawing/2014/main" id="{C4E9DB58-9007-4346-B049-ED4963C318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45863" y="2047470"/>
            <a:ext cx="2460287" cy="246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57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09755-BF9E-4045-9B1F-A4B620116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30" y="655608"/>
            <a:ext cx="10886536" cy="1011267"/>
          </a:xfrm>
        </p:spPr>
        <p:txBody>
          <a:bodyPr>
            <a:normAutofit/>
          </a:bodyPr>
          <a:lstStyle/>
          <a:p>
            <a:r>
              <a:rPr lang="en-CH" dirty="0"/>
              <a:t>GRAph: Suicides PEr gdp per capita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295FF91-841B-064B-AD8C-1D4D0F60FC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80889" y="1666874"/>
            <a:ext cx="6366296" cy="4774723"/>
          </a:xfrm>
        </p:spPr>
      </p:pic>
    </p:spTree>
    <p:extLst>
      <p:ext uri="{BB962C8B-B14F-4D97-AF65-F5344CB8AC3E}">
        <p14:creationId xmlns:p14="http://schemas.microsoft.com/office/powerpoint/2010/main" val="1974929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2BA7B0-75C8-A24B-8ED1-93421206F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3900" y="1079500"/>
            <a:ext cx="6119131" cy="2138400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/>
            <a:r>
              <a:rPr lang="en-US" dirty="0"/>
              <a:t>Thank you for your attention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8141A80-C3AD-4429-A37F-C38271D461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69" r="16289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73465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716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>
            <a:extLst>
              <a:ext uri="{FF2B5EF4-FFF2-40B4-BE49-F238E27FC236}">
                <a16:creationId xmlns:a16="http://schemas.microsoft.com/office/drawing/2014/main" id="{A41BC286-0AF1-4368-B284-8E1F71E435FE}"/>
              </a:ext>
            </a:extLst>
          </p:cNvPr>
          <p:cNvSpPr txBox="1"/>
          <p:nvPr/>
        </p:nvSpPr>
        <p:spPr>
          <a:xfrm>
            <a:off x="3293574" y="3555641"/>
            <a:ext cx="36522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0" lvl="2" indent="0">
              <a:buNone/>
            </a:pPr>
            <a:r>
              <a:rPr lang="en-CH" dirty="0"/>
              <a:t>Smoking</a:t>
            </a:r>
            <a:r>
              <a:rPr lang="fr-BE" dirty="0"/>
              <a:t> </a:t>
            </a:r>
            <a:r>
              <a:rPr lang="fr-BE" dirty="0" err="1"/>
              <a:t>habbits</a:t>
            </a:r>
            <a:endParaRPr lang="fr-BE" dirty="0"/>
          </a:p>
          <a:p>
            <a:pPr marL="720000" lvl="2" indent="0">
              <a:buNone/>
            </a:pPr>
            <a:endParaRPr lang="en-CH" dirty="0"/>
          </a:p>
          <a:p>
            <a:pPr marL="720000" lvl="2" indent="0">
              <a:buNone/>
            </a:pPr>
            <a:r>
              <a:rPr lang="en-CH" dirty="0"/>
              <a:t>Alcohol consumption</a:t>
            </a:r>
            <a:endParaRPr lang="fr-BE" dirty="0"/>
          </a:p>
          <a:p>
            <a:pPr marL="720000" lvl="2" indent="0">
              <a:buNone/>
            </a:pPr>
            <a:endParaRPr lang="en-CH" dirty="0"/>
          </a:p>
          <a:p>
            <a:pPr marL="720000" lvl="2" indent="0">
              <a:buNone/>
            </a:pPr>
            <a:r>
              <a:rPr lang="en-CH" dirty="0"/>
              <a:t>Unemployment rate</a:t>
            </a:r>
            <a:endParaRPr lang="fr-BE" dirty="0"/>
          </a:p>
          <a:p>
            <a:pPr marL="720000" lvl="2" indent="0">
              <a:buNone/>
            </a:pPr>
            <a:endParaRPr lang="en-CH" dirty="0"/>
          </a:p>
          <a:p>
            <a:pPr marL="720000" lvl="2" indent="0">
              <a:buNone/>
            </a:pPr>
            <a:r>
              <a:rPr lang="en-CH" dirty="0"/>
              <a:t>Population</a:t>
            </a:r>
          </a:p>
          <a:p>
            <a:endParaRPr lang="fr-B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BECAC7-DC57-924E-B280-5D7392E65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Source of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6A26A-4D8C-034C-9C54-65F8CEDC0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499" y="1773849"/>
            <a:ext cx="10191475" cy="1789044"/>
          </a:xfrm>
        </p:spPr>
        <p:txBody>
          <a:bodyPr>
            <a:noAutofit/>
          </a:bodyPr>
          <a:lstStyle/>
          <a:p>
            <a:r>
              <a:rPr lang="en-CH" dirty="0"/>
              <a:t>Original data set from Kaggle</a:t>
            </a:r>
          </a:p>
          <a:p>
            <a:r>
              <a:rPr lang="en-CH" dirty="0"/>
              <a:t>REST Alpha2 country codes</a:t>
            </a:r>
          </a:p>
          <a:p>
            <a:r>
              <a:rPr lang="en-CH" dirty="0"/>
              <a:t>Additional data from the World Bank API</a:t>
            </a:r>
            <a:endParaRPr lang="fr-BE" dirty="0"/>
          </a:p>
          <a:p>
            <a:pPr marL="0" indent="0">
              <a:buNone/>
            </a:pPr>
            <a:endParaRPr lang="en-CH" dirty="0"/>
          </a:p>
          <a:p>
            <a:pPr marL="720000" lvl="2" indent="0">
              <a:buNone/>
            </a:pPr>
            <a:r>
              <a:rPr lang="fr-BE" dirty="0"/>
              <a:t>	</a:t>
            </a:r>
            <a:endParaRPr lang="en-CH" dirty="0"/>
          </a:p>
        </p:txBody>
      </p:sp>
      <p:pic>
        <p:nvPicPr>
          <p:cNvPr id="5" name="Graphique 4" descr="Fumer avec un remplissage uni">
            <a:extLst>
              <a:ext uri="{FF2B5EF4-FFF2-40B4-BE49-F238E27FC236}">
                <a16:creationId xmlns:a16="http://schemas.microsoft.com/office/drawing/2014/main" id="{58B91BC7-6B03-4E71-8992-AAA29DE663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03365" y="3489912"/>
            <a:ext cx="371060" cy="371060"/>
          </a:xfrm>
          <a:prstGeom prst="rect">
            <a:avLst/>
          </a:prstGeom>
        </p:spPr>
      </p:pic>
      <p:pic>
        <p:nvPicPr>
          <p:cNvPr id="9" name="Graphique 8" descr="Vin avec un remplissage uni">
            <a:extLst>
              <a:ext uri="{FF2B5EF4-FFF2-40B4-BE49-F238E27FC236}">
                <a16:creationId xmlns:a16="http://schemas.microsoft.com/office/drawing/2014/main" id="{554F1E2F-EA6E-49E8-B039-3E058F4FEA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63757" y="4103351"/>
            <a:ext cx="371061" cy="371061"/>
          </a:xfrm>
          <a:prstGeom prst="rect">
            <a:avLst/>
          </a:prstGeom>
        </p:spPr>
      </p:pic>
      <p:pic>
        <p:nvPicPr>
          <p:cNvPr id="11" name="Graphique 10" descr="Groupe de personnes avec un remplissage uni">
            <a:extLst>
              <a:ext uri="{FF2B5EF4-FFF2-40B4-BE49-F238E27FC236}">
                <a16:creationId xmlns:a16="http://schemas.microsoft.com/office/drawing/2014/main" id="{34C82069-B69D-45E4-BB29-C2F9F73B09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03365" y="5222084"/>
            <a:ext cx="316397" cy="316397"/>
          </a:xfrm>
          <a:prstGeom prst="rect">
            <a:avLst/>
          </a:prstGeom>
        </p:spPr>
      </p:pic>
      <p:pic>
        <p:nvPicPr>
          <p:cNvPr id="13" name="Graphique 12" descr="Porte-bloc avec un remplissage uni">
            <a:extLst>
              <a:ext uri="{FF2B5EF4-FFF2-40B4-BE49-F238E27FC236}">
                <a16:creationId xmlns:a16="http://schemas.microsoft.com/office/drawing/2014/main" id="{4FFA1226-875E-45DD-B204-F49E99CAD61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93574" y="4667184"/>
            <a:ext cx="311426" cy="31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939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ECAC7-DC57-924E-B280-5D7392E65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Questions 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6A26A-4D8C-034C-9C54-65F8CEDC0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8999" y="2534478"/>
            <a:ext cx="10191475" cy="1789044"/>
          </a:xfrm>
        </p:spPr>
        <p:txBody>
          <a:bodyPr>
            <a:noAutofit/>
          </a:bodyPr>
          <a:lstStyle/>
          <a:p>
            <a:r>
              <a:rPr lang="en-US" dirty="0"/>
              <a:t>Which countries tend to have higher suicide rate?</a:t>
            </a:r>
          </a:p>
          <a:p>
            <a:r>
              <a:rPr lang="en-US" dirty="0"/>
              <a:t>What age group tend to have higher suicide rates?</a:t>
            </a:r>
          </a:p>
          <a:p>
            <a:r>
              <a:rPr lang="en-US" dirty="0"/>
              <a:t>How can it be related to socioeconomic indicators like, Unemployment Rate, GDPPC, alcohol consumption and cigarette consumption?</a:t>
            </a:r>
            <a:endParaRPr lang="fr-BE" dirty="0"/>
          </a:p>
          <a:p>
            <a:pPr marL="0" indent="0">
              <a:buNone/>
            </a:pPr>
            <a:endParaRPr lang="en-CH" dirty="0"/>
          </a:p>
          <a:p>
            <a:pPr marL="720000" lvl="2" indent="0">
              <a:buNone/>
            </a:pPr>
            <a:r>
              <a:rPr lang="fr-BE" dirty="0"/>
              <a:t>	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636949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5EA46-8DC0-4D48-B647-F0FAAA5D0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Data 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56CEF-023A-D148-B143-8321A08EC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543" y="1868487"/>
            <a:ext cx="10026650" cy="3978275"/>
          </a:xfrm>
        </p:spPr>
        <p:txBody>
          <a:bodyPr>
            <a:noAutofit/>
          </a:bodyPr>
          <a:lstStyle/>
          <a:p>
            <a:r>
              <a:rPr lang="en-CH" dirty="0"/>
              <a:t>Load the original dataset into</a:t>
            </a:r>
            <a:r>
              <a:rPr lang="en-US" dirty="0"/>
              <a:t> a local</a:t>
            </a:r>
            <a:r>
              <a:rPr lang="en-CH" dirty="0"/>
              <a:t> MySQL </a:t>
            </a:r>
            <a:r>
              <a:rPr lang="en-US" dirty="0"/>
              <a:t>DB using</a:t>
            </a:r>
            <a:r>
              <a:rPr lang="en-CH" dirty="0"/>
              <a:t> </a:t>
            </a:r>
            <a:r>
              <a:rPr lang="en-US" dirty="0"/>
              <a:t>the </a:t>
            </a:r>
            <a:r>
              <a:rPr lang="en-US" i="1" dirty="0"/>
              <a:t>.csv </a:t>
            </a:r>
            <a:r>
              <a:rPr lang="en-US" dirty="0"/>
              <a:t>from Kaggle</a:t>
            </a:r>
            <a:endParaRPr lang="en-CH" i="1" dirty="0"/>
          </a:p>
          <a:p>
            <a:r>
              <a:rPr lang="en-CH" dirty="0"/>
              <a:t>Reali</a:t>
            </a:r>
            <a:r>
              <a:rPr lang="fr-BE" dirty="0"/>
              <a:t>se</a:t>
            </a:r>
            <a:r>
              <a:rPr lang="en-CH" dirty="0"/>
              <a:t> </a:t>
            </a:r>
            <a:r>
              <a:rPr lang="en-US" dirty="0"/>
              <a:t>storing the data </a:t>
            </a:r>
            <a:r>
              <a:rPr lang="en-CH" dirty="0"/>
              <a:t>this way may cause complications</a:t>
            </a:r>
          </a:p>
          <a:p>
            <a:pPr lvl="2"/>
            <a:r>
              <a:rPr lang="en-US" dirty="0"/>
              <a:t>Turn to hosting - new</a:t>
            </a:r>
            <a:r>
              <a:rPr lang="en-CH" dirty="0"/>
              <a:t> MySQL database</a:t>
            </a:r>
            <a:r>
              <a:rPr lang="en-US" dirty="0"/>
              <a:t> instance</a:t>
            </a:r>
            <a:r>
              <a:rPr lang="en-CH" dirty="0"/>
              <a:t> on AWS</a:t>
            </a:r>
            <a:r>
              <a:rPr lang="en-US" dirty="0"/>
              <a:t> (this ensured reproducibility)</a:t>
            </a:r>
          </a:p>
          <a:p>
            <a:pPr lvl="2"/>
            <a:r>
              <a:rPr lang="en-US" dirty="0"/>
              <a:t>Create dump and importing data &amp; structure in MySQL Workbench</a:t>
            </a:r>
          </a:p>
          <a:p>
            <a:pPr lvl="2"/>
            <a:r>
              <a:rPr lang="en-US" dirty="0"/>
              <a:t>Create grader user with read only rights (only selects allowed)</a:t>
            </a:r>
            <a:endParaRPr lang="en-CH" dirty="0"/>
          </a:p>
          <a:p>
            <a:r>
              <a:rPr lang="en-US" dirty="0"/>
              <a:t>Use</a:t>
            </a:r>
            <a:r>
              <a:rPr lang="en-CH" dirty="0"/>
              <a:t> the</a:t>
            </a:r>
            <a:r>
              <a:rPr lang="en-US" dirty="0"/>
              <a:t> REST Countries to find the Alpha2</a:t>
            </a:r>
            <a:r>
              <a:rPr lang="en-CH" dirty="0"/>
              <a:t> country codes</a:t>
            </a:r>
            <a:r>
              <a:rPr lang="en-US" dirty="0"/>
              <a:t> of countries</a:t>
            </a:r>
          </a:p>
          <a:p>
            <a:r>
              <a:rPr lang="en-US" dirty="0"/>
              <a:t>Use World Bank’s API to enrich our data</a:t>
            </a:r>
          </a:p>
          <a:p>
            <a:r>
              <a:rPr lang="en-CH" dirty="0"/>
              <a:t>Use an </a:t>
            </a:r>
            <a:r>
              <a:rPr lang="en-CH" i="1" dirty="0"/>
              <a:t>.xlsx </a:t>
            </a:r>
            <a:r>
              <a:rPr lang="en-CH" dirty="0"/>
              <a:t>fi</a:t>
            </a:r>
            <a:r>
              <a:rPr lang="en-US" dirty="0"/>
              <a:t>le</a:t>
            </a:r>
            <a:r>
              <a:rPr lang="en-CH" dirty="0"/>
              <a:t> </a:t>
            </a:r>
            <a:r>
              <a:rPr lang="en-US" dirty="0"/>
              <a:t>that contained the</a:t>
            </a:r>
            <a:r>
              <a:rPr lang="en-CH" dirty="0"/>
              <a:t> </a:t>
            </a:r>
            <a:r>
              <a:rPr lang="en-US" dirty="0"/>
              <a:t>WDI</a:t>
            </a:r>
            <a:r>
              <a:rPr lang="en-CH" dirty="0"/>
              <a:t> codes</a:t>
            </a:r>
            <a:r>
              <a:rPr lang="en-US" dirty="0"/>
              <a:t> (hosted on GitHub for reproducibility and dynamism)</a:t>
            </a:r>
          </a:p>
          <a:p>
            <a:endParaRPr lang="en-CH" dirty="0"/>
          </a:p>
        </p:txBody>
      </p:sp>
      <p:pic>
        <p:nvPicPr>
          <p:cNvPr id="7" name="Graphique 6" descr="Charger avec un remplissage uni">
            <a:extLst>
              <a:ext uri="{FF2B5EF4-FFF2-40B4-BE49-F238E27FC236}">
                <a16:creationId xmlns:a16="http://schemas.microsoft.com/office/drawing/2014/main" id="{486018CE-DEE5-45B7-8239-F8C9E237E2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02350" y="0"/>
            <a:ext cx="2056726" cy="205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758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DB958-B481-0E41-90FD-180F101A3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</a:t>
            </a:r>
            <a:r>
              <a:rPr lang="en-CH" dirty="0"/>
              <a:t>tl data pipeline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259B214-832F-465F-870E-B7B1F0FA0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13" y="1528424"/>
            <a:ext cx="6313089" cy="4858088"/>
          </a:xfrm>
          <a:prstGeom prst="rect">
            <a:avLst/>
          </a:prstGeom>
        </p:spPr>
      </p:pic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0E34BB86-6BE3-4E07-95CB-252FFABAF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3701" y="1376656"/>
            <a:ext cx="5267324" cy="3978275"/>
          </a:xfrm>
        </p:spPr>
        <p:txBody>
          <a:bodyPr>
            <a:noAutofit/>
          </a:bodyPr>
          <a:lstStyle/>
          <a:p>
            <a:r>
              <a:rPr lang="en-US" sz="1800" dirty="0"/>
              <a:t>Connect to MySQL DB hosted on AWS</a:t>
            </a:r>
          </a:p>
          <a:p>
            <a:r>
              <a:rPr lang="en-US" sz="1800" dirty="0"/>
              <a:t>Use the </a:t>
            </a:r>
            <a:r>
              <a:rPr lang="en-CH" sz="1800" dirty="0"/>
              <a:t>“name” functionality</a:t>
            </a:r>
            <a:r>
              <a:rPr lang="en-US" sz="1800" dirty="0"/>
              <a:t> of the REST Countries API to get country codes</a:t>
            </a:r>
            <a:endParaRPr lang="en-CH" sz="1800" dirty="0"/>
          </a:p>
          <a:p>
            <a:r>
              <a:rPr lang="en-US" sz="1800" dirty="0"/>
              <a:t>Mapp codes to countries with a j</a:t>
            </a:r>
            <a:r>
              <a:rPr lang="en-CH" sz="1800" dirty="0"/>
              <a:t>oin</a:t>
            </a:r>
            <a:endParaRPr lang="en-US" sz="1800" dirty="0"/>
          </a:p>
          <a:p>
            <a:r>
              <a:rPr lang="en-CH" sz="1800" dirty="0"/>
              <a:t>The World Development Indicators (WDIs) were </a:t>
            </a:r>
            <a:r>
              <a:rPr lang="en-US" sz="1800" dirty="0"/>
              <a:t>retrieved by</a:t>
            </a:r>
            <a:r>
              <a:rPr lang="en-CH" sz="1800" dirty="0"/>
              <a:t> using</a:t>
            </a:r>
            <a:r>
              <a:rPr lang="en-US" sz="1800" dirty="0"/>
              <a:t> World Bank’s</a:t>
            </a:r>
            <a:r>
              <a:rPr lang="en-CH" sz="1800" dirty="0"/>
              <a:t> API</a:t>
            </a:r>
            <a:r>
              <a:rPr lang="en-US" sz="1800" dirty="0"/>
              <a:t>.</a:t>
            </a:r>
            <a:endParaRPr lang="en-CH" sz="1800" dirty="0"/>
          </a:p>
          <a:p>
            <a:pPr lvl="2"/>
            <a:r>
              <a:rPr lang="en-US" sz="1800" dirty="0"/>
              <a:t>Our data flow is efficient because it gets all data with only 1 API request / WDI</a:t>
            </a:r>
          </a:p>
          <a:p>
            <a:pPr lvl="2"/>
            <a:r>
              <a:rPr lang="en-US" sz="1800" dirty="0"/>
              <a:t>Use loop construction, conditional branching and list to table transformation)</a:t>
            </a:r>
          </a:p>
          <a:p>
            <a:pPr lvl="2"/>
            <a:r>
              <a:rPr lang="en-US" sz="1800" dirty="0"/>
              <a:t>Extract last and earliest years in core data to v</a:t>
            </a:r>
            <a:r>
              <a:rPr lang="en-CH" sz="1800" dirty="0"/>
              <a:t>ariables</a:t>
            </a:r>
            <a:r>
              <a:rPr lang="en-US" sz="1800" dirty="0"/>
              <a:t> to plug into the URL (to improve efficiency)</a:t>
            </a:r>
            <a:endParaRPr lang="en-CH" sz="1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4942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B0980-4831-C14C-9E33-FBAC97C96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</a:t>
            </a:r>
            <a:r>
              <a:rPr lang="en-CH" dirty="0"/>
              <a:t>ata visualization -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26645-1590-3D4D-A6A3-5498A8BD1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2073922"/>
            <a:ext cx="10026650" cy="3978275"/>
          </a:xfrm>
        </p:spPr>
        <p:txBody>
          <a:bodyPr/>
          <a:lstStyle/>
          <a:p>
            <a:r>
              <a:rPr lang="en-CH" dirty="0"/>
              <a:t>Filter out all missing values</a:t>
            </a:r>
          </a:p>
          <a:p>
            <a:r>
              <a:rPr lang="en-CH" dirty="0"/>
              <a:t>Using a histogram</a:t>
            </a:r>
            <a:r>
              <a:rPr lang="fr-BE" dirty="0"/>
              <a:t>           </a:t>
            </a:r>
            <a:r>
              <a:rPr lang="en-CH" dirty="0"/>
              <a:t>we mainly have observations for 2010</a:t>
            </a:r>
          </a:p>
          <a:p>
            <a:pPr lvl="2"/>
            <a:r>
              <a:rPr lang="en-CH" dirty="0"/>
              <a:t>Switch to a cross-sectional analysis from a time series</a:t>
            </a:r>
          </a:p>
          <a:p>
            <a:pPr lvl="2"/>
            <a:r>
              <a:rPr lang="en-CH" dirty="0"/>
              <a:t>Filter out any observations not belonging to that year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C2C4803-181F-41E7-9C54-01A3CC94DDFA}"/>
              </a:ext>
            </a:extLst>
          </p:cNvPr>
          <p:cNvSpPr/>
          <p:nvPr/>
        </p:nvSpPr>
        <p:spPr>
          <a:xfrm>
            <a:off x="3601615" y="2713373"/>
            <a:ext cx="522515" cy="20355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6" name="Graphique 5" descr="Serpillière et seau avec un remplissage uni">
            <a:extLst>
              <a:ext uri="{FF2B5EF4-FFF2-40B4-BE49-F238E27FC236}">
                <a16:creationId xmlns:a16="http://schemas.microsoft.com/office/drawing/2014/main" id="{28F7F73B-F9AB-4A8C-B1B5-19BC063864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956" y="4278609"/>
            <a:ext cx="2180635" cy="218063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3973B9-F0CF-4274-9398-8FBC1E4A1AF4}"/>
              </a:ext>
            </a:extLst>
          </p:cNvPr>
          <p:cNvSpPr txBox="1">
            <a:spLocks/>
          </p:cNvSpPr>
          <p:nvPr/>
        </p:nvSpPr>
        <p:spPr>
          <a:xfrm>
            <a:off x="3508172" y="5153377"/>
            <a:ext cx="8096926" cy="179764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360000" indent="-36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dirty="0"/>
              <a:t>All the </a:t>
            </a:r>
            <a:r>
              <a:rPr lang="fr-BE" dirty="0" err="1"/>
              <a:t>analysis</a:t>
            </a:r>
            <a:r>
              <a:rPr lang="fr-BE" dirty="0"/>
              <a:t> and </a:t>
            </a:r>
            <a:r>
              <a:rPr lang="fr-BE" dirty="0" err="1"/>
              <a:t>visualization</a:t>
            </a:r>
            <a:r>
              <a:rPr lang="fr-BE" dirty="0"/>
              <a:t> </a:t>
            </a:r>
            <a:r>
              <a:rPr lang="fr-BE" dirty="0" err="1"/>
              <a:t>concern</a:t>
            </a:r>
            <a:r>
              <a:rPr lang="fr-BE" dirty="0"/>
              <a:t> </a:t>
            </a:r>
            <a:r>
              <a:rPr lang="fr-BE" dirty="0" err="1"/>
              <a:t>only</a:t>
            </a:r>
            <a:r>
              <a:rPr lang="fr-BE" dirty="0"/>
              <a:t> 2010 </a:t>
            </a:r>
            <a:endParaRPr lang="en-CH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EB35777-286B-4907-A73D-A9D9E639E2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04197" y="5123983"/>
            <a:ext cx="489885" cy="48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371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4">
            <a:extLst>
              <a:ext uri="{FF2B5EF4-FFF2-40B4-BE49-F238E27FC236}">
                <a16:creationId xmlns:a16="http://schemas.microsoft.com/office/drawing/2014/main" id="{BF2BCBB7-E54A-447F-98E1-D481D906EF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9683" y="1479775"/>
            <a:ext cx="6160757" cy="4840725"/>
          </a:xfrm>
          <a:prstGeom prst="rect">
            <a:avLst/>
          </a:prstGeom>
        </p:spPr>
      </p:pic>
      <p:grpSp>
        <p:nvGrpSpPr>
          <p:cNvPr id="17" name="Groupe 16">
            <a:extLst>
              <a:ext uri="{FF2B5EF4-FFF2-40B4-BE49-F238E27FC236}">
                <a16:creationId xmlns:a16="http://schemas.microsoft.com/office/drawing/2014/main" id="{809D9303-B492-4780-A845-02AF0FEBE015}"/>
              </a:ext>
            </a:extLst>
          </p:cNvPr>
          <p:cNvGrpSpPr/>
          <p:nvPr/>
        </p:nvGrpSpPr>
        <p:grpSpPr>
          <a:xfrm>
            <a:off x="6792982" y="2079096"/>
            <a:ext cx="5028621" cy="3903598"/>
            <a:chOff x="3669235" y="2266196"/>
            <a:chExt cx="5028621" cy="390359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2FDF6A4-8456-45E8-9CC5-12581EB007FC}"/>
                </a:ext>
              </a:extLst>
            </p:cNvPr>
            <p:cNvSpPr/>
            <p:nvPr/>
          </p:nvSpPr>
          <p:spPr>
            <a:xfrm>
              <a:off x="5371721" y="2266196"/>
              <a:ext cx="772406" cy="390359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4E4AC4C1-F737-4E0C-A417-F349C1DBEFAE}"/>
                </a:ext>
              </a:extLst>
            </p:cNvPr>
            <p:cNvGrpSpPr/>
            <p:nvPr/>
          </p:nvGrpSpPr>
          <p:grpSpPr>
            <a:xfrm>
              <a:off x="3669235" y="3456176"/>
              <a:ext cx="5028621" cy="2713618"/>
              <a:chOff x="3669235" y="3456176"/>
              <a:chExt cx="5028621" cy="2713618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108DC3A-8B30-4187-A1AF-C08D4887F065}"/>
                  </a:ext>
                </a:extLst>
              </p:cNvPr>
              <p:cNvSpPr/>
              <p:nvPr/>
            </p:nvSpPr>
            <p:spPr>
              <a:xfrm>
                <a:off x="7074207" y="3456176"/>
                <a:ext cx="772406" cy="271361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9E4101B-5879-4056-BE1A-7F8A247C49F0}"/>
                  </a:ext>
                </a:extLst>
              </p:cNvPr>
              <p:cNvSpPr/>
              <p:nvPr/>
            </p:nvSpPr>
            <p:spPr>
              <a:xfrm>
                <a:off x="3669235" y="4870174"/>
                <a:ext cx="772406" cy="129962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DCB6BB9-6DB5-4730-8D6C-6E55E2752871}"/>
                  </a:ext>
                </a:extLst>
              </p:cNvPr>
              <p:cNvSpPr/>
              <p:nvPr/>
            </p:nvSpPr>
            <p:spPr>
              <a:xfrm>
                <a:off x="7925450" y="5038793"/>
                <a:ext cx="772406" cy="111865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AE9DAC9-5D59-4771-A399-C1FC75DF3B0E}"/>
                  </a:ext>
                </a:extLst>
              </p:cNvPr>
              <p:cNvSpPr/>
              <p:nvPr/>
            </p:nvSpPr>
            <p:spPr>
              <a:xfrm>
                <a:off x="6222964" y="6073912"/>
                <a:ext cx="772406" cy="8353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EFE31CC-ACCA-490D-A777-52FBB4AE65C9}"/>
                  </a:ext>
                </a:extLst>
              </p:cNvPr>
              <p:cNvSpPr/>
              <p:nvPr/>
            </p:nvSpPr>
            <p:spPr>
              <a:xfrm>
                <a:off x="4520478" y="4395304"/>
                <a:ext cx="772406" cy="177449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</p:grpSp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46BC7AA3-A385-4696-B6D1-CE09854B2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/>
          <a:lstStyle/>
          <a:p>
            <a:r>
              <a:rPr lang="fr-BE" dirty="0"/>
              <a:t>GRAPH : Suicide BY AGE RANGE</a:t>
            </a:r>
            <a:endParaRPr lang="en-C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D23D17-E93E-4509-B5D9-353D90EA15E9}"/>
              </a:ext>
            </a:extLst>
          </p:cNvPr>
          <p:cNvSpPr txBox="1"/>
          <p:nvPr/>
        </p:nvSpPr>
        <p:spPr>
          <a:xfrm>
            <a:off x="449904" y="2295515"/>
            <a:ext cx="6094378" cy="2585323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endParaRPr lang="en-CH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D11FE9C-B6D9-4FDE-9E8E-1C09F5384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047" y="2079096"/>
            <a:ext cx="4639740" cy="3978275"/>
          </a:xfrm>
        </p:spPr>
        <p:txBody>
          <a:bodyPr>
            <a:normAutofit/>
          </a:bodyPr>
          <a:lstStyle/>
          <a:p>
            <a:r>
              <a:rPr lang="fr-BE" dirty="0"/>
              <a:t>Person </a:t>
            </a:r>
            <a:r>
              <a:rPr lang="fr-BE" dirty="0" err="1"/>
              <a:t>between</a:t>
            </a:r>
            <a:r>
              <a:rPr lang="fr-BE" dirty="0"/>
              <a:t> 35 and 54 </a:t>
            </a:r>
            <a:r>
              <a:rPr lang="fr-BE" dirty="0" err="1"/>
              <a:t>years</a:t>
            </a:r>
            <a:r>
              <a:rPr lang="fr-BE" dirty="0"/>
              <a:t> </a:t>
            </a:r>
            <a:r>
              <a:rPr lang="fr-BE" dirty="0" err="1"/>
              <a:t>age</a:t>
            </a:r>
            <a:r>
              <a:rPr lang="fr-BE" dirty="0"/>
              <a:t>  range are more </a:t>
            </a:r>
            <a:r>
              <a:rPr lang="fr-BE" dirty="0" err="1"/>
              <a:t>likely</a:t>
            </a:r>
            <a:r>
              <a:rPr lang="fr-BE" dirty="0"/>
              <a:t> to commit suicide </a:t>
            </a:r>
          </a:p>
          <a:p>
            <a:pPr marL="0" indent="0">
              <a:buNone/>
            </a:pPr>
            <a:endParaRPr lang="fr-BE" dirty="0"/>
          </a:p>
          <a:p>
            <a:pPr marL="1382713" indent="-1023938">
              <a:buNone/>
            </a:pPr>
            <a:r>
              <a:rPr lang="fr-BE" dirty="0"/>
              <a:t>                 The  </a:t>
            </a:r>
            <a:r>
              <a:rPr lang="fr-BE" dirty="0" err="1"/>
              <a:t>Scale</a:t>
            </a:r>
            <a:r>
              <a:rPr lang="fr-BE" dirty="0"/>
              <a:t> of the </a:t>
            </a:r>
            <a:r>
              <a:rPr lang="fr-BE" dirty="0" err="1"/>
              <a:t>age</a:t>
            </a:r>
            <a:r>
              <a:rPr lang="fr-BE" dirty="0"/>
              <a:t> range varies 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2BE9715-22CE-47F7-AE40-40300F76B0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97742" y="3900137"/>
            <a:ext cx="393505" cy="39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647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71840-5BC3-6B47-9BE7-C2B99EDB3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401" y="132738"/>
            <a:ext cx="2302971" cy="1792744"/>
          </a:xfrm>
        </p:spPr>
        <p:txBody>
          <a:bodyPr>
            <a:normAutofit/>
          </a:bodyPr>
          <a:lstStyle/>
          <a:p>
            <a:pPr algn="ctr"/>
            <a:r>
              <a:rPr lang="fr-BE" dirty="0"/>
              <a:t>GRAPH : Suicide BY country</a:t>
            </a:r>
            <a:endParaRPr lang="en-CH" dirty="0"/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08D8277D-96FC-428E-9EB6-C1E9AC50B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94621" y="-493613"/>
            <a:ext cx="9229978" cy="7383982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F277A9-516D-4900-84BA-7CD79DAE5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21" y="2295727"/>
            <a:ext cx="2840476" cy="39596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BE" dirty="0"/>
              <a:t>TOP 10 of countries </a:t>
            </a:r>
            <a:r>
              <a:rPr lang="fr-BE" dirty="0" err="1"/>
              <a:t>that</a:t>
            </a:r>
            <a:r>
              <a:rPr lang="fr-BE" dirty="0"/>
              <a:t> commit the </a:t>
            </a:r>
            <a:r>
              <a:rPr lang="fr-BE" dirty="0" err="1"/>
              <a:t>most</a:t>
            </a:r>
            <a:r>
              <a:rPr lang="fr-BE" dirty="0"/>
              <a:t> suicides by 100k habitants in 2010</a:t>
            </a:r>
          </a:p>
          <a:p>
            <a:r>
              <a:rPr lang="fr-BE" dirty="0"/>
              <a:t>Suriname</a:t>
            </a:r>
          </a:p>
          <a:p>
            <a:r>
              <a:rPr lang="fr-BE" dirty="0" err="1"/>
              <a:t>Lithuania</a:t>
            </a:r>
            <a:endParaRPr lang="fr-BE" dirty="0"/>
          </a:p>
          <a:p>
            <a:r>
              <a:rPr lang="fr-BE" dirty="0"/>
              <a:t>Belarus</a:t>
            </a:r>
          </a:p>
          <a:p>
            <a:r>
              <a:rPr lang="fr-BE" dirty="0"/>
              <a:t>Kazakhstan</a:t>
            </a:r>
          </a:p>
          <a:p>
            <a:r>
              <a:rPr lang="fr-BE" dirty="0" err="1"/>
              <a:t>Hungary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84806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BC7C-1508-DE47-9E7A-4F0D26937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GRAPH : Suicide BY Smoking</a:t>
            </a:r>
            <a:endParaRPr lang="en-CH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5C1EB94-6F06-6A4B-A167-8B153ED901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3656" y="2240663"/>
            <a:ext cx="4808133" cy="3606099"/>
          </a:xfrm>
          <a:prstGeom prst="rect">
            <a:avLst/>
          </a:prstGeom>
        </p:spPr>
      </p:pic>
      <p:pic>
        <p:nvPicPr>
          <p:cNvPr id="6" name="Graphique 4" descr="Masculin avec un remplissage uni">
            <a:extLst>
              <a:ext uri="{FF2B5EF4-FFF2-40B4-BE49-F238E27FC236}">
                <a16:creationId xmlns:a16="http://schemas.microsoft.com/office/drawing/2014/main" id="{4A3D1017-638D-6C4D-83BE-9982E5B9A2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59367" y="3315662"/>
            <a:ext cx="914400" cy="9144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6F2E704-04D9-2644-BE9F-06977A9B5B88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11372007" y="3315223"/>
            <a:ext cx="819993" cy="819993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832F28AD-1052-F84F-B277-7D9FC6616F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81479" y="2228620"/>
            <a:ext cx="4808133" cy="360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48669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LightSeed_2SEEDS">
      <a:dk1>
        <a:srgbClr val="000000"/>
      </a:dk1>
      <a:lt1>
        <a:srgbClr val="FFFFFF"/>
      </a:lt1>
      <a:dk2>
        <a:srgbClr val="242A41"/>
      </a:dk2>
      <a:lt2>
        <a:srgbClr val="E2E3E8"/>
      </a:lt2>
      <a:accent1>
        <a:srgbClr val="B6A03C"/>
      </a:accent1>
      <a:accent2>
        <a:srgbClr val="EA8847"/>
      </a:accent2>
      <a:accent3>
        <a:srgbClr val="93A94E"/>
      </a:accent3>
      <a:accent4>
        <a:srgbClr val="3BA9E9"/>
      </a:accent4>
      <a:accent5>
        <a:srgbClr val="6E89EE"/>
      </a:accent5>
      <a:accent6>
        <a:srgbClr val="6E4EEB"/>
      </a:accent6>
      <a:hlink>
        <a:srgbClr val="6976AE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550</Words>
  <Application>Microsoft Macintosh PowerPoint</Application>
  <PresentationFormat>Widescreen</PresentationFormat>
  <Paragraphs>83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Avenir Next LT Pro Light</vt:lpstr>
      <vt:lpstr>Calibri</vt:lpstr>
      <vt:lpstr>Rockwell Nova Light</vt:lpstr>
      <vt:lpstr>Wingdings</vt:lpstr>
      <vt:lpstr>LeafVTI</vt:lpstr>
      <vt:lpstr>Factors influencing Suicides</vt:lpstr>
      <vt:lpstr>Source of the data</vt:lpstr>
      <vt:lpstr>Questions </vt:lpstr>
      <vt:lpstr>Data infrastructure</vt:lpstr>
      <vt:lpstr>Etl data pipeline</vt:lpstr>
      <vt:lpstr>Data visualization - cleaning</vt:lpstr>
      <vt:lpstr>GRAPH : Suicide BY AGE RANGE</vt:lpstr>
      <vt:lpstr>GRAPH : Suicide BY country</vt:lpstr>
      <vt:lpstr>GRAPH : Suicide BY Smoking</vt:lpstr>
      <vt:lpstr>GRAPH : Suicide BY Unemployment</vt:lpstr>
      <vt:lpstr>GRAPH : Suicide BY ALCOHOL CONSUMPTION</vt:lpstr>
      <vt:lpstr>Data visualization – total population</vt:lpstr>
      <vt:lpstr>GRAph: Suicides PEr gdp per capita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Factors influencing Suicides</dc:title>
  <dc:creator>Terez Szabo</dc:creator>
  <cp:lastModifiedBy>Terez Szabo</cp:lastModifiedBy>
  <cp:revision>1</cp:revision>
  <dcterms:created xsi:type="dcterms:W3CDTF">2020-12-11T16:31:02Z</dcterms:created>
  <dcterms:modified xsi:type="dcterms:W3CDTF">2020-12-11T16:31:11Z</dcterms:modified>
</cp:coreProperties>
</file>