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7"/>
  </p:notesMasterIdLst>
  <p:sldIdLst>
    <p:sldId id="256" r:id="rId2"/>
    <p:sldId id="257" r:id="rId3"/>
    <p:sldId id="271" r:id="rId4"/>
    <p:sldId id="258" r:id="rId5"/>
    <p:sldId id="272" r:id="rId6"/>
    <p:sldId id="260" r:id="rId7"/>
    <p:sldId id="265" r:id="rId8"/>
    <p:sldId id="266" r:id="rId9"/>
    <p:sldId id="262" r:id="rId10"/>
    <p:sldId id="268" r:id="rId11"/>
    <p:sldId id="270" r:id="rId12"/>
    <p:sldId id="267" r:id="rId13"/>
    <p:sldId id="263" r:id="rId14"/>
    <p:sldId id="261" r:id="rId15"/>
    <p:sldId id="269" r:id="rId1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AC600-54DC-B942-8EBA-223E84510A54}" v="18" dt="2020-12-11T13:48:43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4" autoAdjust="0"/>
  </p:normalViewPr>
  <p:slideViewPr>
    <p:cSldViewPr snapToGrid="0" snapToObjects="1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301A9-71AD-BD42-B443-DF4A4CA5BC7F}" type="datetimeFigureOut">
              <a:rPr lang="en-CH" smtClean="0"/>
              <a:t>12/11/2020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8B6E9-C291-3B4B-AE9B-9D2ED4D32F1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53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307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890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2713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8797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sz="1100" dirty="0"/>
              <a:t>Some of the variables had a division by gender</a:t>
            </a:r>
          </a:p>
          <a:p>
            <a:r>
              <a:rPr lang="en-CH" sz="1100" dirty="0"/>
              <a:t>Smoking has no correlation to number of suicides</a:t>
            </a:r>
          </a:p>
          <a:p>
            <a:pPr lvl="2"/>
            <a:r>
              <a:rPr lang="en-CH" sz="1100" dirty="0"/>
              <a:t>Average smokers larger tandancy to commit suicid</a:t>
            </a:r>
            <a:r>
              <a:rPr lang="fr-BE" sz="1100" dirty="0"/>
              <a:t>e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606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sz="1100" dirty="0"/>
              <a:t>There is a small amount of correlation between unemployment and number of suicides but almost neglegable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7234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Decided to do a log-log transformation for GDP per Capita</a:t>
            </a:r>
          </a:p>
          <a:p>
            <a:pPr lvl="2"/>
            <a:r>
              <a:rPr lang="en-CH" dirty="0"/>
              <a:t>Absolutely no correlation between GDP per Capita and number of suicides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8B6E9-C291-3B4B-AE9B-9D2ED4D32F18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933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77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2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9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2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3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6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81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5.svg"/><Relationship Id="rId9" Type="http://schemas.openxmlformats.org/officeDocument/2006/relationships/image" Target="../media/image2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2.svg"/><Relationship Id="rId9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5.sv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71AF1-6C59-B449-AA9E-05BFCEEC2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CH" dirty="0"/>
              <a:t>Factors influencing Suicides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EA992-D1F2-42BD-B168-7F788101A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06" b="15835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AD7C07-5BB0-45BF-AD25-215C3D458CBE}"/>
              </a:ext>
            </a:extLst>
          </p:cNvPr>
          <p:cNvSpPr txBox="1">
            <a:spLocks/>
          </p:cNvSpPr>
          <p:nvPr/>
        </p:nvSpPr>
        <p:spPr>
          <a:xfrm>
            <a:off x="6356348" y="4071397"/>
            <a:ext cx="5754584" cy="26990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24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6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Team 4</a:t>
            </a:r>
            <a:endParaRPr lang="en-CH" dirty="0"/>
          </a:p>
          <a:p>
            <a:pPr algn="l"/>
            <a:r>
              <a:rPr lang="fr-BE" sz="2000" b="1" dirty="0" err="1"/>
              <a:t>Julianna</a:t>
            </a:r>
            <a:r>
              <a:rPr lang="fr-BE" sz="2000" b="1" dirty="0"/>
              <a:t> </a:t>
            </a:r>
            <a:r>
              <a:rPr lang="fr-BE" sz="1800" dirty="0"/>
              <a:t>: </a:t>
            </a:r>
            <a:r>
              <a:rPr lang="fr-BE" sz="1600" dirty="0" err="1"/>
              <a:t>Visualization</a:t>
            </a:r>
            <a:r>
              <a:rPr lang="fr-BE" sz="1600" dirty="0"/>
              <a:t> + </a:t>
            </a:r>
            <a:r>
              <a:rPr lang="fr-BE" sz="1600" dirty="0" err="1"/>
              <a:t>cleaning</a:t>
            </a:r>
            <a:r>
              <a:rPr lang="fr-BE" sz="1600" dirty="0"/>
              <a:t> + documentation + </a:t>
            </a:r>
            <a:r>
              <a:rPr lang="fr-BE" sz="1600" dirty="0" err="1"/>
              <a:t>presentation</a:t>
            </a:r>
            <a:br>
              <a:rPr lang="fr-BE" sz="1400" dirty="0"/>
            </a:br>
            <a:r>
              <a:rPr lang="fr-BE" sz="2000" b="1" dirty="0"/>
              <a:t>Maeva</a:t>
            </a:r>
            <a:r>
              <a:rPr lang="fr-BE" sz="1800" dirty="0"/>
              <a:t> </a:t>
            </a:r>
            <a:r>
              <a:rPr lang="fr-BE" sz="1600" dirty="0"/>
              <a:t>: </a:t>
            </a:r>
            <a:r>
              <a:rPr lang="fr-BE" sz="1600" dirty="0" err="1"/>
              <a:t>SQl</a:t>
            </a:r>
            <a:r>
              <a:rPr lang="fr-BE" sz="1600" dirty="0"/>
              <a:t> + help </a:t>
            </a:r>
            <a:r>
              <a:rPr lang="fr-BE" sz="1600" dirty="0" err="1"/>
              <a:t>with</a:t>
            </a:r>
            <a:r>
              <a:rPr lang="fr-BE" sz="1600" dirty="0"/>
              <a:t> </a:t>
            </a:r>
            <a:r>
              <a:rPr lang="fr-BE" sz="1600" dirty="0" err="1"/>
              <a:t>visualization</a:t>
            </a:r>
            <a:r>
              <a:rPr lang="fr-BE" sz="1600" dirty="0"/>
              <a:t> + Documentation + </a:t>
            </a:r>
            <a:r>
              <a:rPr lang="fr-BE" sz="1600" dirty="0" err="1"/>
              <a:t>presentation</a:t>
            </a:r>
            <a:r>
              <a:rPr lang="fr-BE" sz="1600" dirty="0"/>
              <a:t> </a:t>
            </a:r>
            <a:br>
              <a:rPr lang="fr-BE" sz="1800" dirty="0"/>
            </a:br>
            <a:r>
              <a:rPr lang="fr-BE" sz="2000" b="1" dirty="0" err="1"/>
              <a:t>Dominik</a:t>
            </a:r>
            <a:r>
              <a:rPr lang="fr-BE" sz="1800" dirty="0"/>
              <a:t> : </a:t>
            </a:r>
            <a:r>
              <a:rPr lang="fr-BE" sz="1600" dirty="0"/>
              <a:t>Data infrastructure  + API + ETL + documentation</a:t>
            </a:r>
            <a:endParaRPr lang="en-CH" sz="1600" dirty="0"/>
          </a:p>
          <a:p>
            <a:pPr marL="720000" lvl="2"/>
            <a:r>
              <a:rPr lang="fr-BE" dirty="0"/>
              <a:t>	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2337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BC7C-1508-DE47-9E7A-4F0D2693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GRAPH : Suicide BY Smoking</a:t>
            </a:r>
            <a:endParaRPr lang="en-CH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C1EB94-6F06-6A4B-A167-8B153ED90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656" y="2240663"/>
            <a:ext cx="4808133" cy="3606099"/>
          </a:xfrm>
          <a:prstGeom prst="rect">
            <a:avLst/>
          </a:prstGeom>
        </p:spPr>
      </p:pic>
      <p:pic>
        <p:nvPicPr>
          <p:cNvPr id="6" name="Graphique 4" descr="Masculin avec un remplissage uni">
            <a:extLst>
              <a:ext uri="{FF2B5EF4-FFF2-40B4-BE49-F238E27FC236}">
                <a16:creationId xmlns:a16="http://schemas.microsoft.com/office/drawing/2014/main" id="{4A3D1017-638D-6C4D-83BE-9982E5B9A2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9367" y="3315662"/>
            <a:ext cx="91440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F2E704-04D9-2644-BE9F-06977A9B5B8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1372007" y="3315223"/>
            <a:ext cx="819993" cy="81999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32F28AD-1052-F84F-B277-7D9FC6616F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1479" y="2228620"/>
            <a:ext cx="4808133" cy="36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BC7C-1508-DE47-9E7A-4F0D2693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GRAPH : Suicide BY </a:t>
            </a:r>
            <a:r>
              <a:rPr lang="fr-BE" dirty="0" err="1"/>
              <a:t>Unemployment</a:t>
            </a:r>
            <a:endParaRPr lang="en-CH" dirty="0"/>
          </a:p>
        </p:txBody>
      </p:sp>
      <p:pic>
        <p:nvPicPr>
          <p:cNvPr id="6" name="Graphique 4" descr="Masculin avec un remplissage uni">
            <a:extLst>
              <a:ext uri="{FF2B5EF4-FFF2-40B4-BE49-F238E27FC236}">
                <a16:creationId xmlns:a16="http://schemas.microsoft.com/office/drawing/2014/main" id="{4A3D1017-638D-6C4D-83BE-9982E5B9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9367" y="3315662"/>
            <a:ext cx="91440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F2E704-04D9-2644-BE9F-06977A9B5B8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1372007" y="3315223"/>
            <a:ext cx="819993" cy="81999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02992A0-5B7E-3546-ABD7-49B03CDE3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783" y="2270199"/>
            <a:ext cx="4808133" cy="36061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E6A2AE2-F1E3-EF4F-8A12-BA040F63A0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9231" y="2228617"/>
            <a:ext cx="4808135" cy="360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0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46BC7AA3-A385-4696-B6D1-CE09854B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72" y="186440"/>
            <a:ext cx="10330269" cy="655637"/>
          </a:xfrm>
        </p:spPr>
        <p:txBody>
          <a:bodyPr>
            <a:normAutofit/>
          </a:bodyPr>
          <a:lstStyle/>
          <a:p>
            <a:r>
              <a:rPr lang="fr-BE" dirty="0"/>
              <a:t>GRAPH : Suicide BY ALCOHOL CONSUMPTION</a:t>
            </a:r>
            <a:endParaRPr lang="en-CH" dirty="0"/>
          </a:p>
        </p:txBody>
      </p:sp>
      <p:pic>
        <p:nvPicPr>
          <p:cNvPr id="4" name="Graphique 4" descr="Masculin avec un remplissage uni">
            <a:extLst>
              <a:ext uri="{FF2B5EF4-FFF2-40B4-BE49-F238E27FC236}">
                <a16:creationId xmlns:a16="http://schemas.microsoft.com/office/drawing/2014/main" id="{546B9EF8-B29E-5E46-802A-D1C20268D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9367" y="3315662"/>
            <a:ext cx="914400" cy="914400"/>
          </a:xfrm>
          <a:prstGeom prst="rect">
            <a:avLst/>
          </a:prstGeom>
        </p:spPr>
      </p:pic>
      <p:pic>
        <p:nvPicPr>
          <p:cNvPr id="5" name="Image 6">
            <a:extLst>
              <a:ext uri="{FF2B5EF4-FFF2-40B4-BE49-F238E27FC236}">
                <a16:creationId xmlns:a16="http://schemas.microsoft.com/office/drawing/2014/main" id="{F1BC35B4-DA4B-D842-AFCD-F480EED24D6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1372007" y="3315223"/>
            <a:ext cx="819993" cy="81999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00C5D16-95A8-D843-AA2E-5BDB4CFB0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8339" y="1696412"/>
            <a:ext cx="5537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1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1840-5BC3-6B47-9BE7-C2B99EDB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Visualization – general fact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7A9578-F3B8-44E3-96A2-2520FD09E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23" y="1666875"/>
            <a:ext cx="10026650" cy="3978275"/>
          </a:xfrm>
        </p:spPr>
        <p:txBody>
          <a:bodyPr/>
          <a:lstStyle/>
          <a:p>
            <a:r>
              <a:rPr lang="en-GB" dirty="0"/>
              <a:t>N</a:t>
            </a:r>
            <a:r>
              <a:rPr lang="fr-BE" dirty="0"/>
              <a:t>o significative </a:t>
            </a:r>
            <a:r>
              <a:rPr lang="fr-BE" dirty="0" err="1"/>
              <a:t>differences</a:t>
            </a:r>
            <a:r>
              <a:rPr lang="fr-BE" dirty="0"/>
              <a:t> in the </a:t>
            </a:r>
            <a:r>
              <a:rPr lang="fr-BE" dirty="0" err="1"/>
              <a:t>tendancy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man and </a:t>
            </a:r>
            <a:r>
              <a:rPr lang="fr-BE" dirty="0" err="1"/>
              <a:t>women</a:t>
            </a:r>
            <a:r>
              <a:rPr lang="fr-BE" dirty="0"/>
              <a:t> in the relation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alcohol</a:t>
            </a:r>
            <a:r>
              <a:rPr lang="fr-BE" dirty="0"/>
              <a:t> </a:t>
            </a:r>
            <a:r>
              <a:rPr lang="fr-BE" dirty="0" err="1"/>
              <a:t>consumption</a:t>
            </a:r>
            <a:r>
              <a:rPr lang="fr-BE" dirty="0"/>
              <a:t> or smoking </a:t>
            </a:r>
            <a:r>
              <a:rPr lang="fr-BE" dirty="0" err="1"/>
              <a:t>habbits</a:t>
            </a:r>
            <a:r>
              <a:rPr lang="fr-BE" dirty="0"/>
              <a:t> and suicides</a:t>
            </a:r>
          </a:p>
          <a:p>
            <a:r>
              <a:rPr lang="fr-BE" dirty="0"/>
              <a:t>Exemple </a:t>
            </a:r>
            <a:r>
              <a:rPr lang="fr-BE" dirty="0" err="1"/>
              <a:t>with</a:t>
            </a:r>
            <a:r>
              <a:rPr lang="fr-BE" dirty="0"/>
              <a:t> smoking </a:t>
            </a:r>
            <a:r>
              <a:rPr lang="fr-BE" dirty="0" err="1"/>
              <a:t>habbits</a:t>
            </a:r>
            <a:r>
              <a:rPr lang="fr-BE" dirty="0"/>
              <a:t> </a:t>
            </a:r>
            <a:endParaRPr lang="en-CH" dirty="0"/>
          </a:p>
          <a:p>
            <a:endParaRPr lang="fr-B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5674C78-CEFB-4BB7-B1EC-E9305DD35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023" y="3115714"/>
            <a:ext cx="4808133" cy="3606099"/>
          </a:xfrm>
          <a:prstGeom prst="rect">
            <a:avLst/>
          </a:prstGeom>
        </p:spPr>
      </p:pic>
      <p:pic>
        <p:nvPicPr>
          <p:cNvPr id="7" name="Graphique 4" descr="Masculin avec un remplissage uni">
            <a:extLst>
              <a:ext uri="{FF2B5EF4-FFF2-40B4-BE49-F238E27FC236}">
                <a16:creationId xmlns:a16="http://schemas.microsoft.com/office/drawing/2014/main" id="{244FE8BC-EADB-4052-A394-68CBA730A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190713"/>
            <a:ext cx="914400" cy="914400"/>
          </a:xfrm>
          <a:prstGeom prst="rect">
            <a:avLst/>
          </a:prstGeom>
        </p:spPr>
      </p:pic>
      <p:pic>
        <p:nvPicPr>
          <p:cNvPr id="8" name="Image 6">
            <a:extLst>
              <a:ext uri="{FF2B5EF4-FFF2-40B4-BE49-F238E27FC236}">
                <a16:creationId xmlns:a16="http://schemas.microsoft.com/office/drawing/2014/main" id="{265DB0E3-D2C9-4FBA-9157-E963BAF1CE6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1431374" y="4190274"/>
            <a:ext cx="819993" cy="81999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2A849C7-8C29-4D1E-8BA1-36F5A8CA2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0846" y="3103671"/>
            <a:ext cx="4808133" cy="36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5584-FB6A-4849-A517-FD0D7867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H" dirty="0"/>
              <a:t>ata visualization – total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078EF-FEBB-FE42-A669-368F88BDC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612" y="2114145"/>
            <a:ext cx="10055563" cy="3959630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CH" dirty="0"/>
              <a:t>wo variables that encompased the whole population</a:t>
            </a:r>
          </a:p>
          <a:p>
            <a:pPr lvl="2"/>
            <a:r>
              <a:rPr lang="en-CH" dirty="0"/>
              <a:t>GPD per Capita</a:t>
            </a:r>
          </a:p>
          <a:p>
            <a:pPr lvl="2"/>
            <a:r>
              <a:rPr lang="en-CH" dirty="0"/>
              <a:t>Population</a:t>
            </a:r>
          </a:p>
          <a:p>
            <a:r>
              <a:rPr lang="en-CH" dirty="0"/>
              <a:t>Population graph straight forward</a:t>
            </a:r>
          </a:p>
          <a:p>
            <a:pPr lvl="2"/>
            <a:r>
              <a:rPr lang="en-CH" dirty="0"/>
              <a:t>No clear correlation but some connection</a:t>
            </a:r>
          </a:p>
        </p:txBody>
      </p:sp>
      <p:pic>
        <p:nvPicPr>
          <p:cNvPr id="4" name="Graphique 10" descr="Groupe de personnes avec un remplissage uni">
            <a:extLst>
              <a:ext uri="{FF2B5EF4-FFF2-40B4-BE49-F238E27FC236}">
                <a16:creationId xmlns:a16="http://schemas.microsoft.com/office/drawing/2014/main" id="{C4E9DB58-9007-4346-B049-ED4963C31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5863" y="2047470"/>
            <a:ext cx="2460287" cy="24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7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9755-BF9E-4045-9B1F-A4B62011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GRAph: Suicides for gdp per capita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C7DCB7-F220-E740-848D-A1693EBB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492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A41BC286-0AF1-4368-B284-8E1F71E435FE}"/>
              </a:ext>
            </a:extLst>
          </p:cNvPr>
          <p:cNvSpPr txBox="1"/>
          <p:nvPr/>
        </p:nvSpPr>
        <p:spPr>
          <a:xfrm>
            <a:off x="3293574" y="3555641"/>
            <a:ext cx="3652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lvl="2" indent="0">
              <a:buNone/>
            </a:pPr>
            <a:r>
              <a:rPr lang="en-CH" dirty="0"/>
              <a:t>Smoking</a:t>
            </a:r>
            <a:r>
              <a:rPr lang="fr-BE" dirty="0"/>
              <a:t> </a:t>
            </a:r>
            <a:r>
              <a:rPr lang="fr-BE" dirty="0" err="1"/>
              <a:t>habbits</a:t>
            </a:r>
            <a:endParaRPr lang="fr-BE" dirty="0"/>
          </a:p>
          <a:p>
            <a:pPr marL="720000" lvl="2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en-CH" dirty="0"/>
              <a:t>Alcohol consumption</a:t>
            </a:r>
            <a:endParaRPr lang="fr-BE" dirty="0"/>
          </a:p>
          <a:p>
            <a:pPr marL="720000" lvl="2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en-CH" dirty="0"/>
              <a:t>Unemployment rate</a:t>
            </a:r>
            <a:endParaRPr lang="fr-BE" dirty="0"/>
          </a:p>
          <a:p>
            <a:pPr marL="720000" lvl="2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en-CH" dirty="0"/>
              <a:t>Population</a:t>
            </a:r>
          </a:p>
          <a:p>
            <a:endParaRPr lang="fr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ECAC7-DC57-924E-B280-5D7392E6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Source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A26A-4D8C-034C-9C54-65F8CEDC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73849"/>
            <a:ext cx="10191475" cy="1789044"/>
          </a:xfrm>
        </p:spPr>
        <p:txBody>
          <a:bodyPr>
            <a:noAutofit/>
          </a:bodyPr>
          <a:lstStyle/>
          <a:p>
            <a:r>
              <a:rPr lang="en-CH" dirty="0"/>
              <a:t>Original data set from Kaggle</a:t>
            </a:r>
          </a:p>
          <a:p>
            <a:r>
              <a:rPr lang="en-CH" dirty="0"/>
              <a:t>REST Alpha2 country codes</a:t>
            </a:r>
          </a:p>
          <a:p>
            <a:r>
              <a:rPr lang="en-CH" dirty="0"/>
              <a:t>Additional data from the World Bank API</a:t>
            </a:r>
            <a:endParaRPr lang="fr-BE" dirty="0"/>
          </a:p>
          <a:p>
            <a:pPr marL="0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fr-BE" dirty="0"/>
              <a:t>	</a:t>
            </a:r>
            <a:endParaRPr lang="en-CH" dirty="0"/>
          </a:p>
        </p:txBody>
      </p:sp>
      <p:pic>
        <p:nvPicPr>
          <p:cNvPr id="5" name="Graphique 4" descr="Fumer avec un remplissage uni">
            <a:extLst>
              <a:ext uri="{FF2B5EF4-FFF2-40B4-BE49-F238E27FC236}">
                <a16:creationId xmlns:a16="http://schemas.microsoft.com/office/drawing/2014/main" id="{58B91BC7-6B03-4E71-8992-AAA29DE66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3365" y="3489912"/>
            <a:ext cx="371060" cy="371060"/>
          </a:xfrm>
          <a:prstGeom prst="rect">
            <a:avLst/>
          </a:prstGeom>
        </p:spPr>
      </p:pic>
      <p:pic>
        <p:nvPicPr>
          <p:cNvPr id="9" name="Graphique 8" descr="Vin avec un remplissage uni">
            <a:extLst>
              <a:ext uri="{FF2B5EF4-FFF2-40B4-BE49-F238E27FC236}">
                <a16:creationId xmlns:a16="http://schemas.microsoft.com/office/drawing/2014/main" id="{554F1E2F-EA6E-49E8-B039-3E058F4FEA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3757" y="4103351"/>
            <a:ext cx="371061" cy="371061"/>
          </a:xfrm>
          <a:prstGeom prst="rect">
            <a:avLst/>
          </a:prstGeom>
        </p:spPr>
      </p:pic>
      <p:pic>
        <p:nvPicPr>
          <p:cNvPr id="11" name="Graphique 10" descr="Groupe de personnes avec un remplissage uni">
            <a:extLst>
              <a:ext uri="{FF2B5EF4-FFF2-40B4-BE49-F238E27FC236}">
                <a16:creationId xmlns:a16="http://schemas.microsoft.com/office/drawing/2014/main" id="{34C82069-B69D-45E4-BB29-C2F9F73B09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3365" y="5222084"/>
            <a:ext cx="316397" cy="316397"/>
          </a:xfrm>
          <a:prstGeom prst="rect">
            <a:avLst/>
          </a:prstGeom>
        </p:spPr>
      </p:pic>
      <p:pic>
        <p:nvPicPr>
          <p:cNvPr id="13" name="Graphique 12" descr="Porte-bloc avec un remplissage uni">
            <a:extLst>
              <a:ext uri="{FF2B5EF4-FFF2-40B4-BE49-F238E27FC236}">
                <a16:creationId xmlns:a16="http://schemas.microsoft.com/office/drawing/2014/main" id="{4FFA1226-875E-45DD-B204-F49E99CAD6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93574" y="4667184"/>
            <a:ext cx="311426" cy="3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3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CAC7-DC57-924E-B280-5D7392E6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Questions 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A26A-4D8C-034C-9C54-65F8CEDC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999" y="2534478"/>
            <a:ext cx="10191475" cy="1789044"/>
          </a:xfrm>
        </p:spPr>
        <p:txBody>
          <a:bodyPr>
            <a:noAutofit/>
          </a:bodyPr>
          <a:lstStyle/>
          <a:p>
            <a:r>
              <a:rPr lang="en-US" dirty="0"/>
              <a:t>Which countries tend to have higher suicide rate?</a:t>
            </a:r>
          </a:p>
          <a:p>
            <a:r>
              <a:rPr lang="en-US" dirty="0"/>
              <a:t>What age group tend to have higher suicide rates?</a:t>
            </a:r>
          </a:p>
          <a:p>
            <a:r>
              <a:rPr lang="en-US" dirty="0"/>
              <a:t>How can it be related to socioeconomic indicators like, Unemployment Rate, GDPPC, alcohol consumption and cigarette consumption?</a:t>
            </a:r>
            <a:endParaRPr lang="fr-BE" dirty="0"/>
          </a:p>
          <a:p>
            <a:pPr marL="0" indent="0">
              <a:buNone/>
            </a:pPr>
            <a:endParaRPr lang="en-CH" dirty="0"/>
          </a:p>
          <a:p>
            <a:pPr marL="720000" lvl="2" indent="0">
              <a:buNone/>
            </a:pPr>
            <a:r>
              <a:rPr lang="fr-BE" dirty="0"/>
              <a:t>	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3694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EA46-8DC0-4D48-B647-F0FAAA5D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CEF-023A-D148-B143-8321A08E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43" y="1868487"/>
            <a:ext cx="10026650" cy="3978275"/>
          </a:xfrm>
        </p:spPr>
        <p:txBody>
          <a:bodyPr>
            <a:noAutofit/>
          </a:bodyPr>
          <a:lstStyle/>
          <a:p>
            <a:r>
              <a:rPr lang="en-CH" dirty="0"/>
              <a:t>Load the original dataset into</a:t>
            </a:r>
            <a:r>
              <a:rPr lang="en-US" dirty="0"/>
              <a:t> a local</a:t>
            </a:r>
            <a:r>
              <a:rPr lang="en-CH" dirty="0"/>
              <a:t> MySQL </a:t>
            </a:r>
            <a:r>
              <a:rPr lang="en-US" dirty="0"/>
              <a:t>DB using</a:t>
            </a:r>
            <a:r>
              <a:rPr lang="en-CH" dirty="0"/>
              <a:t> </a:t>
            </a:r>
            <a:r>
              <a:rPr lang="en-US" dirty="0"/>
              <a:t>the </a:t>
            </a:r>
            <a:r>
              <a:rPr lang="en-US" i="1" dirty="0"/>
              <a:t>.csv </a:t>
            </a:r>
            <a:r>
              <a:rPr lang="en-US" dirty="0"/>
              <a:t>from Kaggle</a:t>
            </a:r>
            <a:endParaRPr lang="en-CH" i="1" dirty="0"/>
          </a:p>
          <a:p>
            <a:r>
              <a:rPr lang="en-CH" dirty="0"/>
              <a:t>Reali</a:t>
            </a:r>
            <a:r>
              <a:rPr lang="fr-BE" dirty="0"/>
              <a:t>se</a:t>
            </a:r>
            <a:r>
              <a:rPr lang="en-CH" dirty="0"/>
              <a:t> </a:t>
            </a:r>
            <a:r>
              <a:rPr lang="en-US" dirty="0"/>
              <a:t>storing the data </a:t>
            </a:r>
            <a:r>
              <a:rPr lang="en-CH" dirty="0"/>
              <a:t>this way may cause complications</a:t>
            </a:r>
          </a:p>
          <a:p>
            <a:pPr lvl="2"/>
            <a:r>
              <a:rPr lang="en-US" dirty="0"/>
              <a:t>Turn to hosting - new</a:t>
            </a:r>
            <a:r>
              <a:rPr lang="en-CH" dirty="0"/>
              <a:t> MySQL database</a:t>
            </a:r>
            <a:r>
              <a:rPr lang="en-US" dirty="0"/>
              <a:t> instance</a:t>
            </a:r>
            <a:r>
              <a:rPr lang="en-CH" dirty="0"/>
              <a:t> on AWS</a:t>
            </a:r>
            <a:r>
              <a:rPr lang="en-US" dirty="0"/>
              <a:t> (this ensured reproducibility)</a:t>
            </a:r>
          </a:p>
          <a:p>
            <a:pPr lvl="2"/>
            <a:r>
              <a:rPr lang="en-US" dirty="0"/>
              <a:t>Create dump and importing data &amp; structure in MySQL Workbench</a:t>
            </a:r>
          </a:p>
          <a:p>
            <a:pPr lvl="2"/>
            <a:r>
              <a:rPr lang="en-US" dirty="0"/>
              <a:t>Create grader user with read only rights (only selects allowed)</a:t>
            </a:r>
            <a:endParaRPr lang="en-CH" dirty="0"/>
          </a:p>
          <a:p>
            <a:r>
              <a:rPr lang="en-US" dirty="0"/>
              <a:t>Use</a:t>
            </a:r>
            <a:r>
              <a:rPr lang="en-CH" dirty="0"/>
              <a:t> the</a:t>
            </a:r>
            <a:r>
              <a:rPr lang="en-US" dirty="0"/>
              <a:t> REST Countries to find the Alpha2</a:t>
            </a:r>
            <a:r>
              <a:rPr lang="en-CH" dirty="0"/>
              <a:t> country codes</a:t>
            </a:r>
            <a:r>
              <a:rPr lang="en-US" dirty="0"/>
              <a:t> of countries</a:t>
            </a:r>
          </a:p>
          <a:p>
            <a:r>
              <a:rPr lang="en-US" dirty="0"/>
              <a:t>Use World Bank’s API to enrich our data</a:t>
            </a:r>
          </a:p>
          <a:p>
            <a:r>
              <a:rPr lang="en-CH" dirty="0"/>
              <a:t>Use an </a:t>
            </a:r>
            <a:r>
              <a:rPr lang="en-CH" i="1" dirty="0"/>
              <a:t>.xlsx </a:t>
            </a:r>
            <a:r>
              <a:rPr lang="en-CH" dirty="0"/>
              <a:t>fi</a:t>
            </a:r>
            <a:r>
              <a:rPr lang="en-US" dirty="0"/>
              <a:t>le</a:t>
            </a:r>
            <a:r>
              <a:rPr lang="en-CH" dirty="0"/>
              <a:t> </a:t>
            </a:r>
            <a:r>
              <a:rPr lang="en-US" dirty="0"/>
              <a:t>that contained the</a:t>
            </a:r>
            <a:r>
              <a:rPr lang="en-CH" dirty="0"/>
              <a:t> </a:t>
            </a:r>
            <a:r>
              <a:rPr lang="en-US" dirty="0"/>
              <a:t>WDI</a:t>
            </a:r>
            <a:r>
              <a:rPr lang="en-CH" dirty="0"/>
              <a:t> codes</a:t>
            </a:r>
            <a:r>
              <a:rPr lang="en-US" dirty="0"/>
              <a:t> (hosted on GitHub for reproducibility and dynamism)</a:t>
            </a:r>
          </a:p>
          <a:p>
            <a:endParaRPr lang="en-CH" dirty="0"/>
          </a:p>
        </p:txBody>
      </p:sp>
      <p:pic>
        <p:nvPicPr>
          <p:cNvPr id="7" name="Graphique 6" descr="Charger avec un remplissage uni">
            <a:extLst>
              <a:ext uri="{FF2B5EF4-FFF2-40B4-BE49-F238E27FC236}">
                <a16:creationId xmlns:a16="http://schemas.microsoft.com/office/drawing/2014/main" id="{486018CE-DEE5-45B7-8239-F8C9E237E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350" y="0"/>
            <a:ext cx="2056726" cy="20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5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B958-B481-0E41-90FD-180F101A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CH" dirty="0"/>
              <a:t>tl data pipeline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59B214-832F-465F-870E-B7B1F0FA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3" y="1528424"/>
            <a:ext cx="6313089" cy="4858088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E34BB86-6BE3-4E07-95CB-252FFABAF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1" y="1376656"/>
            <a:ext cx="5267324" cy="3978275"/>
          </a:xfrm>
        </p:spPr>
        <p:txBody>
          <a:bodyPr>
            <a:noAutofit/>
          </a:bodyPr>
          <a:lstStyle/>
          <a:p>
            <a:r>
              <a:rPr lang="en-US" sz="1800" dirty="0"/>
              <a:t>Connect to MySQL DB hosted on AWS</a:t>
            </a:r>
          </a:p>
          <a:p>
            <a:r>
              <a:rPr lang="en-US" sz="1800" dirty="0"/>
              <a:t>Use the </a:t>
            </a:r>
            <a:r>
              <a:rPr lang="en-CH" sz="1800" dirty="0"/>
              <a:t>“name” functionality</a:t>
            </a:r>
            <a:r>
              <a:rPr lang="en-US" sz="1800" dirty="0"/>
              <a:t> of the REST Countries API to get country codes</a:t>
            </a:r>
            <a:endParaRPr lang="en-CH" sz="1800" dirty="0"/>
          </a:p>
          <a:p>
            <a:r>
              <a:rPr lang="en-US" sz="1800" dirty="0"/>
              <a:t>Mapp codes to countries with a j</a:t>
            </a:r>
            <a:r>
              <a:rPr lang="en-CH" sz="1800" dirty="0"/>
              <a:t>oin</a:t>
            </a:r>
            <a:endParaRPr lang="en-US" sz="1800" dirty="0"/>
          </a:p>
          <a:p>
            <a:r>
              <a:rPr lang="en-CH" sz="1800" dirty="0"/>
              <a:t>The World Development Indicators (WDIs) were </a:t>
            </a:r>
            <a:r>
              <a:rPr lang="en-US" sz="1800" dirty="0"/>
              <a:t>retrieved by</a:t>
            </a:r>
            <a:r>
              <a:rPr lang="en-CH" sz="1800" dirty="0"/>
              <a:t> using</a:t>
            </a:r>
            <a:r>
              <a:rPr lang="en-US" sz="1800" dirty="0"/>
              <a:t> World Bank’s</a:t>
            </a:r>
            <a:r>
              <a:rPr lang="en-CH" sz="1800" dirty="0"/>
              <a:t> API</a:t>
            </a:r>
            <a:r>
              <a:rPr lang="en-US" sz="1800" dirty="0"/>
              <a:t>.</a:t>
            </a:r>
            <a:endParaRPr lang="en-CH" sz="1800" dirty="0"/>
          </a:p>
          <a:p>
            <a:pPr lvl="2"/>
            <a:r>
              <a:rPr lang="en-US" sz="1800" dirty="0"/>
              <a:t>Our data flow is efficient because it gets all data with only 1 API request / WDI</a:t>
            </a:r>
          </a:p>
          <a:p>
            <a:pPr lvl="2"/>
            <a:r>
              <a:rPr lang="en-US" sz="1800" dirty="0"/>
              <a:t>Use loop construction, conditional branching and list to table transformation)</a:t>
            </a:r>
          </a:p>
          <a:p>
            <a:pPr lvl="2"/>
            <a:r>
              <a:rPr lang="en-US" sz="1800" dirty="0"/>
              <a:t>Extract last and earliest years in core data to v</a:t>
            </a:r>
            <a:r>
              <a:rPr lang="en-CH" sz="1800" dirty="0"/>
              <a:t>ariables</a:t>
            </a:r>
            <a:r>
              <a:rPr lang="en-US" sz="1800" dirty="0"/>
              <a:t> to plug into the URL (to improve efficiency)</a:t>
            </a:r>
            <a:endParaRPr lang="en-CH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94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0980-4831-C14C-9E33-FBAC97C9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CH" dirty="0"/>
              <a:t>ata visualization -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6645-1590-3D4D-A6A3-5498A8BD1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073922"/>
            <a:ext cx="10026650" cy="3978275"/>
          </a:xfrm>
        </p:spPr>
        <p:txBody>
          <a:bodyPr/>
          <a:lstStyle/>
          <a:p>
            <a:r>
              <a:rPr lang="en-CH" dirty="0"/>
              <a:t>Filter out all missing values</a:t>
            </a:r>
          </a:p>
          <a:p>
            <a:r>
              <a:rPr lang="en-CH" dirty="0"/>
              <a:t>Using a histogram</a:t>
            </a:r>
            <a:r>
              <a:rPr lang="fr-BE" dirty="0"/>
              <a:t>           </a:t>
            </a:r>
            <a:r>
              <a:rPr lang="en-CH" dirty="0"/>
              <a:t>we mainly have observations for 2010</a:t>
            </a:r>
          </a:p>
          <a:p>
            <a:pPr lvl="2"/>
            <a:r>
              <a:rPr lang="en-CH" dirty="0"/>
              <a:t>Switch to a cross-sectional analysis from a time series</a:t>
            </a:r>
          </a:p>
          <a:p>
            <a:pPr lvl="2"/>
            <a:r>
              <a:rPr lang="en-CH" dirty="0"/>
              <a:t>Filter out any observations not belonging to that year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C2C4803-181F-41E7-9C54-01A3CC94DDFA}"/>
              </a:ext>
            </a:extLst>
          </p:cNvPr>
          <p:cNvSpPr/>
          <p:nvPr/>
        </p:nvSpPr>
        <p:spPr>
          <a:xfrm>
            <a:off x="3601615" y="2713373"/>
            <a:ext cx="522515" cy="2035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Graphique 5" descr="Serpillière et seau avec un remplissage uni">
            <a:extLst>
              <a:ext uri="{FF2B5EF4-FFF2-40B4-BE49-F238E27FC236}">
                <a16:creationId xmlns:a16="http://schemas.microsoft.com/office/drawing/2014/main" id="{28F7F73B-F9AB-4A8C-B1B5-19BC06386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56" y="4278609"/>
            <a:ext cx="2180635" cy="218063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3973B9-F0CF-4274-9398-8FBC1E4A1AF4}"/>
              </a:ext>
            </a:extLst>
          </p:cNvPr>
          <p:cNvSpPr txBox="1">
            <a:spLocks/>
          </p:cNvSpPr>
          <p:nvPr/>
        </p:nvSpPr>
        <p:spPr>
          <a:xfrm>
            <a:off x="3508172" y="5153377"/>
            <a:ext cx="8096926" cy="179764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All the </a:t>
            </a:r>
            <a:r>
              <a:rPr lang="fr-BE" dirty="0" err="1"/>
              <a:t>analysis</a:t>
            </a:r>
            <a:r>
              <a:rPr lang="fr-BE" dirty="0"/>
              <a:t> and </a:t>
            </a:r>
            <a:r>
              <a:rPr lang="fr-BE" dirty="0" err="1"/>
              <a:t>visualization</a:t>
            </a:r>
            <a:r>
              <a:rPr lang="fr-BE" dirty="0"/>
              <a:t> </a:t>
            </a:r>
            <a:r>
              <a:rPr lang="fr-BE" dirty="0" err="1"/>
              <a:t>concern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2010 </a:t>
            </a:r>
            <a:endParaRPr lang="en-CH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B35777-286B-4907-A73D-A9D9E639E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4197" y="5123983"/>
            <a:ext cx="489885" cy="4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7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BF2BCBB7-E54A-447F-98E1-D481D906E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9683" y="1479775"/>
            <a:ext cx="6160757" cy="4840725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809D9303-B492-4780-A845-02AF0FEBE015}"/>
              </a:ext>
            </a:extLst>
          </p:cNvPr>
          <p:cNvGrpSpPr/>
          <p:nvPr/>
        </p:nvGrpSpPr>
        <p:grpSpPr>
          <a:xfrm>
            <a:off x="6792982" y="2079096"/>
            <a:ext cx="5028621" cy="3903598"/>
            <a:chOff x="3669235" y="2266196"/>
            <a:chExt cx="5028621" cy="39035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FDF6A4-8456-45E8-9CC5-12581EB007FC}"/>
                </a:ext>
              </a:extLst>
            </p:cNvPr>
            <p:cNvSpPr/>
            <p:nvPr/>
          </p:nvSpPr>
          <p:spPr>
            <a:xfrm>
              <a:off x="5371721" y="2266196"/>
              <a:ext cx="772406" cy="3903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4E4AC4C1-F737-4E0C-A417-F349C1DBEFAE}"/>
                </a:ext>
              </a:extLst>
            </p:cNvPr>
            <p:cNvGrpSpPr/>
            <p:nvPr/>
          </p:nvGrpSpPr>
          <p:grpSpPr>
            <a:xfrm>
              <a:off x="3669235" y="3456176"/>
              <a:ext cx="5028621" cy="2713618"/>
              <a:chOff x="3669235" y="3456176"/>
              <a:chExt cx="5028621" cy="271361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108DC3A-8B30-4187-A1AF-C08D4887F065}"/>
                  </a:ext>
                </a:extLst>
              </p:cNvPr>
              <p:cNvSpPr/>
              <p:nvPr/>
            </p:nvSpPr>
            <p:spPr>
              <a:xfrm>
                <a:off x="7074207" y="3456176"/>
                <a:ext cx="772406" cy="27136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E4101B-5879-4056-BE1A-7F8A247C49F0}"/>
                  </a:ext>
                </a:extLst>
              </p:cNvPr>
              <p:cNvSpPr/>
              <p:nvPr/>
            </p:nvSpPr>
            <p:spPr>
              <a:xfrm>
                <a:off x="3669235" y="4870174"/>
                <a:ext cx="772406" cy="12996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DCB6BB9-6DB5-4730-8D6C-6E55E2752871}"/>
                  </a:ext>
                </a:extLst>
              </p:cNvPr>
              <p:cNvSpPr/>
              <p:nvPr/>
            </p:nvSpPr>
            <p:spPr>
              <a:xfrm>
                <a:off x="7925450" y="5038793"/>
                <a:ext cx="772406" cy="111865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E9DAC9-5D59-4771-A399-C1FC75DF3B0E}"/>
                  </a:ext>
                </a:extLst>
              </p:cNvPr>
              <p:cNvSpPr/>
              <p:nvPr/>
            </p:nvSpPr>
            <p:spPr>
              <a:xfrm>
                <a:off x="6222964" y="6073912"/>
                <a:ext cx="772406" cy="8353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FE31CC-ACCA-490D-A777-52FBB4AE65C9}"/>
                  </a:ext>
                </a:extLst>
              </p:cNvPr>
              <p:cNvSpPr/>
              <p:nvPr/>
            </p:nvSpPr>
            <p:spPr>
              <a:xfrm>
                <a:off x="4520478" y="4395304"/>
                <a:ext cx="772406" cy="17744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6BC7AA3-A385-4696-B6D1-CE09854B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/>
          <a:lstStyle/>
          <a:p>
            <a:r>
              <a:rPr lang="fr-BE" dirty="0"/>
              <a:t>GRAPH : Suicide BY AGE RANGE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23D17-E93E-4509-B5D9-353D90EA15E9}"/>
              </a:ext>
            </a:extLst>
          </p:cNvPr>
          <p:cNvSpPr txBox="1"/>
          <p:nvPr/>
        </p:nvSpPr>
        <p:spPr>
          <a:xfrm>
            <a:off x="449904" y="2295515"/>
            <a:ext cx="6094378" cy="25853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CH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11FE9C-B6D9-4FDE-9E8E-1C09F5384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47" y="2079096"/>
            <a:ext cx="4639740" cy="3978275"/>
          </a:xfrm>
        </p:spPr>
        <p:txBody>
          <a:bodyPr>
            <a:normAutofit/>
          </a:bodyPr>
          <a:lstStyle/>
          <a:p>
            <a:r>
              <a:rPr lang="fr-BE" dirty="0"/>
              <a:t>Person </a:t>
            </a:r>
            <a:r>
              <a:rPr lang="fr-BE" dirty="0" err="1"/>
              <a:t>between</a:t>
            </a:r>
            <a:r>
              <a:rPr lang="fr-BE" dirty="0"/>
              <a:t> 35 and 54 </a:t>
            </a:r>
            <a:r>
              <a:rPr lang="fr-BE" dirty="0" err="1"/>
              <a:t>years</a:t>
            </a:r>
            <a:r>
              <a:rPr lang="fr-BE" dirty="0"/>
              <a:t> </a:t>
            </a:r>
            <a:r>
              <a:rPr lang="fr-BE" dirty="0" err="1"/>
              <a:t>age</a:t>
            </a:r>
            <a:r>
              <a:rPr lang="fr-BE" dirty="0"/>
              <a:t>  range are more </a:t>
            </a:r>
            <a:r>
              <a:rPr lang="fr-BE" dirty="0" err="1"/>
              <a:t>likely</a:t>
            </a:r>
            <a:r>
              <a:rPr lang="fr-BE" dirty="0"/>
              <a:t> to commit suicide </a:t>
            </a:r>
          </a:p>
          <a:p>
            <a:pPr marL="0" indent="0">
              <a:buNone/>
            </a:pPr>
            <a:endParaRPr lang="fr-BE" dirty="0"/>
          </a:p>
          <a:p>
            <a:pPr marL="1382713" indent="-1023938">
              <a:buNone/>
            </a:pPr>
            <a:r>
              <a:rPr lang="fr-BE" dirty="0"/>
              <a:t>                 The  </a:t>
            </a:r>
            <a:r>
              <a:rPr lang="fr-BE" dirty="0" err="1"/>
              <a:t>Scale</a:t>
            </a:r>
            <a:r>
              <a:rPr lang="fr-BE" dirty="0"/>
              <a:t> of the </a:t>
            </a:r>
            <a:r>
              <a:rPr lang="fr-BE" dirty="0" err="1"/>
              <a:t>age</a:t>
            </a:r>
            <a:r>
              <a:rPr lang="fr-BE" dirty="0"/>
              <a:t> range varies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BE9715-22CE-47F7-AE40-40300F76B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7742" y="3900137"/>
            <a:ext cx="393505" cy="3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4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1840-5BC3-6B47-9BE7-C2B99EDB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01" y="132738"/>
            <a:ext cx="2302971" cy="1792744"/>
          </a:xfrm>
        </p:spPr>
        <p:txBody>
          <a:bodyPr>
            <a:normAutofit/>
          </a:bodyPr>
          <a:lstStyle/>
          <a:p>
            <a:pPr algn="ctr"/>
            <a:r>
              <a:rPr lang="fr-BE" dirty="0"/>
              <a:t>GRAPH : Suicide BY country</a:t>
            </a:r>
            <a:endParaRPr lang="en-CH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08D8277D-96FC-428E-9EB6-C1E9AC50B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621" y="-493613"/>
            <a:ext cx="9229978" cy="738398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F277A9-516D-4900-84BA-7CD79DAE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1" y="2295727"/>
            <a:ext cx="2840476" cy="39596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/>
              <a:t>TOP 10 of countries </a:t>
            </a:r>
            <a:r>
              <a:rPr lang="fr-BE" dirty="0" err="1"/>
              <a:t>that</a:t>
            </a:r>
            <a:r>
              <a:rPr lang="fr-BE" dirty="0"/>
              <a:t> commit the </a:t>
            </a:r>
            <a:r>
              <a:rPr lang="fr-BE" dirty="0" err="1"/>
              <a:t>most</a:t>
            </a:r>
            <a:r>
              <a:rPr lang="fr-BE" dirty="0"/>
              <a:t> suicides by 100k habitants in 2010</a:t>
            </a:r>
          </a:p>
          <a:p>
            <a:r>
              <a:rPr lang="fr-BE" dirty="0"/>
              <a:t>Suriname</a:t>
            </a:r>
          </a:p>
          <a:p>
            <a:r>
              <a:rPr lang="fr-BE" dirty="0" err="1"/>
              <a:t>Lithuania</a:t>
            </a:r>
            <a:endParaRPr lang="fr-BE" dirty="0"/>
          </a:p>
          <a:p>
            <a:r>
              <a:rPr lang="fr-BE" dirty="0"/>
              <a:t>Belarus</a:t>
            </a:r>
          </a:p>
          <a:p>
            <a:r>
              <a:rPr lang="fr-BE" dirty="0"/>
              <a:t>Kazakhstan</a:t>
            </a:r>
          </a:p>
          <a:p>
            <a:r>
              <a:rPr lang="fr-BE" dirty="0" err="1"/>
              <a:t>Hungary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480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B6AC-DD57-1149-9F51-4B120173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Data visualization –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425A-062D-D545-A18A-44226D2E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H" dirty="0"/>
              <a:t>Some of the variables had a division by gender</a:t>
            </a:r>
          </a:p>
          <a:p>
            <a:r>
              <a:rPr lang="en-CH" dirty="0"/>
              <a:t>Smoking has no correlation to number of suicides</a:t>
            </a:r>
          </a:p>
          <a:p>
            <a:pPr lvl="2"/>
            <a:r>
              <a:rPr lang="en-CH" dirty="0"/>
              <a:t>Average smokers larger tandancy to commit suicid</a:t>
            </a:r>
            <a:r>
              <a:rPr lang="fr-BE" dirty="0"/>
              <a:t>e</a:t>
            </a:r>
          </a:p>
          <a:p>
            <a:r>
              <a:rPr lang="en-CH" dirty="0"/>
              <a:t>There is a small amount of correlation between unemployment and number of suicides but almost neglegable</a:t>
            </a:r>
          </a:p>
          <a:p>
            <a:r>
              <a:rPr lang="en-GB" dirty="0"/>
              <a:t>For alcohol we decided to do a log-log analysis</a:t>
            </a:r>
            <a:endParaRPr lang="en-CH" dirty="0"/>
          </a:p>
          <a:p>
            <a:pPr lvl="2"/>
            <a:r>
              <a:rPr lang="en-CH" dirty="0"/>
              <a:t>Definite correlation between alcohol consumption and suicide rate</a:t>
            </a:r>
            <a:endParaRPr lang="en-GB" dirty="0"/>
          </a:p>
        </p:txBody>
      </p:sp>
      <p:pic>
        <p:nvPicPr>
          <p:cNvPr id="5" name="Graphique 4" descr="Masculin avec un remplissage uni">
            <a:extLst>
              <a:ext uri="{FF2B5EF4-FFF2-40B4-BE49-F238E27FC236}">
                <a16:creationId xmlns:a16="http://schemas.microsoft.com/office/drawing/2014/main" id="{42B60995-2E26-457F-913F-8B9AC3FE8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1757" y="679028"/>
            <a:ext cx="914400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AC15E0-82C0-46F7-B4F8-180A39E42F9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174387" y="726231"/>
            <a:ext cx="819993" cy="8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232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6A03C"/>
      </a:accent1>
      <a:accent2>
        <a:srgbClr val="EA8847"/>
      </a:accent2>
      <a:accent3>
        <a:srgbClr val="93A94E"/>
      </a:accent3>
      <a:accent4>
        <a:srgbClr val="3BA9E9"/>
      </a:accent4>
      <a:accent5>
        <a:srgbClr val="6E89EE"/>
      </a:accent5>
      <a:accent6>
        <a:srgbClr val="6E4EEB"/>
      </a:accent6>
      <a:hlink>
        <a:srgbClr val="6976AE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622</Words>
  <Application>Microsoft Office PowerPoint</Application>
  <PresentationFormat>Widescreen</PresentationFormat>
  <Paragraphs>90</Paragraphs>
  <Slides>15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 Light</vt:lpstr>
      <vt:lpstr>Calibri</vt:lpstr>
      <vt:lpstr>Rockwell Nova Light</vt:lpstr>
      <vt:lpstr>Wingdings</vt:lpstr>
      <vt:lpstr>LeafVTI</vt:lpstr>
      <vt:lpstr>Factors influencing Suicides</vt:lpstr>
      <vt:lpstr>Source of the data</vt:lpstr>
      <vt:lpstr>Questions </vt:lpstr>
      <vt:lpstr>Data infrastructure</vt:lpstr>
      <vt:lpstr>Etl data pipeline</vt:lpstr>
      <vt:lpstr>Data visualization - cleaning</vt:lpstr>
      <vt:lpstr>GRAPH : Suicide BY AGE RANGE</vt:lpstr>
      <vt:lpstr>GRAPH : Suicide BY country</vt:lpstr>
      <vt:lpstr>Data visualization – by Gender</vt:lpstr>
      <vt:lpstr>GRAPH : Suicide BY Smoking</vt:lpstr>
      <vt:lpstr>GRAPH : Suicide BY Unemployment</vt:lpstr>
      <vt:lpstr>GRAPH : Suicide BY ALCOHOL CONSUMPTION</vt:lpstr>
      <vt:lpstr>Data Visualization – general fact</vt:lpstr>
      <vt:lpstr>Data visualization – total population</vt:lpstr>
      <vt:lpstr>GRAph: Suicides for gdp per capita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influencing Suicides</dc:title>
  <dc:creator>Terez Szabo</dc:creator>
  <cp:lastModifiedBy>Maeva Braeckevelt</cp:lastModifiedBy>
  <cp:revision>25</cp:revision>
  <dcterms:created xsi:type="dcterms:W3CDTF">2020-12-09T20:46:39Z</dcterms:created>
  <dcterms:modified xsi:type="dcterms:W3CDTF">2020-12-11T15:16:44Z</dcterms:modified>
</cp:coreProperties>
</file>