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1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2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3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2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1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Relationship Id="rId3" Type="http://schemas.openxmlformats.org/officeDocument/2006/relationships/hyperlink" Target="https://blog.heptio.com/core-kubernetes-jazz-improv-over-orchestration-a7903ea92ca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HAT IS KUBERNETES?"/>
          <p:cNvSpPr txBox="1"/>
          <p:nvPr/>
        </p:nvSpPr>
        <p:spPr>
          <a:xfrm>
            <a:off x="201237" y="1860550"/>
            <a:ext cx="574954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WHAT IS KUBERNETES?</a:t>
            </a:r>
          </a:p>
        </p:txBody>
      </p:sp>
      <p:sp>
        <p:nvSpPr>
          <p:cNvPr id="166" name="Platform for managing container  workloads…"/>
          <p:cNvSpPr txBox="1"/>
          <p:nvPr/>
        </p:nvSpPr>
        <p:spPr>
          <a:xfrm>
            <a:off x="2250996" y="3206750"/>
            <a:ext cx="850280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Platform for managing container  workloads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Places containers on nodes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Recovers automatically from failure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Basic monitoring, logging, health checking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Enables containers to find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KUBERNETES…"/>
          <p:cNvSpPr txBox="1"/>
          <p:nvPr/>
        </p:nvSpPr>
        <p:spPr>
          <a:xfrm>
            <a:off x="734637" y="1384300"/>
            <a:ext cx="346202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KUBERNETES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JAZZ IMPROV</a:t>
            </a:r>
          </a:p>
        </p:txBody>
      </p:sp>
      <p:sp>
        <p:nvSpPr>
          <p:cNvPr id="286" name="It is more like Jazz Improv than Orchestrator…"/>
          <p:cNvSpPr txBox="1"/>
          <p:nvPr/>
        </p:nvSpPr>
        <p:spPr>
          <a:xfrm>
            <a:off x="2943210" y="3832225"/>
            <a:ext cx="8258713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It is more like Jazz Improv than Orchestrator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Reacts to changes to the cluster.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Self heals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rimitives:…"/>
          <p:cNvSpPr txBox="1"/>
          <p:nvPr/>
        </p:nvSpPr>
        <p:spPr>
          <a:xfrm>
            <a:off x="696537" y="1143000"/>
            <a:ext cx="26416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Primitives: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POD</a:t>
            </a:r>
          </a:p>
        </p:txBody>
      </p:sp>
      <p:sp>
        <p:nvSpPr>
          <p:cNvPr id="289" name="Encapsulates the application containers…"/>
          <p:cNvSpPr txBox="1"/>
          <p:nvPr/>
        </p:nvSpPr>
        <p:spPr>
          <a:xfrm>
            <a:off x="794115" y="3327399"/>
            <a:ext cx="11981084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Encapsulates the application containers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Each pod gets an IP address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Containers in pod share network namespace and storage volume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Pods are ephemeral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PLICA SETS"/>
          <p:cNvSpPr txBox="1"/>
          <p:nvPr/>
        </p:nvSpPr>
        <p:spPr>
          <a:xfrm>
            <a:off x="594937" y="1339850"/>
            <a:ext cx="343611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REPLICA SETS</a:t>
            </a:r>
          </a:p>
        </p:txBody>
      </p:sp>
      <p:sp>
        <p:nvSpPr>
          <p:cNvPr id="292" name="Guarantee the availability of a specified number of identical Pods.…"/>
          <p:cNvSpPr txBox="1"/>
          <p:nvPr/>
        </p:nvSpPr>
        <p:spPr>
          <a:xfrm>
            <a:off x="667115" y="3111500"/>
            <a:ext cx="12070619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Guarantee the availability of a specified number of identical Pods.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It consists of selector, number of replicas and Pod template.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DEPLOYMENT"/>
          <p:cNvSpPr txBox="1"/>
          <p:nvPr/>
        </p:nvSpPr>
        <p:spPr>
          <a:xfrm>
            <a:off x="658437" y="1454150"/>
            <a:ext cx="35331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DEPLOYMENT</a:t>
            </a:r>
          </a:p>
        </p:txBody>
      </p:sp>
      <p:sp>
        <p:nvSpPr>
          <p:cNvPr id="295" name="Deployment is a higher-level concept that manages ReplicaSets…"/>
          <p:cNvSpPr txBox="1"/>
          <p:nvPr/>
        </p:nvSpPr>
        <p:spPr>
          <a:xfrm>
            <a:off x="602155" y="3124199"/>
            <a:ext cx="11800490" cy="47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Deployment is a higher-level concept that manages ReplicaSets 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On update to PodTemplateSpec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A new ReplicaSet is created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Moves the Pods from old ReplicaSet to new one 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Each ReplicaSet update the revision of the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What happens when you create a deployment"/>
          <p:cNvSpPr txBox="1"/>
          <p:nvPr/>
        </p:nvSpPr>
        <p:spPr>
          <a:xfrm>
            <a:off x="2192460" y="431799"/>
            <a:ext cx="81541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happens when you create a deployment</a:t>
            </a:r>
          </a:p>
        </p:txBody>
      </p:sp>
      <p:sp>
        <p:nvSpPr>
          <p:cNvPr id="298" name="Rectangle"/>
          <p:cNvSpPr/>
          <p:nvPr/>
        </p:nvSpPr>
        <p:spPr>
          <a:xfrm>
            <a:off x="1511300" y="14668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9" name="Rectangle"/>
          <p:cNvSpPr/>
          <p:nvPr/>
        </p:nvSpPr>
        <p:spPr>
          <a:xfrm>
            <a:off x="4997450" y="14414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0" name="User"/>
          <p:cNvSpPr txBox="1"/>
          <p:nvPr/>
        </p:nvSpPr>
        <p:spPr>
          <a:xfrm>
            <a:off x="2028698" y="1621854"/>
            <a:ext cx="6454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301" name="API Server"/>
          <p:cNvSpPr txBox="1"/>
          <p:nvPr/>
        </p:nvSpPr>
        <p:spPr>
          <a:xfrm>
            <a:off x="5280907" y="1596454"/>
            <a:ext cx="1325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API Server</a:t>
            </a:r>
          </a:p>
        </p:txBody>
      </p:sp>
      <p:sp>
        <p:nvSpPr>
          <p:cNvPr id="302" name="Rectangle"/>
          <p:cNvSpPr/>
          <p:nvPr/>
        </p:nvSpPr>
        <p:spPr>
          <a:xfrm>
            <a:off x="8483600" y="14668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etcd"/>
          <p:cNvSpPr txBox="1"/>
          <p:nvPr/>
        </p:nvSpPr>
        <p:spPr>
          <a:xfrm>
            <a:off x="9114911" y="1621854"/>
            <a:ext cx="63017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etcd</a:t>
            </a:r>
          </a:p>
        </p:txBody>
      </p:sp>
      <p:sp>
        <p:nvSpPr>
          <p:cNvPr id="304" name="Line"/>
          <p:cNvSpPr/>
          <p:nvPr/>
        </p:nvSpPr>
        <p:spPr>
          <a:xfrm flipV="1">
            <a:off x="2351405" y="2253822"/>
            <a:ext cx="1" cy="40207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5" name="Line"/>
          <p:cNvSpPr/>
          <p:nvPr/>
        </p:nvSpPr>
        <p:spPr>
          <a:xfrm flipV="1">
            <a:off x="5943847" y="2139522"/>
            <a:ext cx="1" cy="40207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6" name="Line"/>
          <p:cNvSpPr/>
          <p:nvPr/>
        </p:nvSpPr>
        <p:spPr>
          <a:xfrm flipV="1">
            <a:off x="9429998" y="1936322"/>
            <a:ext cx="1" cy="420751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Line"/>
          <p:cNvSpPr/>
          <p:nvPr/>
        </p:nvSpPr>
        <p:spPr>
          <a:xfrm>
            <a:off x="2362200" y="3448050"/>
            <a:ext cx="357085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8" name="Line"/>
          <p:cNvSpPr/>
          <p:nvPr/>
        </p:nvSpPr>
        <p:spPr>
          <a:xfrm>
            <a:off x="5956300" y="3946685"/>
            <a:ext cx="347053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11" name="Group"/>
          <p:cNvGrpSpPr/>
          <p:nvPr/>
        </p:nvGrpSpPr>
        <p:grpSpPr>
          <a:xfrm>
            <a:off x="2349500" y="4856686"/>
            <a:ext cx="3517901" cy="1"/>
            <a:chOff x="0" y="0"/>
            <a:chExt cx="3517899" cy="0"/>
          </a:xfrm>
        </p:grpSpPr>
        <p:sp>
          <p:nvSpPr>
            <p:cNvPr id="309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12" name="Create Deployment"/>
          <p:cNvSpPr txBox="1"/>
          <p:nvPr/>
        </p:nvSpPr>
        <p:spPr>
          <a:xfrm>
            <a:off x="3044816" y="2879154"/>
            <a:ext cx="240436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Create Deployment</a:t>
            </a:r>
          </a:p>
        </p:txBody>
      </p:sp>
      <p:sp>
        <p:nvSpPr>
          <p:cNvPr id="313" name="Persist Data"/>
          <p:cNvSpPr txBox="1"/>
          <p:nvPr/>
        </p:nvSpPr>
        <p:spPr>
          <a:xfrm>
            <a:off x="6954332" y="3399790"/>
            <a:ext cx="14744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Persist Data</a:t>
            </a:r>
          </a:p>
        </p:txBody>
      </p:sp>
      <p:grpSp>
        <p:nvGrpSpPr>
          <p:cNvPr id="316" name="Group"/>
          <p:cNvGrpSpPr/>
          <p:nvPr/>
        </p:nvGrpSpPr>
        <p:grpSpPr>
          <a:xfrm>
            <a:off x="5932616" y="4513786"/>
            <a:ext cx="3517901" cy="1"/>
            <a:chOff x="0" y="0"/>
            <a:chExt cx="3517899" cy="0"/>
          </a:xfrm>
        </p:grpSpPr>
        <p:sp>
          <p:nvSpPr>
            <p:cNvPr id="314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17" name="201 Created"/>
          <p:cNvSpPr txBox="1"/>
          <p:nvPr/>
        </p:nvSpPr>
        <p:spPr>
          <a:xfrm>
            <a:off x="3371215" y="4291536"/>
            <a:ext cx="156794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201 Created</a:t>
            </a:r>
          </a:p>
        </p:txBody>
      </p:sp>
      <p:sp>
        <p:nvSpPr>
          <p:cNvPr id="318" name="Continued.."/>
          <p:cNvSpPr txBox="1"/>
          <p:nvPr/>
        </p:nvSpPr>
        <p:spPr>
          <a:xfrm>
            <a:off x="5553957" y="7245670"/>
            <a:ext cx="14777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Continued..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What happens when you create a deployment"/>
          <p:cNvSpPr txBox="1"/>
          <p:nvPr/>
        </p:nvSpPr>
        <p:spPr>
          <a:xfrm>
            <a:off x="2192460" y="431799"/>
            <a:ext cx="81541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happens when you create a deployment</a:t>
            </a:r>
          </a:p>
        </p:txBody>
      </p:sp>
      <p:sp>
        <p:nvSpPr>
          <p:cNvPr id="321" name="Rectangle"/>
          <p:cNvSpPr/>
          <p:nvPr/>
        </p:nvSpPr>
        <p:spPr>
          <a:xfrm>
            <a:off x="1511300" y="14668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2" name="API Server"/>
          <p:cNvSpPr txBox="1"/>
          <p:nvPr/>
        </p:nvSpPr>
        <p:spPr>
          <a:xfrm>
            <a:off x="1794758" y="1621854"/>
            <a:ext cx="1325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API Server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8483600" y="1466850"/>
            <a:ext cx="1892797" cy="754509"/>
            <a:chOff x="0" y="0"/>
            <a:chExt cx="1892796" cy="754508"/>
          </a:xfrm>
        </p:grpSpPr>
        <p:sp>
          <p:nvSpPr>
            <p:cNvPr id="323" name="Rectangle"/>
            <p:cNvSpPr/>
            <p:nvPr/>
          </p:nvSpPr>
          <p:spPr>
            <a:xfrm>
              <a:off x="0" y="0"/>
              <a:ext cx="1892797" cy="754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4" name="etcd"/>
            <p:cNvSpPr txBox="1"/>
            <p:nvPr/>
          </p:nvSpPr>
          <p:spPr>
            <a:xfrm>
              <a:off x="631311" y="155004"/>
              <a:ext cx="630175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etcd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4354214" y="1492250"/>
            <a:ext cx="3179268" cy="703709"/>
            <a:chOff x="0" y="0"/>
            <a:chExt cx="3179266" cy="703708"/>
          </a:xfrm>
        </p:grpSpPr>
        <p:sp>
          <p:nvSpPr>
            <p:cNvPr id="326" name="Rectangle"/>
            <p:cNvSpPr/>
            <p:nvPr/>
          </p:nvSpPr>
          <p:spPr>
            <a:xfrm>
              <a:off x="0" y="0"/>
              <a:ext cx="3179267" cy="703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7" name="Controller Manager"/>
            <p:cNvSpPr txBox="1"/>
            <p:nvPr/>
          </p:nvSpPr>
          <p:spPr>
            <a:xfrm>
              <a:off x="557517" y="155004"/>
              <a:ext cx="24033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Controller Manager</a:t>
              </a:r>
            </a:p>
          </p:txBody>
        </p:sp>
      </p:grpSp>
      <p:sp>
        <p:nvSpPr>
          <p:cNvPr id="329" name="Line"/>
          <p:cNvSpPr/>
          <p:nvPr/>
        </p:nvSpPr>
        <p:spPr>
          <a:xfrm flipV="1">
            <a:off x="2351405" y="2253822"/>
            <a:ext cx="1" cy="57105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0" name="Line"/>
          <p:cNvSpPr/>
          <p:nvPr/>
        </p:nvSpPr>
        <p:spPr>
          <a:xfrm flipV="1">
            <a:off x="5943847" y="2139522"/>
            <a:ext cx="1" cy="59391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1" name="Line"/>
          <p:cNvSpPr/>
          <p:nvPr/>
        </p:nvSpPr>
        <p:spPr>
          <a:xfrm flipV="1">
            <a:off x="9429998" y="1936322"/>
            <a:ext cx="1" cy="609245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2" name="Line"/>
          <p:cNvSpPr/>
          <p:nvPr/>
        </p:nvSpPr>
        <p:spPr>
          <a:xfrm>
            <a:off x="2362200" y="3448050"/>
            <a:ext cx="35943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2398546" y="5209668"/>
            <a:ext cx="69843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36" name="Group"/>
          <p:cNvGrpSpPr/>
          <p:nvPr/>
        </p:nvGrpSpPr>
        <p:grpSpPr>
          <a:xfrm rot="10800000">
            <a:off x="2400424" y="6832089"/>
            <a:ext cx="3517901" cy="1"/>
            <a:chOff x="0" y="0"/>
            <a:chExt cx="3517899" cy="0"/>
          </a:xfrm>
        </p:grpSpPr>
        <p:sp>
          <p:nvSpPr>
            <p:cNvPr id="334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37" name="watch(Deployments)"/>
          <p:cNvSpPr txBox="1"/>
          <p:nvPr/>
        </p:nvSpPr>
        <p:spPr>
          <a:xfrm>
            <a:off x="3044816" y="2879154"/>
            <a:ext cx="252704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watch(Deployments)</a:t>
            </a:r>
          </a:p>
        </p:txBody>
      </p:sp>
      <p:sp>
        <p:nvSpPr>
          <p:cNvPr id="338" name="Persist Data"/>
          <p:cNvSpPr txBox="1"/>
          <p:nvPr/>
        </p:nvSpPr>
        <p:spPr>
          <a:xfrm>
            <a:off x="6522532" y="4641465"/>
            <a:ext cx="14744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Persist Data</a:t>
            </a:r>
          </a:p>
        </p:txBody>
      </p:sp>
      <p:sp>
        <p:nvSpPr>
          <p:cNvPr id="339" name="Line"/>
          <p:cNvSpPr/>
          <p:nvPr/>
        </p:nvSpPr>
        <p:spPr>
          <a:xfrm>
            <a:off x="2565400" y="5909155"/>
            <a:ext cx="6858000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0" name="Line"/>
          <p:cNvSpPr/>
          <p:nvPr/>
        </p:nvSpPr>
        <p:spPr>
          <a:xfrm flipH="1">
            <a:off x="2398296" y="5909155"/>
            <a:ext cx="1671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1" name="Create ReplicaSet"/>
          <p:cNvSpPr txBox="1"/>
          <p:nvPr/>
        </p:nvSpPr>
        <p:spPr>
          <a:xfrm>
            <a:off x="3365421" y="3874976"/>
            <a:ext cx="218135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Create ReplicaSet</a:t>
            </a:r>
          </a:p>
        </p:txBody>
      </p:sp>
      <p:sp>
        <p:nvSpPr>
          <p:cNvPr id="342" name="Continued.."/>
          <p:cNvSpPr txBox="1"/>
          <p:nvPr/>
        </p:nvSpPr>
        <p:spPr>
          <a:xfrm>
            <a:off x="5530655" y="8673331"/>
            <a:ext cx="14777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Continued..</a:t>
            </a:r>
          </a:p>
        </p:txBody>
      </p:sp>
      <p:sp>
        <p:nvSpPr>
          <p:cNvPr id="343" name="Line"/>
          <p:cNvSpPr/>
          <p:nvPr/>
        </p:nvSpPr>
        <p:spPr>
          <a:xfrm flipH="1" flipV="1">
            <a:off x="2373182" y="4449222"/>
            <a:ext cx="3564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4" name="201 Created"/>
          <p:cNvSpPr txBox="1"/>
          <p:nvPr/>
        </p:nvSpPr>
        <p:spPr>
          <a:xfrm>
            <a:off x="3435985" y="6275276"/>
            <a:ext cx="156794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201 Created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What happens when you create a deployment"/>
          <p:cNvSpPr txBox="1"/>
          <p:nvPr/>
        </p:nvSpPr>
        <p:spPr>
          <a:xfrm>
            <a:off x="2192460" y="431799"/>
            <a:ext cx="81541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happens when you create a deployment</a:t>
            </a:r>
          </a:p>
        </p:txBody>
      </p:sp>
      <p:sp>
        <p:nvSpPr>
          <p:cNvPr id="347" name="Rectangle"/>
          <p:cNvSpPr/>
          <p:nvPr/>
        </p:nvSpPr>
        <p:spPr>
          <a:xfrm>
            <a:off x="1511300" y="14668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8" name="API Server"/>
          <p:cNvSpPr txBox="1"/>
          <p:nvPr/>
        </p:nvSpPr>
        <p:spPr>
          <a:xfrm>
            <a:off x="1794758" y="1621854"/>
            <a:ext cx="1325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API Server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8483600" y="1466850"/>
            <a:ext cx="1892797" cy="754509"/>
            <a:chOff x="0" y="0"/>
            <a:chExt cx="1892796" cy="754508"/>
          </a:xfrm>
        </p:grpSpPr>
        <p:sp>
          <p:nvSpPr>
            <p:cNvPr id="349" name="Rectangle"/>
            <p:cNvSpPr/>
            <p:nvPr/>
          </p:nvSpPr>
          <p:spPr>
            <a:xfrm>
              <a:off x="0" y="0"/>
              <a:ext cx="1892797" cy="754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0" name="etcd"/>
            <p:cNvSpPr txBox="1"/>
            <p:nvPr/>
          </p:nvSpPr>
          <p:spPr>
            <a:xfrm>
              <a:off x="631311" y="155004"/>
              <a:ext cx="630175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etcd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4354214" y="1492250"/>
            <a:ext cx="3179268" cy="703709"/>
            <a:chOff x="0" y="0"/>
            <a:chExt cx="3179266" cy="703708"/>
          </a:xfrm>
        </p:grpSpPr>
        <p:sp>
          <p:nvSpPr>
            <p:cNvPr id="352" name="Rectangle"/>
            <p:cNvSpPr/>
            <p:nvPr/>
          </p:nvSpPr>
          <p:spPr>
            <a:xfrm>
              <a:off x="0" y="0"/>
              <a:ext cx="3179267" cy="703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3" name="Controller Manager"/>
            <p:cNvSpPr txBox="1"/>
            <p:nvPr/>
          </p:nvSpPr>
          <p:spPr>
            <a:xfrm>
              <a:off x="557517" y="155004"/>
              <a:ext cx="24033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Controller Manager</a:t>
              </a:r>
            </a:p>
          </p:txBody>
        </p:sp>
      </p:grpSp>
      <p:sp>
        <p:nvSpPr>
          <p:cNvPr id="355" name="Line"/>
          <p:cNvSpPr/>
          <p:nvPr/>
        </p:nvSpPr>
        <p:spPr>
          <a:xfrm flipV="1">
            <a:off x="2351405" y="2253822"/>
            <a:ext cx="1" cy="57105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6" name="Line"/>
          <p:cNvSpPr/>
          <p:nvPr/>
        </p:nvSpPr>
        <p:spPr>
          <a:xfrm flipV="1">
            <a:off x="5943847" y="2139522"/>
            <a:ext cx="1" cy="59391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7" name="Line"/>
          <p:cNvSpPr/>
          <p:nvPr/>
        </p:nvSpPr>
        <p:spPr>
          <a:xfrm flipV="1">
            <a:off x="9429998" y="1936322"/>
            <a:ext cx="1" cy="609245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8" name="Line"/>
          <p:cNvSpPr/>
          <p:nvPr/>
        </p:nvSpPr>
        <p:spPr>
          <a:xfrm>
            <a:off x="2362200" y="3448050"/>
            <a:ext cx="35943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9" name="Line"/>
          <p:cNvSpPr/>
          <p:nvPr/>
        </p:nvSpPr>
        <p:spPr>
          <a:xfrm>
            <a:off x="2398546" y="5209668"/>
            <a:ext cx="69843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62" name="Group"/>
          <p:cNvGrpSpPr/>
          <p:nvPr/>
        </p:nvGrpSpPr>
        <p:grpSpPr>
          <a:xfrm rot="10800000">
            <a:off x="2400424" y="6832089"/>
            <a:ext cx="3517901" cy="1"/>
            <a:chOff x="0" y="0"/>
            <a:chExt cx="3517899" cy="0"/>
          </a:xfrm>
        </p:grpSpPr>
        <p:sp>
          <p:nvSpPr>
            <p:cNvPr id="360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63" name="watch(ReplicaSet)"/>
          <p:cNvSpPr txBox="1"/>
          <p:nvPr/>
        </p:nvSpPr>
        <p:spPr>
          <a:xfrm>
            <a:off x="3044816" y="2879154"/>
            <a:ext cx="21912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watch(ReplicaSet)</a:t>
            </a:r>
          </a:p>
        </p:txBody>
      </p:sp>
      <p:sp>
        <p:nvSpPr>
          <p:cNvPr id="364" name="Persist Data"/>
          <p:cNvSpPr txBox="1"/>
          <p:nvPr/>
        </p:nvSpPr>
        <p:spPr>
          <a:xfrm>
            <a:off x="6522532" y="4641465"/>
            <a:ext cx="14744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Persist Data</a:t>
            </a:r>
          </a:p>
        </p:txBody>
      </p:sp>
      <p:sp>
        <p:nvSpPr>
          <p:cNvPr id="365" name="Line"/>
          <p:cNvSpPr/>
          <p:nvPr/>
        </p:nvSpPr>
        <p:spPr>
          <a:xfrm>
            <a:off x="2565400" y="5909155"/>
            <a:ext cx="6858000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6" name="Line"/>
          <p:cNvSpPr/>
          <p:nvPr/>
        </p:nvSpPr>
        <p:spPr>
          <a:xfrm flipH="1">
            <a:off x="2398296" y="5909155"/>
            <a:ext cx="1671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7" name="Create Pods"/>
          <p:cNvSpPr txBox="1"/>
          <p:nvPr/>
        </p:nvSpPr>
        <p:spPr>
          <a:xfrm>
            <a:off x="3365421" y="3874976"/>
            <a:ext cx="15168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Create Pods</a:t>
            </a:r>
          </a:p>
        </p:txBody>
      </p:sp>
      <p:sp>
        <p:nvSpPr>
          <p:cNvPr id="368" name="Continued.."/>
          <p:cNvSpPr txBox="1"/>
          <p:nvPr/>
        </p:nvSpPr>
        <p:spPr>
          <a:xfrm>
            <a:off x="5530655" y="8673331"/>
            <a:ext cx="14777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Continued..</a:t>
            </a:r>
          </a:p>
        </p:txBody>
      </p:sp>
      <p:sp>
        <p:nvSpPr>
          <p:cNvPr id="369" name="Line"/>
          <p:cNvSpPr/>
          <p:nvPr/>
        </p:nvSpPr>
        <p:spPr>
          <a:xfrm flipH="1" flipV="1">
            <a:off x="2373182" y="4449222"/>
            <a:ext cx="3564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0" name="201 Created"/>
          <p:cNvSpPr txBox="1"/>
          <p:nvPr/>
        </p:nvSpPr>
        <p:spPr>
          <a:xfrm>
            <a:off x="3435985" y="6275276"/>
            <a:ext cx="156794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201 Created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What happens when you create a deployment"/>
          <p:cNvSpPr txBox="1"/>
          <p:nvPr/>
        </p:nvSpPr>
        <p:spPr>
          <a:xfrm>
            <a:off x="2192460" y="431799"/>
            <a:ext cx="81541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happens when you create a deployment</a:t>
            </a:r>
          </a:p>
        </p:txBody>
      </p:sp>
      <p:sp>
        <p:nvSpPr>
          <p:cNvPr id="373" name="Rectangle"/>
          <p:cNvSpPr/>
          <p:nvPr/>
        </p:nvSpPr>
        <p:spPr>
          <a:xfrm>
            <a:off x="1511300" y="14668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4" name="API Server"/>
          <p:cNvSpPr txBox="1"/>
          <p:nvPr/>
        </p:nvSpPr>
        <p:spPr>
          <a:xfrm>
            <a:off x="1794758" y="1621854"/>
            <a:ext cx="1325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API Server</a:t>
            </a:r>
          </a:p>
        </p:txBody>
      </p:sp>
      <p:grpSp>
        <p:nvGrpSpPr>
          <p:cNvPr id="377" name="Group"/>
          <p:cNvGrpSpPr/>
          <p:nvPr/>
        </p:nvGrpSpPr>
        <p:grpSpPr>
          <a:xfrm>
            <a:off x="8483600" y="1466850"/>
            <a:ext cx="1892797" cy="754509"/>
            <a:chOff x="0" y="0"/>
            <a:chExt cx="1892796" cy="754508"/>
          </a:xfrm>
        </p:grpSpPr>
        <p:sp>
          <p:nvSpPr>
            <p:cNvPr id="375" name="Rectangle"/>
            <p:cNvSpPr/>
            <p:nvPr/>
          </p:nvSpPr>
          <p:spPr>
            <a:xfrm>
              <a:off x="0" y="0"/>
              <a:ext cx="1892797" cy="754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6" name="etcd"/>
            <p:cNvSpPr txBox="1"/>
            <p:nvPr/>
          </p:nvSpPr>
          <p:spPr>
            <a:xfrm>
              <a:off x="631311" y="155004"/>
              <a:ext cx="630175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etcd</a:t>
              </a:r>
            </a:p>
          </p:txBody>
        </p:sp>
      </p:grpSp>
      <p:sp>
        <p:nvSpPr>
          <p:cNvPr id="378" name="Rectangle"/>
          <p:cNvSpPr/>
          <p:nvPr/>
        </p:nvSpPr>
        <p:spPr>
          <a:xfrm>
            <a:off x="4600889" y="1492250"/>
            <a:ext cx="2579625" cy="622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9" name="Scheduler"/>
          <p:cNvSpPr txBox="1"/>
          <p:nvPr/>
        </p:nvSpPr>
        <p:spPr>
          <a:xfrm>
            <a:off x="5245287" y="1581150"/>
            <a:ext cx="12908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Scheduler</a:t>
            </a:r>
          </a:p>
        </p:txBody>
      </p:sp>
      <p:sp>
        <p:nvSpPr>
          <p:cNvPr id="380" name="Line"/>
          <p:cNvSpPr/>
          <p:nvPr/>
        </p:nvSpPr>
        <p:spPr>
          <a:xfrm flipV="1">
            <a:off x="2351405" y="2253822"/>
            <a:ext cx="1" cy="57105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1" name="Line"/>
          <p:cNvSpPr/>
          <p:nvPr/>
        </p:nvSpPr>
        <p:spPr>
          <a:xfrm flipV="1">
            <a:off x="5943847" y="2139522"/>
            <a:ext cx="1" cy="59391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2" name="Line"/>
          <p:cNvSpPr/>
          <p:nvPr/>
        </p:nvSpPr>
        <p:spPr>
          <a:xfrm flipV="1">
            <a:off x="9429998" y="1936322"/>
            <a:ext cx="1" cy="609245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2362200" y="3448050"/>
            <a:ext cx="35943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2398546" y="5209668"/>
            <a:ext cx="69843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87" name="Group"/>
          <p:cNvGrpSpPr/>
          <p:nvPr/>
        </p:nvGrpSpPr>
        <p:grpSpPr>
          <a:xfrm rot="10800000">
            <a:off x="2400424" y="6832089"/>
            <a:ext cx="3517901" cy="1"/>
            <a:chOff x="0" y="0"/>
            <a:chExt cx="3517899" cy="0"/>
          </a:xfrm>
        </p:grpSpPr>
        <p:sp>
          <p:nvSpPr>
            <p:cNvPr id="385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88" name="watch(Unbound Pod)"/>
          <p:cNvSpPr txBox="1"/>
          <p:nvPr/>
        </p:nvSpPr>
        <p:spPr>
          <a:xfrm>
            <a:off x="3044816" y="2879154"/>
            <a:ext cx="257962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watch(Unbound Pod)</a:t>
            </a:r>
          </a:p>
        </p:txBody>
      </p:sp>
      <p:sp>
        <p:nvSpPr>
          <p:cNvPr id="389" name="Persist Data"/>
          <p:cNvSpPr txBox="1"/>
          <p:nvPr/>
        </p:nvSpPr>
        <p:spPr>
          <a:xfrm>
            <a:off x="6522532" y="4641465"/>
            <a:ext cx="14744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Persist Data</a:t>
            </a:r>
          </a:p>
        </p:txBody>
      </p:sp>
      <p:sp>
        <p:nvSpPr>
          <p:cNvPr id="390" name="Line"/>
          <p:cNvSpPr/>
          <p:nvPr/>
        </p:nvSpPr>
        <p:spPr>
          <a:xfrm>
            <a:off x="2565400" y="5909155"/>
            <a:ext cx="6858000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1" name="Line"/>
          <p:cNvSpPr/>
          <p:nvPr/>
        </p:nvSpPr>
        <p:spPr>
          <a:xfrm flipH="1">
            <a:off x="2398296" y="5909155"/>
            <a:ext cx="1671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2" name="Bind Pod to Node"/>
          <p:cNvSpPr txBox="1"/>
          <p:nvPr/>
        </p:nvSpPr>
        <p:spPr>
          <a:xfrm>
            <a:off x="3124962" y="3829536"/>
            <a:ext cx="21899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Bind Pod to Node</a:t>
            </a:r>
          </a:p>
        </p:txBody>
      </p:sp>
      <p:sp>
        <p:nvSpPr>
          <p:cNvPr id="393" name="Continued.."/>
          <p:cNvSpPr txBox="1"/>
          <p:nvPr/>
        </p:nvSpPr>
        <p:spPr>
          <a:xfrm>
            <a:off x="5530655" y="8673331"/>
            <a:ext cx="14777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Continued..</a:t>
            </a:r>
          </a:p>
        </p:txBody>
      </p:sp>
      <p:sp>
        <p:nvSpPr>
          <p:cNvPr id="394" name="Line"/>
          <p:cNvSpPr/>
          <p:nvPr/>
        </p:nvSpPr>
        <p:spPr>
          <a:xfrm flipH="1" flipV="1">
            <a:off x="2373182" y="4449222"/>
            <a:ext cx="3564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5" name="200 OK"/>
          <p:cNvSpPr txBox="1"/>
          <p:nvPr/>
        </p:nvSpPr>
        <p:spPr>
          <a:xfrm>
            <a:off x="3435985" y="6275276"/>
            <a:ext cx="10142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200 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What happens when you create a deployment"/>
          <p:cNvSpPr txBox="1"/>
          <p:nvPr/>
        </p:nvSpPr>
        <p:spPr>
          <a:xfrm>
            <a:off x="2192460" y="431799"/>
            <a:ext cx="81541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What happens when you create a deployment</a:t>
            </a:r>
          </a:p>
        </p:txBody>
      </p:sp>
      <p:sp>
        <p:nvSpPr>
          <p:cNvPr id="398" name="Rectangle"/>
          <p:cNvSpPr/>
          <p:nvPr/>
        </p:nvSpPr>
        <p:spPr>
          <a:xfrm>
            <a:off x="622300" y="1441450"/>
            <a:ext cx="1892797" cy="75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9" name="API Server"/>
          <p:cNvSpPr txBox="1"/>
          <p:nvPr/>
        </p:nvSpPr>
        <p:spPr>
          <a:xfrm>
            <a:off x="905758" y="1596454"/>
            <a:ext cx="13258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API Server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7594600" y="1441450"/>
            <a:ext cx="1892797" cy="754509"/>
            <a:chOff x="0" y="0"/>
            <a:chExt cx="1892796" cy="754508"/>
          </a:xfrm>
        </p:grpSpPr>
        <p:sp>
          <p:nvSpPr>
            <p:cNvPr id="400" name="Rectangle"/>
            <p:cNvSpPr/>
            <p:nvPr/>
          </p:nvSpPr>
          <p:spPr>
            <a:xfrm>
              <a:off x="0" y="0"/>
              <a:ext cx="1892797" cy="754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1" name="CRI Daemon"/>
            <p:cNvSpPr txBox="1"/>
            <p:nvPr/>
          </p:nvSpPr>
          <p:spPr>
            <a:xfrm>
              <a:off x="152902" y="155004"/>
              <a:ext cx="1586993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CRI Daemon</a:t>
              </a:r>
            </a:p>
          </p:txBody>
        </p:sp>
      </p:grpSp>
      <p:sp>
        <p:nvSpPr>
          <p:cNvPr id="403" name="Rectangle"/>
          <p:cNvSpPr/>
          <p:nvPr/>
        </p:nvSpPr>
        <p:spPr>
          <a:xfrm>
            <a:off x="3711889" y="1466850"/>
            <a:ext cx="2579625" cy="622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4" name="Kubelet"/>
          <p:cNvSpPr txBox="1"/>
          <p:nvPr/>
        </p:nvSpPr>
        <p:spPr>
          <a:xfrm>
            <a:off x="4356287" y="1555750"/>
            <a:ext cx="10241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405" name="Line"/>
          <p:cNvSpPr/>
          <p:nvPr/>
        </p:nvSpPr>
        <p:spPr>
          <a:xfrm flipV="1">
            <a:off x="1462404" y="2228422"/>
            <a:ext cx="1" cy="662189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6" name="Line"/>
          <p:cNvSpPr/>
          <p:nvPr/>
        </p:nvSpPr>
        <p:spPr>
          <a:xfrm flipV="1">
            <a:off x="5054847" y="2114122"/>
            <a:ext cx="1" cy="662189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7" name="Line"/>
          <p:cNvSpPr/>
          <p:nvPr/>
        </p:nvSpPr>
        <p:spPr>
          <a:xfrm flipV="1">
            <a:off x="8540998" y="1910922"/>
            <a:ext cx="1" cy="672173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8" name="Line"/>
          <p:cNvSpPr/>
          <p:nvPr/>
        </p:nvSpPr>
        <p:spPr>
          <a:xfrm>
            <a:off x="1473200" y="3422650"/>
            <a:ext cx="35943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9" name="Line"/>
          <p:cNvSpPr/>
          <p:nvPr/>
        </p:nvSpPr>
        <p:spPr>
          <a:xfrm>
            <a:off x="5101988" y="4026386"/>
            <a:ext cx="339187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412" name="Group"/>
          <p:cNvGrpSpPr/>
          <p:nvPr/>
        </p:nvGrpSpPr>
        <p:grpSpPr>
          <a:xfrm rot="10800000">
            <a:off x="1511424" y="7849111"/>
            <a:ext cx="3517901" cy="1"/>
            <a:chOff x="0" y="0"/>
            <a:chExt cx="3517899" cy="0"/>
          </a:xfrm>
        </p:grpSpPr>
        <p:sp>
          <p:nvSpPr>
            <p:cNvPr id="410" name="Line"/>
            <p:cNvSpPr/>
            <p:nvPr/>
          </p:nvSpPr>
          <p:spPr>
            <a:xfrm>
              <a:off x="190500" y="0"/>
              <a:ext cx="3327401" cy="1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 flipH="1" flipV="1">
              <a:off x="0" y="0"/>
              <a:ext cx="2159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413" name="watch(bound Pod)"/>
          <p:cNvSpPr txBox="1"/>
          <p:nvPr/>
        </p:nvSpPr>
        <p:spPr>
          <a:xfrm>
            <a:off x="2155816" y="2853754"/>
            <a:ext cx="225094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watch(bound Pod)</a:t>
            </a:r>
          </a:p>
        </p:txBody>
      </p:sp>
      <p:sp>
        <p:nvSpPr>
          <p:cNvPr id="414" name="CRI Run Pod"/>
          <p:cNvSpPr txBox="1"/>
          <p:nvPr/>
        </p:nvSpPr>
        <p:spPr>
          <a:xfrm>
            <a:off x="5862132" y="3367885"/>
            <a:ext cx="15453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CRI Run Pod</a:t>
            </a:r>
          </a:p>
        </p:txBody>
      </p:sp>
      <p:sp>
        <p:nvSpPr>
          <p:cNvPr id="415" name="Line"/>
          <p:cNvSpPr/>
          <p:nvPr/>
        </p:nvSpPr>
        <p:spPr>
          <a:xfrm>
            <a:off x="5145861" y="4774065"/>
            <a:ext cx="3337987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6" name="Line"/>
          <p:cNvSpPr/>
          <p:nvPr/>
        </p:nvSpPr>
        <p:spPr>
          <a:xfrm flipH="1">
            <a:off x="5065296" y="4774065"/>
            <a:ext cx="1671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7" name="Update Pod status"/>
          <p:cNvSpPr txBox="1"/>
          <p:nvPr/>
        </p:nvSpPr>
        <p:spPr>
          <a:xfrm>
            <a:off x="2113778" y="4922899"/>
            <a:ext cx="22352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Update Pod status</a:t>
            </a:r>
          </a:p>
        </p:txBody>
      </p:sp>
      <p:sp>
        <p:nvSpPr>
          <p:cNvPr id="418" name="Deployment Ready"/>
          <p:cNvSpPr txBox="1"/>
          <p:nvPr/>
        </p:nvSpPr>
        <p:spPr>
          <a:xfrm>
            <a:off x="1517284" y="8249345"/>
            <a:ext cx="235280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Deployment Ready</a:t>
            </a:r>
          </a:p>
        </p:txBody>
      </p:sp>
      <p:sp>
        <p:nvSpPr>
          <p:cNvPr id="419" name="Line"/>
          <p:cNvSpPr/>
          <p:nvPr/>
        </p:nvSpPr>
        <p:spPr>
          <a:xfrm flipH="1" flipV="1">
            <a:off x="1426769" y="5668422"/>
            <a:ext cx="356400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0" name="200 OK"/>
          <p:cNvSpPr txBox="1"/>
          <p:nvPr/>
        </p:nvSpPr>
        <p:spPr>
          <a:xfrm>
            <a:off x="2610485" y="7371850"/>
            <a:ext cx="10142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200 OK</a:t>
            </a:r>
          </a:p>
        </p:txBody>
      </p:sp>
      <p:grpSp>
        <p:nvGrpSpPr>
          <p:cNvPr id="423" name="Group"/>
          <p:cNvGrpSpPr/>
          <p:nvPr/>
        </p:nvGrpSpPr>
        <p:grpSpPr>
          <a:xfrm>
            <a:off x="10363200" y="1400745"/>
            <a:ext cx="1892797" cy="754510"/>
            <a:chOff x="0" y="0"/>
            <a:chExt cx="1892796" cy="754508"/>
          </a:xfrm>
        </p:grpSpPr>
        <p:sp>
          <p:nvSpPr>
            <p:cNvPr id="421" name="Rectangle"/>
            <p:cNvSpPr/>
            <p:nvPr/>
          </p:nvSpPr>
          <p:spPr>
            <a:xfrm>
              <a:off x="0" y="0"/>
              <a:ext cx="1892797" cy="754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2" name="etcd"/>
            <p:cNvSpPr txBox="1"/>
            <p:nvPr/>
          </p:nvSpPr>
          <p:spPr>
            <a:xfrm>
              <a:off x="631311" y="155004"/>
              <a:ext cx="630175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12121"/>
                  </a:solidFill>
                </a:defRPr>
              </a:lvl1pPr>
            </a:lstStyle>
            <a:p>
              <a:pPr/>
              <a:r>
                <a:t>etcd</a:t>
              </a:r>
            </a:p>
          </p:txBody>
        </p:sp>
      </p:grpSp>
      <p:sp>
        <p:nvSpPr>
          <p:cNvPr id="424" name="Line"/>
          <p:cNvSpPr/>
          <p:nvPr/>
        </p:nvSpPr>
        <p:spPr>
          <a:xfrm flipV="1">
            <a:off x="11309598" y="1872822"/>
            <a:ext cx="1" cy="672173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5" name="Line"/>
          <p:cNvSpPr/>
          <p:nvPr/>
        </p:nvSpPr>
        <p:spPr>
          <a:xfrm>
            <a:off x="1473200" y="6268036"/>
            <a:ext cx="98256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6" name="Persist Data"/>
          <p:cNvSpPr txBox="1"/>
          <p:nvPr/>
        </p:nvSpPr>
        <p:spPr>
          <a:xfrm>
            <a:off x="5878890" y="5856814"/>
            <a:ext cx="14744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Persist Data</a:t>
            </a:r>
          </a:p>
        </p:txBody>
      </p:sp>
      <p:sp>
        <p:nvSpPr>
          <p:cNvPr id="427" name="Line"/>
          <p:cNvSpPr/>
          <p:nvPr/>
        </p:nvSpPr>
        <p:spPr>
          <a:xfrm>
            <a:off x="1544225" y="6833630"/>
            <a:ext cx="9771723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8" name="Line"/>
          <p:cNvSpPr/>
          <p:nvPr/>
        </p:nvSpPr>
        <p:spPr>
          <a:xfrm flipH="1">
            <a:off x="1485146" y="6833630"/>
            <a:ext cx="1671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Layered concepts on top of each other,…"/>
          <p:cNvSpPr txBox="1"/>
          <p:nvPr/>
        </p:nvSpPr>
        <p:spPr>
          <a:xfrm>
            <a:off x="409321" y="685800"/>
            <a:ext cx="9450325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Layered concepts on top of each other, 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Makes Kubernetes very extensible.</a:t>
            </a:r>
          </a:p>
        </p:txBody>
      </p:sp>
      <p:sp>
        <p:nvSpPr>
          <p:cNvPr id="431" name="Rectangle"/>
          <p:cNvSpPr/>
          <p:nvPr/>
        </p:nvSpPr>
        <p:spPr>
          <a:xfrm>
            <a:off x="3135630" y="7372350"/>
            <a:ext cx="1625601" cy="101416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2" name="POD1"/>
          <p:cNvSpPr txBox="1"/>
          <p:nvPr/>
        </p:nvSpPr>
        <p:spPr>
          <a:xfrm>
            <a:off x="3357880" y="7568282"/>
            <a:ext cx="11811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POD1</a:t>
            </a:r>
          </a:p>
        </p:txBody>
      </p:sp>
      <p:sp>
        <p:nvSpPr>
          <p:cNvPr id="433" name="Rectangle"/>
          <p:cNvSpPr/>
          <p:nvPr/>
        </p:nvSpPr>
        <p:spPr>
          <a:xfrm>
            <a:off x="4815378" y="5060950"/>
            <a:ext cx="3235614" cy="101416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4" name="REPLICA SET"/>
          <p:cNvSpPr txBox="1"/>
          <p:nvPr/>
        </p:nvSpPr>
        <p:spPr>
          <a:xfrm>
            <a:off x="5190490" y="5256882"/>
            <a:ext cx="23888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REPLICA SET</a:t>
            </a:r>
          </a:p>
        </p:txBody>
      </p:sp>
      <p:sp>
        <p:nvSpPr>
          <p:cNvPr id="435" name="Rectangle"/>
          <p:cNvSpPr/>
          <p:nvPr/>
        </p:nvSpPr>
        <p:spPr>
          <a:xfrm>
            <a:off x="4815378" y="2901950"/>
            <a:ext cx="3235614" cy="101416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6" name="DEPLOYMENT"/>
          <p:cNvSpPr txBox="1"/>
          <p:nvPr/>
        </p:nvSpPr>
        <p:spPr>
          <a:xfrm>
            <a:off x="5093970" y="3097882"/>
            <a:ext cx="26784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DEPLOYMENT</a:t>
            </a:r>
          </a:p>
        </p:txBody>
      </p:sp>
      <p:sp>
        <p:nvSpPr>
          <p:cNvPr id="437" name="Rectangle"/>
          <p:cNvSpPr/>
          <p:nvPr/>
        </p:nvSpPr>
        <p:spPr>
          <a:xfrm>
            <a:off x="5572125" y="7372350"/>
            <a:ext cx="1625600" cy="101416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8" name="POD2"/>
          <p:cNvSpPr txBox="1"/>
          <p:nvPr/>
        </p:nvSpPr>
        <p:spPr>
          <a:xfrm>
            <a:off x="5794375" y="7568282"/>
            <a:ext cx="11811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POD2</a:t>
            </a:r>
          </a:p>
        </p:txBody>
      </p:sp>
      <p:sp>
        <p:nvSpPr>
          <p:cNvPr id="439" name="Rectangle"/>
          <p:cNvSpPr/>
          <p:nvPr/>
        </p:nvSpPr>
        <p:spPr>
          <a:xfrm>
            <a:off x="8243569" y="7372350"/>
            <a:ext cx="1625601" cy="101416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0" name="POD3"/>
          <p:cNvSpPr txBox="1"/>
          <p:nvPr/>
        </p:nvSpPr>
        <p:spPr>
          <a:xfrm>
            <a:off x="8465819" y="7568282"/>
            <a:ext cx="11811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POD3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KUBERNETES…"/>
          <p:cNvSpPr txBox="1"/>
          <p:nvPr/>
        </p:nvSpPr>
        <p:spPr>
          <a:xfrm>
            <a:off x="594937" y="1689100"/>
            <a:ext cx="35687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KUBERNETES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Google Grown</a:t>
            </a:r>
          </a:p>
        </p:txBody>
      </p:sp>
      <p:sp>
        <p:nvSpPr>
          <p:cNvPr id="169" name="Based on ideas proven at Google over 10 years…"/>
          <p:cNvSpPr txBox="1"/>
          <p:nvPr/>
        </p:nvSpPr>
        <p:spPr>
          <a:xfrm>
            <a:off x="2600310" y="4251325"/>
            <a:ext cx="8870980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Based on ideas proven at Google over 10 years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Everything at Google runs in a containers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Google launches 2 billion containers per week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TATEFUL SETS"/>
          <p:cNvSpPr txBox="1"/>
          <p:nvPr/>
        </p:nvSpPr>
        <p:spPr>
          <a:xfrm>
            <a:off x="594937" y="1339850"/>
            <a:ext cx="377596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STATEFUL SETS</a:t>
            </a:r>
          </a:p>
        </p:txBody>
      </p:sp>
      <p:sp>
        <p:nvSpPr>
          <p:cNvPr id="443" name="Provides guarantees about ordering and uniqueness of Pods…"/>
          <p:cNvSpPr txBox="1"/>
          <p:nvPr/>
        </p:nvSpPr>
        <p:spPr>
          <a:xfrm>
            <a:off x="932355" y="3067050"/>
            <a:ext cx="11690635" cy="557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Provides guarantees about ordering and uniqueness of Pods 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Used for applications that require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Stable network Id.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Persistent storage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Graceful deployment and scaling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Ordered automated rolling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DAEMON SETS"/>
          <p:cNvSpPr txBox="1"/>
          <p:nvPr/>
        </p:nvSpPr>
        <p:spPr>
          <a:xfrm>
            <a:off x="1382337" y="1276350"/>
            <a:ext cx="37368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DAEMON SETS</a:t>
            </a:r>
          </a:p>
        </p:txBody>
      </p:sp>
      <p:sp>
        <p:nvSpPr>
          <p:cNvPr id="446" name="Text"/>
          <p:cNvSpPr txBox="1"/>
          <p:nvPr/>
        </p:nvSpPr>
        <p:spPr>
          <a:xfrm>
            <a:off x="843455" y="4699000"/>
            <a:ext cx="1270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447" name="Run Daemon on all nodes or common set of nodes.…"/>
          <p:cNvSpPr txBox="1"/>
          <p:nvPr/>
        </p:nvSpPr>
        <p:spPr>
          <a:xfrm>
            <a:off x="1287955" y="2914650"/>
            <a:ext cx="9990232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Run Daemon on all nodes or common set of nodes.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Ex: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Log Collection  -  fluentd</a:t>
            </a:r>
          </a:p>
          <a:p>
            <a:pPr lvl="2" marL="1281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Monitoring  - Prometheus, datadog 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JOBS"/>
          <p:cNvSpPr txBox="1"/>
          <p:nvPr/>
        </p:nvSpPr>
        <p:spPr>
          <a:xfrm>
            <a:off x="2118937" y="793750"/>
            <a:ext cx="14122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JOBS</a:t>
            </a:r>
          </a:p>
        </p:txBody>
      </p:sp>
      <p:sp>
        <p:nvSpPr>
          <p:cNvPr id="450" name="Run to completion, run till successful.…"/>
          <p:cNvSpPr txBox="1"/>
          <p:nvPr/>
        </p:nvSpPr>
        <p:spPr>
          <a:xfrm>
            <a:off x="2583355" y="2044699"/>
            <a:ext cx="8213248" cy="47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Run to completion, run till successful.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There are three ways of running jobs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Non parallel Jobs.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Parallel Jobs with fixed completion count</a:t>
            </a:r>
          </a:p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Parallel Jobs with work queue.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RON JOBS"/>
          <p:cNvSpPr txBox="1"/>
          <p:nvPr/>
        </p:nvSpPr>
        <p:spPr>
          <a:xfrm>
            <a:off x="1268037" y="1111250"/>
            <a:ext cx="302818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CRON JOBS</a:t>
            </a:r>
          </a:p>
        </p:txBody>
      </p:sp>
      <p:sp>
        <p:nvSpPr>
          <p:cNvPr id="453" name="Launch Jobs based on schedule"/>
          <p:cNvSpPr txBox="1"/>
          <p:nvPr/>
        </p:nvSpPr>
        <p:spPr>
          <a:xfrm>
            <a:off x="1986455" y="2387600"/>
            <a:ext cx="6622192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367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Launch Jobs based on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UBERNETES…"/>
          <p:cNvSpPr txBox="1"/>
          <p:nvPr/>
        </p:nvSpPr>
        <p:spPr>
          <a:xfrm>
            <a:off x="696537" y="1143000"/>
            <a:ext cx="346202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KUBERNETES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Open source</a:t>
            </a:r>
          </a:p>
        </p:txBody>
      </p:sp>
      <p:sp>
        <p:nvSpPr>
          <p:cNvPr id="172" name="https://github.com/kubernetes/kubernetes…"/>
          <p:cNvSpPr txBox="1"/>
          <p:nvPr/>
        </p:nvSpPr>
        <p:spPr>
          <a:xfrm>
            <a:off x="1406510" y="3276599"/>
            <a:ext cx="10907044" cy="47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https://github.com/kubernetes/kubernetes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Very active open source project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48k stars, 1900+ contributors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Apache 2 licensed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Written in Go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Hosted by the Cloud Native Computing Foundation (CNCF)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KUBERNETES…"/>
          <p:cNvSpPr txBox="1"/>
          <p:nvPr/>
        </p:nvSpPr>
        <p:spPr>
          <a:xfrm>
            <a:off x="874337" y="749300"/>
            <a:ext cx="491998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KUBERNETES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Workload portability</a:t>
            </a:r>
          </a:p>
        </p:txBody>
      </p:sp>
      <p:sp>
        <p:nvSpPr>
          <p:cNvPr id="175" name="Abstrate away cluster details…"/>
          <p:cNvSpPr txBox="1"/>
          <p:nvPr/>
        </p:nvSpPr>
        <p:spPr>
          <a:xfrm>
            <a:off x="3209910" y="3733799"/>
            <a:ext cx="8270905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Abstrate away cluster details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Decouple apps from infrastructure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To enable users to write once, run anywhere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Avoid vendor lock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2628900" y="5664200"/>
            <a:ext cx="2504440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Kernel"/>
          <p:cNvSpPr txBox="1"/>
          <p:nvPr/>
        </p:nvSpPr>
        <p:spPr>
          <a:xfrm>
            <a:off x="3167798" y="5731693"/>
            <a:ext cx="12493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179" name="Rectangle"/>
          <p:cNvSpPr/>
          <p:nvPr/>
        </p:nvSpPr>
        <p:spPr>
          <a:xfrm>
            <a:off x="4305300" y="2133600"/>
            <a:ext cx="1385392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0" name="App2"/>
          <p:cNvSpPr txBox="1"/>
          <p:nvPr/>
        </p:nvSpPr>
        <p:spPr>
          <a:xfrm>
            <a:off x="4450498" y="2201093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App2</a:t>
            </a:r>
          </a:p>
        </p:txBody>
      </p:sp>
      <p:sp>
        <p:nvSpPr>
          <p:cNvPr id="181" name="Rectangle"/>
          <p:cNvSpPr/>
          <p:nvPr/>
        </p:nvSpPr>
        <p:spPr>
          <a:xfrm>
            <a:off x="6210300" y="2133600"/>
            <a:ext cx="1385392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2" name="App3"/>
          <p:cNvSpPr txBox="1"/>
          <p:nvPr/>
        </p:nvSpPr>
        <p:spPr>
          <a:xfrm>
            <a:off x="6355498" y="2201093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App3</a:t>
            </a:r>
          </a:p>
        </p:txBody>
      </p:sp>
      <p:sp>
        <p:nvSpPr>
          <p:cNvPr id="183" name="Rectangle"/>
          <p:cNvSpPr/>
          <p:nvPr/>
        </p:nvSpPr>
        <p:spPr>
          <a:xfrm>
            <a:off x="8115300" y="2133600"/>
            <a:ext cx="1385393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4" name="App4"/>
          <p:cNvSpPr txBox="1"/>
          <p:nvPr/>
        </p:nvSpPr>
        <p:spPr>
          <a:xfrm>
            <a:off x="8260499" y="2201093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App4</a:t>
            </a:r>
          </a:p>
        </p:txBody>
      </p:sp>
      <p:sp>
        <p:nvSpPr>
          <p:cNvPr id="185" name="Rectangle"/>
          <p:cNvSpPr/>
          <p:nvPr/>
        </p:nvSpPr>
        <p:spPr>
          <a:xfrm>
            <a:off x="2400300" y="3390900"/>
            <a:ext cx="7410054" cy="98841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6" name="KUBERNETES"/>
          <p:cNvSpPr txBox="1"/>
          <p:nvPr/>
        </p:nvSpPr>
        <p:spPr>
          <a:xfrm>
            <a:off x="4918392" y="3573958"/>
            <a:ext cx="25298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KUBERNETES</a:t>
            </a:r>
          </a:p>
        </p:txBody>
      </p:sp>
      <p:sp>
        <p:nvSpPr>
          <p:cNvPr id="187" name="Rectangle"/>
          <p:cNvSpPr/>
          <p:nvPr/>
        </p:nvSpPr>
        <p:spPr>
          <a:xfrm>
            <a:off x="2400300" y="4775200"/>
            <a:ext cx="3001594" cy="316617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EC2 Instance 1"/>
          <p:cNvSpPr txBox="1"/>
          <p:nvPr/>
        </p:nvSpPr>
        <p:spPr>
          <a:xfrm>
            <a:off x="2545498" y="4842693"/>
            <a:ext cx="271119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EC2 Instance 1</a:t>
            </a:r>
          </a:p>
        </p:txBody>
      </p:sp>
      <p:sp>
        <p:nvSpPr>
          <p:cNvPr id="189" name="Rectangle"/>
          <p:cNvSpPr/>
          <p:nvPr/>
        </p:nvSpPr>
        <p:spPr>
          <a:xfrm>
            <a:off x="2648876" y="6769100"/>
            <a:ext cx="2504441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Hardware"/>
          <p:cNvSpPr txBox="1"/>
          <p:nvPr/>
        </p:nvSpPr>
        <p:spPr>
          <a:xfrm>
            <a:off x="2990125" y="6836593"/>
            <a:ext cx="1821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Hardware</a:t>
            </a:r>
          </a:p>
        </p:txBody>
      </p:sp>
      <p:sp>
        <p:nvSpPr>
          <p:cNvPr id="191" name="Rectangle"/>
          <p:cNvSpPr/>
          <p:nvPr/>
        </p:nvSpPr>
        <p:spPr>
          <a:xfrm>
            <a:off x="7048500" y="5664200"/>
            <a:ext cx="2504440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2" name="Kernel"/>
          <p:cNvSpPr txBox="1"/>
          <p:nvPr/>
        </p:nvSpPr>
        <p:spPr>
          <a:xfrm>
            <a:off x="7587398" y="5731693"/>
            <a:ext cx="12493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193" name="Rectangle"/>
          <p:cNvSpPr/>
          <p:nvPr/>
        </p:nvSpPr>
        <p:spPr>
          <a:xfrm>
            <a:off x="6819900" y="4775200"/>
            <a:ext cx="3001594" cy="316617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EC2 Instance 2"/>
          <p:cNvSpPr txBox="1"/>
          <p:nvPr/>
        </p:nvSpPr>
        <p:spPr>
          <a:xfrm>
            <a:off x="6965098" y="4842693"/>
            <a:ext cx="271119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EC2 Instance 2</a:t>
            </a:r>
          </a:p>
        </p:txBody>
      </p:sp>
      <p:sp>
        <p:nvSpPr>
          <p:cNvPr id="195" name="Rectangle"/>
          <p:cNvSpPr/>
          <p:nvPr/>
        </p:nvSpPr>
        <p:spPr>
          <a:xfrm>
            <a:off x="7068477" y="6769100"/>
            <a:ext cx="2504441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Hardware"/>
          <p:cNvSpPr txBox="1"/>
          <p:nvPr/>
        </p:nvSpPr>
        <p:spPr>
          <a:xfrm>
            <a:off x="7409726" y="6836593"/>
            <a:ext cx="1821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Hardware</a:t>
            </a:r>
          </a:p>
        </p:txBody>
      </p:sp>
      <p:sp>
        <p:nvSpPr>
          <p:cNvPr id="197" name="Rectangle"/>
          <p:cNvSpPr/>
          <p:nvPr/>
        </p:nvSpPr>
        <p:spPr>
          <a:xfrm>
            <a:off x="2394356" y="2133600"/>
            <a:ext cx="1385393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8" name="App1"/>
          <p:cNvSpPr txBox="1"/>
          <p:nvPr/>
        </p:nvSpPr>
        <p:spPr>
          <a:xfrm>
            <a:off x="2539555" y="2201093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App1</a:t>
            </a:r>
          </a:p>
        </p:txBody>
      </p:sp>
      <p:sp>
        <p:nvSpPr>
          <p:cNvPr id="199" name="Kubernetes API are same irrespective the underlaying Infrastructure"/>
          <p:cNvSpPr txBox="1"/>
          <p:nvPr/>
        </p:nvSpPr>
        <p:spPr>
          <a:xfrm>
            <a:off x="551751" y="528687"/>
            <a:ext cx="119012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Kubernetes API are same irrespective the underlaying Infrastructure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>
            <a:off x="2950959" y="5503515"/>
            <a:ext cx="2504440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2" name="Kernel"/>
          <p:cNvSpPr txBox="1"/>
          <p:nvPr/>
        </p:nvSpPr>
        <p:spPr>
          <a:xfrm>
            <a:off x="3489857" y="5571008"/>
            <a:ext cx="12493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203" name="Rectangle"/>
          <p:cNvSpPr/>
          <p:nvPr/>
        </p:nvSpPr>
        <p:spPr>
          <a:xfrm>
            <a:off x="4627359" y="1972915"/>
            <a:ext cx="1385392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4" name="App2"/>
          <p:cNvSpPr txBox="1"/>
          <p:nvPr/>
        </p:nvSpPr>
        <p:spPr>
          <a:xfrm>
            <a:off x="4772557" y="2040408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App2</a:t>
            </a:r>
          </a:p>
        </p:txBody>
      </p:sp>
      <p:sp>
        <p:nvSpPr>
          <p:cNvPr id="205" name="Rectangle"/>
          <p:cNvSpPr/>
          <p:nvPr/>
        </p:nvSpPr>
        <p:spPr>
          <a:xfrm>
            <a:off x="6532359" y="1972915"/>
            <a:ext cx="1385392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6" name="App3"/>
          <p:cNvSpPr txBox="1"/>
          <p:nvPr/>
        </p:nvSpPr>
        <p:spPr>
          <a:xfrm>
            <a:off x="6677558" y="2040408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App3</a:t>
            </a:r>
          </a:p>
        </p:txBody>
      </p:sp>
      <p:sp>
        <p:nvSpPr>
          <p:cNvPr id="207" name="Rectangle"/>
          <p:cNvSpPr/>
          <p:nvPr/>
        </p:nvSpPr>
        <p:spPr>
          <a:xfrm>
            <a:off x="8437360" y="1972915"/>
            <a:ext cx="1385392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App4"/>
          <p:cNvSpPr txBox="1"/>
          <p:nvPr/>
        </p:nvSpPr>
        <p:spPr>
          <a:xfrm>
            <a:off x="8582559" y="2040408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App4</a:t>
            </a:r>
          </a:p>
        </p:txBody>
      </p:sp>
      <p:sp>
        <p:nvSpPr>
          <p:cNvPr id="209" name="Rectangle"/>
          <p:cNvSpPr/>
          <p:nvPr/>
        </p:nvSpPr>
        <p:spPr>
          <a:xfrm>
            <a:off x="2722359" y="3230215"/>
            <a:ext cx="7566026" cy="98841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KUBERNETES"/>
          <p:cNvSpPr txBox="1"/>
          <p:nvPr/>
        </p:nvSpPr>
        <p:spPr>
          <a:xfrm>
            <a:off x="5240451" y="3413273"/>
            <a:ext cx="25298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KUBERNETES</a:t>
            </a:r>
          </a:p>
        </p:txBody>
      </p:sp>
      <p:sp>
        <p:nvSpPr>
          <p:cNvPr id="211" name="Rectangle"/>
          <p:cNvSpPr/>
          <p:nvPr/>
        </p:nvSpPr>
        <p:spPr>
          <a:xfrm>
            <a:off x="2722359" y="4614515"/>
            <a:ext cx="3001594" cy="316617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2" name="GCE Instance 1"/>
          <p:cNvSpPr txBox="1"/>
          <p:nvPr/>
        </p:nvSpPr>
        <p:spPr>
          <a:xfrm>
            <a:off x="2867557" y="4682008"/>
            <a:ext cx="27809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GCE Instance 1</a:t>
            </a:r>
          </a:p>
        </p:txBody>
      </p:sp>
      <p:sp>
        <p:nvSpPr>
          <p:cNvPr id="213" name="Rectangle"/>
          <p:cNvSpPr/>
          <p:nvPr/>
        </p:nvSpPr>
        <p:spPr>
          <a:xfrm>
            <a:off x="2970935" y="6608415"/>
            <a:ext cx="2504441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4" name="Hardware"/>
          <p:cNvSpPr txBox="1"/>
          <p:nvPr/>
        </p:nvSpPr>
        <p:spPr>
          <a:xfrm>
            <a:off x="3312184" y="6675908"/>
            <a:ext cx="1821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Hardware</a:t>
            </a:r>
          </a:p>
        </p:txBody>
      </p:sp>
      <p:sp>
        <p:nvSpPr>
          <p:cNvPr id="215" name="Rectangle"/>
          <p:cNvSpPr/>
          <p:nvPr/>
        </p:nvSpPr>
        <p:spPr>
          <a:xfrm>
            <a:off x="7370559" y="5503515"/>
            <a:ext cx="2504441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6" name="Kernel"/>
          <p:cNvSpPr txBox="1"/>
          <p:nvPr/>
        </p:nvSpPr>
        <p:spPr>
          <a:xfrm>
            <a:off x="7909458" y="5571008"/>
            <a:ext cx="12493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217" name="Rectangle"/>
          <p:cNvSpPr/>
          <p:nvPr/>
        </p:nvSpPr>
        <p:spPr>
          <a:xfrm>
            <a:off x="7141959" y="4614515"/>
            <a:ext cx="3001594" cy="316617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8" name="GCE Instance 2"/>
          <p:cNvSpPr txBox="1"/>
          <p:nvPr/>
        </p:nvSpPr>
        <p:spPr>
          <a:xfrm>
            <a:off x="7287158" y="4682008"/>
            <a:ext cx="27809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GCE Instance 2</a:t>
            </a:r>
          </a:p>
        </p:txBody>
      </p:sp>
      <p:sp>
        <p:nvSpPr>
          <p:cNvPr id="219" name="Rectangle"/>
          <p:cNvSpPr/>
          <p:nvPr/>
        </p:nvSpPr>
        <p:spPr>
          <a:xfrm>
            <a:off x="7390536" y="6608415"/>
            <a:ext cx="2504441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Hardware"/>
          <p:cNvSpPr txBox="1"/>
          <p:nvPr/>
        </p:nvSpPr>
        <p:spPr>
          <a:xfrm>
            <a:off x="7731785" y="6675908"/>
            <a:ext cx="1821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Hardware</a:t>
            </a:r>
          </a:p>
        </p:txBody>
      </p:sp>
      <p:sp>
        <p:nvSpPr>
          <p:cNvPr id="221" name="Rectangle"/>
          <p:cNvSpPr/>
          <p:nvPr/>
        </p:nvSpPr>
        <p:spPr>
          <a:xfrm>
            <a:off x="2716415" y="1972915"/>
            <a:ext cx="1385393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2" name="App1"/>
          <p:cNvSpPr txBox="1"/>
          <p:nvPr/>
        </p:nvSpPr>
        <p:spPr>
          <a:xfrm>
            <a:off x="2861614" y="2040408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App1</a:t>
            </a:r>
          </a:p>
        </p:txBody>
      </p:sp>
      <p:sp>
        <p:nvSpPr>
          <p:cNvPr id="223" name="Kubernetes API are same irrespective the underlaying Infrastructure"/>
          <p:cNvSpPr txBox="1"/>
          <p:nvPr/>
        </p:nvSpPr>
        <p:spPr>
          <a:xfrm>
            <a:off x="551751" y="528687"/>
            <a:ext cx="119012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Kubernetes API are same irrespective the underlaying Infrastructure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"/>
          <p:cNvSpPr/>
          <p:nvPr/>
        </p:nvSpPr>
        <p:spPr>
          <a:xfrm>
            <a:off x="2950959" y="5503515"/>
            <a:ext cx="2504440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6" name="Kernel"/>
          <p:cNvSpPr txBox="1"/>
          <p:nvPr/>
        </p:nvSpPr>
        <p:spPr>
          <a:xfrm>
            <a:off x="3489857" y="5571008"/>
            <a:ext cx="12493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227" name="Rectangle"/>
          <p:cNvSpPr/>
          <p:nvPr/>
        </p:nvSpPr>
        <p:spPr>
          <a:xfrm>
            <a:off x="4627359" y="1972915"/>
            <a:ext cx="1385392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App2"/>
          <p:cNvSpPr txBox="1"/>
          <p:nvPr/>
        </p:nvSpPr>
        <p:spPr>
          <a:xfrm>
            <a:off x="4772557" y="2040408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App2</a:t>
            </a:r>
          </a:p>
        </p:txBody>
      </p:sp>
      <p:sp>
        <p:nvSpPr>
          <p:cNvPr id="229" name="Rectangle"/>
          <p:cNvSpPr/>
          <p:nvPr/>
        </p:nvSpPr>
        <p:spPr>
          <a:xfrm>
            <a:off x="6532359" y="1972915"/>
            <a:ext cx="1385392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App3"/>
          <p:cNvSpPr txBox="1"/>
          <p:nvPr/>
        </p:nvSpPr>
        <p:spPr>
          <a:xfrm>
            <a:off x="6677558" y="2040408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App3</a:t>
            </a:r>
          </a:p>
        </p:txBody>
      </p:sp>
      <p:sp>
        <p:nvSpPr>
          <p:cNvPr id="231" name="Rectangle"/>
          <p:cNvSpPr/>
          <p:nvPr/>
        </p:nvSpPr>
        <p:spPr>
          <a:xfrm>
            <a:off x="8437360" y="1972915"/>
            <a:ext cx="1385392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App4"/>
          <p:cNvSpPr txBox="1"/>
          <p:nvPr/>
        </p:nvSpPr>
        <p:spPr>
          <a:xfrm>
            <a:off x="8582559" y="2040408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App4</a:t>
            </a:r>
          </a:p>
        </p:txBody>
      </p:sp>
      <p:sp>
        <p:nvSpPr>
          <p:cNvPr id="233" name="Rectangle"/>
          <p:cNvSpPr/>
          <p:nvPr/>
        </p:nvSpPr>
        <p:spPr>
          <a:xfrm>
            <a:off x="2722359" y="3230215"/>
            <a:ext cx="7566026" cy="98841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KUBERNETES"/>
          <p:cNvSpPr txBox="1"/>
          <p:nvPr/>
        </p:nvSpPr>
        <p:spPr>
          <a:xfrm>
            <a:off x="5240451" y="3413273"/>
            <a:ext cx="25298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KUBERNETES</a:t>
            </a:r>
          </a:p>
        </p:txBody>
      </p:sp>
      <p:sp>
        <p:nvSpPr>
          <p:cNvPr id="235" name="Rectangle"/>
          <p:cNvSpPr/>
          <p:nvPr/>
        </p:nvSpPr>
        <p:spPr>
          <a:xfrm>
            <a:off x="2722359" y="4614515"/>
            <a:ext cx="3001594" cy="316617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6" name="Bare Metal 1"/>
          <p:cNvSpPr txBox="1"/>
          <p:nvPr/>
        </p:nvSpPr>
        <p:spPr>
          <a:xfrm>
            <a:off x="3060534" y="4709405"/>
            <a:ext cx="23252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Bare Metal 1</a:t>
            </a:r>
          </a:p>
        </p:txBody>
      </p:sp>
      <p:sp>
        <p:nvSpPr>
          <p:cNvPr id="237" name="Rectangle"/>
          <p:cNvSpPr/>
          <p:nvPr/>
        </p:nvSpPr>
        <p:spPr>
          <a:xfrm>
            <a:off x="2970935" y="6608415"/>
            <a:ext cx="2504441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8" name="Hardware"/>
          <p:cNvSpPr txBox="1"/>
          <p:nvPr/>
        </p:nvSpPr>
        <p:spPr>
          <a:xfrm>
            <a:off x="3312184" y="6675908"/>
            <a:ext cx="1821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Hardware</a:t>
            </a:r>
          </a:p>
        </p:txBody>
      </p:sp>
      <p:sp>
        <p:nvSpPr>
          <p:cNvPr id="239" name="Rectangle"/>
          <p:cNvSpPr/>
          <p:nvPr/>
        </p:nvSpPr>
        <p:spPr>
          <a:xfrm>
            <a:off x="7370559" y="5503515"/>
            <a:ext cx="2504441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0" name="Kernel"/>
          <p:cNvSpPr txBox="1"/>
          <p:nvPr/>
        </p:nvSpPr>
        <p:spPr>
          <a:xfrm>
            <a:off x="7909458" y="5571008"/>
            <a:ext cx="12493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241" name="Rectangle"/>
          <p:cNvSpPr/>
          <p:nvPr/>
        </p:nvSpPr>
        <p:spPr>
          <a:xfrm>
            <a:off x="7141959" y="4614515"/>
            <a:ext cx="3001594" cy="316617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Bare Metal 2"/>
          <p:cNvSpPr txBox="1"/>
          <p:nvPr/>
        </p:nvSpPr>
        <p:spPr>
          <a:xfrm>
            <a:off x="7579258" y="4709405"/>
            <a:ext cx="23252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Bare Metal 2</a:t>
            </a:r>
          </a:p>
        </p:txBody>
      </p:sp>
      <p:sp>
        <p:nvSpPr>
          <p:cNvPr id="243" name="Rectangle"/>
          <p:cNvSpPr/>
          <p:nvPr/>
        </p:nvSpPr>
        <p:spPr>
          <a:xfrm>
            <a:off x="7390536" y="6608415"/>
            <a:ext cx="2504441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4" name="Hardware"/>
          <p:cNvSpPr txBox="1"/>
          <p:nvPr/>
        </p:nvSpPr>
        <p:spPr>
          <a:xfrm>
            <a:off x="7731785" y="6675908"/>
            <a:ext cx="1821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Hardware</a:t>
            </a:r>
          </a:p>
        </p:txBody>
      </p:sp>
      <p:sp>
        <p:nvSpPr>
          <p:cNvPr id="245" name="Rectangle"/>
          <p:cNvSpPr/>
          <p:nvPr/>
        </p:nvSpPr>
        <p:spPr>
          <a:xfrm>
            <a:off x="2716415" y="1972915"/>
            <a:ext cx="1385393" cy="757288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App1"/>
          <p:cNvSpPr txBox="1"/>
          <p:nvPr/>
        </p:nvSpPr>
        <p:spPr>
          <a:xfrm>
            <a:off x="2861614" y="2040408"/>
            <a:ext cx="1094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App1</a:t>
            </a:r>
          </a:p>
        </p:txBody>
      </p:sp>
      <p:sp>
        <p:nvSpPr>
          <p:cNvPr id="247" name="Kubernetes API are same irrespective the underlaying Infrastructure"/>
          <p:cNvSpPr txBox="1"/>
          <p:nvPr/>
        </p:nvSpPr>
        <p:spPr>
          <a:xfrm>
            <a:off x="551751" y="528687"/>
            <a:ext cx="119012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Kubernetes API are same irrespective the underlaying Infrastructure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"/>
          <p:cNvSpPr/>
          <p:nvPr/>
        </p:nvSpPr>
        <p:spPr>
          <a:xfrm>
            <a:off x="740217" y="781942"/>
            <a:ext cx="11749443" cy="8871497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KUBERNETES…"/>
          <p:cNvSpPr txBox="1"/>
          <p:nvPr/>
        </p:nvSpPr>
        <p:spPr>
          <a:xfrm>
            <a:off x="1405588" y="1142746"/>
            <a:ext cx="272034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KUBERNETES </a:t>
            </a:r>
          </a:p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CLUSTER</a:t>
            </a:r>
          </a:p>
        </p:txBody>
      </p:sp>
      <p:sp>
        <p:nvSpPr>
          <p:cNvPr id="251" name="Rectangle"/>
          <p:cNvSpPr/>
          <p:nvPr/>
        </p:nvSpPr>
        <p:spPr>
          <a:xfrm>
            <a:off x="6743799" y="2423318"/>
            <a:ext cx="4838502" cy="2974133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2" name="Rectangle"/>
          <p:cNvSpPr/>
          <p:nvPr/>
        </p:nvSpPr>
        <p:spPr>
          <a:xfrm>
            <a:off x="7156010" y="3302545"/>
            <a:ext cx="1604914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3" name="Kubelet"/>
          <p:cNvSpPr txBox="1"/>
          <p:nvPr/>
        </p:nvSpPr>
        <p:spPr>
          <a:xfrm>
            <a:off x="7218945" y="3762350"/>
            <a:ext cx="14790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254" name="Rectangle"/>
          <p:cNvSpPr/>
          <p:nvPr/>
        </p:nvSpPr>
        <p:spPr>
          <a:xfrm>
            <a:off x="9257704" y="3302545"/>
            <a:ext cx="2022079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5" name="Container…"/>
          <p:cNvSpPr txBox="1"/>
          <p:nvPr/>
        </p:nvSpPr>
        <p:spPr>
          <a:xfrm>
            <a:off x="9371440" y="3502000"/>
            <a:ext cx="193738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Container</a:t>
            </a:r>
          </a:p>
          <a:p>
            <a:pPr>
              <a:defRPr sz="3000">
                <a:solidFill>
                  <a:srgbClr val="5E5E5E"/>
                </a:solidFill>
              </a:defRPr>
            </a:pPr>
            <a:r>
              <a:t>Runtime</a:t>
            </a:r>
          </a:p>
        </p:txBody>
      </p:sp>
      <p:sp>
        <p:nvSpPr>
          <p:cNvPr id="256" name="Rectangle"/>
          <p:cNvSpPr/>
          <p:nvPr/>
        </p:nvSpPr>
        <p:spPr>
          <a:xfrm>
            <a:off x="1397099" y="2430462"/>
            <a:ext cx="4979492" cy="6169423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Cylinder"/>
          <p:cNvSpPr/>
          <p:nvPr/>
        </p:nvSpPr>
        <p:spPr>
          <a:xfrm>
            <a:off x="1804045" y="3276450"/>
            <a:ext cx="1207526" cy="1594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etcd"/>
          <p:cNvSpPr txBox="1"/>
          <p:nvPr/>
        </p:nvSpPr>
        <p:spPr>
          <a:xfrm>
            <a:off x="1963753" y="3762350"/>
            <a:ext cx="8881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etcd</a:t>
            </a:r>
          </a:p>
        </p:txBody>
      </p:sp>
      <p:sp>
        <p:nvSpPr>
          <p:cNvPr id="259" name="Rectangle"/>
          <p:cNvSpPr/>
          <p:nvPr/>
        </p:nvSpPr>
        <p:spPr>
          <a:xfrm>
            <a:off x="4381215" y="3302545"/>
            <a:ext cx="1604914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0" name="API…"/>
          <p:cNvSpPr txBox="1"/>
          <p:nvPr/>
        </p:nvSpPr>
        <p:spPr>
          <a:xfrm>
            <a:off x="4510166" y="3387700"/>
            <a:ext cx="123558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API</a:t>
            </a:r>
          </a:p>
          <a:p>
            <a:pPr algn="ctr">
              <a:defRPr sz="3000">
                <a:solidFill>
                  <a:srgbClr val="5E5E5E"/>
                </a:solidFill>
              </a:defRPr>
            </a:pPr>
            <a:r>
              <a:t>Server</a:t>
            </a:r>
          </a:p>
        </p:txBody>
      </p:sp>
      <p:sp>
        <p:nvSpPr>
          <p:cNvPr id="261" name="Rectangle"/>
          <p:cNvSpPr/>
          <p:nvPr/>
        </p:nvSpPr>
        <p:spPr>
          <a:xfrm>
            <a:off x="1592027" y="6444654"/>
            <a:ext cx="2186574" cy="871092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2" name="Scheduler"/>
          <p:cNvSpPr txBox="1"/>
          <p:nvPr/>
        </p:nvSpPr>
        <p:spPr>
          <a:xfrm>
            <a:off x="1699212" y="6569050"/>
            <a:ext cx="18790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Scheduler</a:t>
            </a:r>
          </a:p>
        </p:txBody>
      </p:sp>
      <p:sp>
        <p:nvSpPr>
          <p:cNvPr id="263" name="Rectangle"/>
          <p:cNvSpPr/>
          <p:nvPr/>
        </p:nvSpPr>
        <p:spPr>
          <a:xfrm>
            <a:off x="4170811" y="6037820"/>
            <a:ext cx="2022079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4" name="Controller…"/>
          <p:cNvSpPr txBox="1"/>
          <p:nvPr/>
        </p:nvSpPr>
        <p:spPr>
          <a:xfrm>
            <a:off x="4284547" y="6237275"/>
            <a:ext cx="197205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Controller</a:t>
            </a:r>
          </a:p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Manager</a:t>
            </a:r>
          </a:p>
        </p:txBody>
      </p:sp>
      <p:sp>
        <p:nvSpPr>
          <p:cNvPr id="265" name="Line"/>
          <p:cNvSpPr/>
          <p:nvPr/>
        </p:nvSpPr>
        <p:spPr>
          <a:xfrm>
            <a:off x="8780567" y="4073500"/>
            <a:ext cx="508293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Line"/>
          <p:cNvSpPr/>
          <p:nvPr/>
        </p:nvSpPr>
        <p:spPr>
          <a:xfrm flipV="1">
            <a:off x="5148367" y="4828009"/>
            <a:ext cx="1" cy="1223070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Line"/>
          <p:cNvSpPr/>
          <p:nvPr/>
        </p:nvSpPr>
        <p:spPr>
          <a:xfrm flipV="1">
            <a:off x="2685314" y="4849077"/>
            <a:ext cx="1956401" cy="1572708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8" name="Line"/>
          <p:cNvSpPr/>
          <p:nvPr/>
        </p:nvSpPr>
        <p:spPr>
          <a:xfrm flipH="1">
            <a:off x="3059445" y="4112865"/>
            <a:ext cx="1273896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9" name="Line"/>
          <p:cNvSpPr/>
          <p:nvPr/>
        </p:nvSpPr>
        <p:spPr>
          <a:xfrm flipH="1">
            <a:off x="5922575" y="4073500"/>
            <a:ext cx="1273896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0" name="Line"/>
          <p:cNvSpPr/>
          <p:nvPr/>
        </p:nvSpPr>
        <p:spPr>
          <a:xfrm flipH="1" flipV="1">
            <a:off x="5732876" y="4889624"/>
            <a:ext cx="1457326" cy="247811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1" name="Node"/>
          <p:cNvSpPr txBox="1"/>
          <p:nvPr/>
        </p:nvSpPr>
        <p:spPr>
          <a:xfrm>
            <a:off x="8484168" y="2517750"/>
            <a:ext cx="11010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272" name="Rectangle"/>
          <p:cNvSpPr/>
          <p:nvPr/>
        </p:nvSpPr>
        <p:spPr>
          <a:xfrm>
            <a:off x="6769199" y="5729684"/>
            <a:ext cx="4838502" cy="2974133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Rectangle"/>
          <p:cNvSpPr/>
          <p:nvPr/>
        </p:nvSpPr>
        <p:spPr>
          <a:xfrm>
            <a:off x="7181410" y="6608911"/>
            <a:ext cx="1604914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4" name="Kubelet"/>
          <p:cNvSpPr txBox="1"/>
          <p:nvPr/>
        </p:nvSpPr>
        <p:spPr>
          <a:xfrm>
            <a:off x="7244345" y="7068715"/>
            <a:ext cx="14790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275" name="Rectangle"/>
          <p:cNvSpPr/>
          <p:nvPr/>
        </p:nvSpPr>
        <p:spPr>
          <a:xfrm>
            <a:off x="9283104" y="6608911"/>
            <a:ext cx="2022079" cy="1541910"/>
          </a:xfrm>
          <a:prstGeom prst="rect">
            <a:avLst/>
          </a:prstGeom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6" name="Container…"/>
          <p:cNvSpPr txBox="1"/>
          <p:nvPr/>
        </p:nvSpPr>
        <p:spPr>
          <a:xfrm>
            <a:off x="9396840" y="6808365"/>
            <a:ext cx="193738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000">
                <a:solidFill>
                  <a:srgbClr val="5E5E5E"/>
                </a:solidFill>
              </a:defRPr>
            </a:pPr>
            <a:r>
              <a:t>Container</a:t>
            </a:r>
          </a:p>
          <a:p>
            <a:pPr>
              <a:defRPr sz="3000">
                <a:solidFill>
                  <a:srgbClr val="5E5E5E"/>
                </a:solidFill>
              </a:defRPr>
            </a:pPr>
            <a:r>
              <a:t>Runtime</a:t>
            </a:r>
          </a:p>
        </p:txBody>
      </p:sp>
      <p:sp>
        <p:nvSpPr>
          <p:cNvPr id="277" name="Line"/>
          <p:cNvSpPr/>
          <p:nvPr/>
        </p:nvSpPr>
        <p:spPr>
          <a:xfrm>
            <a:off x="8805967" y="7379865"/>
            <a:ext cx="508293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Node"/>
          <p:cNvSpPr txBox="1"/>
          <p:nvPr/>
        </p:nvSpPr>
        <p:spPr>
          <a:xfrm>
            <a:off x="8509568" y="5824115"/>
            <a:ext cx="11010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279" name="Control Plane"/>
          <p:cNvSpPr txBox="1"/>
          <p:nvPr/>
        </p:nvSpPr>
        <p:spPr>
          <a:xfrm>
            <a:off x="2642308" y="2517750"/>
            <a:ext cx="24890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Control Plane</a:t>
            </a:r>
          </a:p>
        </p:txBody>
      </p:sp>
      <p:sp>
        <p:nvSpPr>
          <p:cNvPr id="280" name="Add ons: DNS"/>
          <p:cNvSpPr txBox="1"/>
          <p:nvPr/>
        </p:nvSpPr>
        <p:spPr>
          <a:xfrm>
            <a:off x="8313753" y="8778850"/>
            <a:ext cx="25980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Add ons: DNS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524" y="655315"/>
            <a:ext cx="12791276" cy="8541684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original blog post of Jeo Beda"/>
          <p:cNvSpPr txBox="1"/>
          <p:nvPr/>
        </p:nvSpPr>
        <p:spPr>
          <a:xfrm>
            <a:off x="326897" y="9302749"/>
            <a:ext cx="258803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rgbClr val="424242"/>
                </a:solidFill>
              </a:defRPr>
            </a:pPr>
            <a:r>
              <a:t>original blog post of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Jeo Beda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