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ircle"/>
          <p:cNvSpPr/>
          <p:nvPr/>
        </p:nvSpPr>
        <p:spPr>
          <a:xfrm>
            <a:off x="5905500" y="26660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7" name="Circle"/>
          <p:cNvSpPr/>
          <p:nvPr/>
        </p:nvSpPr>
        <p:spPr>
          <a:xfrm>
            <a:off x="7747000" y="53965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8" name="Circle"/>
          <p:cNvSpPr/>
          <p:nvPr/>
        </p:nvSpPr>
        <p:spPr>
          <a:xfrm>
            <a:off x="4064000" y="53076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9" name="Line"/>
          <p:cNvSpPr/>
          <p:nvPr/>
        </p:nvSpPr>
        <p:spPr>
          <a:xfrm flipV="1">
            <a:off x="4813300" y="3702918"/>
            <a:ext cx="1177876" cy="1604715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7129437" y="3601318"/>
            <a:ext cx="1274913" cy="1807915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1" name="Line"/>
          <p:cNvSpPr/>
          <p:nvPr/>
        </p:nvSpPr>
        <p:spPr>
          <a:xfrm flipH="1">
            <a:off x="5349750" y="6082332"/>
            <a:ext cx="2381500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Rectangle"/>
          <p:cNvSpPr/>
          <p:nvPr/>
        </p:nvSpPr>
        <p:spPr>
          <a:xfrm>
            <a:off x="2870200" y="2212602"/>
            <a:ext cx="7575005" cy="51289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3" name="Skull"/>
          <p:cNvSpPr/>
          <p:nvPr/>
        </p:nvSpPr>
        <p:spPr>
          <a:xfrm>
            <a:off x="4482632" y="5633607"/>
            <a:ext cx="432735" cy="618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fill="norm" stroke="1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79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ecuring Workloads"/>
          <p:cNvSpPr txBox="1"/>
          <p:nvPr/>
        </p:nvSpPr>
        <p:spPr>
          <a:xfrm>
            <a:off x="1179137" y="920750"/>
            <a:ext cx="48046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Securing Workloads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mpty Label Selector"/>
          <p:cNvSpPr txBox="1"/>
          <p:nvPr/>
        </p:nvSpPr>
        <p:spPr>
          <a:xfrm>
            <a:off x="963237" y="920750"/>
            <a:ext cx="50657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Empty Label Selector</a:t>
            </a:r>
          </a:p>
        </p:txBody>
      </p:sp>
      <p:sp>
        <p:nvSpPr>
          <p:cNvPr id="270" name="Selects all Pods in namespace"/>
          <p:cNvSpPr txBox="1"/>
          <p:nvPr/>
        </p:nvSpPr>
        <p:spPr>
          <a:xfrm>
            <a:off x="1399296" y="2438697"/>
            <a:ext cx="57014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Selects all Pods in namespace</a:t>
            </a:r>
          </a:p>
        </p:txBody>
      </p:sp>
      <p:sp>
        <p:nvSpPr>
          <p:cNvPr id="271" name="Rectangle"/>
          <p:cNvSpPr/>
          <p:nvPr/>
        </p:nvSpPr>
        <p:spPr>
          <a:xfrm>
            <a:off x="11101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app: product…"/>
          <p:cNvSpPr txBox="1"/>
          <p:nvPr/>
        </p:nvSpPr>
        <p:spPr>
          <a:xfrm>
            <a:off x="1465580" y="4340745"/>
            <a:ext cx="193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</p:txBody>
      </p:sp>
      <p:sp>
        <p:nvSpPr>
          <p:cNvPr id="273" name="Rectangle"/>
          <p:cNvSpPr/>
          <p:nvPr/>
        </p:nvSpPr>
        <p:spPr>
          <a:xfrm>
            <a:off x="56440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app: products…"/>
          <p:cNvSpPr txBox="1"/>
          <p:nvPr/>
        </p:nvSpPr>
        <p:spPr>
          <a:xfrm>
            <a:off x="5999479" y="4340745"/>
            <a:ext cx="20661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</p:txBody>
      </p:sp>
      <p:sp>
        <p:nvSpPr>
          <p:cNvPr id="275" name="Rectangle"/>
          <p:cNvSpPr/>
          <p:nvPr/>
        </p:nvSpPr>
        <p:spPr>
          <a:xfrm>
            <a:off x="9450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app: reviews…"/>
          <p:cNvSpPr txBox="1"/>
          <p:nvPr/>
        </p:nvSpPr>
        <p:spPr>
          <a:xfrm>
            <a:off x="15774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role: search</a:t>
            </a:r>
          </a:p>
        </p:txBody>
      </p:sp>
      <p:sp>
        <p:nvSpPr>
          <p:cNvPr id="277" name="Rectangle"/>
          <p:cNvSpPr/>
          <p:nvPr/>
        </p:nvSpPr>
        <p:spPr>
          <a:xfrm>
            <a:off x="54789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app: reviews…"/>
          <p:cNvSpPr txBox="1"/>
          <p:nvPr/>
        </p:nvSpPr>
        <p:spPr>
          <a:xfrm>
            <a:off x="61113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data: user</a:t>
            </a:r>
          </a:p>
        </p:txBody>
      </p:sp>
      <p:sp>
        <p:nvSpPr>
          <p:cNvPr id="279" name="Rectangle"/>
          <p:cNvSpPr/>
          <p:nvPr/>
        </p:nvSpPr>
        <p:spPr>
          <a:xfrm>
            <a:off x="542676" y="3909094"/>
            <a:ext cx="8577363" cy="4522293"/>
          </a:xfrm>
          <a:prstGeom prst="rect">
            <a:avLst/>
          </a:prstGeom>
          <a:ln w="25400">
            <a:solidFill>
              <a:srgbClr val="FF7E7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matchLabels:  {}"/>
          <p:cNvSpPr txBox="1"/>
          <p:nvPr/>
        </p:nvSpPr>
        <p:spPr>
          <a:xfrm>
            <a:off x="9707880" y="4245495"/>
            <a:ext cx="222384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matchLabels: 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Writing a Network Policy"/>
          <p:cNvSpPr txBox="1"/>
          <p:nvPr/>
        </p:nvSpPr>
        <p:spPr>
          <a:xfrm>
            <a:off x="721937" y="539750"/>
            <a:ext cx="58455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Writing a Network Policy</a:t>
            </a:r>
          </a:p>
        </p:txBody>
      </p:sp>
      <p:sp>
        <p:nvSpPr>
          <p:cNvPr id="283" name="Select Pods for which Network Policy need to be applied…"/>
          <p:cNvSpPr txBox="1"/>
          <p:nvPr/>
        </p:nvSpPr>
        <p:spPr>
          <a:xfrm>
            <a:off x="1268715" y="1759247"/>
            <a:ext cx="1046737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Select Pods for which Network Policy need to be applied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using podSelector (which uses label selector)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243086" y="3327399"/>
            <a:ext cx="10779791" cy="3098801"/>
            <a:chOff x="0" y="0"/>
            <a:chExt cx="10779790" cy="3098800"/>
          </a:xfrm>
        </p:grpSpPr>
        <p:sp>
          <p:nvSpPr>
            <p:cNvPr id="284" name="Specify the direction in which traffic need to be controlled.…"/>
            <p:cNvSpPr txBox="1"/>
            <p:nvPr/>
          </p:nvSpPr>
          <p:spPr>
            <a:xfrm>
              <a:off x="0" y="-1"/>
              <a:ext cx="10779790" cy="309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92205" indent="-392205">
                <a:buClr>
                  <a:schemeClr val="accent1"/>
                </a:buClr>
                <a:buSzPct val="104999"/>
                <a:buFont typeface="Avenir Next"/>
                <a:buChar char="-"/>
                <a:defRPr sz="3000">
                  <a:solidFill>
                    <a:srgbClr val="FFFFFF"/>
                  </a:solidFill>
                </a:defRPr>
              </a:pPr>
              <a:r>
                <a:t>Specify the direction in which traffic need to be controlled.</a:t>
              </a:r>
            </a:p>
            <a:p>
              <a:pPr lvl="1" marL="836705" indent="-392205">
                <a:buClr>
                  <a:schemeClr val="accent1"/>
                </a:buClr>
                <a:buSzPct val="104999"/>
                <a:buFont typeface="Avenir Next"/>
                <a:buChar char="-"/>
                <a:defRPr sz="3000">
                  <a:solidFill>
                    <a:srgbClr val="FFFFFF"/>
                  </a:solidFill>
                </a:defRPr>
              </a:pPr>
              <a:r>
                <a:t>Ingress </a:t>
              </a:r>
            </a:p>
            <a:p>
              <a:pPr lvl="1" marL="836705" indent="-392205">
                <a:buClr>
                  <a:schemeClr val="accent1"/>
                </a:buClr>
                <a:buSzPct val="104999"/>
                <a:buFont typeface="Avenir Next"/>
                <a:buChar char="-"/>
                <a:defRPr sz="3000">
                  <a:solidFill>
                    <a:srgbClr val="FFFFFF"/>
                  </a:solidFill>
                </a:defRPr>
              </a:pPr>
              <a:r>
                <a:t>Egress</a:t>
              </a:r>
            </a:p>
          </p:txBody>
        </p:sp>
        <p:sp>
          <p:nvSpPr>
            <p:cNvPr id="285" name="Rectangle"/>
            <p:cNvSpPr/>
            <p:nvPr/>
          </p:nvSpPr>
          <p:spPr>
            <a:xfrm>
              <a:off x="2696270" y="809476"/>
              <a:ext cx="1044625" cy="623045"/>
            </a:xfrm>
            <a:prstGeom prst="rect">
              <a:avLst/>
            </a:prstGeom>
            <a:noFill/>
            <a:ln w="25400" cap="flat">
              <a:solidFill>
                <a:srgbClr val="EBEBE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Pod"/>
            <p:cNvSpPr txBox="1"/>
            <p:nvPr/>
          </p:nvSpPr>
          <p:spPr>
            <a:xfrm>
              <a:off x="2902193" y="873348"/>
              <a:ext cx="632779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Pod</a:t>
              </a:r>
            </a:p>
          </p:txBody>
        </p:sp>
        <p:sp>
          <p:nvSpPr>
            <p:cNvPr id="287" name="Line"/>
            <p:cNvSpPr/>
            <p:nvPr/>
          </p:nvSpPr>
          <p:spPr>
            <a:xfrm flipH="1">
              <a:off x="3787949" y="1120998"/>
              <a:ext cx="632778" cy="1"/>
            </a:xfrm>
            <a:prstGeom prst="line">
              <a:avLst/>
            </a:prstGeom>
            <a:noFill/>
            <a:ln w="38100" cap="flat">
              <a:solidFill>
                <a:srgbClr val="EBEBE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8" name="Rectangle"/>
            <p:cNvSpPr/>
            <p:nvPr/>
          </p:nvSpPr>
          <p:spPr>
            <a:xfrm>
              <a:off x="2696270" y="1711176"/>
              <a:ext cx="1044625" cy="623045"/>
            </a:xfrm>
            <a:prstGeom prst="rect">
              <a:avLst/>
            </a:prstGeom>
            <a:noFill/>
            <a:ln w="25400" cap="flat">
              <a:solidFill>
                <a:srgbClr val="EBEBE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9" name="Pod"/>
            <p:cNvSpPr txBox="1"/>
            <p:nvPr/>
          </p:nvSpPr>
          <p:spPr>
            <a:xfrm>
              <a:off x="2902193" y="1775048"/>
              <a:ext cx="632779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Pod</a:t>
              </a:r>
            </a:p>
          </p:txBody>
        </p:sp>
        <p:sp>
          <p:nvSpPr>
            <p:cNvPr id="290" name="Line"/>
            <p:cNvSpPr/>
            <p:nvPr/>
          </p:nvSpPr>
          <p:spPr>
            <a:xfrm>
              <a:off x="3787949" y="2022698"/>
              <a:ext cx="632778" cy="1"/>
            </a:xfrm>
            <a:prstGeom prst="line">
              <a:avLst/>
            </a:prstGeom>
            <a:noFill/>
            <a:ln w="38100" cap="flat">
              <a:solidFill>
                <a:srgbClr val="EBEBE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92" name="Specify rules to allow traffic, default is deny all.…"/>
          <p:cNvSpPr txBox="1"/>
          <p:nvPr/>
        </p:nvSpPr>
        <p:spPr>
          <a:xfrm>
            <a:off x="1069096" y="6514802"/>
            <a:ext cx="870753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Specify rules to allow traffic, default is deny all.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Ingress - Who can connect to this Pod ?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Egress - Whom this Pod can connect to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1673857" y="648047"/>
            <a:ext cx="8420325" cy="8567193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apiVersion: networking.k8s.io/v1…"/>
          <p:cNvSpPr txBox="1"/>
          <p:nvPr/>
        </p:nvSpPr>
        <p:spPr>
          <a:xfrm>
            <a:off x="2761672" y="930864"/>
            <a:ext cx="6749866" cy="789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apiVersion: networking.k8s.io/v1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kind:NetworkPolicy 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metadata: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....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spec:</a:t>
            </a:r>
          </a:p>
          <a:p>
            <a:pPr lvl="1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podSelector: </a:t>
            </a:r>
          </a:p>
          <a:p>
            <a:pPr lvl="3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      matchLabels:</a:t>
            </a:r>
          </a:p>
          <a:p>
            <a:pPr lvl="3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            role: db</a:t>
            </a:r>
          </a:p>
          <a:p>
            <a:pPr lvl="3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</a:p>
          <a:p>
            <a:pPr lvl="3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ingress:</a:t>
            </a:r>
          </a:p>
          <a:p>
            <a:pPr lvl="6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       ....</a:t>
            </a:r>
          </a:p>
          <a:p>
            <a:pPr lvl="5"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egress:     </a:t>
            </a:r>
          </a:p>
          <a:p>
            <a:pPr>
              <a:spcBef>
                <a:spcPts val="0"/>
              </a:spcBef>
              <a:defRPr sz="3000">
                <a:solidFill>
                  <a:srgbClr val="FFFFFF"/>
                </a:solidFill>
              </a:defRPr>
            </a:pPr>
            <a:r>
              <a:t>            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1.jpeg" descr="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9550" y="2051050"/>
            <a:ext cx="5126336" cy="3005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850" y="1324746"/>
            <a:ext cx="4818071" cy="5395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electors that form the rules in ingress or egress section"/>
          <p:cNvSpPr txBox="1"/>
          <p:nvPr/>
        </p:nvSpPr>
        <p:spPr>
          <a:xfrm>
            <a:off x="963237" y="965199"/>
            <a:ext cx="11451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Selectors that form the rules in ingress or egress section</a:t>
            </a:r>
          </a:p>
        </p:txBody>
      </p:sp>
      <p:sp>
        <p:nvSpPr>
          <p:cNvPr id="301" name="podSelector…"/>
          <p:cNvSpPr txBox="1"/>
          <p:nvPr/>
        </p:nvSpPr>
        <p:spPr>
          <a:xfrm>
            <a:off x="2059696" y="2352823"/>
            <a:ext cx="8427370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  <a:lvl2pPr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lvl2pPr>
          </a:lstStyle>
          <a:p>
            <a:pPr/>
            <a:r>
              <a:t>podSelector </a:t>
            </a:r>
          </a:p>
          <a:p>
            <a:pPr lvl="1"/>
            <a:r>
              <a:t>Selects particular Pods in same namespace</a:t>
            </a:r>
          </a:p>
        </p:txBody>
      </p:sp>
      <p:sp>
        <p:nvSpPr>
          <p:cNvPr id="302" name="namespaceSelector…"/>
          <p:cNvSpPr txBox="1"/>
          <p:nvPr/>
        </p:nvSpPr>
        <p:spPr>
          <a:xfrm>
            <a:off x="2008896" y="4565947"/>
            <a:ext cx="10062241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FFFFFF"/>
                </a:solidFill>
              </a:defRPr>
            </a:pPr>
            <a:r>
              <a:t>namespaceSelector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Particular namespace from which Pods are selected.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Namespace is identified by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namespaceSelector  &amp; podSelector…"/>
          <p:cNvSpPr txBox="1"/>
          <p:nvPr/>
        </p:nvSpPr>
        <p:spPr>
          <a:xfrm>
            <a:off x="1030996" y="1092497"/>
            <a:ext cx="7521005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  <a:lvl2pPr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lvl2pPr>
          </a:lstStyle>
          <a:p>
            <a:pPr/>
            <a:r>
              <a:t>namespaceSelector  &amp; podSelector </a:t>
            </a:r>
          </a:p>
          <a:p>
            <a:pPr lvl="1"/>
            <a:r>
              <a:t>specific Pods in specific Namespace</a:t>
            </a:r>
          </a:p>
        </p:txBody>
      </p:sp>
      <p:sp>
        <p:nvSpPr>
          <p:cNvPr id="305" name="ipBlock…"/>
          <p:cNvSpPr txBox="1"/>
          <p:nvPr/>
        </p:nvSpPr>
        <p:spPr>
          <a:xfrm>
            <a:off x="751596" y="3835697"/>
            <a:ext cx="10921015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FFFFFF"/>
                </a:solidFill>
              </a:defRPr>
            </a:pPr>
            <a:r>
              <a:t>ipBlock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IP CIDR range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Pods are ephemeral ip address changes on rescheduling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Use for external IP address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Multiple selectors are ORed,…"/>
          <p:cNvSpPr txBox="1"/>
          <p:nvPr/>
        </p:nvSpPr>
        <p:spPr>
          <a:xfrm>
            <a:off x="1628140" y="2756197"/>
            <a:ext cx="10485121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Multiple selectors are ORed, 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If one of the selector allows the connection, 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traffic is allowed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stricting to specific port"/>
          <p:cNvSpPr txBox="1"/>
          <p:nvPr/>
        </p:nvSpPr>
        <p:spPr>
          <a:xfrm>
            <a:off x="963237" y="920750"/>
            <a:ext cx="61843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Restricting to specific port</a:t>
            </a:r>
          </a:p>
        </p:txBody>
      </p:sp>
      <p:sp>
        <p:nvSpPr>
          <p:cNvPr id="310" name="By default all ports are open…"/>
          <p:cNvSpPr txBox="1"/>
          <p:nvPr/>
        </p:nvSpPr>
        <p:spPr>
          <a:xfrm>
            <a:off x="1958153" y="2267247"/>
            <a:ext cx="919961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By default all ports are open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We can restrict to open only specific ports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Use container 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Egress rules"/>
          <p:cNvSpPr txBox="1"/>
          <p:nvPr/>
        </p:nvSpPr>
        <p:spPr>
          <a:xfrm>
            <a:off x="899737" y="1111250"/>
            <a:ext cx="29128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Egress rules</a:t>
            </a:r>
          </a:p>
        </p:txBody>
      </p:sp>
      <p:sp>
        <p:nvSpPr>
          <p:cNvPr id="313" name="Connection from Pods to other Pods Or external endpoint…"/>
          <p:cNvSpPr txBox="1"/>
          <p:nvPr/>
        </p:nvSpPr>
        <p:spPr>
          <a:xfrm>
            <a:off x="1309818" y="2730797"/>
            <a:ext cx="10836014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Connection from Pods to other Pods Or external endpoint 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Egress policies actually block DNS resolution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Need to add rules to allow DNS traffic to coreDNS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Network Plugin"/>
          <p:cNvSpPr txBox="1"/>
          <p:nvPr/>
        </p:nvSpPr>
        <p:spPr>
          <a:xfrm>
            <a:off x="899737" y="1111250"/>
            <a:ext cx="37241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Network Plugin</a:t>
            </a:r>
          </a:p>
        </p:txBody>
      </p:sp>
      <p:sp>
        <p:nvSpPr>
          <p:cNvPr id="316" name="Network policies needs to be supported by network plugin.…"/>
          <p:cNvSpPr txBox="1"/>
          <p:nvPr/>
        </p:nvSpPr>
        <p:spPr>
          <a:xfrm>
            <a:off x="573218" y="2654597"/>
            <a:ext cx="11534387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Network policies needs to be supported by network plugin.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Need to install network plugin like calico, weavenet or romana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Else network policies will not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ircle"/>
          <p:cNvSpPr/>
          <p:nvPr/>
        </p:nvSpPr>
        <p:spPr>
          <a:xfrm>
            <a:off x="5562600" y="22342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7404100" y="49647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3721100" y="4875832"/>
            <a:ext cx="1270000" cy="1270001"/>
          </a:xfrm>
          <a:prstGeom prst="ellips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Line"/>
          <p:cNvSpPr/>
          <p:nvPr/>
        </p:nvSpPr>
        <p:spPr>
          <a:xfrm flipV="1">
            <a:off x="4470400" y="3271118"/>
            <a:ext cx="1177876" cy="1604715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 flipV="1">
            <a:off x="6786537" y="3169518"/>
            <a:ext cx="1274913" cy="1807915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Line"/>
          <p:cNvSpPr/>
          <p:nvPr/>
        </p:nvSpPr>
        <p:spPr>
          <a:xfrm flipH="1">
            <a:off x="5006850" y="5650532"/>
            <a:ext cx="2381500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Skull"/>
          <p:cNvSpPr/>
          <p:nvPr/>
        </p:nvSpPr>
        <p:spPr>
          <a:xfrm>
            <a:off x="4139732" y="5201807"/>
            <a:ext cx="432735" cy="618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fill="norm" stroke="1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79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Oval"/>
          <p:cNvSpPr/>
          <p:nvPr/>
        </p:nvSpPr>
        <p:spPr>
          <a:xfrm>
            <a:off x="5321300" y="2075383"/>
            <a:ext cx="1752600" cy="1587699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Oval"/>
          <p:cNvSpPr/>
          <p:nvPr/>
        </p:nvSpPr>
        <p:spPr>
          <a:xfrm>
            <a:off x="3479800" y="4716983"/>
            <a:ext cx="1752600" cy="1587699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Oval"/>
          <p:cNvSpPr/>
          <p:nvPr/>
        </p:nvSpPr>
        <p:spPr>
          <a:xfrm>
            <a:off x="7162800" y="4762500"/>
            <a:ext cx="1752600" cy="167446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ecuring Workloads"/>
          <p:cNvSpPr txBox="1"/>
          <p:nvPr/>
        </p:nvSpPr>
        <p:spPr>
          <a:xfrm>
            <a:off x="1179137" y="920750"/>
            <a:ext cx="48046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Securing Workloads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turn traffic"/>
          <p:cNvSpPr txBox="1"/>
          <p:nvPr/>
        </p:nvSpPr>
        <p:spPr>
          <a:xfrm>
            <a:off x="899737" y="1111250"/>
            <a:ext cx="30896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Return traffic</a:t>
            </a:r>
          </a:p>
        </p:txBody>
      </p:sp>
      <p:sp>
        <p:nvSpPr>
          <p:cNvPr id="319" name="Network policies are defined on connections…"/>
          <p:cNvSpPr txBox="1"/>
          <p:nvPr/>
        </p:nvSpPr>
        <p:spPr>
          <a:xfrm>
            <a:off x="1392368" y="2686347"/>
            <a:ext cx="9331064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Network policies are defined on connections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On incoming connections, return traffic is allowed.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ample Microservices application"/>
          <p:cNvSpPr txBox="1"/>
          <p:nvPr/>
        </p:nvSpPr>
        <p:spPr>
          <a:xfrm>
            <a:off x="1179137" y="920750"/>
            <a:ext cx="81945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Example Microservices application</a:t>
            </a:r>
          </a:p>
        </p:txBody>
      </p:sp>
      <p:sp>
        <p:nvSpPr>
          <p:cNvPr id="189" name="Rectangle"/>
          <p:cNvSpPr/>
          <p:nvPr/>
        </p:nvSpPr>
        <p:spPr>
          <a:xfrm>
            <a:off x="3797300" y="2222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Product page"/>
          <p:cNvSpPr txBox="1"/>
          <p:nvPr/>
        </p:nvSpPr>
        <p:spPr>
          <a:xfrm>
            <a:off x="3952307" y="2438648"/>
            <a:ext cx="24665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Product page</a:t>
            </a:r>
          </a:p>
        </p:txBody>
      </p:sp>
      <p:sp>
        <p:nvSpPr>
          <p:cNvPr id="191" name="Rectangle"/>
          <p:cNvSpPr/>
          <p:nvPr/>
        </p:nvSpPr>
        <p:spPr>
          <a:xfrm>
            <a:off x="2768600" y="43460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Catalog"/>
          <p:cNvSpPr txBox="1"/>
          <p:nvPr/>
        </p:nvSpPr>
        <p:spPr>
          <a:xfrm>
            <a:off x="3434579" y="4565649"/>
            <a:ext cx="14839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Catalog</a:t>
            </a:r>
          </a:p>
        </p:txBody>
      </p:sp>
      <p:sp>
        <p:nvSpPr>
          <p:cNvPr id="193" name="Rectangle"/>
          <p:cNvSpPr/>
          <p:nvPr/>
        </p:nvSpPr>
        <p:spPr>
          <a:xfrm>
            <a:off x="6972300" y="43460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Reviews"/>
          <p:cNvSpPr txBox="1"/>
          <p:nvPr/>
        </p:nvSpPr>
        <p:spPr>
          <a:xfrm>
            <a:off x="7638279" y="4565649"/>
            <a:ext cx="1534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Reviews</a:t>
            </a:r>
          </a:p>
        </p:txBody>
      </p:sp>
      <p:sp>
        <p:nvSpPr>
          <p:cNvPr id="195" name="Rectangle"/>
          <p:cNvSpPr/>
          <p:nvPr/>
        </p:nvSpPr>
        <p:spPr>
          <a:xfrm>
            <a:off x="7112000" y="65431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Rating"/>
          <p:cNvSpPr txBox="1"/>
          <p:nvPr/>
        </p:nvSpPr>
        <p:spPr>
          <a:xfrm>
            <a:off x="7928856" y="6762749"/>
            <a:ext cx="12329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Rating</a:t>
            </a:r>
          </a:p>
        </p:txBody>
      </p:sp>
      <p:sp>
        <p:nvSpPr>
          <p:cNvPr id="197" name="Line"/>
          <p:cNvSpPr/>
          <p:nvPr/>
        </p:nvSpPr>
        <p:spPr>
          <a:xfrm>
            <a:off x="5816599" y="3263899"/>
            <a:ext cx="2461720" cy="1065682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Line"/>
          <p:cNvSpPr/>
          <p:nvPr/>
        </p:nvSpPr>
        <p:spPr>
          <a:xfrm flipH="1">
            <a:off x="4087863" y="3263899"/>
            <a:ext cx="763537" cy="1112901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8483599" y="5431179"/>
            <a:ext cx="1" cy="1088342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abels of work loads"/>
          <p:cNvSpPr txBox="1"/>
          <p:nvPr/>
        </p:nvSpPr>
        <p:spPr>
          <a:xfrm>
            <a:off x="1179137" y="920750"/>
            <a:ext cx="490118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Labels of work loads</a:t>
            </a:r>
          </a:p>
        </p:txBody>
      </p:sp>
      <p:sp>
        <p:nvSpPr>
          <p:cNvPr id="202" name="Rectangle"/>
          <p:cNvSpPr/>
          <p:nvPr/>
        </p:nvSpPr>
        <p:spPr>
          <a:xfrm>
            <a:off x="3797300" y="2222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app: product page"/>
          <p:cNvSpPr txBox="1"/>
          <p:nvPr/>
        </p:nvSpPr>
        <p:spPr>
          <a:xfrm>
            <a:off x="3963815" y="2505595"/>
            <a:ext cx="263191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app: product page</a:t>
            </a:r>
          </a:p>
        </p:txBody>
      </p:sp>
      <p:sp>
        <p:nvSpPr>
          <p:cNvPr id="204" name="Rectangle"/>
          <p:cNvSpPr/>
          <p:nvPr/>
        </p:nvSpPr>
        <p:spPr>
          <a:xfrm>
            <a:off x="2768600" y="43460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6972300" y="43460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7112000" y="6543154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5816599" y="3263899"/>
            <a:ext cx="2461720" cy="1065682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>
            <a:off x="4087863" y="3263899"/>
            <a:ext cx="763537" cy="1112901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8483599" y="5431179"/>
            <a:ext cx="1" cy="1088342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app: details"/>
          <p:cNvSpPr txBox="1"/>
          <p:nvPr/>
        </p:nvSpPr>
        <p:spPr>
          <a:xfrm>
            <a:off x="3359161" y="4629025"/>
            <a:ext cx="16922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app: details</a:t>
            </a:r>
          </a:p>
        </p:txBody>
      </p:sp>
      <p:sp>
        <p:nvSpPr>
          <p:cNvPr id="211" name="app: reviews"/>
          <p:cNvSpPr txBox="1"/>
          <p:nvPr/>
        </p:nvSpPr>
        <p:spPr>
          <a:xfrm>
            <a:off x="7562860" y="4629150"/>
            <a:ext cx="18172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app: reviews</a:t>
            </a:r>
          </a:p>
        </p:txBody>
      </p:sp>
      <p:sp>
        <p:nvSpPr>
          <p:cNvPr id="212" name="app: rating"/>
          <p:cNvSpPr txBox="1"/>
          <p:nvPr/>
        </p:nvSpPr>
        <p:spPr>
          <a:xfrm>
            <a:off x="7578337" y="6826250"/>
            <a:ext cx="15873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app: rating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twork Policy"/>
          <p:cNvSpPr txBox="1"/>
          <p:nvPr/>
        </p:nvSpPr>
        <p:spPr>
          <a:xfrm>
            <a:off x="963237" y="920750"/>
            <a:ext cx="35956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Network Policy</a:t>
            </a:r>
          </a:p>
        </p:txBody>
      </p:sp>
      <p:sp>
        <p:nvSpPr>
          <p:cNvPr id="215" name="Control traffic from/to Pods"/>
          <p:cNvSpPr txBox="1"/>
          <p:nvPr/>
        </p:nvSpPr>
        <p:spPr>
          <a:xfrm>
            <a:off x="2669296" y="1917997"/>
            <a:ext cx="4856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Control traffic from/to Pods</a:t>
            </a:r>
          </a:p>
        </p:txBody>
      </p:sp>
      <p:sp>
        <p:nvSpPr>
          <p:cNvPr id="216" name="Square"/>
          <p:cNvSpPr/>
          <p:nvPr/>
        </p:nvSpPr>
        <p:spPr>
          <a:xfrm>
            <a:off x="3016250" y="3683000"/>
            <a:ext cx="1270000" cy="12700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7" name="Square"/>
          <p:cNvSpPr/>
          <p:nvPr/>
        </p:nvSpPr>
        <p:spPr>
          <a:xfrm>
            <a:off x="5797550" y="3683000"/>
            <a:ext cx="1270000" cy="12700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Square"/>
          <p:cNvSpPr/>
          <p:nvPr/>
        </p:nvSpPr>
        <p:spPr>
          <a:xfrm>
            <a:off x="8718550" y="3683000"/>
            <a:ext cx="1270000" cy="12700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7258050" y="4051300"/>
            <a:ext cx="1270000" cy="0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>
            <a:off x="7258050" y="4610100"/>
            <a:ext cx="1270000" cy="0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406900" y="4051300"/>
            <a:ext cx="1270000" cy="0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>
            <a:off x="4406900" y="4610100"/>
            <a:ext cx="1270000" cy="0"/>
          </a:xfrm>
          <a:prstGeom prst="line">
            <a:avLst/>
          </a:prstGeom>
          <a:ln w="38100">
            <a:solidFill>
              <a:srgbClr val="EBEBE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3" name="Dingbat Check"/>
          <p:cNvSpPr/>
          <p:nvPr/>
        </p:nvSpPr>
        <p:spPr>
          <a:xfrm>
            <a:off x="7684966" y="3500842"/>
            <a:ext cx="416168" cy="39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Dingbat X"/>
          <p:cNvSpPr/>
          <p:nvPr/>
        </p:nvSpPr>
        <p:spPr>
          <a:xfrm>
            <a:off x="7655866" y="4767965"/>
            <a:ext cx="334670" cy="39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Dingbat X"/>
          <p:cNvSpPr/>
          <p:nvPr/>
        </p:nvSpPr>
        <p:spPr>
          <a:xfrm>
            <a:off x="4874565" y="4767965"/>
            <a:ext cx="334670" cy="39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Dingbat X"/>
          <p:cNvSpPr/>
          <p:nvPr/>
        </p:nvSpPr>
        <p:spPr>
          <a:xfrm>
            <a:off x="4874565" y="3500842"/>
            <a:ext cx="334670" cy="39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Pod"/>
          <p:cNvSpPr txBox="1"/>
          <p:nvPr/>
        </p:nvSpPr>
        <p:spPr>
          <a:xfrm>
            <a:off x="6037262" y="4006849"/>
            <a:ext cx="7905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Network Policy"/>
          <p:cNvSpPr txBox="1"/>
          <p:nvPr/>
        </p:nvSpPr>
        <p:spPr>
          <a:xfrm>
            <a:off x="1039437" y="1276350"/>
            <a:ext cx="35956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Network Policy</a:t>
            </a:r>
          </a:p>
        </p:txBody>
      </p:sp>
      <p:sp>
        <p:nvSpPr>
          <p:cNvPr id="230" name="Network policy are implemented by network plugin…"/>
          <p:cNvSpPr txBox="1"/>
          <p:nvPr/>
        </p:nvSpPr>
        <p:spPr>
          <a:xfrm>
            <a:off x="2237496" y="2768897"/>
            <a:ext cx="9632600" cy="361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Network policy are implemented by network plugin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By default pods are not isolated 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Pods become isolated by having a network policy 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    that selects them.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Default is deny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Labels"/>
          <p:cNvSpPr txBox="1"/>
          <p:nvPr/>
        </p:nvSpPr>
        <p:spPr>
          <a:xfrm>
            <a:off x="963237" y="920750"/>
            <a:ext cx="16210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Labels</a:t>
            </a:r>
          </a:p>
        </p:txBody>
      </p:sp>
      <p:sp>
        <p:nvSpPr>
          <p:cNvPr id="233" name="Pods can have labels…"/>
          <p:cNvSpPr txBox="1"/>
          <p:nvPr/>
        </p:nvSpPr>
        <p:spPr>
          <a:xfrm>
            <a:off x="1399296" y="2178347"/>
            <a:ext cx="885040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Pods can have labels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Labels associate identifying metadata with Pods</a:t>
            </a:r>
          </a:p>
        </p:txBody>
      </p:sp>
      <p:sp>
        <p:nvSpPr>
          <p:cNvPr id="234" name="Rectangle"/>
          <p:cNvSpPr/>
          <p:nvPr/>
        </p:nvSpPr>
        <p:spPr>
          <a:xfrm>
            <a:off x="2184400" y="44450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app: product…"/>
          <p:cNvSpPr txBox="1"/>
          <p:nvPr/>
        </p:nvSpPr>
        <p:spPr>
          <a:xfrm>
            <a:off x="2539820" y="4531245"/>
            <a:ext cx="193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</p:txBody>
      </p:sp>
      <p:sp>
        <p:nvSpPr>
          <p:cNvPr id="236" name="Rectangle"/>
          <p:cNvSpPr/>
          <p:nvPr/>
        </p:nvSpPr>
        <p:spPr>
          <a:xfrm>
            <a:off x="6718300" y="44450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app: products…"/>
          <p:cNvSpPr txBox="1"/>
          <p:nvPr/>
        </p:nvSpPr>
        <p:spPr>
          <a:xfrm>
            <a:off x="7073720" y="4531245"/>
            <a:ext cx="20661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</p:txBody>
      </p:sp>
      <p:sp>
        <p:nvSpPr>
          <p:cNvPr id="238" name="Rectangle"/>
          <p:cNvSpPr/>
          <p:nvPr/>
        </p:nvSpPr>
        <p:spPr>
          <a:xfrm>
            <a:off x="2019300" y="6413500"/>
            <a:ext cx="3155008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9" name="app: reviews…"/>
          <p:cNvSpPr txBox="1"/>
          <p:nvPr/>
        </p:nvSpPr>
        <p:spPr>
          <a:xfrm>
            <a:off x="2651669" y="65183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role: search</a:t>
            </a:r>
          </a:p>
        </p:txBody>
      </p:sp>
      <p:sp>
        <p:nvSpPr>
          <p:cNvPr id="240" name="Rectangle"/>
          <p:cNvSpPr/>
          <p:nvPr/>
        </p:nvSpPr>
        <p:spPr>
          <a:xfrm>
            <a:off x="6553200" y="6413500"/>
            <a:ext cx="3155008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app: reviews…"/>
          <p:cNvSpPr txBox="1"/>
          <p:nvPr/>
        </p:nvSpPr>
        <p:spPr>
          <a:xfrm>
            <a:off x="7185569" y="65183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data: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abel Selector"/>
          <p:cNvSpPr txBox="1"/>
          <p:nvPr/>
        </p:nvSpPr>
        <p:spPr>
          <a:xfrm>
            <a:off x="963237" y="920750"/>
            <a:ext cx="34376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Label Selector</a:t>
            </a:r>
          </a:p>
        </p:txBody>
      </p:sp>
      <p:sp>
        <p:nvSpPr>
          <p:cNvPr id="244" name="Label selector can select set of Pods"/>
          <p:cNvSpPr txBox="1"/>
          <p:nvPr/>
        </p:nvSpPr>
        <p:spPr>
          <a:xfrm>
            <a:off x="1399296" y="2438697"/>
            <a:ext cx="67804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Label selector can select set of Pods</a:t>
            </a:r>
          </a:p>
        </p:txBody>
      </p:sp>
      <p:sp>
        <p:nvSpPr>
          <p:cNvPr id="245" name="Rectangle"/>
          <p:cNvSpPr/>
          <p:nvPr/>
        </p:nvSpPr>
        <p:spPr>
          <a:xfrm>
            <a:off x="11101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app: product…"/>
          <p:cNvSpPr txBox="1"/>
          <p:nvPr/>
        </p:nvSpPr>
        <p:spPr>
          <a:xfrm>
            <a:off x="1465580" y="4340745"/>
            <a:ext cx="193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</p:txBody>
      </p:sp>
      <p:sp>
        <p:nvSpPr>
          <p:cNvPr id="247" name="Rectangle"/>
          <p:cNvSpPr/>
          <p:nvPr/>
        </p:nvSpPr>
        <p:spPr>
          <a:xfrm>
            <a:off x="56440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app: products…"/>
          <p:cNvSpPr txBox="1"/>
          <p:nvPr/>
        </p:nvSpPr>
        <p:spPr>
          <a:xfrm>
            <a:off x="5999479" y="4340745"/>
            <a:ext cx="20661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</p:txBody>
      </p:sp>
      <p:sp>
        <p:nvSpPr>
          <p:cNvPr id="249" name="Rectangle"/>
          <p:cNvSpPr/>
          <p:nvPr/>
        </p:nvSpPr>
        <p:spPr>
          <a:xfrm>
            <a:off x="9450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app: reviews…"/>
          <p:cNvSpPr txBox="1"/>
          <p:nvPr/>
        </p:nvSpPr>
        <p:spPr>
          <a:xfrm>
            <a:off x="15774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role: search</a:t>
            </a:r>
          </a:p>
        </p:txBody>
      </p:sp>
      <p:sp>
        <p:nvSpPr>
          <p:cNvPr id="251" name="Rectangle"/>
          <p:cNvSpPr/>
          <p:nvPr/>
        </p:nvSpPr>
        <p:spPr>
          <a:xfrm>
            <a:off x="54789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app: reviews…"/>
          <p:cNvSpPr txBox="1"/>
          <p:nvPr/>
        </p:nvSpPr>
        <p:spPr>
          <a:xfrm>
            <a:off x="61113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data: user</a:t>
            </a:r>
          </a:p>
        </p:txBody>
      </p:sp>
      <p:sp>
        <p:nvSpPr>
          <p:cNvPr id="253" name="Rectangle"/>
          <p:cNvSpPr/>
          <p:nvPr/>
        </p:nvSpPr>
        <p:spPr>
          <a:xfrm>
            <a:off x="685800" y="3909094"/>
            <a:ext cx="8434239" cy="1752304"/>
          </a:xfrm>
          <a:prstGeom prst="rect">
            <a:avLst/>
          </a:prstGeom>
          <a:ln w="25400">
            <a:solidFill>
              <a:srgbClr val="FF7E7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matchLabels:…"/>
          <p:cNvSpPr txBox="1"/>
          <p:nvPr/>
        </p:nvSpPr>
        <p:spPr>
          <a:xfrm>
            <a:off x="9707880" y="4048645"/>
            <a:ext cx="24312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matchLabels: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      app: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abel Selector"/>
          <p:cNvSpPr txBox="1"/>
          <p:nvPr/>
        </p:nvSpPr>
        <p:spPr>
          <a:xfrm>
            <a:off x="963237" y="920750"/>
            <a:ext cx="34376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Label Selector</a:t>
            </a:r>
          </a:p>
        </p:txBody>
      </p:sp>
      <p:sp>
        <p:nvSpPr>
          <p:cNvPr id="257" name="Label selector can select set of Pods"/>
          <p:cNvSpPr txBox="1"/>
          <p:nvPr/>
        </p:nvSpPr>
        <p:spPr>
          <a:xfrm>
            <a:off x="1399296" y="2438697"/>
            <a:ext cx="67804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Label selector can select set of Pods</a:t>
            </a:r>
          </a:p>
        </p:txBody>
      </p:sp>
      <p:sp>
        <p:nvSpPr>
          <p:cNvPr id="258" name="Rectangle"/>
          <p:cNvSpPr/>
          <p:nvPr/>
        </p:nvSpPr>
        <p:spPr>
          <a:xfrm>
            <a:off x="11101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app: product…"/>
          <p:cNvSpPr txBox="1"/>
          <p:nvPr/>
        </p:nvSpPr>
        <p:spPr>
          <a:xfrm>
            <a:off x="1465580" y="4340745"/>
            <a:ext cx="193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</p:txBody>
      </p:sp>
      <p:sp>
        <p:nvSpPr>
          <p:cNvPr id="260" name="Rectangle"/>
          <p:cNvSpPr/>
          <p:nvPr/>
        </p:nvSpPr>
        <p:spPr>
          <a:xfrm>
            <a:off x="5644059" y="4254500"/>
            <a:ext cx="2866629" cy="106149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app: products…"/>
          <p:cNvSpPr txBox="1"/>
          <p:nvPr/>
        </p:nvSpPr>
        <p:spPr>
          <a:xfrm>
            <a:off x="5999479" y="4340745"/>
            <a:ext cx="20661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products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</p:txBody>
      </p:sp>
      <p:sp>
        <p:nvSpPr>
          <p:cNvPr id="262" name="Rectangle"/>
          <p:cNvSpPr/>
          <p:nvPr/>
        </p:nvSpPr>
        <p:spPr>
          <a:xfrm>
            <a:off x="9450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app: reviews…"/>
          <p:cNvSpPr txBox="1"/>
          <p:nvPr/>
        </p:nvSpPr>
        <p:spPr>
          <a:xfrm>
            <a:off x="15774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api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role: search</a:t>
            </a:r>
          </a:p>
        </p:txBody>
      </p:sp>
      <p:sp>
        <p:nvSpPr>
          <p:cNvPr id="264" name="Rectangle"/>
          <p:cNvSpPr/>
          <p:nvPr/>
        </p:nvSpPr>
        <p:spPr>
          <a:xfrm>
            <a:off x="5478959" y="6223000"/>
            <a:ext cx="3155009" cy="1492499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app: reviews…"/>
          <p:cNvSpPr txBox="1"/>
          <p:nvPr/>
        </p:nvSpPr>
        <p:spPr>
          <a:xfrm>
            <a:off x="6111329" y="6327899"/>
            <a:ext cx="189026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app: reviews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tier: db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data: user</a:t>
            </a:r>
          </a:p>
        </p:txBody>
      </p:sp>
      <p:sp>
        <p:nvSpPr>
          <p:cNvPr id="266" name="Rectangle"/>
          <p:cNvSpPr/>
          <p:nvPr/>
        </p:nvSpPr>
        <p:spPr>
          <a:xfrm>
            <a:off x="5139134" y="3909094"/>
            <a:ext cx="3980905" cy="4522293"/>
          </a:xfrm>
          <a:prstGeom prst="rect">
            <a:avLst/>
          </a:prstGeom>
          <a:ln w="25400">
            <a:solidFill>
              <a:srgbClr val="FF7E7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matchLabels:…"/>
          <p:cNvSpPr txBox="1"/>
          <p:nvPr/>
        </p:nvSpPr>
        <p:spPr>
          <a:xfrm>
            <a:off x="9707880" y="4048645"/>
            <a:ext cx="203982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matchLabels: </a:t>
            </a:r>
          </a:p>
          <a:p>
            <a:pPr>
              <a:spcBef>
                <a:spcPts val="0"/>
              </a:spcBef>
              <a:defRPr sz="2300">
                <a:solidFill>
                  <a:srgbClr val="FFFFFF"/>
                </a:solidFill>
              </a:defRPr>
            </a:pPr>
            <a:r>
              <a:t>      tier: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