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roblem with Containers and State"/>
          <p:cNvSpPr txBox="1"/>
          <p:nvPr/>
        </p:nvSpPr>
        <p:spPr>
          <a:xfrm>
            <a:off x="721937" y="2470150"/>
            <a:ext cx="817524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Problem with Containers and State</a:t>
            </a:r>
          </a:p>
        </p:txBody>
      </p:sp>
      <p:sp>
        <p:nvSpPr>
          <p:cNvPr id="167" name="Container are ephemeral, no way to persist state.…"/>
          <p:cNvSpPr txBox="1"/>
          <p:nvPr/>
        </p:nvSpPr>
        <p:spPr>
          <a:xfrm>
            <a:off x="1551696" y="3842047"/>
            <a:ext cx="10565987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500">
                <a:solidFill>
                  <a:srgbClr val="FFFFFF"/>
                </a:solidFill>
              </a:defRPr>
            </a:pPr>
            <a:r>
              <a:t>Container are ephemeral, no way to persist state.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500">
                <a:solidFill>
                  <a:srgbClr val="FFFFFF"/>
                </a:solidFill>
              </a:defRPr>
            </a:pPr>
            <a:r>
              <a:t>Containers can't share data between each other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torage Class"/>
          <p:cNvSpPr txBox="1"/>
          <p:nvPr/>
        </p:nvSpPr>
        <p:spPr>
          <a:xfrm>
            <a:off x="1039437" y="1403350"/>
            <a:ext cx="328726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Storage Class</a:t>
            </a:r>
          </a:p>
        </p:txBody>
      </p:sp>
      <p:sp>
        <p:nvSpPr>
          <p:cNvPr id="200" name="Defines the parameters used to create storage.…"/>
          <p:cNvSpPr txBox="1"/>
          <p:nvPr/>
        </p:nvSpPr>
        <p:spPr>
          <a:xfrm>
            <a:off x="1513596" y="3232447"/>
            <a:ext cx="10217080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573" indent="-457573">
              <a:buClr>
                <a:schemeClr val="accent1"/>
              </a:buClr>
              <a:buSzPct val="104999"/>
              <a:buFont typeface="Avenir Next"/>
              <a:buChar char="-"/>
              <a:defRPr sz="3500">
                <a:solidFill>
                  <a:srgbClr val="FFFFFF"/>
                </a:solidFill>
              </a:defRPr>
            </a:pPr>
            <a:r>
              <a:t>Defines the parameters used to create storage.</a:t>
            </a:r>
          </a:p>
          <a:p>
            <a:pPr marL="457573" indent="-457573">
              <a:spcBef>
                <a:spcPts val="0"/>
              </a:spcBef>
              <a:buClr>
                <a:schemeClr val="accent1"/>
              </a:buClr>
              <a:buSzPct val="104999"/>
              <a:buFont typeface="Avenir Next"/>
              <a:buChar char="-"/>
              <a:defRPr sz="3500">
                <a:solidFill>
                  <a:srgbClr val="FFFFFF"/>
                </a:solidFill>
              </a:defRPr>
            </a:pPr>
            <a:r>
              <a:t>Parameters are opaque to Kubernetes, </a:t>
            </a:r>
          </a:p>
          <a:p>
            <a:pPr>
              <a:spcBef>
                <a:spcPts val="0"/>
              </a:spcBef>
              <a:defRPr sz="3500">
                <a:solidFill>
                  <a:srgbClr val="FFFFFF"/>
                </a:solidFill>
              </a:defRPr>
            </a:pPr>
            <a:r>
              <a:t>    storage providers can expose any number of</a:t>
            </a:r>
          </a:p>
          <a:p>
            <a:pPr>
              <a:spcBef>
                <a:spcPts val="0"/>
              </a:spcBef>
              <a:defRPr sz="3500">
                <a:solidFill>
                  <a:srgbClr val="FFFFFF"/>
                </a:solidFill>
              </a:defRPr>
            </a:pPr>
            <a:r>
              <a:t>    custom parameters for cluster admin to use.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Dynamic Provisioning"/>
          <p:cNvSpPr txBox="1"/>
          <p:nvPr/>
        </p:nvSpPr>
        <p:spPr>
          <a:xfrm>
            <a:off x="1039437" y="1403350"/>
            <a:ext cx="515010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Dynamic Provisioning</a:t>
            </a:r>
          </a:p>
        </p:txBody>
      </p:sp>
      <p:sp>
        <p:nvSpPr>
          <p:cNvPr id="203" name="Users consume storage via PVC…"/>
          <p:cNvSpPr txBox="1"/>
          <p:nvPr/>
        </p:nvSpPr>
        <p:spPr>
          <a:xfrm>
            <a:off x="2181006" y="2997199"/>
            <a:ext cx="9344866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573" indent="-457573">
              <a:buClr>
                <a:schemeClr val="accent1"/>
              </a:buClr>
              <a:buSzPct val="104999"/>
              <a:buFont typeface="Avenir Next"/>
              <a:buChar char="-"/>
              <a:defRPr sz="3500">
                <a:solidFill>
                  <a:srgbClr val="FFFFFF"/>
                </a:solidFill>
              </a:defRPr>
            </a:pPr>
            <a:r>
              <a:t>Users consume storage via PVC</a:t>
            </a:r>
          </a:p>
          <a:p>
            <a:pPr marL="457573" indent="-457573">
              <a:spcBef>
                <a:spcPts val="0"/>
              </a:spcBef>
              <a:buClr>
                <a:schemeClr val="accent1"/>
              </a:buClr>
              <a:buSzPct val="104999"/>
              <a:buFont typeface="Avenir Next"/>
              <a:buChar char="-"/>
              <a:defRPr sz="3500">
                <a:solidFill>
                  <a:srgbClr val="FFFFFF"/>
                </a:solidFill>
              </a:defRPr>
            </a:pPr>
            <a:r>
              <a:t>Selecting a storage class in PVC triggers </a:t>
            </a:r>
          </a:p>
          <a:p>
            <a:pPr>
              <a:defRPr sz="3500">
                <a:solidFill>
                  <a:srgbClr val="FFFFFF"/>
                </a:solidFill>
              </a:defRPr>
            </a:pPr>
            <a:r>
              <a:t>    dynamic  provisioning.</a:t>
            </a:r>
          </a:p>
          <a:p>
            <a:pPr marL="640602" indent="-640602">
              <a:spcBef>
                <a:spcPts val="0"/>
              </a:spcBef>
              <a:buClr>
                <a:schemeClr val="accent1"/>
              </a:buClr>
              <a:buSzPct val="104999"/>
              <a:buFont typeface="Avenir Next"/>
              <a:buChar char="-"/>
              <a:defRPr sz="3500">
                <a:solidFill>
                  <a:srgbClr val="FFFFFF"/>
                </a:solidFill>
              </a:defRPr>
            </a:pPr>
            <a:r>
              <a:t>PVC is referenced in the same way in Pod.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Default Storage Class"/>
          <p:cNvSpPr txBox="1"/>
          <p:nvPr/>
        </p:nvSpPr>
        <p:spPr>
          <a:xfrm>
            <a:off x="1039437" y="1403350"/>
            <a:ext cx="511962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Default Storage Class</a:t>
            </a:r>
          </a:p>
        </p:txBody>
      </p:sp>
      <p:sp>
        <p:nvSpPr>
          <p:cNvPr id="206" name="Cluster admin can mark a storage class as default…"/>
          <p:cNvSpPr txBox="1"/>
          <p:nvPr/>
        </p:nvSpPr>
        <p:spPr>
          <a:xfrm>
            <a:off x="1482506" y="3200399"/>
            <a:ext cx="10876613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40602" indent="-640602">
              <a:buClr>
                <a:schemeClr val="accent1"/>
              </a:buClr>
              <a:buSzPct val="104999"/>
              <a:buFont typeface="Avenir Next"/>
              <a:buChar char="-"/>
              <a:defRPr sz="3500">
                <a:solidFill>
                  <a:srgbClr val="FFFFFF"/>
                </a:solidFill>
              </a:defRPr>
            </a:pPr>
            <a:r>
              <a:t>Cluster admin can mark a storage class as default</a:t>
            </a:r>
          </a:p>
          <a:p>
            <a:pPr marL="640602" indent="-640602">
              <a:spcBef>
                <a:spcPts val="0"/>
              </a:spcBef>
              <a:buClr>
                <a:schemeClr val="accent1"/>
              </a:buClr>
              <a:buSzPct val="104999"/>
              <a:buFont typeface="Avenir Next"/>
              <a:buChar char="-"/>
              <a:defRPr sz="3500">
                <a:solidFill>
                  <a:srgbClr val="FFFFFF"/>
                </a:solidFill>
              </a:defRPr>
            </a:pPr>
            <a:r>
              <a:t>If PVC does not  specify storage class, default </a:t>
            </a:r>
          </a:p>
          <a:p>
            <a:pPr>
              <a:spcBef>
                <a:spcPts val="0"/>
              </a:spcBef>
              <a:defRPr sz="3500">
                <a:solidFill>
                  <a:srgbClr val="FFFFFF"/>
                </a:solidFill>
              </a:defRPr>
            </a:pPr>
            <a:r>
              <a:t>      default storage class is used.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Hostpath"/>
          <p:cNvSpPr txBox="1"/>
          <p:nvPr/>
        </p:nvSpPr>
        <p:spPr>
          <a:xfrm>
            <a:off x="1039437" y="1403350"/>
            <a:ext cx="224332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Hostpath</a:t>
            </a:r>
          </a:p>
        </p:txBody>
      </p:sp>
      <p:sp>
        <p:nvSpPr>
          <p:cNvPr id="209" name="Cluster admin can mark a storage class as default…"/>
          <p:cNvSpPr txBox="1"/>
          <p:nvPr/>
        </p:nvSpPr>
        <p:spPr>
          <a:xfrm>
            <a:off x="1482506" y="3200399"/>
            <a:ext cx="10876613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40602" indent="-640602">
              <a:buClr>
                <a:schemeClr val="accent1"/>
              </a:buClr>
              <a:buSzPct val="104999"/>
              <a:buFont typeface="Avenir Next"/>
              <a:buChar char="-"/>
              <a:defRPr sz="3500">
                <a:solidFill>
                  <a:srgbClr val="FFFFFF"/>
                </a:solidFill>
              </a:defRPr>
            </a:pPr>
            <a:r>
              <a:t>Cluster admin can mark a storage class as default</a:t>
            </a:r>
          </a:p>
          <a:p>
            <a:pPr marL="640602" indent="-640602">
              <a:spcBef>
                <a:spcPts val="0"/>
              </a:spcBef>
              <a:buClr>
                <a:schemeClr val="accent1"/>
              </a:buClr>
              <a:buSzPct val="104999"/>
              <a:buFont typeface="Avenir Next"/>
              <a:buChar char="-"/>
              <a:defRPr sz="3500">
                <a:solidFill>
                  <a:srgbClr val="FFFFFF"/>
                </a:solidFill>
              </a:defRPr>
            </a:pPr>
            <a:r>
              <a:t>If PVC does not  specify storage class, default </a:t>
            </a:r>
          </a:p>
          <a:p>
            <a:pPr>
              <a:spcBef>
                <a:spcPts val="0"/>
              </a:spcBef>
              <a:defRPr sz="3500">
                <a:solidFill>
                  <a:srgbClr val="FFFFFF"/>
                </a:solidFill>
              </a:defRPr>
            </a:pPr>
            <a:r>
              <a:t>      default storage class is used.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roblem with Abstracting Storage"/>
          <p:cNvSpPr txBox="1"/>
          <p:nvPr/>
        </p:nvSpPr>
        <p:spPr>
          <a:xfrm>
            <a:off x="823537" y="1085850"/>
            <a:ext cx="795832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Problem with Abstracting Storage</a:t>
            </a:r>
          </a:p>
        </p:txBody>
      </p:sp>
      <p:sp>
        <p:nvSpPr>
          <p:cNvPr id="170" name="So many different types of storage"/>
          <p:cNvSpPr txBox="1"/>
          <p:nvPr/>
        </p:nvSpPr>
        <p:spPr>
          <a:xfrm>
            <a:off x="1577096" y="2013247"/>
            <a:ext cx="711295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/>
            <a:r>
              <a:t>So many different types of storage</a:t>
            </a:r>
          </a:p>
        </p:txBody>
      </p:sp>
      <p:sp>
        <p:nvSpPr>
          <p:cNvPr id="171" name="Object Stores…"/>
          <p:cNvSpPr txBox="1"/>
          <p:nvPr/>
        </p:nvSpPr>
        <p:spPr>
          <a:xfrm>
            <a:off x="4613323" y="2991445"/>
            <a:ext cx="3778154" cy="474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Object Stores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SQL Databases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NoSQL Databases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Pub Sub Systems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File Storage</a:t>
            </a:r>
          </a:p>
          <a:p>
            <a:pPr marL="392205" indent="-392205">
              <a:buClr>
                <a:schemeClr val="accent1"/>
              </a:buClr>
              <a:buSzPct val="104999"/>
              <a:buFont typeface="Avenir Next"/>
              <a:buChar char="-"/>
              <a:defRPr sz="3000">
                <a:solidFill>
                  <a:srgbClr val="FFFFFF"/>
                </a:solidFill>
              </a:defRPr>
            </a:pPr>
            <a:r>
              <a:t>Block Storage</a:t>
            </a:r>
          </a:p>
        </p:txBody>
      </p:sp>
      <p:sp>
        <p:nvSpPr>
          <p:cNvPr id="172" name="Kubernetes focuses on File and Block storage"/>
          <p:cNvSpPr txBox="1"/>
          <p:nvPr/>
        </p:nvSpPr>
        <p:spPr>
          <a:xfrm>
            <a:off x="1154409" y="8008242"/>
            <a:ext cx="1070356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Kubernetes focuses on File and Block storage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Volume Plugins"/>
          <p:cNvSpPr txBox="1"/>
          <p:nvPr/>
        </p:nvSpPr>
        <p:spPr>
          <a:xfrm>
            <a:off x="988637" y="1593850"/>
            <a:ext cx="372922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Volume Plugins</a:t>
            </a:r>
          </a:p>
        </p:txBody>
      </p:sp>
      <p:sp>
        <p:nvSpPr>
          <p:cNvPr id="175" name="Specifies how volume is made available in Pod…"/>
          <p:cNvSpPr txBox="1"/>
          <p:nvPr/>
        </p:nvSpPr>
        <p:spPr>
          <a:xfrm>
            <a:off x="1208796" y="2889547"/>
            <a:ext cx="11287436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573" indent="-457573">
              <a:buClr>
                <a:schemeClr val="accent1"/>
              </a:buClr>
              <a:buSzPct val="104999"/>
              <a:buFont typeface="Avenir Next"/>
              <a:buChar char="-"/>
              <a:defRPr sz="3500">
                <a:solidFill>
                  <a:srgbClr val="FFFFFF"/>
                </a:solidFill>
              </a:defRPr>
            </a:pPr>
            <a:r>
              <a:t>Specifies how volume is made available in Pod</a:t>
            </a:r>
          </a:p>
          <a:p>
            <a:pPr marL="457573" indent="-457573">
              <a:buClr>
                <a:schemeClr val="accent1"/>
              </a:buClr>
              <a:buSzPct val="104999"/>
              <a:buFont typeface="Avenir Next"/>
              <a:buChar char="-"/>
              <a:defRPr sz="3500">
                <a:solidFill>
                  <a:srgbClr val="FFFFFF"/>
                </a:solidFill>
              </a:defRPr>
            </a:pPr>
            <a:r>
              <a:t>References the block device or mounted file system.</a:t>
            </a:r>
          </a:p>
          <a:p>
            <a:pPr marL="457573" indent="-457573">
              <a:buClr>
                <a:schemeClr val="accent1"/>
              </a:buClr>
              <a:buSzPct val="104999"/>
              <a:buFont typeface="Avenir Next"/>
              <a:buChar char="-"/>
              <a:defRPr sz="3500">
                <a:solidFill>
                  <a:srgbClr val="FFFFFF"/>
                </a:solidFill>
              </a:defRPr>
            </a:pPr>
            <a:r>
              <a:t>Accessible to all containers in Pod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Volume Plugins supported"/>
          <p:cNvSpPr txBox="1"/>
          <p:nvPr/>
        </p:nvSpPr>
        <p:spPr>
          <a:xfrm>
            <a:off x="861637" y="527050"/>
            <a:ext cx="629005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Volume Plugins supported</a:t>
            </a:r>
          </a:p>
        </p:txBody>
      </p:sp>
      <p:sp>
        <p:nvSpPr>
          <p:cNvPr id="178" name="Remote Storage…"/>
          <p:cNvSpPr txBox="1"/>
          <p:nvPr/>
        </p:nvSpPr>
        <p:spPr>
          <a:xfrm>
            <a:off x="1056396" y="1562397"/>
            <a:ext cx="9717780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r>
              <a:t>Remote Storage</a:t>
            </a:r>
          </a:p>
          <a:p>
            <a:pPr marL="457573" indent="-457573">
              <a:buClr>
                <a:schemeClr val="accent1"/>
              </a:buClr>
              <a:buSzPct val="104999"/>
              <a:buFont typeface="Avenir Next"/>
              <a:buChar char="-"/>
              <a:defRPr sz="2500">
                <a:solidFill>
                  <a:srgbClr val="FFFFFF"/>
                </a:solidFill>
              </a:defRPr>
            </a:pPr>
            <a:r>
              <a:t>GCE Persistent disk, AWS EBS, Azure file system, many others...</a:t>
            </a:r>
          </a:p>
        </p:txBody>
      </p:sp>
      <p:sp>
        <p:nvSpPr>
          <p:cNvPr id="179" name="Ephemeral Storage…"/>
          <p:cNvSpPr txBox="1"/>
          <p:nvPr/>
        </p:nvSpPr>
        <p:spPr>
          <a:xfrm>
            <a:off x="1056396" y="3416895"/>
            <a:ext cx="7118408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r>
              <a:t>Ephemeral Storage</a:t>
            </a:r>
          </a:p>
          <a:p>
            <a:pPr marL="457573" indent="-457573">
              <a:buClr>
                <a:schemeClr val="accent1"/>
              </a:buClr>
              <a:buSzPct val="104999"/>
              <a:buFont typeface="Avenir Next"/>
              <a:buChar char="-"/>
              <a:defRPr sz="2500">
                <a:solidFill>
                  <a:srgbClr val="FFFFFF"/>
                </a:solidFill>
              </a:defRPr>
            </a:pPr>
            <a:r>
              <a:t>EmptyDir, Secret, ConfigMap, DownwardAPI </a:t>
            </a:r>
          </a:p>
        </p:txBody>
      </p:sp>
      <p:sp>
        <p:nvSpPr>
          <p:cNvPr id="180" name="Local Persistent Volume (Beta)"/>
          <p:cNvSpPr txBox="1"/>
          <p:nvPr/>
        </p:nvSpPr>
        <p:spPr>
          <a:xfrm>
            <a:off x="1005596" y="5271392"/>
            <a:ext cx="536600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Local Persistent Volume (Beta)</a:t>
            </a:r>
          </a:p>
        </p:txBody>
      </p:sp>
      <p:sp>
        <p:nvSpPr>
          <p:cNvPr id="181" name="Out-of-Tree…"/>
          <p:cNvSpPr txBox="1"/>
          <p:nvPr/>
        </p:nvSpPr>
        <p:spPr>
          <a:xfrm>
            <a:off x="1030996" y="6389290"/>
            <a:ext cx="4528821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r>
              <a:t>Out-of-Tree</a:t>
            </a:r>
          </a:p>
          <a:p>
            <a:pPr>
              <a:defRPr sz="2500">
                <a:solidFill>
                  <a:srgbClr val="FFFFFF"/>
                </a:solidFill>
              </a:defRPr>
            </a:pPr>
            <a:r>
              <a:t>- Flex(exec a binary), CSI(Beta)</a:t>
            </a:r>
          </a:p>
        </p:txBody>
      </p:sp>
      <p:sp>
        <p:nvSpPr>
          <p:cNvPr id="182" name="Other…"/>
          <p:cNvSpPr txBox="1"/>
          <p:nvPr/>
        </p:nvSpPr>
        <p:spPr>
          <a:xfrm>
            <a:off x="1056396" y="8115895"/>
            <a:ext cx="1549719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r>
              <a:t>Other</a:t>
            </a:r>
          </a:p>
          <a:p>
            <a:pPr>
              <a:defRPr sz="2500">
                <a:solidFill>
                  <a:srgbClr val="FFFFFF"/>
                </a:solidFill>
              </a:defRPr>
            </a:pPr>
            <a:r>
              <a:t>- hostPath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Ephemeral Storage"/>
          <p:cNvSpPr txBox="1"/>
          <p:nvPr/>
        </p:nvSpPr>
        <p:spPr>
          <a:xfrm>
            <a:off x="988637" y="1593850"/>
            <a:ext cx="461060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Ephemeral Storage</a:t>
            </a:r>
          </a:p>
        </p:txBody>
      </p:sp>
      <p:sp>
        <p:nvSpPr>
          <p:cNvPr id="185" name="Temp scratch file space on host file system…"/>
          <p:cNvSpPr txBox="1"/>
          <p:nvPr/>
        </p:nvSpPr>
        <p:spPr>
          <a:xfrm>
            <a:off x="1208796" y="2889547"/>
            <a:ext cx="9299188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573" indent="-457573">
              <a:buClr>
                <a:schemeClr val="accent1"/>
              </a:buClr>
              <a:buSzPct val="104999"/>
              <a:buFont typeface="Avenir Next"/>
              <a:buChar char="-"/>
              <a:defRPr sz="3500">
                <a:solidFill>
                  <a:srgbClr val="FFFFFF"/>
                </a:solidFill>
              </a:defRPr>
            </a:pPr>
            <a:r>
              <a:t>Temp scratch file space on host file system</a:t>
            </a:r>
          </a:p>
          <a:p>
            <a:pPr marL="457573" indent="-457573">
              <a:buClr>
                <a:schemeClr val="accent1"/>
              </a:buClr>
              <a:buSzPct val="104999"/>
              <a:buFont typeface="Avenir Next"/>
              <a:buChar char="-"/>
              <a:defRPr sz="3500">
                <a:solidFill>
                  <a:srgbClr val="FFFFFF"/>
                </a:solidFill>
              </a:defRPr>
            </a:pPr>
            <a:r>
              <a:t>Data exists only for lifecycle of Pod</a:t>
            </a:r>
          </a:p>
          <a:p>
            <a:pPr marL="457573" indent="-457573">
              <a:buClr>
                <a:schemeClr val="accent1"/>
              </a:buClr>
              <a:buSzPct val="104999"/>
              <a:buFont typeface="Avenir Next"/>
              <a:buChar char="-"/>
              <a:defRPr sz="3500">
                <a:solidFill>
                  <a:srgbClr val="FFFFFF"/>
                </a:solidFill>
              </a:defRPr>
            </a:pPr>
            <a:r>
              <a:t>Volume plugin: EmptyDir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Ephemeral Storage"/>
          <p:cNvSpPr txBox="1"/>
          <p:nvPr/>
        </p:nvSpPr>
        <p:spPr>
          <a:xfrm>
            <a:off x="988637" y="1593850"/>
            <a:ext cx="461060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Ephemeral Storage</a:t>
            </a:r>
          </a:p>
        </p:txBody>
      </p:sp>
      <p:sp>
        <p:nvSpPr>
          <p:cNvPr id="188" name="Built on top of EmptyDir…"/>
          <p:cNvSpPr txBox="1"/>
          <p:nvPr/>
        </p:nvSpPr>
        <p:spPr>
          <a:xfrm>
            <a:off x="1208796" y="2914947"/>
            <a:ext cx="10853944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573" indent="-457573">
              <a:buClr>
                <a:schemeClr val="accent1"/>
              </a:buClr>
              <a:buSzPct val="104999"/>
              <a:buFont typeface="Avenir Next"/>
              <a:buChar char="-"/>
              <a:defRPr sz="3500">
                <a:solidFill>
                  <a:srgbClr val="FFFFFF"/>
                </a:solidFill>
              </a:defRPr>
            </a:pPr>
            <a:r>
              <a:t>Built on top of EmptyDir</a:t>
            </a:r>
          </a:p>
          <a:p>
            <a:pPr lvl="1" marL="902073" indent="-457573">
              <a:buClr>
                <a:schemeClr val="accent1"/>
              </a:buClr>
              <a:buSzPct val="104999"/>
              <a:buFont typeface="Avenir Next"/>
              <a:buChar char="-"/>
              <a:defRPr sz="3500">
                <a:solidFill>
                  <a:srgbClr val="FFFFFF"/>
                </a:solidFill>
              </a:defRPr>
            </a:pPr>
            <a:r>
              <a:t>Secret Volume</a:t>
            </a:r>
          </a:p>
          <a:p>
            <a:pPr lvl="1" marL="902073" indent="-457573">
              <a:buClr>
                <a:schemeClr val="accent1"/>
              </a:buClr>
              <a:buSzPct val="104999"/>
              <a:buFont typeface="Avenir Next"/>
              <a:buChar char="-"/>
              <a:defRPr sz="3500">
                <a:solidFill>
                  <a:srgbClr val="FFFFFF"/>
                </a:solidFill>
              </a:defRPr>
            </a:pPr>
            <a:r>
              <a:t>ConfigMap Volume</a:t>
            </a:r>
          </a:p>
          <a:p>
            <a:pPr lvl="1" marL="902073" indent="-457573">
              <a:buClr>
                <a:schemeClr val="accent1"/>
              </a:buClr>
              <a:buSzPct val="104999"/>
              <a:buFont typeface="Avenir Next"/>
              <a:buChar char="-"/>
              <a:defRPr sz="3500">
                <a:solidFill>
                  <a:srgbClr val="FFFFFF"/>
                </a:solidFill>
              </a:defRPr>
            </a:pPr>
            <a:r>
              <a:t>DownwardAPI Volume</a:t>
            </a:r>
          </a:p>
          <a:p>
            <a:pPr marL="640602" indent="-640602">
              <a:buClr>
                <a:schemeClr val="accent1"/>
              </a:buClr>
              <a:buSzPct val="104999"/>
              <a:buFont typeface="Avenir Next"/>
              <a:buChar char="-"/>
              <a:defRPr sz="3500">
                <a:solidFill>
                  <a:srgbClr val="FFFFFF"/>
                </a:solidFill>
              </a:defRPr>
            </a:pPr>
            <a:r>
              <a:t>Populate Kubernetes API as files into an EmptyDir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mote Storage"/>
          <p:cNvSpPr txBox="1"/>
          <p:nvPr/>
        </p:nvSpPr>
        <p:spPr>
          <a:xfrm>
            <a:off x="988637" y="1593850"/>
            <a:ext cx="388467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Remote Storage</a:t>
            </a:r>
          </a:p>
        </p:txBody>
      </p:sp>
      <p:sp>
        <p:nvSpPr>
          <p:cNvPr id="191" name="Data persists beyond the lifecycle of Pod…"/>
          <p:cNvSpPr txBox="1"/>
          <p:nvPr/>
        </p:nvSpPr>
        <p:spPr>
          <a:xfrm>
            <a:off x="1424696" y="2965747"/>
            <a:ext cx="10759815" cy="309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573" indent="-457573">
              <a:buClr>
                <a:schemeClr val="accent1"/>
              </a:buClr>
              <a:buSzPct val="104999"/>
              <a:buFont typeface="Avenir Next"/>
              <a:buChar char="-"/>
              <a:defRPr sz="3500">
                <a:solidFill>
                  <a:srgbClr val="FFFFFF"/>
                </a:solidFill>
              </a:defRPr>
            </a:pPr>
            <a:r>
              <a:t>Data persists beyond the lifecycle of Pod</a:t>
            </a:r>
          </a:p>
          <a:p>
            <a:pPr lvl="1" marL="902073" indent="-457573">
              <a:buClr>
                <a:schemeClr val="accent1"/>
              </a:buClr>
              <a:buSzPct val="104999"/>
              <a:buFont typeface="Avenir Next"/>
              <a:buChar char="-"/>
              <a:defRPr sz="2500">
                <a:solidFill>
                  <a:srgbClr val="FFFFFF"/>
                </a:solidFill>
              </a:defRPr>
            </a:pPr>
            <a:r>
              <a:t>Ex: GCE Persistent disk, AWS EBS, Azure file system, many others...</a:t>
            </a:r>
          </a:p>
          <a:p>
            <a:pPr>
              <a:defRPr sz="2500">
                <a:solidFill>
                  <a:srgbClr val="FFFFFF"/>
                </a:solidFill>
              </a:defRPr>
            </a:pPr>
          </a:p>
          <a:p>
            <a:pPr marL="640602" indent="-640602">
              <a:buClr>
                <a:schemeClr val="accent1"/>
              </a:buClr>
              <a:buSzPct val="104999"/>
              <a:buFont typeface="Avenir Next"/>
              <a:buChar char="-"/>
              <a:defRPr sz="3500">
                <a:solidFill>
                  <a:srgbClr val="FFFFFF"/>
                </a:solidFill>
              </a:defRPr>
            </a:pPr>
            <a:r>
              <a:t>Referenced in Pod either in-line or via PV/PVC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ersistent Volume and Persistent Volume Claim"/>
          <p:cNvSpPr txBox="1"/>
          <p:nvPr/>
        </p:nvSpPr>
        <p:spPr>
          <a:xfrm>
            <a:off x="556837" y="2520950"/>
            <a:ext cx="1103782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Persistent Volume and Persistent Volume Claim</a:t>
            </a:r>
          </a:p>
        </p:txBody>
      </p:sp>
      <p:sp>
        <p:nvSpPr>
          <p:cNvPr id="194" name="Decouples storage implementation  from…"/>
          <p:cNvSpPr txBox="1"/>
          <p:nvPr/>
        </p:nvSpPr>
        <p:spPr>
          <a:xfrm>
            <a:off x="2237496" y="3715047"/>
            <a:ext cx="917606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573" indent="-457573">
              <a:spcBef>
                <a:spcPts val="0"/>
              </a:spcBef>
              <a:buClr>
                <a:schemeClr val="accent1"/>
              </a:buClr>
              <a:buSzPct val="104999"/>
              <a:buFont typeface="Avenir Next"/>
              <a:buChar char="-"/>
              <a:defRPr sz="3500">
                <a:solidFill>
                  <a:srgbClr val="FFFFFF"/>
                </a:solidFill>
              </a:defRPr>
            </a:pPr>
            <a:r>
              <a:t>Decouples storage implementation  from </a:t>
            </a:r>
          </a:p>
          <a:p>
            <a:pPr>
              <a:defRPr sz="3500">
                <a:solidFill>
                  <a:srgbClr val="FFFFFF"/>
                </a:solidFill>
              </a:defRPr>
            </a:pPr>
            <a:r>
              <a:t>     Storage consumption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Dynamic Provisioning"/>
          <p:cNvSpPr txBox="1"/>
          <p:nvPr/>
        </p:nvSpPr>
        <p:spPr>
          <a:xfrm>
            <a:off x="861637" y="1238250"/>
            <a:ext cx="5150105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Dynamic Provisioning</a:t>
            </a:r>
          </a:p>
        </p:txBody>
      </p:sp>
      <p:sp>
        <p:nvSpPr>
          <p:cNvPr id="197" name="Dynamic Provisioning creates volumes on-demand…"/>
          <p:cNvSpPr txBox="1"/>
          <p:nvPr/>
        </p:nvSpPr>
        <p:spPr>
          <a:xfrm>
            <a:off x="1462796" y="2991147"/>
            <a:ext cx="10982954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573" indent="-457573">
              <a:buClr>
                <a:schemeClr val="accent1"/>
              </a:buClr>
              <a:buSzPct val="104999"/>
              <a:buFont typeface="Avenir Next"/>
              <a:buChar char="-"/>
              <a:defRPr sz="3500">
                <a:solidFill>
                  <a:srgbClr val="FFFFFF"/>
                </a:solidFill>
              </a:defRPr>
            </a:pPr>
            <a:r>
              <a:t>Dynamic Provisioning creates volumes on-demand</a:t>
            </a:r>
          </a:p>
          <a:p>
            <a:pPr marL="457573" indent="-457573">
              <a:spcBef>
                <a:spcPts val="0"/>
              </a:spcBef>
              <a:buClr>
                <a:schemeClr val="accent1"/>
              </a:buClr>
              <a:buSzPct val="104999"/>
              <a:buFont typeface="Avenir Next"/>
              <a:buChar char="-"/>
              <a:defRPr sz="3500">
                <a:solidFill>
                  <a:srgbClr val="FFFFFF"/>
                </a:solidFill>
              </a:defRPr>
            </a:pPr>
            <a:r>
              <a:t>Eliminates the need for cluster administrator to </a:t>
            </a:r>
          </a:p>
          <a:p>
            <a:pPr>
              <a:defRPr sz="3500">
                <a:solidFill>
                  <a:srgbClr val="FFFFFF"/>
                </a:solidFill>
              </a:defRPr>
            </a:pPr>
            <a:r>
              <a:t>    pre-provision storage.</a:t>
            </a:r>
          </a:p>
          <a:p>
            <a:pPr marL="640602" indent="-640602">
              <a:spcBef>
                <a:spcPts val="0"/>
              </a:spcBef>
              <a:buClr>
                <a:schemeClr val="accent1"/>
              </a:buClr>
              <a:buSzPct val="104999"/>
              <a:buFont typeface="Avenir Next"/>
              <a:buChar char="-"/>
              <a:defRPr sz="3500">
                <a:solidFill>
                  <a:srgbClr val="FFFFFF"/>
                </a:solidFill>
              </a:defRPr>
            </a:pPr>
            <a:r>
              <a:t>Dynamic provisioning is enabled by creating </a:t>
            </a:r>
          </a:p>
          <a:p>
            <a:pPr>
              <a:spcBef>
                <a:spcPts val="0"/>
              </a:spcBef>
              <a:defRPr sz="3500">
                <a:solidFill>
                  <a:srgbClr val="FFFFFF"/>
                </a:solidFill>
              </a:defRPr>
            </a:pPr>
            <a:r>
              <a:t>      Storage 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