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grpSp>
      <p:sp>
        <p:nvSpPr>
          <p:cNvPr id="16" name="Shape 16"/>
          <p:cNvSpPr txBox="1"/>
          <p:nvPr>
            <p:ph type="ctrTitle"/>
          </p:nvPr>
        </p:nvSpPr>
        <p:spPr>
          <a:xfrm>
            <a:off x="598100" y="1775222"/>
            <a:ext cx="8222100" cy="838799"/>
          </a:xfrm>
          <a:prstGeom prst="rect">
            <a:avLst/>
          </a:prstGeom>
        </p:spPr>
        <p:txBody>
          <a:bodyPr anchorCtr="0" anchor="b" bIns="91425" lIns="91425" rIns="91425" wrap="square"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17" name="Shape 17"/>
          <p:cNvSpPr txBox="1"/>
          <p:nvPr>
            <p:ph idx="1" type="subTitle"/>
          </p:nvPr>
        </p:nvSpPr>
        <p:spPr>
          <a:xfrm>
            <a:off x="598088" y="2715912"/>
            <a:ext cx="8222100" cy="432899"/>
          </a:xfrm>
          <a:prstGeom prst="rect">
            <a:avLst/>
          </a:prstGeom>
        </p:spPr>
        <p:txBody>
          <a:bodyPr anchorCtr="0" anchor="t" bIns="91425" lIns="91425" rIns="91425" wrap="square" tIns="91425"/>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p:txBody>
      </p:sp>
      <p:sp>
        <p:nvSpPr>
          <p:cNvPr id="18" name="Shape 18"/>
          <p:cNvSpPr txBox="1"/>
          <p:nvPr>
            <p:ph idx="12" type="sldNum"/>
          </p:nvPr>
        </p:nvSpPr>
        <p:spPr>
          <a:xfrm>
            <a:off x="8460431" y="4651190"/>
            <a:ext cx="548699"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anchorCtr="0" anchor="ctr" bIns="91425" lIns="91425" rIns="91425" wrap="square" tIns="91425">
              <a:noAutofit/>
            </a:bodyPr>
            <a:lstStyle/>
            <a:p>
              <a:pPr lvl="0">
                <a:spcBef>
                  <a:spcPts val="0"/>
                </a:spcBef>
                <a:buNone/>
              </a:pPr>
              <a:r>
                <a:t/>
              </a:r>
              <a:endParaRPr/>
            </a:p>
          </p:txBody>
        </p:sp>
        <p:sp>
          <p:nvSpPr>
            <p:cNvPr id="73" name="Shape 7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grpSp>
      <p:sp>
        <p:nvSpPr>
          <p:cNvPr id="76" name="Shape 76"/>
          <p:cNvSpPr txBox="1"/>
          <p:nvPr>
            <p:ph type="title"/>
          </p:nvPr>
        </p:nvSpPr>
        <p:spPr>
          <a:xfrm>
            <a:off x="311700" y="1256050"/>
            <a:ext cx="8520599" cy="2030700"/>
          </a:xfrm>
          <a:prstGeom prst="rect">
            <a:avLst/>
          </a:prstGeom>
        </p:spPr>
        <p:txBody>
          <a:bodyPr anchorCtr="0" anchor="b" bIns="91425" lIns="91425" rIns="91425" wrap="square"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77" name="Shape 77"/>
          <p:cNvSpPr txBox="1"/>
          <p:nvPr>
            <p:ph idx="1" type="body"/>
          </p:nvPr>
        </p:nvSpPr>
        <p:spPr>
          <a:xfrm>
            <a:off x="311700" y="3369225"/>
            <a:ext cx="8520599" cy="1281900"/>
          </a:xfrm>
          <a:prstGeom prst="rect">
            <a:avLst/>
          </a:prstGeom>
        </p:spPr>
        <p:txBody>
          <a:bodyPr anchorCtr="0" anchor="t" bIns="91425" lIns="91425" rIns="91425" wrap="square"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78" name="Shape 78"/>
          <p:cNvSpPr txBox="1"/>
          <p:nvPr>
            <p:ph idx="12" type="sldNum"/>
          </p:nvPr>
        </p:nvSpPr>
        <p:spPr>
          <a:xfrm>
            <a:off x="8460431" y="4651190"/>
            <a:ext cx="548699"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699"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anchorCtr="0" anchor="ctr" bIns="91425" lIns="91425" rIns="91425" wrap="square" tIns="91425">
              <a:noAutofit/>
            </a:bodyPr>
            <a:lstStyle/>
            <a:p>
              <a:pPr lvl="0">
                <a:spcBef>
                  <a:spcPts val="0"/>
                </a:spcBef>
                <a:buNone/>
              </a:pPr>
              <a:r>
                <a:t/>
              </a:r>
              <a:endParaRPr/>
            </a:p>
          </p:txBody>
        </p:sp>
        <p:sp>
          <p:nvSpPr>
            <p:cNvPr id="23" name="Shape 2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grpSp>
      <p:sp>
        <p:nvSpPr>
          <p:cNvPr id="26" name="Shape 26"/>
          <p:cNvSpPr txBox="1"/>
          <p:nvPr>
            <p:ph type="title"/>
          </p:nvPr>
        </p:nvSpPr>
        <p:spPr>
          <a:xfrm>
            <a:off x="598100" y="2152347"/>
            <a:ext cx="8222100" cy="838799"/>
          </a:xfrm>
          <a:prstGeom prst="rect">
            <a:avLst/>
          </a:prstGeom>
        </p:spPr>
        <p:txBody>
          <a:bodyPr anchorCtr="0" anchor="ctr" bIns="91425" lIns="91425" rIns="91425" wrap="square"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27" name="Shape 27"/>
          <p:cNvSpPr txBox="1"/>
          <p:nvPr>
            <p:ph idx="12" type="sldNum"/>
          </p:nvPr>
        </p:nvSpPr>
        <p:spPr>
          <a:xfrm>
            <a:off x="8460431" y="4651190"/>
            <a:ext cx="548699"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4"/>
            <a:chOff x="0" y="3903669"/>
            <a:chExt cx="9144000" cy="1239924"/>
          </a:xfrm>
        </p:grpSpPr>
        <p:sp>
          <p:nvSpPr>
            <p:cNvPr id="30" name="Shape 30"/>
            <p:cNvSpPr/>
            <p:nvPr/>
          </p:nvSpPr>
          <p:spPr>
            <a:xfrm>
              <a:off x="8154895" y="3903669"/>
              <a:ext cx="989099" cy="987899"/>
            </a:xfrm>
            <a:prstGeom prst="rtTriangle">
              <a:avLst/>
            </a:prstGeom>
            <a:solidFill>
              <a:schemeClr val="accent5"/>
            </a:solidFill>
            <a:ln>
              <a:noFill/>
            </a:ln>
          </p:spPr>
          <p:txBody>
            <a:bodyPr anchorCtr="0" anchor="ctr" bIns="91425" lIns="91425" rIns="91425" wrap="square" tIns="91425">
              <a:noAutofit/>
            </a:bodyPr>
            <a:lstStyle/>
            <a:p>
              <a:pPr lvl="0">
                <a:spcBef>
                  <a:spcPts val="0"/>
                </a:spcBef>
                <a:buNone/>
              </a:pPr>
              <a:r>
                <a:t/>
              </a:r>
              <a:endParaRPr/>
            </a:p>
          </p:txBody>
        </p:sp>
        <p:sp>
          <p:nvSpPr>
            <p:cNvPr id="31" name="Shape 31"/>
            <p:cNvSpPr/>
            <p:nvPr/>
          </p:nvSpPr>
          <p:spPr>
            <a:xfrm flipH="1">
              <a:off x="6181162" y="3903669"/>
              <a:ext cx="989099" cy="987899"/>
            </a:xfrm>
            <a:prstGeom prst="rtTriangle">
              <a:avLst/>
            </a:prstGeom>
            <a:solidFill>
              <a:schemeClr val="accent5"/>
            </a:solidFill>
            <a:ln>
              <a:noFill/>
            </a:ln>
          </p:spPr>
          <p:txBody>
            <a:bodyPr anchorCtr="0" anchor="ctr" bIns="91425" lIns="91425" rIns="91425" wrap="square" tIns="91425">
              <a:noAutofit/>
            </a:bodyPr>
            <a:lstStyle/>
            <a:p>
              <a:pPr lvl="0">
                <a:spcBef>
                  <a:spcPts val="0"/>
                </a:spcBef>
                <a:buNone/>
              </a:pPr>
              <a:r>
                <a:t/>
              </a:r>
              <a:endParaRPr/>
            </a:p>
          </p:txBody>
        </p:sp>
        <p:sp>
          <p:nvSpPr>
            <p:cNvPr id="32" name="Shape 32"/>
            <p:cNvSpPr/>
            <p:nvPr/>
          </p:nvSpPr>
          <p:spPr>
            <a:xfrm>
              <a:off x="7170274" y="3903669"/>
              <a:ext cx="989099" cy="987899"/>
            </a:xfrm>
            <a:prstGeom prst="rect">
              <a:avLst/>
            </a:prstGeom>
            <a:solidFill>
              <a:schemeClr val="accent4"/>
            </a:solidFill>
            <a:ln>
              <a:noFill/>
            </a:ln>
          </p:spPr>
          <p:txBody>
            <a:bodyPr anchorCtr="0" anchor="ctr" bIns="91425" lIns="91425" rIns="91425" wrap="square" tIns="91425">
              <a:noAutofit/>
            </a:bodyPr>
            <a:lstStyle/>
            <a:p>
              <a:pPr lvl="0">
                <a:spcBef>
                  <a:spcPts val="0"/>
                </a:spcBef>
                <a:buNone/>
              </a:pPr>
              <a:r>
                <a:t/>
              </a:r>
              <a:endParaRPr/>
            </a:p>
          </p:txBody>
        </p:sp>
        <p:sp>
          <p:nvSpPr>
            <p:cNvPr id="33" name="Shape 33"/>
            <p:cNvSpPr/>
            <p:nvPr/>
          </p:nvSpPr>
          <p:spPr>
            <a:xfrm rot="10800000">
              <a:off x="8154757" y="3903682"/>
              <a:ext cx="989099" cy="987899"/>
            </a:xfrm>
            <a:prstGeom prst="rtTriangle">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34" name="Shape 34"/>
            <p:cNvSpPr/>
            <p:nvPr/>
          </p:nvSpPr>
          <p:spPr>
            <a:xfrm>
              <a:off x="0" y="4891594"/>
              <a:ext cx="9144000" cy="251999"/>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35" name="Shape 35"/>
          <p:cNvSpPr txBox="1"/>
          <p:nvPr>
            <p:ph type="title"/>
          </p:nvPr>
        </p:nvSpPr>
        <p:spPr>
          <a:xfrm>
            <a:off x="311700" y="410000"/>
            <a:ext cx="8520599" cy="6078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6" name="Shape 36"/>
          <p:cNvSpPr txBox="1"/>
          <p:nvPr>
            <p:ph idx="1" type="body"/>
          </p:nvPr>
        </p:nvSpPr>
        <p:spPr>
          <a:xfrm>
            <a:off x="311700" y="1229875"/>
            <a:ext cx="8520599" cy="33390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60431" y="4651190"/>
            <a:ext cx="548699"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599" cy="6078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 type="body"/>
          </p:nvPr>
        </p:nvSpPr>
        <p:spPr>
          <a:xfrm>
            <a:off x="311700" y="1229975"/>
            <a:ext cx="3999899" cy="33390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2" type="body"/>
          </p:nvPr>
        </p:nvSpPr>
        <p:spPr>
          <a:xfrm>
            <a:off x="4832400" y="1229975"/>
            <a:ext cx="3999899" cy="33390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2" name="Shape 42"/>
          <p:cNvSpPr txBox="1"/>
          <p:nvPr>
            <p:ph idx="12" type="sldNum"/>
          </p:nvPr>
        </p:nvSpPr>
        <p:spPr>
          <a:xfrm>
            <a:off x="8460431" y="4651190"/>
            <a:ext cx="548699"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599" cy="6078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5" name="Shape 45"/>
          <p:cNvSpPr txBox="1"/>
          <p:nvPr>
            <p:ph idx="12" type="sldNum"/>
          </p:nvPr>
        </p:nvSpPr>
        <p:spPr>
          <a:xfrm>
            <a:off x="8460431" y="4651190"/>
            <a:ext cx="548699"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7999" cy="755699"/>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8" name="Shape 48"/>
          <p:cNvSpPr txBox="1"/>
          <p:nvPr>
            <p:ph idx="1" type="body"/>
          </p:nvPr>
        </p:nvSpPr>
        <p:spPr>
          <a:xfrm>
            <a:off x="311700" y="1465804"/>
            <a:ext cx="2807999" cy="3103199"/>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9" name="Shape 49"/>
          <p:cNvSpPr txBox="1"/>
          <p:nvPr>
            <p:ph idx="12" type="sldNum"/>
          </p:nvPr>
        </p:nvSpPr>
        <p:spPr>
          <a:xfrm>
            <a:off x="8460431" y="4651190"/>
            <a:ext cx="548699"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anchorCtr="0" anchor="ctr" bIns="91425" lIns="91425" rIns="91425" wrap="square" tIns="91425">
              <a:noAutofit/>
            </a:bodyPr>
            <a:lstStyle/>
            <a:p>
              <a:pPr lvl="0">
                <a:spcBef>
                  <a:spcPts val="0"/>
                </a:spcBef>
                <a:buNone/>
              </a:pPr>
              <a:r>
                <a:t/>
              </a:r>
              <a:endParaRPr/>
            </a:p>
          </p:txBody>
        </p:sp>
        <p:sp>
          <p:nvSpPr>
            <p:cNvPr id="54" name="Shape 54"/>
            <p:cNvSpPr/>
            <p:nvPr/>
          </p:nvSpPr>
          <p:spPr>
            <a:xfrm flipH="1" rot="10800000">
              <a:off x="7113588" y="106"/>
              <a:ext cx="1015200" cy="1015200"/>
            </a:xfrm>
            <a:prstGeom prst="rtTriangle">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anchorCtr="0" anchor="ctr" bIns="91425" lIns="91425" rIns="91425" wrap="square" tIns="91425">
              <a:noAutofit/>
            </a:bodyPr>
            <a:lstStyle/>
            <a:p>
              <a:pPr lvl="0">
                <a:spcBef>
                  <a:spcPts val="0"/>
                </a:spcBef>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rIns="91425" wrap="square" tIns="91425">
              <a:noAutofit/>
            </a:bodyPr>
            <a:lstStyle/>
            <a:p>
              <a:pPr lvl="0">
                <a:spcBef>
                  <a:spcPts val="0"/>
                </a:spcBef>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rIns="91425" wrap="square"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58" name="Shape 58"/>
          <p:cNvSpPr txBox="1"/>
          <p:nvPr>
            <p:ph idx="12" type="sldNum"/>
          </p:nvPr>
        </p:nvSpPr>
        <p:spPr>
          <a:xfrm>
            <a:off x="8460431" y="4651190"/>
            <a:ext cx="548699"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59" name="Shape 59"/>
        <p:cNvGrpSpPr/>
        <p:nvPr/>
      </p:nvGrpSpPr>
      <p:grpSpPr>
        <a:xfrm>
          <a:off x="0" y="0"/>
          <a:ext cx="0" cy="0"/>
          <a:chOff x="0" y="0"/>
          <a:chExt cx="0" cy="0"/>
        </a:xfrm>
      </p:grpSpPr>
      <p:sp>
        <p:nvSpPr>
          <p:cNvPr id="60" name="Shape 60"/>
          <p:cNvSpPr/>
          <p:nvPr/>
        </p:nvSpPr>
        <p:spPr>
          <a:xfrm>
            <a:off x="4572000" y="-175"/>
            <a:ext cx="4572000" cy="5143499"/>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151100"/>
            <a:ext cx="4045199" cy="1564499"/>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63" name="Shape 63"/>
          <p:cNvSpPr txBox="1"/>
          <p:nvPr>
            <p:ph idx="1" type="subTitle"/>
          </p:nvPr>
        </p:nvSpPr>
        <p:spPr>
          <a:xfrm>
            <a:off x="265500" y="2769001"/>
            <a:ext cx="4045199" cy="1269299"/>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64" name="Shape 64"/>
          <p:cNvSpPr txBox="1"/>
          <p:nvPr>
            <p:ph idx="2" type="body"/>
          </p:nvPr>
        </p:nvSpPr>
        <p:spPr>
          <a:xfrm>
            <a:off x="4939500" y="724200"/>
            <a:ext cx="3837000" cy="3695099"/>
          </a:xfrm>
          <a:prstGeom prst="rect">
            <a:avLst/>
          </a:prstGeom>
        </p:spPr>
        <p:txBody>
          <a:bodyPr anchorCtr="0" anchor="ctr"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65" name="Shape 65"/>
          <p:cNvSpPr txBox="1"/>
          <p:nvPr>
            <p:ph idx="12" type="sldNum"/>
          </p:nvPr>
        </p:nvSpPr>
        <p:spPr>
          <a:xfrm>
            <a:off x="8460431" y="4651190"/>
            <a:ext cx="548699"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799"/>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68" name="Shape 68"/>
          <p:cNvSpPr txBox="1"/>
          <p:nvPr>
            <p:ph idx="12" type="sldNum"/>
          </p:nvPr>
        </p:nvSpPr>
        <p:spPr>
          <a:xfrm>
            <a:off x="8460431" y="4651190"/>
            <a:ext cx="548699"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599" cy="607800"/>
          </a:xfrm>
          <a:prstGeom prst="rect">
            <a:avLst/>
          </a:prstGeom>
          <a:noFill/>
          <a:ln>
            <a:noFill/>
          </a:ln>
        </p:spPr>
        <p:txBody>
          <a:bodyPr anchorCtr="0" anchor="t" bIns="91425" lIns="91425" rIns="91425" wrap="square" tIns="91425"/>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599" cy="33390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Font typeface="Roboto"/>
              <a:buChar char="●"/>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699"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ctrTitle"/>
          </p:nvPr>
        </p:nvSpPr>
        <p:spPr>
          <a:xfrm>
            <a:off x="598100" y="1775222"/>
            <a:ext cx="8222100" cy="838799"/>
          </a:xfrm>
          <a:prstGeom prst="rect">
            <a:avLst/>
          </a:prstGeom>
        </p:spPr>
        <p:txBody>
          <a:bodyPr anchorCtr="0" anchor="b" bIns="91425" lIns="91425" rIns="91425" wrap="square" tIns="91425">
            <a:noAutofit/>
          </a:bodyPr>
          <a:lstStyle/>
          <a:p>
            <a:pPr lvl="0">
              <a:spcBef>
                <a:spcPts val="0"/>
              </a:spcBef>
              <a:buNone/>
            </a:pPr>
            <a:r>
              <a:rPr lang="en"/>
              <a:t>Airbnb New User Bookings</a:t>
            </a:r>
          </a:p>
        </p:txBody>
      </p:sp>
      <p:sp>
        <p:nvSpPr>
          <p:cNvPr id="86" name="Shape 86"/>
          <p:cNvSpPr txBox="1"/>
          <p:nvPr>
            <p:ph idx="1" type="subTitle"/>
          </p:nvPr>
        </p:nvSpPr>
        <p:spPr>
          <a:xfrm>
            <a:off x="598088" y="2715912"/>
            <a:ext cx="8222100" cy="432899"/>
          </a:xfrm>
          <a:prstGeom prst="rect">
            <a:avLst/>
          </a:prstGeom>
        </p:spPr>
        <p:txBody>
          <a:bodyPr anchorCtr="0" anchor="t" bIns="91425" lIns="91425" rIns="91425" wrap="square" tIns="91425">
            <a:noAutofit/>
          </a:bodyPr>
          <a:lstStyle/>
          <a:p>
            <a:pPr lvl="0">
              <a:spcBef>
                <a:spcPts val="0"/>
              </a:spcBef>
              <a:buNone/>
            </a:pPr>
            <a:r>
              <a:rPr lang="en"/>
              <a:t>Predicting User Destinations from the Airbnb Dataset</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Gender Insights</a:t>
            </a:r>
          </a:p>
        </p:txBody>
      </p:sp>
      <p:sp>
        <p:nvSpPr>
          <p:cNvPr id="157" name="Shape 157"/>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indent="-228600" lvl="0" marL="457200" rtl="0">
              <a:spcBef>
                <a:spcPts val="0"/>
              </a:spcBef>
              <a:buAutoNum type="arabicPeriod"/>
            </a:pPr>
            <a:r>
              <a:rPr lang="en"/>
              <a:t>P</a:t>
            </a:r>
            <a:r>
              <a:rPr lang="en"/>
              <a:t>eople who haven't marked their gender are less likely to book an Airbnb.</a:t>
            </a:r>
          </a:p>
          <a:p>
            <a:pPr indent="-228600" lvl="0" marL="457200" rtl="0">
              <a:spcBef>
                <a:spcPts val="0"/>
              </a:spcBef>
              <a:buAutoNum type="arabicPeriod"/>
            </a:pPr>
            <a:r>
              <a:rPr lang="en"/>
              <a:t>People who have marked themselves as 'other' are more likely than any other group to make a booking.</a:t>
            </a:r>
          </a:p>
          <a:p>
            <a:pPr indent="-228600" lvl="0" marL="457200">
              <a:spcBef>
                <a:spcPts val="0"/>
              </a:spcBef>
              <a:buAutoNum type="arabicPeriod"/>
            </a:pPr>
            <a:r>
              <a:rPr lang="en"/>
              <a:t>There are more identified female users than male users.</a:t>
            </a:r>
          </a:p>
          <a:p>
            <a:pPr lvl="0">
              <a:spcBef>
                <a:spcPts val="0"/>
              </a:spcBef>
              <a:buNone/>
            </a:pPr>
            <a:r>
              <a:t/>
            </a:r>
            <a:endParaRPr/>
          </a:p>
          <a:p>
            <a:pPr lv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Age</a:t>
            </a:r>
          </a:p>
        </p:txBody>
      </p:sp>
      <p:pic>
        <p:nvPicPr>
          <p:cNvPr descr="15.png" id="163" name="Shape 163"/>
          <p:cNvPicPr preferRelativeResize="0"/>
          <p:nvPr/>
        </p:nvPicPr>
        <p:blipFill>
          <a:blip r:embed="rId3">
            <a:alphaModFix/>
          </a:blip>
          <a:stretch>
            <a:fillRect/>
          </a:stretch>
        </p:blipFill>
        <p:spPr>
          <a:xfrm>
            <a:off x="311700" y="1932200"/>
            <a:ext cx="2667000" cy="2105025"/>
          </a:xfrm>
          <a:prstGeom prst="rect">
            <a:avLst/>
          </a:prstGeom>
          <a:noFill/>
          <a:ln>
            <a:noFill/>
          </a:ln>
        </p:spPr>
      </p:pic>
      <p:pic>
        <p:nvPicPr>
          <p:cNvPr descr="14.png" id="164" name="Shape 164"/>
          <p:cNvPicPr preferRelativeResize="0"/>
          <p:nvPr/>
        </p:nvPicPr>
        <p:blipFill>
          <a:blip r:embed="rId4">
            <a:alphaModFix/>
          </a:blip>
          <a:stretch>
            <a:fillRect/>
          </a:stretch>
        </p:blipFill>
        <p:spPr>
          <a:xfrm>
            <a:off x="3143200" y="928300"/>
            <a:ext cx="5860500" cy="318382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Age Insights</a:t>
            </a:r>
          </a:p>
        </p:txBody>
      </p:sp>
      <p:sp>
        <p:nvSpPr>
          <p:cNvPr id="170" name="Shape 170"/>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indent="-228600" lvl="0" marL="457200" rtl="0">
              <a:spcBef>
                <a:spcPts val="0"/>
              </a:spcBef>
              <a:buAutoNum type="arabicPeriod"/>
            </a:pPr>
            <a:r>
              <a:rPr lang="en"/>
              <a:t>Great Britain has the highest average age of travellers.</a:t>
            </a:r>
          </a:p>
          <a:p>
            <a:pPr indent="-228600" lvl="0" marL="457200" rtl="0">
              <a:spcBef>
                <a:spcPts val="0"/>
              </a:spcBef>
              <a:buAutoNum type="arabicPeriod"/>
            </a:pPr>
            <a:r>
              <a:rPr lang="en"/>
              <a:t>Spain is more popular amongst younger travellers.</a:t>
            </a:r>
          </a:p>
          <a:p>
            <a:pPr indent="-228600" lvl="0" marL="457200" rtl="0">
              <a:spcBef>
                <a:spcPts val="0"/>
              </a:spcBef>
              <a:buAutoNum type="arabicPeriod"/>
            </a:pPr>
            <a:r>
              <a:rPr lang="en"/>
              <a:t>People who have not disclosed their ages are least likely to book an Airbnb.</a:t>
            </a:r>
          </a:p>
          <a:p>
            <a:pPr indent="-228600" lvl="0" marL="457200" rtl="0">
              <a:spcBef>
                <a:spcPts val="0"/>
              </a:spcBef>
              <a:buAutoNum type="arabicPeriod"/>
            </a:pPr>
            <a:r>
              <a:rPr lang="en"/>
              <a:t>Out of the users whose age we know, Middle Aged People are most likely to book an Airbnb although it must be noted that there isn't a very significant difference amongst the three groups.</a:t>
            </a:r>
          </a:p>
          <a:p>
            <a:pPr lvl="0" rtl="0">
              <a:spcBef>
                <a:spcPts val="0"/>
              </a:spcBef>
              <a:buNone/>
            </a:pPr>
            <a:r>
              <a:t/>
            </a:r>
            <a:endParaRPr/>
          </a:p>
          <a:p>
            <a:pPr lvl="0">
              <a:spcBef>
                <a:spcPts val="0"/>
              </a:spcBef>
              <a:buNone/>
            </a:pPr>
            <a:r>
              <a:t/>
            </a:r>
            <a:endParaRPr/>
          </a:p>
          <a:p>
            <a:pPr lv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Signup Method</a:t>
            </a:r>
          </a:p>
        </p:txBody>
      </p:sp>
      <p:sp>
        <p:nvSpPr>
          <p:cNvPr id="176" name="Shape 176"/>
          <p:cNvSpPr txBox="1"/>
          <p:nvPr>
            <p:ph idx="2" type="body"/>
          </p:nvPr>
        </p:nvSpPr>
        <p:spPr>
          <a:xfrm>
            <a:off x="4832400" y="1871025"/>
            <a:ext cx="3999900" cy="3339000"/>
          </a:xfrm>
          <a:prstGeom prst="rect">
            <a:avLst/>
          </a:prstGeom>
        </p:spPr>
        <p:txBody>
          <a:bodyPr anchorCtr="0" anchor="t" bIns="91425" lIns="91425" rIns="91425" wrap="square" tIns="91425">
            <a:noAutofit/>
          </a:bodyPr>
          <a:lstStyle/>
          <a:p>
            <a:pPr indent="-228600" lvl="0" marL="457200" rtl="0">
              <a:spcBef>
                <a:spcPts val="0"/>
              </a:spcBef>
              <a:buAutoNum type="arabicPeriod"/>
            </a:pPr>
            <a:r>
              <a:rPr lang="en"/>
              <a:t>Basic and Facebook are the most popular methods of Signup. </a:t>
            </a:r>
          </a:p>
          <a:p>
            <a:pPr indent="-228600" lvl="0" marL="457200" rtl="0">
              <a:spcBef>
                <a:spcPts val="0"/>
              </a:spcBef>
              <a:buAutoNum type="arabicPeriod"/>
            </a:pPr>
            <a:r>
              <a:rPr lang="en"/>
              <a:t>People who use the Basic Method are the most likely to book an Airbnb.</a:t>
            </a:r>
          </a:p>
          <a:p>
            <a:pPr indent="-228600" lvl="0" marL="457200">
              <a:spcBef>
                <a:spcPts val="0"/>
              </a:spcBef>
              <a:buAutoNum type="arabicPeriod"/>
            </a:pPr>
            <a:r>
              <a:rPr lang="en"/>
              <a:t>People signing up using Google are the least.</a:t>
            </a:r>
          </a:p>
        </p:txBody>
      </p:sp>
      <p:pic>
        <p:nvPicPr>
          <p:cNvPr descr="16.png" id="177" name="Shape 177"/>
          <p:cNvPicPr preferRelativeResize="0"/>
          <p:nvPr/>
        </p:nvPicPr>
        <p:blipFill>
          <a:blip r:embed="rId3">
            <a:alphaModFix/>
          </a:blip>
          <a:stretch>
            <a:fillRect/>
          </a:stretch>
        </p:blipFill>
        <p:spPr>
          <a:xfrm>
            <a:off x="454800" y="1523112"/>
            <a:ext cx="3486150" cy="2752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Languages</a:t>
            </a:r>
          </a:p>
        </p:txBody>
      </p:sp>
      <p:sp>
        <p:nvSpPr>
          <p:cNvPr id="183" name="Shape 183"/>
          <p:cNvSpPr txBox="1"/>
          <p:nvPr>
            <p:ph idx="2" type="body"/>
          </p:nvPr>
        </p:nvSpPr>
        <p:spPr>
          <a:xfrm>
            <a:off x="4917075" y="1580725"/>
            <a:ext cx="3999900" cy="3339000"/>
          </a:xfrm>
          <a:prstGeom prst="rect">
            <a:avLst/>
          </a:prstGeom>
        </p:spPr>
        <p:txBody>
          <a:bodyPr anchorCtr="0" anchor="t" bIns="91425" lIns="91425" rIns="91425" wrap="square" tIns="91425">
            <a:noAutofit/>
          </a:bodyPr>
          <a:lstStyle/>
          <a:p>
            <a:pPr indent="-228600" lvl="0" marL="457200" rtl="0">
              <a:spcBef>
                <a:spcPts val="0"/>
              </a:spcBef>
              <a:buAutoNum type="arabicPeriod"/>
            </a:pPr>
            <a:r>
              <a:rPr lang="en"/>
              <a:t>We see that people who speak Croatian and Indonesian made almost no bookings.</a:t>
            </a:r>
          </a:p>
          <a:p>
            <a:pPr indent="-228600" lvl="0" marL="457200" rtl="0">
              <a:spcBef>
                <a:spcPts val="0"/>
              </a:spcBef>
              <a:buAutoNum type="arabicPeriod"/>
            </a:pPr>
            <a:r>
              <a:rPr lang="en"/>
              <a:t>People who spoke Finnish made the most bookings amongst all languages. </a:t>
            </a:r>
          </a:p>
          <a:p>
            <a:pPr indent="-228600" lvl="0" marL="457200" rtl="0">
              <a:spcBef>
                <a:spcPts val="0"/>
              </a:spcBef>
              <a:buAutoNum type="arabicPeriod"/>
            </a:pPr>
            <a:r>
              <a:rPr lang="en"/>
              <a:t>The large number of languages is also surprising considering that Americans usually converse and interact with their apps primarily in English.</a:t>
            </a:r>
          </a:p>
        </p:txBody>
      </p:sp>
      <p:pic>
        <p:nvPicPr>
          <p:cNvPr descr="17.png" id="184" name="Shape 184"/>
          <p:cNvPicPr preferRelativeResize="0"/>
          <p:nvPr/>
        </p:nvPicPr>
        <p:blipFill>
          <a:blip r:embed="rId3">
            <a:alphaModFix/>
          </a:blip>
          <a:stretch>
            <a:fillRect/>
          </a:stretch>
        </p:blipFill>
        <p:spPr>
          <a:xfrm>
            <a:off x="187575" y="1399287"/>
            <a:ext cx="4248150" cy="3000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Affiliate Channels</a:t>
            </a:r>
          </a:p>
        </p:txBody>
      </p:sp>
      <p:sp>
        <p:nvSpPr>
          <p:cNvPr id="190" name="Shape 190"/>
          <p:cNvSpPr txBox="1"/>
          <p:nvPr>
            <p:ph idx="2" type="body"/>
          </p:nvPr>
        </p:nvSpPr>
        <p:spPr>
          <a:xfrm>
            <a:off x="4173000" y="1446575"/>
            <a:ext cx="4659300" cy="3463200"/>
          </a:xfrm>
          <a:prstGeom prst="rect">
            <a:avLst/>
          </a:prstGeom>
        </p:spPr>
        <p:txBody>
          <a:bodyPr anchorCtr="0" anchor="t" bIns="91425" lIns="91425" rIns="91425" wrap="square" tIns="91425">
            <a:noAutofit/>
          </a:bodyPr>
          <a:lstStyle/>
          <a:p>
            <a:pPr indent="-228600" lvl="0" marL="457200" rtl="0">
              <a:spcBef>
                <a:spcPts val="0"/>
              </a:spcBef>
              <a:buAutoNum type="arabicPeriod"/>
            </a:pPr>
            <a:r>
              <a:rPr lang="en"/>
              <a:t>The Direct Channel has the most number of conversions to bookings whereas the Content Channel has the least.</a:t>
            </a:r>
          </a:p>
          <a:p>
            <a:pPr indent="-228600" lvl="0" marL="457200" rtl="0">
              <a:spcBef>
                <a:spcPts val="0"/>
              </a:spcBef>
              <a:buAutoNum type="arabicPeriod"/>
            </a:pPr>
            <a:r>
              <a:rPr lang="en"/>
              <a:t>Direct and Google are the most popular affiliate providers.</a:t>
            </a:r>
          </a:p>
          <a:p>
            <a:pPr indent="-228600" lvl="0" marL="457200" rtl="0">
              <a:spcBef>
                <a:spcPts val="0"/>
              </a:spcBef>
              <a:buAutoNum type="arabicPeriod"/>
            </a:pPr>
            <a:r>
              <a:rPr lang="en"/>
              <a:t>Wayn has the least percentage of conversions whereas Daum has the most. </a:t>
            </a:r>
          </a:p>
          <a:p>
            <a:pPr indent="-228600" lvl="0" marL="457200" rtl="0">
              <a:spcBef>
                <a:spcPts val="0"/>
              </a:spcBef>
              <a:buAutoNum type="arabicPeriod"/>
            </a:pPr>
            <a:r>
              <a:rPr lang="en"/>
              <a:t>Apart from the above, Google and Craigslist have a good percentage of conversions.</a:t>
            </a:r>
          </a:p>
          <a:p>
            <a:pPr indent="-228600" lvl="0" marL="457200" rtl="0">
              <a:spcBef>
                <a:spcPts val="0"/>
              </a:spcBef>
              <a:buAutoNum type="arabicPeriod"/>
            </a:pPr>
            <a:r>
              <a:rPr lang="en"/>
              <a:t>People with Marketing affiliates were most likely to book. People whose first affiliate was tracked as Local Ops or was Unknown were least likely.</a:t>
            </a:r>
          </a:p>
          <a:p>
            <a:pPr lvl="0">
              <a:spcBef>
                <a:spcPts val="0"/>
              </a:spcBef>
              <a:buNone/>
            </a:pPr>
            <a:r>
              <a:t/>
            </a:r>
            <a:endParaRPr/>
          </a:p>
        </p:txBody>
      </p:sp>
      <p:pic>
        <p:nvPicPr>
          <p:cNvPr descr="22.png" id="191" name="Shape 191"/>
          <p:cNvPicPr preferRelativeResize="0"/>
          <p:nvPr/>
        </p:nvPicPr>
        <p:blipFill>
          <a:blip r:embed="rId3">
            <a:alphaModFix/>
          </a:blip>
          <a:stretch>
            <a:fillRect/>
          </a:stretch>
        </p:blipFill>
        <p:spPr>
          <a:xfrm>
            <a:off x="430600" y="1446575"/>
            <a:ext cx="3355000" cy="28045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Devices</a:t>
            </a:r>
          </a:p>
        </p:txBody>
      </p:sp>
      <p:sp>
        <p:nvSpPr>
          <p:cNvPr id="197" name="Shape 197"/>
          <p:cNvSpPr txBox="1"/>
          <p:nvPr>
            <p:ph idx="1" type="body"/>
          </p:nvPr>
        </p:nvSpPr>
        <p:spPr>
          <a:xfrm>
            <a:off x="311700" y="1229975"/>
            <a:ext cx="3999900" cy="3339000"/>
          </a:xfrm>
          <a:prstGeom prst="rect">
            <a:avLst/>
          </a:prstGeom>
        </p:spPr>
        <p:txBody>
          <a:bodyPr anchorCtr="0" anchor="t" bIns="91425" lIns="91425" rIns="91425" wrap="square" tIns="91425">
            <a:noAutofit/>
          </a:bodyPr>
          <a:lstStyle/>
          <a:p>
            <a:pPr indent="-228600" lvl="0" marL="457200" rtl="0">
              <a:spcBef>
                <a:spcPts val="0"/>
              </a:spcBef>
              <a:buAutoNum type="arabicPeriod"/>
            </a:pPr>
            <a:r>
              <a:rPr lang="en"/>
              <a:t>Users using the Web App are most likely to book an Airbnb whereas Android Users are least likely to do so. </a:t>
            </a:r>
          </a:p>
          <a:p>
            <a:pPr indent="-228600" lvl="0" marL="457200" rtl="0">
              <a:spcBef>
                <a:spcPts val="0"/>
              </a:spcBef>
              <a:buAutoNum type="arabicPeriod"/>
            </a:pPr>
            <a:r>
              <a:rPr lang="en"/>
              <a:t>People with an Android Phone or whose devices were unknown bought fewer Airbnbs. People on Desktops (Mac or otherwise) bought more.</a:t>
            </a:r>
          </a:p>
          <a:p>
            <a:pPr indent="-228600" lvl="0" marL="457200" rtl="0">
              <a:spcBef>
                <a:spcPts val="0"/>
              </a:spcBef>
              <a:buAutoNum type="arabicPeriod"/>
            </a:pPr>
            <a:r>
              <a:rPr lang="en"/>
              <a:t>This strongly suggests that users on their desktop will be more likely to book an Airbnb and Apple Users are more prone to buying on the website whereas Android Users are the least.</a:t>
            </a:r>
          </a:p>
          <a:p>
            <a:pPr lvl="0">
              <a:spcBef>
                <a:spcPts val="0"/>
              </a:spcBef>
              <a:buNone/>
            </a:pPr>
            <a:r>
              <a:t/>
            </a:r>
            <a:endParaRPr/>
          </a:p>
        </p:txBody>
      </p:sp>
      <p:pic>
        <p:nvPicPr>
          <p:cNvPr id="198" name="Shape 198"/>
          <p:cNvPicPr preferRelativeResize="0"/>
          <p:nvPr/>
        </p:nvPicPr>
        <p:blipFill>
          <a:blip r:embed="rId3">
            <a:alphaModFix/>
          </a:blip>
          <a:stretch>
            <a:fillRect/>
          </a:stretch>
        </p:blipFill>
        <p:spPr>
          <a:xfrm>
            <a:off x="5080074" y="197875"/>
            <a:ext cx="3410850" cy="2340000"/>
          </a:xfrm>
          <a:prstGeom prst="rect">
            <a:avLst/>
          </a:prstGeom>
          <a:noFill/>
          <a:ln>
            <a:noFill/>
          </a:ln>
        </p:spPr>
      </p:pic>
      <p:pic>
        <p:nvPicPr>
          <p:cNvPr id="199" name="Shape 199"/>
          <p:cNvPicPr preferRelativeResize="0"/>
          <p:nvPr/>
        </p:nvPicPr>
        <p:blipFill>
          <a:blip r:embed="rId4">
            <a:alphaModFix/>
          </a:blip>
          <a:stretch>
            <a:fillRect/>
          </a:stretch>
        </p:blipFill>
        <p:spPr>
          <a:xfrm>
            <a:off x="5404647" y="2779750"/>
            <a:ext cx="2855408" cy="2200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Trends of users booking Airbnbs</a:t>
            </a:r>
          </a:p>
        </p:txBody>
      </p:sp>
      <p:pic>
        <p:nvPicPr>
          <p:cNvPr id="205" name="Shape 205"/>
          <p:cNvPicPr preferRelativeResize="0"/>
          <p:nvPr/>
        </p:nvPicPr>
        <p:blipFill>
          <a:blip r:embed="rId3">
            <a:alphaModFix/>
          </a:blip>
          <a:stretch>
            <a:fillRect/>
          </a:stretch>
        </p:blipFill>
        <p:spPr>
          <a:xfrm>
            <a:off x="1120000" y="1544350"/>
            <a:ext cx="6364949" cy="3131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598100" y="2152347"/>
            <a:ext cx="8222100" cy="838800"/>
          </a:xfrm>
          <a:prstGeom prst="rect">
            <a:avLst/>
          </a:prstGeom>
        </p:spPr>
        <p:txBody>
          <a:bodyPr anchorCtr="0" anchor="ctr" bIns="91425" lIns="91425" rIns="91425" wrap="square" tIns="91425">
            <a:noAutofit/>
          </a:bodyPr>
          <a:lstStyle/>
          <a:p>
            <a:pPr lvl="0">
              <a:spcBef>
                <a:spcPts val="0"/>
              </a:spcBef>
              <a:buNone/>
            </a:pPr>
            <a:r>
              <a:rPr lang="en"/>
              <a:t>Feature Engineering and ML</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Session Data</a:t>
            </a:r>
          </a:p>
        </p:txBody>
      </p:sp>
      <p:sp>
        <p:nvSpPr>
          <p:cNvPr id="216" name="Shape 216"/>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lvl="0">
              <a:spcBef>
                <a:spcPts val="0"/>
              </a:spcBef>
              <a:buNone/>
            </a:pPr>
            <a:r>
              <a:rPr lang="en" sz="1400"/>
              <a:t>The following features were constructed from the session data:</a:t>
            </a:r>
          </a:p>
          <a:p>
            <a:pPr indent="-317500" lvl="0" marL="457200" rtl="0">
              <a:spcBef>
                <a:spcPts val="0"/>
              </a:spcBef>
              <a:buSzPct val="100000"/>
              <a:buAutoNum type="arabicPeriod"/>
            </a:pPr>
            <a:r>
              <a:rPr lang="en" sz="1400"/>
              <a:t>Number of Sessions: The total number of sessions registered by the user.</a:t>
            </a:r>
          </a:p>
          <a:p>
            <a:pPr indent="-317500" lvl="0" marL="457200" rtl="0">
              <a:spcBef>
                <a:spcPts val="0"/>
              </a:spcBef>
              <a:buSzPct val="100000"/>
              <a:buAutoNum type="arabicPeriod"/>
            </a:pPr>
            <a:r>
              <a:rPr lang="en" sz="1400"/>
              <a:t>Number of types of Sessions: The distinct types of activities logged by a particular user.</a:t>
            </a:r>
          </a:p>
          <a:p>
            <a:pPr indent="-317500" lvl="0" marL="457200" rtl="0">
              <a:spcBef>
                <a:spcPts val="0"/>
              </a:spcBef>
              <a:buSzPct val="100000"/>
              <a:buAutoNum type="arabicPeriod"/>
            </a:pPr>
            <a:r>
              <a:rPr lang="en" sz="1400"/>
              <a:t>Total Seconds: The total amount of time spent by the user on Airbnb</a:t>
            </a:r>
          </a:p>
          <a:p>
            <a:pPr indent="-317500" lvl="0" marL="457200" rtl="0">
              <a:spcBef>
                <a:spcPts val="0"/>
              </a:spcBef>
              <a:buSzPct val="100000"/>
              <a:buAutoNum type="arabicPeriod"/>
            </a:pPr>
            <a:r>
              <a:rPr lang="en" sz="1400"/>
              <a:t>Average Seconds: The average amount of time spent in each session by the user.</a:t>
            </a:r>
          </a:p>
          <a:p>
            <a:pPr indent="-317500" lvl="0" marL="457200" rtl="0">
              <a:spcBef>
                <a:spcPts val="0"/>
              </a:spcBef>
              <a:buSzPct val="100000"/>
              <a:buAutoNum type="arabicPeriod"/>
            </a:pPr>
            <a:r>
              <a:rPr lang="en" sz="1400"/>
              <a:t>Short Sessions: The number of sessions which were less than 5 minutes long.</a:t>
            </a:r>
          </a:p>
          <a:p>
            <a:pPr indent="-317500" lvl="0" marL="457200" rtl="0">
              <a:spcBef>
                <a:spcPts val="0"/>
              </a:spcBef>
              <a:buSzPct val="100000"/>
              <a:buAutoNum type="arabicPeriod"/>
            </a:pPr>
            <a:r>
              <a:rPr lang="en" sz="1400"/>
              <a:t>Long Sessions: The number of sessions which were more than 2000 seconds (or 33 minutes and 20 seconds) long.</a:t>
            </a:r>
          </a:p>
          <a:p>
            <a:pPr indent="-317500" lvl="0" marL="457200" rtl="0">
              <a:spcBef>
                <a:spcPts val="0"/>
              </a:spcBef>
              <a:buSzPct val="100000"/>
              <a:buAutoNum type="arabicPeriod"/>
            </a:pPr>
            <a:r>
              <a:rPr lang="en" sz="1400"/>
              <a:t>Number of Devices: The number of devices used by the user to use the website.</a:t>
            </a:r>
          </a:p>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10000"/>
            <a:ext cx="8520599" cy="607800"/>
          </a:xfrm>
          <a:prstGeom prst="rect">
            <a:avLst/>
          </a:prstGeom>
        </p:spPr>
        <p:txBody>
          <a:bodyPr anchorCtr="0" anchor="t" bIns="91425" lIns="91425" rIns="91425" wrap="square" tIns="91425">
            <a:noAutofit/>
          </a:bodyPr>
          <a:lstStyle/>
          <a:p>
            <a:pPr lvl="0">
              <a:spcBef>
                <a:spcPts val="0"/>
              </a:spcBef>
              <a:buNone/>
            </a:pPr>
            <a:r>
              <a:rPr lang="en"/>
              <a:t>The problem</a:t>
            </a:r>
          </a:p>
        </p:txBody>
      </p:sp>
      <p:grpSp>
        <p:nvGrpSpPr>
          <p:cNvPr id="92" name="Shape 92"/>
          <p:cNvGrpSpPr/>
          <p:nvPr/>
        </p:nvGrpSpPr>
        <p:grpSpPr>
          <a:xfrm>
            <a:off x="431925" y="1304875"/>
            <a:ext cx="2628924" cy="3416400"/>
            <a:chOff x="431925" y="1304875"/>
            <a:chExt cx="2628924" cy="3416400"/>
          </a:xfrm>
        </p:grpSpPr>
        <p:sp>
          <p:nvSpPr>
            <p:cNvPr id="93" name="Shape 93"/>
            <p:cNvSpPr txBox="1"/>
            <p:nvPr/>
          </p:nvSpPr>
          <p:spPr>
            <a:xfrm>
              <a:off x="431925" y="1304875"/>
              <a:ext cx="2628899" cy="464099"/>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94" name="Shape 94"/>
            <p:cNvSpPr/>
            <p:nvPr/>
          </p:nvSpPr>
          <p:spPr>
            <a:xfrm>
              <a:off x="431950" y="1304875"/>
              <a:ext cx="2628899" cy="3416400"/>
            </a:xfrm>
            <a:prstGeom prst="rect">
              <a:avLst/>
            </a:prstGeom>
            <a:noFill/>
            <a:ln cap="flat" cmpd="sng" w="9525">
              <a:solidFill>
                <a:schemeClr val="dk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sp>
        <p:nvSpPr>
          <p:cNvPr id="95" name="Shape 95"/>
          <p:cNvSpPr txBox="1"/>
          <p:nvPr>
            <p:ph idx="4294967295" type="body"/>
          </p:nvPr>
        </p:nvSpPr>
        <p:spPr>
          <a:xfrm>
            <a:off x="506425" y="1304875"/>
            <a:ext cx="2494499" cy="461399"/>
          </a:xfrm>
          <a:prstGeom prst="rect">
            <a:avLst/>
          </a:prstGeom>
        </p:spPr>
        <p:txBody>
          <a:bodyPr anchorCtr="0" anchor="t" bIns="91425" lIns="91425" rIns="91425" wrap="square" tIns="91425">
            <a:noAutofit/>
          </a:bodyPr>
          <a:lstStyle/>
          <a:p>
            <a:pPr lvl="0">
              <a:spcBef>
                <a:spcPts val="0"/>
              </a:spcBef>
              <a:spcAft>
                <a:spcPts val="0"/>
              </a:spcAft>
              <a:buNone/>
            </a:pPr>
            <a:r>
              <a:rPr lang="en">
                <a:solidFill>
                  <a:schemeClr val="lt1"/>
                </a:solidFill>
              </a:rPr>
              <a:t>Company</a:t>
            </a:r>
          </a:p>
        </p:txBody>
      </p:sp>
      <p:sp>
        <p:nvSpPr>
          <p:cNvPr id="96" name="Shape 96"/>
          <p:cNvSpPr txBox="1"/>
          <p:nvPr>
            <p:ph idx="4294967295" type="body"/>
          </p:nvPr>
        </p:nvSpPr>
        <p:spPr>
          <a:xfrm>
            <a:off x="508325" y="1850300"/>
            <a:ext cx="2478600" cy="2794799"/>
          </a:xfrm>
          <a:prstGeom prst="rect">
            <a:avLst/>
          </a:prstGeom>
        </p:spPr>
        <p:txBody>
          <a:bodyPr anchorCtr="0" anchor="t" bIns="91425" lIns="91425" rIns="91425" wrap="square" tIns="91425">
            <a:noAutofit/>
          </a:bodyPr>
          <a:lstStyle/>
          <a:p>
            <a:pPr lvl="0">
              <a:spcBef>
                <a:spcPts val="0"/>
              </a:spcBef>
              <a:buNone/>
            </a:pPr>
            <a:r>
              <a:rPr lang="en" sz="1600"/>
              <a:t>Airbnb is an online marketplace and hospitality service that enables people to lease or rent short-term lodging including vacation rentals, apartments, homestays, hostels, or hotel rooms, </a:t>
            </a:r>
          </a:p>
          <a:p>
            <a:pPr lvl="0">
              <a:spcBef>
                <a:spcPts val="0"/>
              </a:spcBef>
              <a:buNone/>
            </a:pPr>
            <a:r>
              <a:t/>
            </a:r>
            <a:endParaRPr sz="1600"/>
          </a:p>
          <a:p>
            <a:pPr lvl="0">
              <a:spcBef>
                <a:spcPts val="0"/>
              </a:spcBef>
              <a:buNone/>
            </a:pPr>
            <a:r>
              <a:t/>
            </a:r>
            <a:endParaRPr sz="1600"/>
          </a:p>
        </p:txBody>
      </p:sp>
      <p:grpSp>
        <p:nvGrpSpPr>
          <p:cNvPr id="97" name="Shape 97"/>
          <p:cNvGrpSpPr/>
          <p:nvPr/>
        </p:nvGrpSpPr>
        <p:grpSpPr>
          <a:xfrm>
            <a:off x="3320450" y="1304875"/>
            <a:ext cx="2632499" cy="3416400"/>
            <a:chOff x="3320450" y="1304875"/>
            <a:chExt cx="2632499" cy="3416400"/>
          </a:xfrm>
        </p:grpSpPr>
        <p:sp>
          <p:nvSpPr>
            <p:cNvPr id="98" name="Shape 98"/>
            <p:cNvSpPr txBox="1"/>
            <p:nvPr/>
          </p:nvSpPr>
          <p:spPr>
            <a:xfrm>
              <a:off x="3324050" y="1304875"/>
              <a:ext cx="2628899" cy="464099"/>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99" name="Shape 99"/>
            <p:cNvSpPr/>
            <p:nvPr/>
          </p:nvSpPr>
          <p:spPr>
            <a:xfrm>
              <a:off x="3320450" y="1304875"/>
              <a:ext cx="2628899" cy="3416400"/>
            </a:xfrm>
            <a:prstGeom prst="rect">
              <a:avLst/>
            </a:prstGeom>
            <a:noFill/>
            <a:ln cap="flat" cmpd="sng" w="9525">
              <a:solidFill>
                <a:schemeClr val="dk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sp>
        <p:nvSpPr>
          <p:cNvPr id="100" name="Shape 100"/>
          <p:cNvSpPr txBox="1"/>
          <p:nvPr>
            <p:ph idx="4294967295" type="body"/>
          </p:nvPr>
        </p:nvSpPr>
        <p:spPr>
          <a:xfrm>
            <a:off x="3389450" y="1304875"/>
            <a:ext cx="2494499" cy="461399"/>
          </a:xfrm>
          <a:prstGeom prst="rect">
            <a:avLst/>
          </a:prstGeom>
        </p:spPr>
        <p:txBody>
          <a:bodyPr anchorCtr="0" anchor="t" bIns="91425" lIns="91425" rIns="91425" wrap="square" tIns="91425">
            <a:noAutofit/>
          </a:bodyPr>
          <a:lstStyle/>
          <a:p>
            <a:pPr lvl="0">
              <a:spcBef>
                <a:spcPts val="0"/>
              </a:spcBef>
              <a:spcAft>
                <a:spcPts val="0"/>
              </a:spcAft>
              <a:buNone/>
            </a:pPr>
            <a:r>
              <a:rPr lang="en">
                <a:solidFill>
                  <a:schemeClr val="lt1"/>
                </a:solidFill>
              </a:rPr>
              <a:t>Goals</a:t>
            </a:r>
          </a:p>
        </p:txBody>
      </p:sp>
      <p:sp>
        <p:nvSpPr>
          <p:cNvPr id="101" name="Shape 101"/>
          <p:cNvSpPr txBox="1"/>
          <p:nvPr>
            <p:ph idx="4294967295" type="body"/>
          </p:nvPr>
        </p:nvSpPr>
        <p:spPr>
          <a:xfrm>
            <a:off x="3396775" y="1850300"/>
            <a:ext cx="2478600" cy="2794799"/>
          </a:xfrm>
          <a:prstGeom prst="rect">
            <a:avLst/>
          </a:prstGeom>
        </p:spPr>
        <p:txBody>
          <a:bodyPr anchorCtr="0" anchor="t" bIns="91425" lIns="91425" rIns="91425" wrap="square" tIns="91425">
            <a:noAutofit/>
          </a:bodyPr>
          <a:lstStyle/>
          <a:p>
            <a:pPr lvl="0" rtl="0">
              <a:spcBef>
                <a:spcPts val="0"/>
              </a:spcBef>
              <a:buNone/>
            </a:pPr>
            <a:r>
              <a:rPr lang="en" sz="1600"/>
              <a:t>Share more personalized content with community</a:t>
            </a:r>
          </a:p>
          <a:p>
            <a:pPr lvl="0" rtl="0">
              <a:spcBef>
                <a:spcPts val="0"/>
              </a:spcBef>
              <a:buNone/>
            </a:pPr>
            <a:r>
              <a:rPr lang="en" sz="1600"/>
              <a:t>Decrease the average time of booking</a:t>
            </a:r>
          </a:p>
          <a:p>
            <a:pPr lvl="0" rtl="0">
              <a:spcBef>
                <a:spcPts val="0"/>
              </a:spcBef>
              <a:buNone/>
            </a:pPr>
            <a:r>
              <a:rPr lang="en" sz="1600"/>
              <a:t>Better forecast demand</a:t>
            </a:r>
          </a:p>
          <a:p>
            <a:pPr lvl="0" rtl="0">
              <a:spcBef>
                <a:spcPts val="0"/>
              </a:spcBef>
              <a:buNone/>
            </a:pPr>
            <a:r>
              <a:t/>
            </a:r>
            <a:endParaRPr sz="1600"/>
          </a:p>
          <a:p>
            <a:pPr lvl="0" rtl="0">
              <a:spcBef>
                <a:spcPts val="0"/>
              </a:spcBef>
              <a:buNone/>
            </a:pPr>
            <a:r>
              <a:t/>
            </a:r>
            <a:endParaRPr sz="1600"/>
          </a:p>
        </p:txBody>
      </p:sp>
      <p:grpSp>
        <p:nvGrpSpPr>
          <p:cNvPr id="102" name="Shape 102"/>
          <p:cNvGrpSpPr/>
          <p:nvPr/>
        </p:nvGrpSpPr>
        <p:grpSpPr>
          <a:xfrm>
            <a:off x="6212550" y="1304875"/>
            <a:ext cx="2632499" cy="3416400"/>
            <a:chOff x="6212550" y="1304875"/>
            <a:chExt cx="2632499" cy="3416400"/>
          </a:xfrm>
        </p:grpSpPr>
        <p:sp>
          <p:nvSpPr>
            <p:cNvPr id="103" name="Shape 103"/>
            <p:cNvSpPr/>
            <p:nvPr/>
          </p:nvSpPr>
          <p:spPr>
            <a:xfrm>
              <a:off x="6215400" y="1304875"/>
              <a:ext cx="2628899" cy="3416400"/>
            </a:xfrm>
            <a:prstGeom prst="rect">
              <a:avLst/>
            </a:prstGeom>
            <a:noFill/>
            <a:ln cap="flat" cmpd="sng" w="9525">
              <a:solidFill>
                <a:schemeClr val="dk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04" name="Shape 104"/>
            <p:cNvSpPr txBox="1"/>
            <p:nvPr/>
          </p:nvSpPr>
          <p:spPr>
            <a:xfrm>
              <a:off x="6212550" y="1304875"/>
              <a:ext cx="2632499" cy="464099"/>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105" name="Shape 105"/>
          <p:cNvSpPr txBox="1"/>
          <p:nvPr>
            <p:ph idx="4294967295" type="body"/>
          </p:nvPr>
        </p:nvSpPr>
        <p:spPr>
          <a:xfrm>
            <a:off x="6272475" y="1304875"/>
            <a:ext cx="2494499" cy="461399"/>
          </a:xfrm>
          <a:prstGeom prst="rect">
            <a:avLst/>
          </a:prstGeom>
        </p:spPr>
        <p:txBody>
          <a:bodyPr anchorCtr="0" anchor="t" bIns="91425" lIns="91425" rIns="91425" wrap="square" tIns="91425">
            <a:noAutofit/>
          </a:bodyPr>
          <a:lstStyle/>
          <a:p>
            <a:pPr lvl="0">
              <a:spcBef>
                <a:spcPts val="0"/>
              </a:spcBef>
              <a:spcAft>
                <a:spcPts val="0"/>
              </a:spcAft>
              <a:buNone/>
            </a:pPr>
            <a:r>
              <a:rPr lang="en">
                <a:solidFill>
                  <a:schemeClr val="lt1"/>
                </a:solidFill>
              </a:rPr>
              <a:t>Problem statement</a:t>
            </a:r>
          </a:p>
        </p:txBody>
      </p:sp>
      <p:sp>
        <p:nvSpPr>
          <p:cNvPr id="106" name="Shape 106"/>
          <p:cNvSpPr txBox="1"/>
          <p:nvPr>
            <p:ph idx="4294967295" type="body"/>
          </p:nvPr>
        </p:nvSpPr>
        <p:spPr>
          <a:xfrm>
            <a:off x="6286400" y="1850300"/>
            <a:ext cx="2478600" cy="2794799"/>
          </a:xfrm>
          <a:prstGeom prst="rect">
            <a:avLst/>
          </a:prstGeom>
        </p:spPr>
        <p:txBody>
          <a:bodyPr anchorCtr="0" anchor="t" bIns="91425" lIns="91425" rIns="91425" wrap="square" tIns="91425">
            <a:noAutofit/>
          </a:bodyPr>
          <a:lstStyle/>
          <a:p>
            <a:pPr lvl="0">
              <a:spcBef>
                <a:spcPts val="0"/>
              </a:spcBef>
              <a:buNone/>
            </a:pPr>
            <a:r>
              <a:rPr lang="en" sz="1600"/>
              <a:t>Given data on the user and their sessions, predict which country the user will book his/her first Airbnb in.</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Training Data</a:t>
            </a:r>
          </a:p>
        </p:txBody>
      </p:sp>
      <p:sp>
        <p:nvSpPr>
          <p:cNvPr id="222" name="Shape 222"/>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indent="-317500" lvl="0" marL="457200" rtl="0">
              <a:spcBef>
                <a:spcPts val="0"/>
              </a:spcBef>
              <a:buSzPct val="100000"/>
              <a:buAutoNum type="arabicPeriod"/>
            </a:pPr>
            <a:r>
              <a:rPr lang="en" sz="1400"/>
              <a:t>The Training dataset contained the bulk of the feature engineering performed to come up with the final training dataset. </a:t>
            </a:r>
          </a:p>
          <a:p>
            <a:pPr indent="-317500" lvl="0" marL="457200" rtl="0">
              <a:spcBef>
                <a:spcPts val="0"/>
              </a:spcBef>
              <a:buSzPct val="100000"/>
              <a:buAutoNum type="arabicPeriod"/>
            </a:pPr>
            <a:r>
              <a:rPr lang="en" sz="1400"/>
              <a:t>All the date features were removed as they were not of too much use to us considering that the test dataset begins somewhere during mid 2014. So all our analysis regarding users dating back to 2010 is moot. </a:t>
            </a:r>
          </a:p>
          <a:p>
            <a:pPr indent="-317500" lvl="0" marL="457200" rtl="0">
              <a:spcBef>
                <a:spcPts val="0"/>
              </a:spcBef>
              <a:buSzPct val="100000"/>
              <a:buAutoNum type="arabicPeriod"/>
            </a:pPr>
            <a:r>
              <a:rPr lang="en" sz="1400"/>
              <a:t>From the insights gained in the exploratory data analysis section, the number of categories were reduced for each variable in such a way so as to increase disparity. </a:t>
            </a:r>
          </a:p>
          <a:p>
            <a:pPr indent="-317500" lvl="0" marL="457200" rtl="0">
              <a:spcBef>
                <a:spcPts val="0"/>
              </a:spcBef>
              <a:buSzPct val="100000"/>
              <a:buAutoNum type="arabicPeriod"/>
            </a:pPr>
            <a:r>
              <a:rPr lang="en" sz="1400"/>
              <a:t>Continuous variables such as age were binned into groups. </a:t>
            </a:r>
          </a:p>
          <a:p>
            <a:pPr indent="-317500" lvl="0" marL="457200" rtl="0">
              <a:spcBef>
                <a:spcPts val="0"/>
              </a:spcBef>
              <a:buSzPct val="100000"/>
              <a:buAutoNum type="arabicPeriod"/>
            </a:pPr>
            <a:r>
              <a:rPr lang="en" sz="1400"/>
              <a:t>Finally, one hot encoding was performed on these categorical variables to arrive at the final training dataset.</a:t>
            </a:r>
          </a:p>
          <a:p>
            <a:pPr lvl="0" rtl="0">
              <a:spcBef>
                <a:spcPts val="0"/>
              </a:spcBef>
              <a:buNone/>
            </a:pPr>
            <a:r>
              <a:t/>
            </a:r>
            <a:endParaRPr/>
          </a:p>
          <a:p>
            <a:pPr lvl="0" rtl="0">
              <a:spcBef>
                <a:spcPts val="0"/>
              </a:spcBef>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Machine Learning</a:t>
            </a:r>
          </a:p>
        </p:txBody>
      </p:sp>
      <p:sp>
        <p:nvSpPr>
          <p:cNvPr id="228" name="Shape 228"/>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indent="-228600" lvl="0" marL="457200" rtl="0">
              <a:spcBef>
                <a:spcPts val="0"/>
              </a:spcBef>
              <a:buAutoNum type="arabicPeriod"/>
            </a:pPr>
            <a:r>
              <a:rPr lang="en"/>
              <a:t>The Gradient Boosting Classifier was used as the  model of choice for this problem.</a:t>
            </a:r>
          </a:p>
          <a:p>
            <a:pPr indent="-228600" lvl="0" marL="457200" rtl="0">
              <a:spcBef>
                <a:spcPts val="0"/>
              </a:spcBef>
              <a:buAutoNum type="arabicPeriod"/>
            </a:pPr>
            <a:r>
              <a:rPr lang="en"/>
              <a:t>The training and test data was split in the ratio 3:1. The accuracy achieved was a little over 63.5%</a:t>
            </a:r>
          </a:p>
          <a:p>
            <a:pPr indent="-228600" lvl="0" marL="457200" rtl="0">
              <a:spcBef>
                <a:spcPts val="0"/>
              </a:spcBef>
              <a:buAutoNum type="arabicPeriod"/>
            </a:pPr>
            <a:r>
              <a:rPr lang="en"/>
              <a:t>No hyperparameter tuning was performed. The classifier was trained with the defaults.</a:t>
            </a:r>
          </a:p>
          <a:p>
            <a:pPr indent="-228600" lvl="0" marL="457200" rtl="0">
              <a:spcBef>
                <a:spcPts val="0"/>
              </a:spcBef>
              <a:buAutoNum type="arabicPeriod"/>
            </a:pPr>
            <a:r>
              <a:rPr lang="en"/>
              <a:t>The submission dataframe was constructed with the top 5 destinations for each users based on the value of their prediction probabilities. </a:t>
            </a:r>
          </a:p>
          <a:p>
            <a:pPr indent="-228600" lvl="0" marL="457200" rtl="0">
              <a:spcBef>
                <a:spcPts val="0"/>
              </a:spcBef>
              <a:buAutoNum type="arabicPeriod"/>
            </a:pPr>
            <a:r>
              <a:rPr lang="en"/>
              <a:t>This dataset was uploaded to Kaggle and the score achieved was 0.86408. </a:t>
            </a:r>
          </a:p>
          <a:p>
            <a:pPr lvl="0" rtl="0">
              <a:spcBef>
                <a:spcPts val="0"/>
              </a:spcBef>
              <a:buNone/>
            </a:pPr>
            <a:r>
              <a:t/>
            </a:r>
            <a:endParaRPr/>
          </a:p>
          <a:p>
            <a:pPr lvl="0">
              <a:spcBef>
                <a:spcPts val="0"/>
              </a:spcBef>
              <a:buNone/>
            </a:pPr>
            <a:r>
              <a:t/>
            </a:r>
            <a:endParaRPr/>
          </a:p>
          <a:p>
            <a:pPr lvl="0">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pic>
        <p:nvPicPr>
          <p:cNvPr descr="Screen Shot 2017-10-01 at 1.45.58 AM.png" id="233" name="Shape 233"/>
          <p:cNvPicPr preferRelativeResize="0"/>
          <p:nvPr/>
        </p:nvPicPr>
        <p:blipFill>
          <a:blip r:embed="rId3">
            <a:alphaModFix/>
          </a:blip>
          <a:stretch>
            <a:fillRect/>
          </a:stretch>
        </p:blipFill>
        <p:spPr>
          <a:xfrm>
            <a:off x="241974" y="1608437"/>
            <a:ext cx="8839724" cy="19266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rtl="0">
              <a:spcBef>
                <a:spcPts val="0"/>
              </a:spcBef>
              <a:buNone/>
            </a:pPr>
            <a:r>
              <a:rPr lang="en"/>
              <a:t>Conclusions</a:t>
            </a:r>
          </a:p>
        </p:txBody>
      </p:sp>
      <p:sp>
        <p:nvSpPr>
          <p:cNvPr id="239" name="Shape 239"/>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lvl="0" rtl="0">
              <a:spcBef>
                <a:spcPts val="0"/>
              </a:spcBef>
              <a:buNone/>
            </a:pPr>
            <a:r>
              <a:rPr lang="en"/>
              <a:t>To summarize the following steps were performed to arrive at the final result:</a:t>
            </a:r>
          </a:p>
          <a:p>
            <a:pPr indent="-228600" lvl="0" marL="457200" rtl="0">
              <a:spcBef>
                <a:spcPts val="0"/>
              </a:spcBef>
              <a:buAutoNum type="arabicPeriod"/>
            </a:pPr>
            <a:r>
              <a:rPr lang="en"/>
              <a:t>Data Wrangling</a:t>
            </a:r>
          </a:p>
          <a:p>
            <a:pPr indent="-228600" lvl="0" marL="457200" rtl="0">
              <a:spcBef>
                <a:spcPts val="0"/>
              </a:spcBef>
              <a:buAutoNum type="arabicPeriod"/>
            </a:pPr>
            <a:r>
              <a:rPr lang="en"/>
              <a:t>Inferential Statistics</a:t>
            </a:r>
          </a:p>
          <a:p>
            <a:pPr indent="-228600" lvl="0" marL="457200" rtl="0">
              <a:spcBef>
                <a:spcPts val="0"/>
              </a:spcBef>
              <a:buAutoNum type="arabicPeriod"/>
            </a:pPr>
            <a:r>
              <a:rPr lang="en"/>
              <a:t>Exploratory Data Analysis</a:t>
            </a:r>
          </a:p>
          <a:p>
            <a:pPr indent="-228600" lvl="0" marL="457200" rtl="0">
              <a:spcBef>
                <a:spcPts val="0"/>
              </a:spcBef>
              <a:buAutoNum type="arabicPeriod"/>
            </a:pPr>
            <a:r>
              <a:rPr lang="en"/>
              <a:t>Feature Engineering</a:t>
            </a:r>
          </a:p>
          <a:p>
            <a:pPr indent="-228600" lvl="0" marL="457200" rtl="0">
              <a:spcBef>
                <a:spcPts val="0"/>
              </a:spcBef>
              <a:buAutoNum type="arabicPeriod"/>
            </a:pPr>
            <a:r>
              <a:rPr lang="en"/>
              <a:t>Machine Learning</a:t>
            </a:r>
          </a:p>
          <a:p>
            <a:pPr lvl="0" rtl="0">
              <a:spcBef>
                <a:spcPts val="0"/>
              </a:spcBef>
              <a:buNone/>
            </a:pPr>
            <a:r>
              <a:rPr lang="en"/>
              <a:t>A system was obtained with a NDCG (Normalized Discounted Cumulative Gain) of 0.86408 on the first submission to Kaggle.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Data Wrangling</a:t>
            </a:r>
          </a:p>
        </p:txBody>
      </p:sp>
      <p:sp>
        <p:nvSpPr>
          <p:cNvPr id="112" name="Shape 112"/>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indent="-228600" lvl="0" marL="457200" rtl="0">
              <a:spcBef>
                <a:spcPts val="0"/>
              </a:spcBef>
              <a:buAutoNum type="arabicPeriod"/>
            </a:pPr>
            <a:r>
              <a:rPr lang="en"/>
              <a:t>The data provided to us by Airbnb was already relatively clean and required very little wrangling.</a:t>
            </a:r>
          </a:p>
          <a:p>
            <a:pPr indent="-228600" lvl="0" marL="457200" rtl="0">
              <a:spcBef>
                <a:spcPts val="0"/>
              </a:spcBef>
              <a:buAutoNum type="arabicPeriod"/>
            </a:pPr>
            <a:r>
              <a:rPr lang="en"/>
              <a:t>The missing values of seconds elapsed in the sessions dataset was interpolated using Pandas.</a:t>
            </a:r>
          </a:p>
          <a:p>
            <a:pPr indent="-228600" lvl="0" marL="457200" rtl="0">
              <a:spcBef>
                <a:spcPts val="0"/>
              </a:spcBef>
              <a:buAutoNum type="arabicPeriod"/>
            </a:pPr>
            <a:r>
              <a:rPr lang="en"/>
              <a:t>People with ages &gt; 125 were given an age of ‘Unknown’.</a:t>
            </a:r>
          </a:p>
          <a:p>
            <a:pPr indent="-228600" lvl="0" marL="457200">
              <a:spcBef>
                <a:spcPts val="0"/>
              </a:spcBef>
              <a:buAutoNum type="arabicPeriod"/>
            </a:pPr>
            <a:r>
              <a:rPr lang="en"/>
              <a:t>All missing and unknown values were initially converted to NaN to give it more semantic meaning.</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Inferential Statistics</a:t>
            </a:r>
          </a:p>
        </p:txBody>
      </p:sp>
      <p:sp>
        <p:nvSpPr>
          <p:cNvPr id="118" name="Shape 118"/>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lvl="0">
              <a:spcBef>
                <a:spcPts val="0"/>
              </a:spcBef>
              <a:buNone/>
            </a:pPr>
            <a:r>
              <a:rPr lang="en"/>
              <a:t>The Chi Square Test for Independence and the Two Sample Significance Test were used to gain more insight of the data via inferential statistics. The following results were obtained:</a:t>
            </a:r>
          </a:p>
          <a:p>
            <a:pPr indent="-228600" lvl="0" marL="457200" rtl="0">
              <a:spcBef>
                <a:spcPts val="0"/>
              </a:spcBef>
              <a:buAutoNum type="arabicPeriod"/>
            </a:pPr>
            <a:r>
              <a:rPr lang="en"/>
              <a:t>There is a gender based preference for countries. In other words, the gender of a person influences the destination of choice.</a:t>
            </a:r>
          </a:p>
          <a:p>
            <a:pPr indent="-228600" lvl="0" marL="457200">
              <a:spcBef>
                <a:spcPts val="0"/>
              </a:spcBef>
              <a:buAutoNum type="arabicPeriod"/>
            </a:pPr>
            <a:r>
              <a:rPr lang="en"/>
              <a:t>There is no relationship between the device used and the method of signup. The two quantities were found to be independent of each other.</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Data Visualization and Analysis</a:t>
            </a:r>
          </a:p>
        </p:txBody>
      </p:sp>
      <p:pic>
        <p:nvPicPr>
          <p:cNvPr descr="1.png" id="124" name="Shape 124"/>
          <p:cNvPicPr preferRelativeResize="0"/>
          <p:nvPr/>
        </p:nvPicPr>
        <p:blipFill>
          <a:blip r:embed="rId3">
            <a:alphaModFix/>
          </a:blip>
          <a:stretch>
            <a:fillRect/>
          </a:stretch>
        </p:blipFill>
        <p:spPr>
          <a:xfrm>
            <a:off x="311700" y="1750050"/>
            <a:ext cx="5324749" cy="2466099"/>
          </a:xfrm>
          <a:prstGeom prst="rect">
            <a:avLst/>
          </a:prstGeom>
          <a:noFill/>
          <a:ln>
            <a:noFill/>
          </a:ln>
        </p:spPr>
      </p:pic>
      <p:pic>
        <p:nvPicPr>
          <p:cNvPr descr="3.png" id="125" name="Shape 125"/>
          <p:cNvPicPr preferRelativeResize="0"/>
          <p:nvPr/>
        </p:nvPicPr>
        <p:blipFill>
          <a:blip r:embed="rId4">
            <a:alphaModFix/>
          </a:blip>
          <a:stretch>
            <a:fillRect/>
          </a:stretch>
        </p:blipFill>
        <p:spPr>
          <a:xfrm>
            <a:off x="6417824" y="410000"/>
            <a:ext cx="2267475" cy="2185899"/>
          </a:xfrm>
          <a:prstGeom prst="rect">
            <a:avLst/>
          </a:prstGeom>
          <a:noFill/>
          <a:ln>
            <a:noFill/>
          </a:ln>
        </p:spPr>
      </p:pic>
      <p:pic>
        <p:nvPicPr>
          <p:cNvPr descr="5.png" id="126" name="Shape 126"/>
          <p:cNvPicPr preferRelativeResize="0"/>
          <p:nvPr/>
        </p:nvPicPr>
        <p:blipFill>
          <a:blip r:embed="rId5">
            <a:alphaModFix/>
          </a:blip>
          <a:stretch>
            <a:fillRect/>
          </a:stretch>
        </p:blipFill>
        <p:spPr>
          <a:xfrm>
            <a:off x="6478300" y="2910235"/>
            <a:ext cx="2003275" cy="198196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Country Statistics</a:t>
            </a:r>
          </a:p>
        </p:txBody>
      </p:sp>
      <p:sp>
        <p:nvSpPr>
          <p:cNvPr id="132" name="Shape 132"/>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indent="-228600" lvl="0" marL="457200" rtl="0">
              <a:spcBef>
                <a:spcPts val="0"/>
              </a:spcBef>
              <a:buAutoNum type="arabicPeriod"/>
            </a:pPr>
            <a:r>
              <a:rPr lang="en"/>
              <a:t>The countries that are represented in this dataset largely consist of an aging population. The largest groups are people with mean ages 47 years and 52 years.</a:t>
            </a:r>
          </a:p>
          <a:p>
            <a:pPr indent="-228600" lvl="0" marL="457200" rtl="0">
              <a:spcBef>
                <a:spcPts val="0"/>
              </a:spcBef>
              <a:buAutoNum type="arabicPeriod"/>
            </a:pPr>
            <a:r>
              <a:rPr lang="en"/>
              <a:t>One very interesting thing to note is that the sex ratio is skewed towards men for younger age groups but as the mean age increases, the ratio skews more towards women. Women indeed live longer than men.</a:t>
            </a:r>
          </a:p>
          <a:p>
            <a:pPr indent="-228600" lvl="0" marL="457200" rtl="0">
              <a:spcBef>
                <a:spcPts val="0"/>
              </a:spcBef>
              <a:buAutoNum type="arabicPeriod"/>
            </a:pPr>
            <a:r>
              <a:rPr lang="en"/>
              <a:t>There is a negative correlation between country preference and country distance.</a:t>
            </a:r>
          </a:p>
          <a:p>
            <a:pPr indent="-228600" lvl="0" marL="457200" rtl="0">
              <a:spcBef>
                <a:spcPts val="0"/>
              </a:spcBef>
              <a:buAutoNum type="arabicPeriod"/>
            </a:pPr>
            <a:r>
              <a:rPr lang="en"/>
              <a:t>The correlation is more complicated for language levenshtein distance (Negative including US but positive excluding it).</a:t>
            </a: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Device Usage during Sessions</a:t>
            </a:r>
          </a:p>
        </p:txBody>
      </p:sp>
      <p:pic>
        <p:nvPicPr>
          <p:cNvPr descr="9.png" id="138" name="Shape 138"/>
          <p:cNvPicPr preferRelativeResize="0"/>
          <p:nvPr/>
        </p:nvPicPr>
        <p:blipFill>
          <a:blip r:embed="rId3">
            <a:alphaModFix/>
          </a:blip>
          <a:stretch>
            <a:fillRect/>
          </a:stretch>
        </p:blipFill>
        <p:spPr>
          <a:xfrm>
            <a:off x="793450" y="1318328"/>
            <a:ext cx="7141099" cy="3478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Destination Popularities</a:t>
            </a:r>
          </a:p>
        </p:txBody>
      </p:sp>
      <p:pic>
        <p:nvPicPr>
          <p:cNvPr descr="10.png" id="144" name="Shape 144"/>
          <p:cNvPicPr preferRelativeResize="0"/>
          <p:nvPr/>
        </p:nvPicPr>
        <p:blipFill>
          <a:blip r:embed="rId3">
            <a:alphaModFix/>
          </a:blip>
          <a:stretch>
            <a:fillRect/>
          </a:stretch>
        </p:blipFill>
        <p:spPr>
          <a:xfrm>
            <a:off x="1132100" y="1170200"/>
            <a:ext cx="7080624" cy="36240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Gender</a:t>
            </a:r>
          </a:p>
        </p:txBody>
      </p:sp>
      <p:pic>
        <p:nvPicPr>
          <p:cNvPr descr="12.png" id="150" name="Shape 150"/>
          <p:cNvPicPr preferRelativeResize="0"/>
          <p:nvPr/>
        </p:nvPicPr>
        <p:blipFill>
          <a:blip r:embed="rId3">
            <a:alphaModFix/>
          </a:blip>
          <a:stretch>
            <a:fillRect/>
          </a:stretch>
        </p:blipFill>
        <p:spPr>
          <a:xfrm>
            <a:off x="272075" y="1342175"/>
            <a:ext cx="4079150" cy="3226800"/>
          </a:xfrm>
          <a:prstGeom prst="rect">
            <a:avLst/>
          </a:prstGeom>
          <a:noFill/>
          <a:ln>
            <a:noFill/>
          </a:ln>
        </p:spPr>
      </p:pic>
      <p:pic>
        <p:nvPicPr>
          <p:cNvPr descr="11.png" id="151" name="Shape 151"/>
          <p:cNvPicPr preferRelativeResize="0"/>
          <p:nvPr/>
        </p:nvPicPr>
        <p:blipFill>
          <a:blip r:embed="rId4">
            <a:alphaModFix/>
          </a:blip>
          <a:stretch>
            <a:fillRect/>
          </a:stretch>
        </p:blipFill>
        <p:spPr>
          <a:xfrm>
            <a:off x="4613374" y="1654000"/>
            <a:ext cx="4218924" cy="2742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