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82875CD-AF90-4ECD-946C-8C53E46422EE}">
  <a:tblStyle styleId="{682875CD-AF90-4ECD-946C-8C53E46422E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lvl="0">
              <a:spcBef>
                <a:spcPts val="0"/>
              </a:spcBef>
              <a:buNone/>
            </a:pPr>
            <a:r>
              <a:rPr lang="en"/>
              <a:t>Airbnb New User Bookings</a:t>
            </a:r>
          </a:p>
        </p:txBody>
      </p:sp>
      <p:sp>
        <p:nvSpPr>
          <p:cNvPr id="86" name="Shape 8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lvl="0">
              <a:spcBef>
                <a:spcPts val="0"/>
              </a:spcBef>
              <a:buNone/>
            </a:pPr>
            <a:r>
              <a:rPr lang="en"/>
              <a:t>Predicting User Destinations from the Airbnb Dataset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Gender Insights</a:t>
            </a:r>
          </a:p>
        </p:txBody>
      </p:sp>
      <p:sp>
        <p:nvSpPr>
          <p:cNvPr id="157" name="Shape 157"/>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P</a:t>
            </a:r>
            <a:r>
              <a:rPr lang="en"/>
              <a:t>eople who haven't marked their gender are less likely to book an Airbnb.</a:t>
            </a:r>
          </a:p>
          <a:p>
            <a:pPr indent="-228600" lvl="0" marL="457200" rtl="0">
              <a:spcBef>
                <a:spcPts val="0"/>
              </a:spcBef>
              <a:buAutoNum type="arabicPeriod"/>
            </a:pPr>
            <a:r>
              <a:rPr lang="en"/>
              <a:t>People who have marked themselves as 'other' are more likely than any other group to make a booking.</a:t>
            </a:r>
          </a:p>
          <a:p>
            <a:pPr indent="-228600" lvl="0" marL="457200">
              <a:spcBef>
                <a:spcPts val="0"/>
              </a:spcBef>
              <a:buAutoNum type="arabicPeriod"/>
            </a:pPr>
            <a:r>
              <a:rPr lang="en"/>
              <a:t>There are more identified female users than male users.</a:t>
            </a:r>
          </a:p>
          <a:p>
            <a:pPr lvl="0">
              <a:spcBef>
                <a:spcPts val="0"/>
              </a:spcBef>
              <a:buNone/>
            </a:pPr>
            <a:r>
              <a:t/>
            </a:r>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Age</a:t>
            </a:r>
          </a:p>
        </p:txBody>
      </p:sp>
      <p:pic>
        <p:nvPicPr>
          <p:cNvPr descr="15.png" id="163" name="Shape 163"/>
          <p:cNvPicPr preferRelativeResize="0"/>
          <p:nvPr/>
        </p:nvPicPr>
        <p:blipFill>
          <a:blip r:embed="rId3">
            <a:alphaModFix/>
          </a:blip>
          <a:stretch>
            <a:fillRect/>
          </a:stretch>
        </p:blipFill>
        <p:spPr>
          <a:xfrm>
            <a:off x="311700" y="1932200"/>
            <a:ext cx="2667000" cy="2105025"/>
          </a:xfrm>
          <a:prstGeom prst="rect">
            <a:avLst/>
          </a:prstGeom>
          <a:noFill/>
          <a:ln>
            <a:noFill/>
          </a:ln>
        </p:spPr>
      </p:pic>
      <p:pic>
        <p:nvPicPr>
          <p:cNvPr descr="14.png" id="164" name="Shape 164"/>
          <p:cNvPicPr preferRelativeResize="0"/>
          <p:nvPr/>
        </p:nvPicPr>
        <p:blipFill>
          <a:blip r:embed="rId4">
            <a:alphaModFix/>
          </a:blip>
          <a:stretch>
            <a:fillRect/>
          </a:stretch>
        </p:blipFill>
        <p:spPr>
          <a:xfrm>
            <a:off x="3143200" y="928300"/>
            <a:ext cx="5860500" cy="31838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Age Insights</a:t>
            </a:r>
          </a:p>
        </p:txBody>
      </p:sp>
      <p:sp>
        <p:nvSpPr>
          <p:cNvPr id="170" name="Shape 17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Great Britain has the highest average age of travellers.</a:t>
            </a:r>
          </a:p>
          <a:p>
            <a:pPr indent="-228600" lvl="0" marL="457200" rtl="0">
              <a:spcBef>
                <a:spcPts val="0"/>
              </a:spcBef>
              <a:buAutoNum type="arabicPeriod"/>
            </a:pPr>
            <a:r>
              <a:rPr lang="en"/>
              <a:t>Spain is more popular amongst younger travellers.</a:t>
            </a:r>
          </a:p>
          <a:p>
            <a:pPr indent="-228600" lvl="0" marL="457200" rtl="0">
              <a:spcBef>
                <a:spcPts val="0"/>
              </a:spcBef>
              <a:buAutoNum type="arabicPeriod"/>
            </a:pPr>
            <a:r>
              <a:rPr lang="en"/>
              <a:t>People who have not disclosed their ages are least likely to book an Airbnb.</a:t>
            </a:r>
          </a:p>
          <a:p>
            <a:pPr indent="-228600" lvl="0" marL="457200" rtl="0">
              <a:spcBef>
                <a:spcPts val="0"/>
              </a:spcBef>
              <a:buAutoNum type="arabicPeriod"/>
            </a:pPr>
            <a:r>
              <a:rPr lang="en"/>
              <a:t>Out of the users whose age we know, Middle Aged People are most likely to book an Airbnb although it must be noted that there isn't a very significant difference amongst the three groups.</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Signup Method</a:t>
            </a:r>
          </a:p>
        </p:txBody>
      </p:sp>
      <p:sp>
        <p:nvSpPr>
          <p:cNvPr id="176" name="Shape 176"/>
          <p:cNvSpPr txBox="1"/>
          <p:nvPr>
            <p:ph idx="2" type="body"/>
          </p:nvPr>
        </p:nvSpPr>
        <p:spPr>
          <a:xfrm>
            <a:off x="4832400" y="1871025"/>
            <a:ext cx="39999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Basic and Facebook are the most popular methods of Signup. </a:t>
            </a:r>
          </a:p>
          <a:p>
            <a:pPr indent="-228600" lvl="0" marL="457200" rtl="0">
              <a:spcBef>
                <a:spcPts val="0"/>
              </a:spcBef>
              <a:buAutoNum type="arabicPeriod"/>
            </a:pPr>
            <a:r>
              <a:rPr lang="en"/>
              <a:t>People who use the Basic Method are the most likely to book an Airbnb.</a:t>
            </a:r>
          </a:p>
          <a:p>
            <a:pPr indent="-228600" lvl="0" marL="457200">
              <a:spcBef>
                <a:spcPts val="0"/>
              </a:spcBef>
              <a:buAutoNum type="arabicPeriod"/>
            </a:pPr>
            <a:r>
              <a:rPr lang="en"/>
              <a:t>People signing up using Google are the least.</a:t>
            </a:r>
          </a:p>
        </p:txBody>
      </p:sp>
      <p:pic>
        <p:nvPicPr>
          <p:cNvPr descr="16.png" id="177" name="Shape 177"/>
          <p:cNvPicPr preferRelativeResize="0"/>
          <p:nvPr/>
        </p:nvPicPr>
        <p:blipFill>
          <a:blip r:embed="rId3">
            <a:alphaModFix/>
          </a:blip>
          <a:stretch>
            <a:fillRect/>
          </a:stretch>
        </p:blipFill>
        <p:spPr>
          <a:xfrm>
            <a:off x="454800" y="1523113"/>
            <a:ext cx="3486150"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Languages</a:t>
            </a:r>
          </a:p>
        </p:txBody>
      </p:sp>
      <p:sp>
        <p:nvSpPr>
          <p:cNvPr id="183" name="Shape 183"/>
          <p:cNvSpPr txBox="1"/>
          <p:nvPr>
            <p:ph idx="2" type="body"/>
          </p:nvPr>
        </p:nvSpPr>
        <p:spPr>
          <a:xfrm>
            <a:off x="4917075" y="1580725"/>
            <a:ext cx="39999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We see that people who speak Croatian and Indonesian made almost no bookings.</a:t>
            </a:r>
          </a:p>
          <a:p>
            <a:pPr indent="-228600" lvl="0" marL="457200" rtl="0">
              <a:spcBef>
                <a:spcPts val="0"/>
              </a:spcBef>
              <a:buAutoNum type="arabicPeriod"/>
            </a:pPr>
            <a:r>
              <a:rPr lang="en"/>
              <a:t>People who spoke Finnish made the most bookings amongst all languages. </a:t>
            </a:r>
          </a:p>
          <a:p>
            <a:pPr indent="-228600" lvl="0" marL="457200" rtl="0">
              <a:spcBef>
                <a:spcPts val="0"/>
              </a:spcBef>
              <a:buAutoNum type="arabicPeriod"/>
            </a:pPr>
            <a:r>
              <a:rPr lang="en"/>
              <a:t>The large number of languages is also surprising considering that Americans usually converse and interact with their apps primarily in English.</a:t>
            </a:r>
          </a:p>
        </p:txBody>
      </p:sp>
      <p:pic>
        <p:nvPicPr>
          <p:cNvPr descr="17.png" id="184" name="Shape 184"/>
          <p:cNvPicPr preferRelativeResize="0"/>
          <p:nvPr/>
        </p:nvPicPr>
        <p:blipFill>
          <a:blip r:embed="rId3">
            <a:alphaModFix/>
          </a:blip>
          <a:stretch>
            <a:fillRect/>
          </a:stretch>
        </p:blipFill>
        <p:spPr>
          <a:xfrm>
            <a:off x="187575" y="1399288"/>
            <a:ext cx="4248150" cy="300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Affiliate Channels</a:t>
            </a:r>
          </a:p>
        </p:txBody>
      </p:sp>
      <p:sp>
        <p:nvSpPr>
          <p:cNvPr id="190" name="Shape 190"/>
          <p:cNvSpPr txBox="1"/>
          <p:nvPr>
            <p:ph idx="2" type="body"/>
          </p:nvPr>
        </p:nvSpPr>
        <p:spPr>
          <a:xfrm>
            <a:off x="4173000" y="1446575"/>
            <a:ext cx="4659300" cy="34632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The Direct Channel has the most number of conversions to bookings whereas the Content Channel has the least.</a:t>
            </a:r>
          </a:p>
          <a:p>
            <a:pPr indent="-228600" lvl="0" marL="457200" rtl="0">
              <a:spcBef>
                <a:spcPts val="0"/>
              </a:spcBef>
              <a:buAutoNum type="arabicPeriod"/>
            </a:pPr>
            <a:r>
              <a:rPr lang="en"/>
              <a:t>Direct and Google are the most popular affiliate providers.</a:t>
            </a:r>
          </a:p>
          <a:p>
            <a:pPr indent="-228600" lvl="0" marL="457200" rtl="0">
              <a:spcBef>
                <a:spcPts val="0"/>
              </a:spcBef>
              <a:buAutoNum type="arabicPeriod"/>
            </a:pPr>
            <a:r>
              <a:rPr lang="en"/>
              <a:t>Wayn has the least percentage of conversions whereas Daum has the most. </a:t>
            </a:r>
          </a:p>
          <a:p>
            <a:pPr indent="-228600" lvl="0" marL="457200" rtl="0">
              <a:spcBef>
                <a:spcPts val="0"/>
              </a:spcBef>
              <a:buAutoNum type="arabicPeriod"/>
            </a:pPr>
            <a:r>
              <a:rPr lang="en"/>
              <a:t>Apart from the above, Google and Craigslist have a good percentage of conversions.</a:t>
            </a:r>
          </a:p>
          <a:p>
            <a:pPr indent="-228600" lvl="0" marL="457200" rtl="0">
              <a:spcBef>
                <a:spcPts val="0"/>
              </a:spcBef>
              <a:buAutoNum type="arabicPeriod"/>
            </a:pPr>
            <a:r>
              <a:rPr lang="en"/>
              <a:t>People with Marketing affiliates were most likely to book. People whose first affiliate was tracked as Local Ops or was Unknown were least likely.</a:t>
            </a:r>
          </a:p>
          <a:p>
            <a:pPr lvl="0">
              <a:spcBef>
                <a:spcPts val="0"/>
              </a:spcBef>
              <a:buNone/>
            </a:pPr>
            <a:r>
              <a:t/>
            </a:r>
            <a:endParaRPr/>
          </a:p>
        </p:txBody>
      </p:sp>
      <p:pic>
        <p:nvPicPr>
          <p:cNvPr descr="22.png" id="191" name="Shape 191"/>
          <p:cNvPicPr preferRelativeResize="0"/>
          <p:nvPr/>
        </p:nvPicPr>
        <p:blipFill>
          <a:blip r:embed="rId3">
            <a:alphaModFix/>
          </a:blip>
          <a:stretch>
            <a:fillRect/>
          </a:stretch>
        </p:blipFill>
        <p:spPr>
          <a:xfrm>
            <a:off x="430600" y="1446575"/>
            <a:ext cx="3355000" cy="280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Devices</a:t>
            </a:r>
          </a:p>
        </p:txBody>
      </p:sp>
      <p:sp>
        <p:nvSpPr>
          <p:cNvPr id="197" name="Shape 197"/>
          <p:cNvSpPr txBox="1"/>
          <p:nvPr>
            <p:ph idx="1" type="body"/>
          </p:nvPr>
        </p:nvSpPr>
        <p:spPr>
          <a:xfrm>
            <a:off x="311700" y="1229975"/>
            <a:ext cx="39999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Users using the Web App are most likely to book an Airbnb whereas Android Users are least likely to do so. </a:t>
            </a:r>
          </a:p>
          <a:p>
            <a:pPr indent="-228600" lvl="0" marL="457200" rtl="0">
              <a:spcBef>
                <a:spcPts val="0"/>
              </a:spcBef>
              <a:buAutoNum type="arabicPeriod"/>
            </a:pPr>
            <a:r>
              <a:rPr lang="en"/>
              <a:t>People with an Android Phone or whose devices were unknown bought fewer Airbnbs. People on Desktops (Mac or otherwise) bought more.</a:t>
            </a:r>
          </a:p>
          <a:p>
            <a:pPr indent="-228600" lvl="0" marL="457200" rtl="0">
              <a:spcBef>
                <a:spcPts val="0"/>
              </a:spcBef>
              <a:buAutoNum type="arabicPeriod"/>
            </a:pPr>
            <a:r>
              <a:rPr lang="en"/>
              <a:t>This strongly suggests that users on their desktop will be more likely to book an Airbnb and Apple Users are more prone to buying on the website whereas Android Users are the least.</a:t>
            </a:r>
          </a:p>
          <a:p>
            <a:pPr lvl="0">
              <a:spcBef>
                <a:spcPts val="0"/>
              </a:spcBef>
              <a:buNone/>
            </a:pPr>
            <a:r>
              <a:t/>
            </a:r>
            <a:endParaRPr/>
          </a:p>
        </p:txBody>
      </p:sp>
      <p:pic>
        <p:nvPicPr>
          <p:cNvPr id="198" name="Shape 198"/>
          <p:cNvPicPr preferRelativeResize="0"/>
          <p:nvPr/>
        </p:nvPicPr>
        <p:blipFill>
          <a:blip r:embed="rId3">
            <a:alphaModFix/>
          </a:blip>
          <a:stretch>
            <a:fillRect/>
          </a:stretch>
        </p:blipFill>
        <p:spPr>
          <a:xfrm>
            <a:off x="5080075" y="197875"/>
            <a:ext cx="3410850" cy="2340000"/>
          </a:xfrm>
          <a:prstGeom prst="rect">
            <a:avLst/>
          </a:prstGeom>
          <a:noFill/>
          <a:ln>
            <a:noFill/>
          </a:ln>
        </p:spPr>
      </p:pic>
      <p:pic>
        <p:nvPicPr>
          <p:cNvPr id="199" name="Shape 199"/>
          <p:cNvPicPr preferRelativeResize="0"/>
          <p:nvPr/>
        </p:nvPicPr>
        <p:blipFill>
          <a:blip r:embed="rId4">
            <a:alphaModFix/>
          </a:blip>
          <a:stretch>
            <a:fillRect/>
          </a:stretch>
        </p:blipFill>
        <p:spPr>
          <a:xfrm>
            <a:off x="5404648" y="2779751"/>
            <a:ext cx="2855409" cy="220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Trends of users booking Airbnbs</a:t>
            </a:r>
          </a:p>
        </p:txBody>
      </p:sp>
      <p:pic>
        <p:nvPicPr>
          <p:cNvPr id="205" name="Shape 205"/>
          <p:cNvPicPr preferRelativeResize="0"/>
          <p:nvPr/>
        </p:nvPicPr>
        <p:blipFill>
          <a:blip r:embed="rId3">
            <a:alphaModFix/>
          </a:blip>
          <a:stretch>
            <a:fillRect/>
          </a:stretch>
        </p:blipFill>
        <p:spPr>
          <a:xfrm>
            <a:off x="1120000" y="1544350"/>
            <a:ext cx="6364950" cy="313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598100" y="2152347"/>
            <a:ext cx="8222100" cy="838800"/>
          </a:xfrm>
          <a:prstGeom prst="rect">
            <a:avLst/>
          </a:prstGeom>
        </p:spPr>
        <p:txBody>
          <a:bodyPr anchorCtr="0" anchor="ctr" bIns="91425" lIns="91425" rIns="91425" wrap="square" tIns="91425">
            <a:noAutofit/>
          </a:bodyPr>
          <a:lstStyle/>
          <a:p>
            <a:pPr lvl="0">
              <a:spcBef>
                <a:spcPts val="0"/>
              </a:spcBef>
              <a:buNone/>
            </a:pPr>
            <a:r>
              <a:rPr lang="en"/>
              <a:t>Feature Engineering and ML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Session Data</a:t>
            </a:r>
          </a:p>
        </p:txBody>
      </p:sp>
      <p:sp>
        <p:nvSpPr>
          <p:cNvPr id="216" name="Shape 21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sz="1400"/>
              <a:t>The following features were constructed from the session data:</a:t>
            </a:r>
          </a:p>
          <a:p>
            <a:pPr indent="-317500" lvl="0" marL="457200" rtl="0">
              <a:spcBef>
                <a:spcPts val="0"/>
              </a:spcBef>
              <a:buSzPct val="100000"/>
              <a:buAutoNum type="arabicPeriod"/>
            </a:pPr>
            <a:r>
              <a:rPr lang="en" sz="1400"/>
              <a:t>Number of Sessions: The total number of sessions registered by the user.</a:t>
            </a:r>
          </a:p>
          <a:p>
            <a:pPr indent="-317500" lvl="0" marL="457200" rtl="0">
              <a:spcBef>
                <a:spcPts val="0"/>
              </a:spcBef>
              <a:buSzPct val="100000"/>
              <a:buAutoNum type="arabicPeriod"/>
            </a:pPr>
            <a:r>
              <a:rPr lang="en" sz="1400"/>
              <a:t>Number of types of Sessions: The distinct types of activities logged by a particular user.</a:t>
            </a:r>
          </a:p>
          <a:p>
            <a:pPr indent="-317500" lvl="0" marL="457200" rtl="0">
              <a:spcBef>
                <a:spcPts val="0"/>
              </a:spcBef>
              <a:buSzPct val="100000"/>
              <a:buAutoNum type="arabicPeriod"/>
            </a:pPr>
            <a:r>
              <a:rPr lang="en" sz="1400"/>
              <a:t>Total Seconds: The total amount of time spent by the user on Airbnb</a:t>
            </a:r>
          </a:p>
          <a:p>
            <a:pPr indent="-317500" lvl="0" marL="457200" rtl="0">
              <a:spcBef>
                <a:spcPts val="0"/>
              </a:spcBef>
              <a:buSzPct val="100000"/>
              <a:buAutoNum type="arabicPeriod"/>
            </a:pPr>
            <a:r>
              <a:rPr lang="en" sz="1400"/>
              <a:t>Average Seconds: The average amount of time spent in each session by the user.</a:t>
            </a:r>
          </a:p>
          <a:p>
            <a:pPr indent="-317500" lvl="0" marL="457200" rtl="0">
              <a:spcBef>
                <a:spcPts val="0"/>
              </a:spcBef>
              <a:buSzPct val="100000"/>
              <a:buAutoNum type="arabicPeriod"/>
            </a:pPr>
            <a:r>
              <a:rPr lang="en" sz="1400"/>
              <a:t>Short Sessions: The number of sessions which were less than 5 minutes long.</a:t>
            </a:r>
          </a:p>
          <a:p>
            <a:pPr indent="-317500" lvl="0" marL="457200" rtl="0">
              <a:spcBef>
                <a:spcPts val="0"/>
              </a:spcBef>
              <a:buSzPct val="100000"/>
              <a:buAutoNum type="arabicPeriod"/>
            </a:pPr>
            <a:r>
              <a:rPr lang="en" sz="1400"/>
              <a:t>Long Sessions: The number of sessions which were more than 2000 seconds (or 33 minutes and 20 seconds) long.</a:t>
            </a:r>
          </a:p>
          <a:p>
            <a:pPr indent="-317500" lvl="0" marL="457200" rtl="0">
              <a:spcBef>
                <a:spcPts val="0"/>
              </a:spcBef>
              <a:buSzPct val="100000"/>
              <a:buAutoNum type="arabicPeriod"/>
            </a:pPr>
            <a:r>
              <a:rPr lang="en" sz="1400"/>
              <a:t>Number of Devices: The number of devices used by the user to use the website.</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The problem</a:t>
            </a:r>
          </a:p>
        </p:txBody>
      </p:sp>
      <p:grpSp>
        <p:nvGrpSpPr>
          <p:cNvPr id="92" name="Shape 92"/>
          <p:cNvGrpSpPr/>
          <p:nvPr/>
        </p:nvGrpSpPr>
        <p:grpSpPr>
          <a:xfrm>
            <a:off x="431925" y="1304875"/>
            <a:ext cx="2628925" cy="3416400"/>
            <a:chOff x="431925" y="1304875"/>
            <a:chExt cx="2628925" cy="3416400"/>
          </a:xfrm>
        </p:grpSpPr>
        <p:sp>
          <p:nvSpPr>
            <p:cNvPr id="93" name="Shape 93"/>
            <p:cNvSpPr txBox="1"/>
            <p:nvPr/>
          </p:nvSpPr>
          <p:spPr>
            <a:xfrm>
              <a:off x="431925" y="1304875"/>
              <a:ext cx="2628900" cy="464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a:off x="43195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idx="4294967295" type="body"/>
          </p:nvPr>
        </p:nvSpPr>
        <p:spPr>
          <a:xfrm>
            <a:off x="506425" y="1304875"/>
            <a:ext cx="2494500" cy="461400"/>
          </a:xfrm>
          <a:prstGeom prst="rect">
            <a:avLst/>
          </a:prstGeom>
        </p:spPr>
        <p:txBody>
          <a:bodyPr anchorCtr="0" anchor="t" bIns="91425" lIns="91425" rIns="91425" wrap="square" tIns="91425">
            <a:noAutofit/>
          </a:bodyPr>
          <a:lstStyle/>
          <a:p>
            <a:pPr lvl="0">
              <a:spcBef>
                <a:spcPts val="0"/>
              </a:spcBef>
              <a:spcAft>
                <a:spcPts val="0"/>
              </a:spcAft>
              <a:buNone/>
            </a:pPr>
            <a:r>
              <a:rPr lang="en">
                <a:solidFill>
                  <a:schemeClr val="lt1"/>
                </a:solidFill>
              </a:rPr>
              <a:t>Company</a:t>
            </a:r>
          </a:p>
        </p:txBody>
      </p:sp>
      <p:sp>
        <p:nvSpPr>
          <p:cNvPr id="96" name="Shape 96"/>
          <p:cNvSpPr txBox="1"/>
          <p:nvPr>
            <p:ph idx="4294967295" type="body"/>
          </p:nvPr>
        </p:nvSpPr>
        <p:spPr>
          <a:xfrm>
            <a:off x="508325" y="1850300"/>
            <a:ext cx="2478600" cy="2794800"/>
          </a:xfrm>
          <a:prstGeom prst="rect">
            <a:avLst/>
          </a:prstGeom>
        </p:spPr>
        <p:txBody>
          <a:bodyPr anchorCtr="0" anchor="t" bIns="91425" lIns="91425" rIns="91425" wrap="square" tIns="91425">
            <a:noAutofit/>
          </a:bodyPr>
          <a:lstStyle/>
          <a:p>
            <a:pPr lvl="0">
              <a:spcBef>
                <a:spcPts val="0"/>
              </a:spcBef>
              <a:buNone/>
            </a:pPr>
            <a:r>
              <a:rPr lang="en" sz="1600"/>
              <a:t>Airbnb is an online marketplace and hospitality service that enables people to lease or rent short-term lodging including vacation rentals, apartments, homestays, hostels, or hotel rooms, </a:t>
            </a:r>
          </a:p>
          <a:p>
            <a:pPr lvl="0">
              <a:spcBef>
                <a:spcPts val="0"/>
              </a:spcBef>
              <a:buNone/>
            </a:pPr>
            <a:r>
              <a:t/>
            </a:r>
            <a:endParaRPr sz="1600"/>
          </a:p>
          <a:p>
            <a:pPr lvl="0">
              <a:spcBef>
                <a:spcPts val="0"/>
              </a:spcBef>
              <a:buNone/>
            </a:pPr>
            <a:r>
              <a:t/>
            </a:r>
            <a:endParaRPr sz="1600"/>
          </a:p>
        </p:txBody>
      </p:sp>
      <p:grpSp>
        <p:nvGrpSpPr>
          <p:cNvPr id="97" name="Shape 97"/>
          <p:cNvGrpSpPr/>
          <p:nvPr/>
        </p:nvGrpSpPr>
        <p:grpSpPr>
          <a:xfrm>
            <a:off x="3320450" y="1304875"/>
            <a:ext cx="2632500" cy="3416400"/>
            <a:chOff x="3320450" y="1304875"/>
            <a:chExt cx="2632500" cy="3416400"/>
          </a:xfrm>
        </p:grpSpPr>
        <p:sp>
          <p:nvSpPr>
            <p:cNvPr id="98" name="Shape 98"/>
            <p:cNvSpPr txBox="1"/>
            <p:nvPr/>
          </p:nvSpPr>
          <p:spPr>
            <a:xfrm>
              <a:off x="3324050" y="1304875"/>
              <a:ext cx="2628900" cy="464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p:nvPr/>
          </p:nvSpPr>
          <p:spPr>
            <a:xfrm>
              <a:off x="332045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100" name="Shape 100"/>
          <p:cNvSpPr txBox="1"/>
          <p:nvPr>
            <p:ph idx="4294967295" type="body"/>
          </p:nvPr>
        </p:nvSpPr>
        <p:spPr>
          <a:xfrm>
            <a:off x="3389450" y="1304875"/>
            <a:ext cx="2494500" cy="461400"/>
          </a:xfrm>
          <a:prstGeom prst="rect">
            <a:avLst/>
          </a:prstGeom>
        </p:spPr>
        <p:txBody>
          <a:bodyPr anchorCtr="0" anchor="t" bIns="91425" lIns="91425" rIns="91425" wrap="square" tIns="91425">
            <a:noAutofit/>
          </a:bodyPr>
          <a:lstStyle/>
          <a:p>
            <a:pPr lvl="0">
              <a:spcBef>
                <a:spcPts val="0"/>
              </a:spcBef>
              <a:spcAft>
                <a:spcPts val="0"/>
              </a:spcAft>
              <a:buNone/>
            </a:pPr>
            <a:r>
              <a:rPr lang="en">
                <a:solidFill>
                  <a:schemeClr val="lt1"/>
                </a:solidFill>
              </a:rPr>
              <a:t>Goals</a:t>
            </a:r>
          </a:p>
        </p:txBody>
      </p:sp>
      <p:sp>
        <p:nvSpPr>
          <p:cNvPr id="101" name="Shape 101"/>
          <p:cNvSpPr txBox="1"/>
          <p:nvPr>
            <p:ph idx="4294967295" type="body"/>
          </p:nvPr>
        </p:nvSpPr>
        <p:spPr>
          <a:xfrm>
            <a:off x="3396775" y="1850300"/>
            <a:ext cx="2478600" cy="2794800"/>
          </a:xfrm>
          <a:prstGeom prst="rect">
            <a:avLst/>
          </a:prstGeom>
        </p:spPr>
        <p:txBody>
          <a:bodyPr anchorCtr="0" anchor="t" bIns="91425" lIns="91425" rIns="91425" wrap="square" tIns="91425">
            <a:noAutofit/>
          </a:bodyPr>
          <a:lstStyle/>
          <a:p>
            <a:pPr lvl="0" rtl="0">
              <a:spcBef>
                <a:spcPts val="0"/>
              </a:spcBef>
              <a:buNone/>
            </a:pPr>
            <a:r>
              <a:rPr lang="en" sz="1600"/>
              <a:t>Share more personalized content with community</a:t>
            </a:r>
          </a:p>
          <a:p>
            <a:pPr lvl="0" rtl="0">
              <a:spcBef>
                <a:spcPts val="0"/>
              </a:spcBef>
              <a:buNone/>
            </a:pPr>
            <a:r>
              <a:rPr lang="en" sz="1600"/>
              <a:t>Decrease the average time of booking</a:t>
            </a:r>
          </a:p>
          <a:p>
            <a:pPr lvl="0" rtl="0">
              <a:spcBef>
                <a:spcPts val="0"/>
              </a:spcBef>
              <a:buNone/>
            </a:pPr>
            <a:r>
              <a:rPr lang="en" sz="1600"/>
              <a:t>Better forecast demand</a:t>
            </a:r>
          </a:p>
          <a:p>
            <a:pPr lvl="0" rtl="0">
              <a:spcBef>
                <a:spcPts val="0"/>
              </a:spcBef>
              <a:buNone/>
            </a:pPr>
            <a:r>
              <a:t/>
            </a:r>
            <a:endParaRPr sz="1600"/>
          </a:p>
          <a:p>
            <a:pPr lvl="0" rtl="0">
              <a:spcBef>
                <a:spcPts val="0"/>
              </a:spcBef>
              <a:buNone/>
            </a:pPr>
            <a:r>
              <a:t/>
            </a:r>
            <a:endParaRPr sz="1600"/>
          </a:p>
        </p:txBody>
      </p:sp>
      <p:grpSp>
        <p:nvGrpSpPr>
          <p:cNvPr id="102" name="Shape 102"/>
          <p:cNvGrpSpPr/>
          <p:nvPr/>
        </p:nvGrpSpPr>
        <p:grpSpPr>
          <a:xfrm>
            <a:off x="6212550" y="1304875"/>
            <a:ext cx="2632500" cy="3416400"/>
            <a:chOff x="6212550" y="1304875"/>
            <a:chExt cx="2632500" cy="3416400"/>
          </a:xfrm>
        </p:grpSpPr>
        <p:sp>
          <p:nvSpPr>
            <p:cNvPr id="103" name="Shape 103"/>
            <p:cNvSpPr/>
            <p:nvPr/>
          </p:nvSpPr>
          <p:spPr>
            <a:xfrm>
              <a:off x="621540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4" name="Shape 104"/>
            <p:cNvSpPr txBox="1"/>
            <p:nvPr/>
          </p:nvSpPr>
          <p:spPr>
            <a:xfrm>
              <a:off x="6212550" y="1304875"/>
              <a:ext cx="2632500" cy="464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05" name="Shape 105"/>
          <p:cNvSpPr txBox="1"/>
          <p:nvPr>
            <p:ph idx="4294967295" type="body"/>
          </p:nvPr>
        </p:nvSpPr>
        <p:spPr>
          <a:xfrm>
            <a:off x="6272475" y="1304875"/>
            <a:ext cx="2494500" cy="461400"/>
          </a:xfrm>
          <a:prstGeom prst="rect">
            <a:avLst/>
          </a:prstGeom>
        </p:spPr>
        <p:txBody>
          <a:bodyPr anchorCtr="0" anchor="t" bIns="91425" lIns="91425" rIns="91425" wrap="square" tIns="91425">
            <a:noAutofit/>
          </a:bodyPr>
          <a:lstStyle/>
          <a:p>
            <a:pPr lvl="0">
              <a:spcBef>
                <a:spcPts val="0"/>
              </a:spcBef>
              <a:spcAft>
                <a:spcPts val="0"/>
              </a:spcAft>
              <a:buNone/>
            </a:pPr>
            <a:r>
              <a:rPr lang="en">
                <a:solidFill>
                  <a:schemeClr val="lt1"/>
                </a:solidFill>
              </a:rPr>
              <a:t>Problem statement</a:t>
            </a:r>
          </a:p>
        </p:txBody>
      </p:sp>
      <p:sp>
        <p:nvSpPr>
          <p:cNvPr id="106" name="Shape 106"/>
          <p:cNvSpPr txBox="1"/>
          <p:nvPr>
            <p:ph idx="4294967295" type="body"/>
          </p:nvPr>
        </p:nvSpPr>
        <p:spPr>
          <a:xfrm>
            <a:off x="6286400" y="1850300"/>
            <a:ext cx="2478600" cy="2794800"/>
          </a:xfrm>
          <a:prstGeom prst="rect">
            <a:avLst/>
          </a:prstGeom>
        </p:spPr>
        <p:txBody>
          <a:bodyPr anchorCtr="0" anchor="t" bIns="91425" lIns="91425" rIns="91425" wrap="square" tIns="91425">
            <a:noAutofit/>
          </a:bodyPr>
          <a:lstStyle/>
          <a:p>
            <a:pPr lvl="0">
              <a:spcBef>
                <a:spcPts val="0"/>
              </a:spcBef>
              <a:buNone/>
            </a:pPr>
            <a:r>
              <a:rPr lang="en" sz="1600"/>
              <a:t>Given data on the user and their sessions, predict which country the user will book his/her first Airbnb in.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Training Data</a:t>
            </a:r>
          </a:p>
        </p:txBody>
      </p:sp>
      <p:sp>
        <p:nvSpPr>
          <p:cNvPr id="222" name="Shape 22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17500" lvl="0" marL="457200" rtl="0">
              <a:spcBef>
                <a:spcPts val="0"/>
              </a:spcBef>
              <a:buSzPct val="100000"/>
              <a:buAutoNum type="arabicPeriod"/>
            </a:pPr>
            <a:r>
              <a:rPr lang="en" sz="1400"/>
              <a:t>The Training dataset contained the bulk of the feature engineering performed to come up with the final training dataset. </a:t>
            </a:r>
          </a:p>
          <a:p>
            <a:pPr indent="-317500" lvl="0" marL="457200" rtl="0">
              <a:spcBef>
                <a:spcPts val="0"/>
              </a:spcBef>
              <a:buSzPct val="100000"/>
              <a:buAutoNum type="arabicPeriod"/>
            </a:pPr>
            <a:r>
              <a:rPr lang="en" sz="1400"/>
              <a:t>All the date features were removed as they were not of too much use to us considering that the test dataset begins somewhere during mid 2014. So all our analysis regarding users dating back to 2010 is moot. </a:t>
            </a:r>
          </a:p>
          <a:p>
            <a:pPr indent="-317500" lvl="0" marL="457200" rtl="0">
              <a:spcBef>
                <a:spcPts val="0"/>
              </a:spcBef>
              <a:buSzPct val="100000"/>
              <a:buAutoNum type="arabicPeriod"/>
            </a:pPr>
            <a:r>
              <a:rPr lang="en" sz="1400"/>
              <a:t>From the insights gained in the exploratory data analysis section, the number of categories were reduced for each variable in such a way so as to increase disparity. </a:t>
            </a:r>
          </a:p>
          <a:p>
            <a:pPr indent="-317500" lvl="0" marL="457200" rtl="0">
              <a:spcBef>
                <a:spcPts val="0"/>
              </a:spcBef>
              <a:buSzPct val="100000"/>
              <a:buAutoNum type="arabicPeriod"/>
            </a:pPr>
            <a:r>
              <a:rPr lang="en" sz="1400"/>
              <a:t>Continuous variables such as age were binned into groups. </a:t>
            </a:r>
          </a:p>
          <a:p>
            <a:pPr indent="-317500" lvl="0" marL="457200" rtl="0">
              <a:spcBef>
                <a:spcPts val="0"/>
              </a:spcBef>
              <a:buSzPct val="100000"/>
              <a:buAutoNum type="arabicPeriod"/>
            </a:pPr>
            <a:r>
              <a:rPr lang="en" sz="1400"/>
              <a:t>Finally, one hot encoding was performed on these categorical variables to arrive at the final training dataset.</a:t>
            </a:r>
          </a:p>
          <a:p>
            <a:pPr lvl="0" rtl="0">
              <a:spcBef>
                <a:spcPts val="0"/>
              </a:spcBef>
              <a:buNone/>
            </a:pPr>
            <a:r>
              <a:t/>
            </a:r>
            <a:endParaRP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Model Choice</a:t>
            </a:r>
          </a:p>
        </p:txBody>
      </p:sp>
      <p:sp>
        <p:nvSpPr>
          <p:cNvPr id="228" name="Shape 22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3 Models were tested for their accuracy: Logistic Regression, Random Forest Classifier and Gradient Boosting Classifier.</a:t>
            </a:r>
          </a:p>
          <a:p>
            <a:pPr indent="-228600" lvl="0" marL="457200" rtl="0">
              <a:spcBef>
                <a:spcPts val="0"/>
              </a:spcBef>
              <a:buAutoNum type="arabicPeriod"/>
            </a:pPr>
            <a:r>
              <a:rPr lang="en"/>
              <a:t>The Gradient Boosting classifier had the highest accuracy of close to 65% whereas Logistic Regression performed the worst with an accuracy less than 60%.</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Hyperparameter Tuning</a:t>
            </a:r>
          </a:p>
        </p:txBody>
      </p:sp>
      <p:sp>
        <p:nvSpPr>
          <p:cNvPr id="234" name="Shape 23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The Gradient Boosting Classifier was tuned for the following parameters:</a:t>
            </a:r>
          </a:p>
          <a:p>
            <a:pPr lvl="0">
              <a:spcBef>
                <a:spcPts val="0"/>
              </a:spcBef>
              <a:buNone/>
            </a:pPr>
            <a:r>
              <a:t/>
            </a:r>
            <a:endParaRPr/>
          </a:p>
        </p:txBody>
      </p:sp>
      <p:graphicFrame>
        <p:nvGraphicFramePr>
          <p:cNvPr id="235" name="Shape 235"/>
          <p:cNvGraphicFramePr/>
          <p:nvPr/>
        </p:nvGraphicFramePr>
        <p:xfrm>
          <a:off x="952500" y="1809750"/>
          <a:ext cx="3000000" cy="3000000"/>
        </p:xfrm>
        <a:graphic>
          <a:graphicData uri="http://schemas.openxmlformats.org/drawingml/2006/table">
            <a:tbl>
              <a:tblPr>
                <a:noFill/>
                <a:tableStyleId>{682875CD-AF90-4ECD-946C-8C53E46422EE}</a:tableStyleId>
              </a:tblPr>
              <a:tblGrid>
                <a:gridCol w="2413000"/>
                <a:gridCol w="2413000"/>
                <a:gridCol w="2413000"/>
              </a:tblGrid>
              <a:tr h="381000">
                <a:tc>
                  <a:txBody>
                    <a:bodyPr>
                      <a:noAutofit/>
                    </a:bodyPr>
                    <a:lstStyle/>
                    <a:p>
                      <a:pPr lvl="0">
                        <a:spcBef>
                          <a:spcPts val="0"/>
                        </a:spcBef>
                        <a:buNone/>
                      </a:pPr>
                      <a:r>
                        <a:rPr b="1" lang="en"/>
                        <a:t>Feature</a:t>
                      </a:r>
                    </a:p>
                  </a:txBody>
                  <a:tcPr marT="91425" marB="91425" marR="91425" marL="91425"/>
                </a:tc>
                <a:tc>
                  <a:txBody>
                    <a:bodyPr>
                      <a:noAutofit/>
                    </a:bodyPr>
                    <a:lstStyle/>
                    <a:p>
                      <a:pPr lvl="0">
                        <a:spcBef>
                          <a:spcPts val="0"/>
                        </a:spcBef>
                        <a:buNone/>
                      </a:pPr>
                      <a:r>
                        <a:rPr b="1" lang="en"/>
                        <a:t>Range</a:t>
                      </a:r>
                    </a:p>
                  </a:txBody>
                  <a:tcPr marT="91425" marB="91425" marR="91425" marL="91425"/>
                </a:tc>
                <a:tc>
                  <a:txBody>
                    <a:bodyPr>
                      <a:noAutofit/>
                    </a:bodyPr>
                    <a:lstStyle/>
                    <a:p>
                      <a:pPr lvl="0">
                        <a:spcBef>
                          <a:spcPts val="0"/>
                        </a:spcBef>
                        <a:buNone/>
                      </a:pPr>
                      <a:r>
                        <a:rPr b="1" lang="en"/>
                        <a:t>Best Value</a:t>
                      </a:r>
                    </a:p>
                  </a:txBody>
                  <a:tcPr marT="91425" marB="91425" marR="91425" marL="91425"/>
                </a:tc>
              </a:tr>
              <a:tr h="381000">
                <a:tc>
                  <a:txBody>
                    <a:bodyPr>
                      <a:noAutofit/>
                    </a:bodyPr>
                    <a:lstStyle/>
                    <a:p>
                      <a:pPr lvl="0">
                        <a:spcBef>
                          <a:spcPts val="0"/>
                        </a:spcBef>
                        <a:buNone/>
                      </a:pPr>
                      <a:r>
                        <a:rPr lang="en"/>
                        <a:t>n_estimators</a:t>
                      </a:r>
                    </a:p>
                  </a:txBody>
                  <a:tcPr marT="91425" marB="91425" marR="91425" marL="91425"/>
                </a:tc>
                <a:tc>
                  <a:txBody>
                    <a:bodyPr>
                      <a:noAutofit/>
                    </a:bodyPr>
                    <a:lstStyle/>
                    <a:p>
                      <a:pPr lvl="0">
                        <a:spcBef>
                          <a:spcPts val="0"/>
                        </a:spcBef>
                        <a:buNone/>
                      </a:pPr>
                      <a:r>
                        <a:rPr lang="en"/>
                        <a:t>100,200</a:t>
                      </a:r>
                    </a:p>
                  </a:txBody>
                  <a:tcPr marT="91425" marB="91425" marR="91425" marL="91425"/>
                </a:tc>
                <a:tc>
                  <a:txBody>
                    <a:bodyPr>
                      <a:noAutofit/>
                    </a:bodyPr>
                    <a:lstStyle/>
                    <a:p>
                      <a:pPr lvl="0">
                        <a:spcBef>
                          <a:spcPts val="0"/>
                        </a:spcBef>
                        <a:buNone/>
                      </a:pPr>
                      <a:r>
                        <a:rPr lang="en"/>
                        <a:t>200</a:t>
                      </a:r>
                    </a:p>
                  </a:txBody>
                  <a:tcPr marT="91425" marB="91425" marR="91425" marL="91425"/>
                </a:tc>
              </a:tr>
              <a:tr h="381000">
                <a:tc>
                  <a:txBody>
                    <a:bodyPr>
                      <a:noAutofit/>
                    </a:bodyPr>
                    <a:lstStyle/>
                    <a:p>
                      <a:pPr lvl="0">
                        <a:spcBef>
                          <a:spcPts val="0"/>
                        </a:spcBef>
                        <a:buNone/>
                      </a:pPr>
                      <a:r>
                        <a:rPr lang="en"/>
                        <a:t>max_depth</a:t>
                      </a:r>
                    </a:p>
                  </a:txBody>
                  <a:tcPr marT="91425" marB="91425" marR="91425" marL="91425"/>
                </a:tc>
                <a:tc>
                  <a:txBody>
                    <a:bodyPr>
                      <a:noAutofit/>
                    </a:bodyPr>
                    <a:lstStyle/>
                    <a:p>
                      <a:pPr lvl="0">
                        <a:spcBef>
                          <a:spcPts val="0"/>
                        </a:spcBef>
                        <a:buNone/>
                      </a:pPr>
                      <a:r>
                        <a:rPr lang="en"/>
                        <a:t>3,5</a:t>
                      </a:r>
                    </a:p>
                  </a:txBody>
                  <a:tcPr marT="91425" marB="91425" marR="91425" marL="91425"/>
                </a:tc>
                <a:tc>
                  <a:txBody>
                    <a:bodyPr>
                      <a:noAutofit/>
                    </a:bodyPr>
                    <a:lstStyle/>
                    <a:p>
                      <a:pPr lvl="0">
                        <a:spcBef>
                          <a:spcPts val="0"/>
                        </a:spcBef>
                        <a:buNone/>
                      </a:pPr>
                      <a:r>
                        <a:rPr lang="en"/>
                        <a:t>3</a:t>
                      </a:r>
                    </a:p>
                  </a:txBody>
                  <a:tcPr marT="91425" marB="91425" marR="91425" marL="91425"/>
                </a:tc>
              </a:tr>
              <a:tr h="381000">
                <a:tc>
                  <a:txBody>
                    <a:bodyPr>
                      <a:noAutofit/>
                    </a:bodyPr>
                    <a:lstStyle/>
                    <a:p>
                      <a:pPr lvl="0">
                        <a:spcBef>
                          <a:spcPts val="0"/>
                        </a:spcBef>
                        <a:buNone/>
                      </a:pPr>
                      <a:r>
                        <a:rPr lang="en"/>
                        <a:t>max_features</a:t>
                      </a:r>
                    </a:p>
                  </a:txBody>
                  <a:tcPr marT="91425" marB="91425" marR="91425" marL="91425"/>
                </a:tc>
                <a:tc>
                  <a:txBody>
                    <a:bodyPr>
                      <a:noAutofit/>
                    </a:bodyPr>
                    <a:lstStyle/>
                    <a:p>
                      <a:pPr lvl="0">
                        <a:spcBef>
                          <a:spcPts val="0"/>
                        </a:spcBef>
                        <a:buNone/>
                      </a:pPr>
                      <a:r>
                        <a:rPr lang="en"/>
                        <a:t>auto, log2</a:t>
                      </a:r>
                    </a:p>
                  </a:txBody>
                  <a:tcPr marT="91425" marB="91425" marR="91425" marL="91425"/>
                </a:tc>
                <a:tc>
                  <a:txBody>
                    <a:bodyPr>
                      <a:noAutofit/>
                    </a:bodyPr>
                    <a:lstStyle/>
                    <a:p>
                      <a:pPr lvl="0">
                        <a:spcBef>
                          <a:spcPts val="0"/>
                        </a:spcBef>
                        <a:buNone/>
                      </a:pPr>
                      <a:r>
                        <a:rPr lang="en"/>
                        <a:t>auto</a:t>
                      </a: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Testing and Final Score</a:t>
            </a:r>
          </a:p>
        </p:txBody>
      </p:sp>
      <p:sp>
        <p:nvSpPr>
          <p:cNvPr id="241" name="Shape 241"/>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The tuned classifier was used to predict outcomes on the test dataset.</a:t>
            </a:r>
          </a:p>
          <a:p>
            <a:pPr indent="-228600" lvl="0" marL="457200" rtl="0">
              <a:spcBef>
                <a:spcPts val="0"/>
              </a:spcBef>
              <a:buAutoNum type="arabicPeriod"/>
            </a:pPr>
            <a:r>
              <a:rPr lang="en"/>
              <a:t>T</a:t>
            </a:r>
            <a:r>
              <a:rPr lang="en"/>
              <a:t>he submission dataframe was constructed with the top 5 destinations for each users based on the value of their prediction probabilities. </a:t>
            </a:r>
          </a:p>
          <a:p>
            <a:pPr indent="-228600" lvl="0" marL="457200">
              <a:spcBef>
                <a:spcPts val="0"/>
              </a:spcBef>
              <a:buAutoNum type="arabicPeriod"/>
            </a:pPr>
            <a:r>
              <a:rPr lang="en"/>
              <a:t>This dataset was uploaded to Kaggle and the score achieved was 0.86527.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descr="score.png" id="246" name="Shape 246"/>
          <p:cNvPicPr preferRelativeResize="0"/>
          <p:nvPr/>
        </p:nvPicPr>
        <p:blipFill>
          <a:blip r:embed="rId3">
            <a:alphaModFix/>
          </a:blip>
          <a:stretch>
            <a:fillRect/>
          </a:stretch>
        </p:blipFill>
        <p:spPr>
          <a:xfrm>
            <a:off x="152400" y="1170150"/>
            <a:ext cx="8839199" cy="19477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Business Recommendations</a:t>
            </a:r>
          </a:p>
        </p:txBody>
      </p:sp>
      <p:sp>
        <p:nvSpPr>
          <p:cNvPr id="252" name="Shape 25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30200" lvl="0" marL="457200" rtl="0">
              <a:spcBef>
                <a:spcPts val="0"/>
              </a:spcBef>
              <a:buSzPct val="100000"/>
              <a:buAutoNum type="arabicPeriod"/>
            </a:pPr>
            <a:r>
              <a:rPr lang="en" sz="1600"/>
              <a:t>The majority of Airbnb's users are on Apple Devices. Additionally, Android users are the minority and don't book that often. It makes perfect business sense to invest more resources in improving the user experience of iOS apps. On the other hand, Airbnb could also investigate into the smaller conversion rate of Android Users and try to deduce some correlation with certain quirks of the Android Airbnb App.</a:t>
            </a:r>
          </a:p>
          <a:p>
            <a:pPr indent="-330200" lvl="0" marL="457200">
              <a:spcBef>
                <a:spcPts val="0"/>
              </a:spcBef>
              <a:buSzPct val="100000"/>
              <a:buAutoNum type="arabicPeriod"/>
            </a:pPr>
            <a:r>
              <a:rPr lang="en" sz="1600"/>
              <a:t>Desktop Users book far more often than other device users. This could mean that people use smaller devices for surfing and exploration and desktops to make the actual booking. The User Experience for the apps on different devices must be tuned accordingly to achieve best results.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Business Recommendations II</a:t>
            </a:r>
          </a:p>
        </p:txBody>
      </p:sp>
      <p:sp>
        <p:nvSpPr>
          <p:cNvPr id="258" name="Shape 25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30200" lvl="0" marL="457200" rtl="0">
              <a:spcBef>
                <a:spcPts val="0"/>
              </a:spcBef>
              <a:buSzPct val="100000"/>
              <a:buAutoNum type="arabicPeriod"/>
            </a:pPr>
            <a:r>
              <a:rPr lang="en" sz="1600"/>
              <a:t>Most of the Airbnb Users tend to book an Airbnb within the country. Therefore, it makes most sense to give the users more recommendations that are endemic to the country. American users should get more Experience and Host recommendations within the USA. This is not the case with the current Airbnb site where most recommendations are that of exotic locations in faraway places.</a:t>
            </a:r>
          </a:p>
          <a:p>
            <a:pPr indent="-330200" lvl="0" marL="457200" rtl="0">
              <a:spcBef>
                <a:spcPts val="0"/>
              </a:spcBef>
              <a:buSzPct val="100000"/>
              <a:buAutoNum type="arabicPeriod"/>
            </a:pPr>
            <a:r>
              <a:rPr lang="en" sz="1600"/>
              <a:t>People who haven't filled out their information such as Age and Gender are the least likely to book Airbnbs. This is likely due to the fact that they are only in the exploration stage. Maximum marketing effort must be aimed at these people and the most enticing yet affordable offers must be made to them to increase their rate of conversion.</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
              <a:t>Conclusions</a:t>
            </a:r>
          </a:p>
        </p:txBody>
      </p:sp>
      <p:sp>
        <p:nvSpPr>
          <p:cNvPr id="264" name="Shape 26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spcBef>
                <a:spcPts val="0"/>
              </a:spcBef>
              <a:buNone/>
            </a:pPr>
            <a:r>
              <a:rPr lang="en"/>
              <a:t>To summarize the following steps were performed to arrive at the final result:</a:t>
            </a:r>
          </a:p>
          <a:p>
            <a:pPr indent="-228600" lvl="0" marL="457200" rtl="0">
              <a:spcBef>
                <a:spcPts val="0"/>
              </a:spcBef>
              <a:buAutoNum type="arabicPeriod"/>
            </a:pPr>
            <a:r>
              <a:rPr lang="en"/>
              <a:t>Data Wrangling</a:t>
            </a:r>
          </a:p>
          <a:p>
            <a:pPr indent="-228600" lvl="0" marL="457200" rtl="0">
              <a:spcBef>
                <a:spcPts val="0"/>
              </a:spcBef>
              <a:buAutoNum type="arabicPeriod"/>
            </a:pPr>
            <a:r>
              <a:rPr lang="en"/>
              <a:t>Inferential Statistics</a:t>
            </a:r>
          </a:p>
          <a:p>
            <a:pPr indent="-228600" lvl="0" marL="457200" rtl="0">
              <a:spcBef>
                <a:spcPts val="0"/>
              </a:spcBef>
              <a:buAutoNum type="arabicPeriod"/>
            </a:pPr>
            <a:r>
              <a:rPr lang="en"/>
              <a:t>Exploratory Data Analysis</a:t>
            </a:r>
          </a:p>
          <a:p>
            <a:pPr indent="-228600" lvl="0" marL="457200" rtl="0">
              <a:spcBef>
                <a:spcPts val="0"/>
              </a:spcBef>
              <a:buAutoNum type="arabicPeriod"/>
            </a:pPr>
            <a:r>
              <a:rPr lang="en"/>
              <a:t>Feature Engineering</a:t>
            </a:r>
          </a:p>
          <a:p>
            <a:pPr indent="-228600" lvl="0" marL="457200" rtl="0">
              <a:spcBef>
                <a:spcPts val="0"/>
              </a:spcBef>
              <a:buAutoNum type="arabicPeriod"/>
            </a:pPr>
            <a:r>
              <a:rPr lang="en"/>
              <a:t>Machine Learning</a:t>
            </a:r>
          </a:p>
          <a:p>
            <a:pPr indent="-228600" lvl="0" marL="457200" rtl="0">
              <a:spcBef>
                <a:spcPts val="0"/>
              </a:spcBef>
              <a:buAutoNum type="arabicPeriod"/>
            </a:pPr>
            <a:r>
              <a:rPr lang="en"/>
              <a:t>Business Recommendations</a:t>
            </a:r>
          </a:p>
          <a:p>
            <a:pPr lvl="0" rtl="0">
              <a:spcBef>
                <a:spcPts val="0"/>
              </a:spcBef>
              <a:buNone/>
            </a:pPr>
            <a:r>
              <a:rPr lang="en"/>
              <a:t>A system was obtained with a NDCG (Normalized Discounted Cumulative Gain) of 0.86527 on the first submission to Kaggle.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Data Wrangling</a:t>
            </a:r>
          </a:p>
        </p:txBody>
      </p:sp>
      <p:sp>
        <p:nvSpPr>
          <p:cNvPr id="112" name="Shape 11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The data provided to us by Airbnb was already relatively clean and required very little wrangling.</a:t>
            </a:r>
          </a:p>
          <a:p>
            <a:pPr indent="-228600" lvl="0" marL="457200" rtl="0">
              <a:spcBef>
                <a:spcPts val="0"/>
              </a:spcBef>
              <a:buAutoNum type="arabicPeriod"/>
            </a:pPr>
            <a:r>
              <a:rPr lang="en"/>
              <a:t>The missing values of seconds elapsed in the sessions dataset was interpolated using Pandas.</a:t>
            </a:r>
          </a:p>
          <a:p>
            <a:pPr indent="-228600" lvl="0" marL="457200" rtl="0">
              <a:spcBef>
                <a:spcPts val="0"/>
              </a:spcBef>
              <a:buAutoNum type="arabicPeriod"/>
            </a:pPr>
            <a:r>
              <a:rPr lang="en"/>
              <a:t>People with ages &gt; 125 were given an age of ‘Unknown’.</a:t>
            </a:r>
          </a:p>
          <a:p>
            <a:pPr indent="-228600" lvl="0" marL="457200">
              <a:spcBef>
                <a:spcPts val="0"/>
              </a:spcBef>
              <a:buAutoNum type="arabicPeriod"/>
            </a:pPr>
            <a:r>
              <a:rPr lang="en"/>
              <a:t>All missing and unknown values were initially converted to NaN to give it more semantic meaning.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Inferential Statistics</a:t>
            </a:r>
          </a:p>
        </p:txBody>
      </p:sp>
      <p:sp>
        <p:nvSpPr>
          <p:cNvPr id="118" name="Shape 11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The Chi Square Test for Independence and the Two Sample Significance Test were used to gain more insight of the data via inferential statistics. The following results were obtained:</a:t>
            </a:r>
          </a:p>
          <a:p>
            <a:pPr indent="-228600" lvl="0" marL="457200" rtl="0">
              <a:spcBef>
                <a:spcPts val="0"/>
              </a:spcBef>
              <a:buAutoNum type="arabicPeriod"/>
            </a:pPr>
            <a:r>
              <a:rPr lang="en"/>
              <a:t>There is a gender based preference for countries. In other words, the gender of a person influences the destination of choice.</a:t>
            </a:r>
          </a:p>
          <a:p>
            <a:pPr indent="-228600" lvl="0" marL="457200">
              <a:spcBef>
                <a:spcPts val="0"/>
              </a:spcBef>
              <a:buAutoNum type="arabicPeriod"/>
            </a:pPr>
            <a:r>
              <a:rPr lang="en"/>
              <a:t>There is no relationship between the device used and the method of signup. The two quantities were found to be independent of each other.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Data Visualization and Analysis</a:t>
            </a:r>
          </a:p>
        </p:txBody>
      </p:sp>
      <p:pic>
        <p:nvPicPr>
          <p:cNvPr descr="1.png" id="124" name="Shape 124"/>
          <p:cNvPicPr preferRelativeResize="0"/>
          <p:nvPr/>
        </p:nvPicPr>
        <p:blipFill>
          <a:blip r:embed="rId3">
            <a:alphaModFix/>
          </a:blip>
          <a:stretch>
            <a:fillRect/>
          </a:stretch>
        </p:blipFill>
        <p:spPr>
          <a:xfrm>
            <a:off x="311700" y="1750050"/>
            <a:ext cx="5324750" cy="2466100"/>
          </a:xfrm>
          <a:prstGeom prst="rect">
            <a:avLst/>
          </a:prstGeom>
          <a:noFill/>
          <a:ln>
            <a:noFill/>
          </a:ln>
        </p:spPr>
      </p:pic>
      <p:pic>
        <p:nvPicPr>
          <p:cNvPr descr="3.png" id="125" name="Shape 125"/>
          <p:cNvPicPr preferRelativeResize="0"/>
          <p:nvPr/>
        </p:nvPicPr>
        <p:blipFill>
          <a:blip r:embed="rId4">
            <a:alphaModFix/>
          </a:blip>
          <a:stretch>
            <a:fillRect/>
          </a:stretch>
        </p:blipFill>
        <p:spPr>
          <a:xfrm>
            <a:off x="6417825" y="410000"/>
            <a:ext cx="2267475" cy="2185900"/>
          </a:xfrm>
          <a:prstGeom prst="rect">
            <a:avLst/>
          </a:prstGeom>
          <a:noFill/>
          <a:ln>
            <a:noFill/>
          </a:ln>
        </p:spPr>
      </p:pic>
      <p:pic>
        <p:nvPicPr>
          <p:cNvPr descr="5.png" id="126" name="Shape 126"/>
          <p:cNvPicPr preferRelativeResize="0"/>
          <p:nvPr/>
        </p:nvPicPr>
        <p:blipFill>
          <a:blip r:embed="rId5">
            <a:alphaModFix/>
          </a:blip>
          <a:stretch>
            <a:fillRect/>
          </a:stretch>
        </p:blipFill>
        <p:spPr>
          <a:xfrm>
            <a:off x="6478300" y="2910236"/>
            <a:ext cx="2003275" cy="19819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Country Statistics</a:t>
            </a:r>
          </a:p>
        </p:txBody>
      </p:sp>
      <p:sp>
        <p:nvSpPr>
          <p:cNvPr id="132" name="Shape 13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The countries that are represented in this dataset largely consist of an aging population. The largest groups are people with mean ages 47 years and 52 years.</a:t>
            </a:r>
          </a:p>
          <a:p>
            <a:pPr indent="-228600" lvl="0" marL="457200" rtl="0">
              <a:spcBef>
                <a:spcPts val="0"/>
              </a:spcBef>
              <a:buAutoNum type="arabicPeriod"/>
            </a:pPr>
            <a:r>
              <a:rPr lang="en"/>
              <a:t>One very interesting thing to note is that the sex ratio is skewed towards men for younger age groups but as the mean age increases, the ratio skews more towards women. Women indeed live longer than men.</a:t>
            </a:r>
          </a:p>
          <a:p>
            <a:pPr indent="-228600" lvl="0" marL="457200" rtl="0">
              <a:spcBef>
                <a:spcPts val="0"/>
              </a:spcBef>
              <a:buAutoNum type="arabicPeriod"/>
            </a:pPr>
            <a:r>
              <a:rPr lang="en"/>
              <a:t>There is a negative correlation between country preference and country distance.</a:t>
            </a:r>
          </a:p>
          <a:p>
            <a:pPr indent="-228600" lvl="0" marL="457200" rtl="0">
              <a:spcBef>
                <a:spcPts val="0"/>
              </a:spcBef>
              <a:buAutoNum type="arabicPeriod"/>
            </a:pPr>
            <a:r>
              <a:rPr lang="en"/>
              <a:t>The correlation is more complicated for language levenshtein distance (Negative including US but positive excluding it).</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Device Usage during Sessions</a:t>
            </a:r>
          </a:p>
        </p:txBody>
      </p:sp>
      <p:pic>
        <p:nvPicPr>
          <p:cNvPr descr="9.png" id="138" name="Shape 138"/>
          <p:cNvPicPr preferRelativeResize="0"/>
          <p:nvPr/>
        </p:nvPicPr>
        <p:blipFill>
          <a:blip r:embed="rId3">
            <a:alphaModFix/>
          </a:blip>
          <a:stretch>
            <a:fillRect/>
          </a:stretch>
        </p:blipFill>
        <p:spPr>
          <a:xfrm>
            <a:off x="793450" y="1318329"/>
            <a:ext cx="7141100" cy="347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Destination Popularities</a:t>
            </a:r>
          </a:p>
        </p:txBody>
      </p:sp>
      <p:pic>
        <p:nvPicPr>
          <p:cNvPr descr="10.png" id="144" name="Shape 144"/>
          <p:cNvPicPr preferRelativeResize="0"/>
          <p:nvPr/>
        </p:nvPicPr>
        <p:blipFill>
          <a:blip r:embed="rId3">
            <a:alphaModFix/>
          </a:blip>
          <a:stretch>
            <a:fillRect/>
          </a:stretch>
        </p:blipFill>
        <p:spPr>
          <a:xfrm>
            <a:off x="1132100" y="1170200"/>
            <a:ext cx="7080625" cy="36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Gender</a:t>
            </a:r>
          </a:p>
        </p:txBody>
      </p:sp>
      <p:pic>
        <p:nvPicPr>
          <p:cNvPr descr="12.png" id="150" name="Shape 150"/>
          <p:cNvPicPr preferRelativeResize="0"/>
          <p:nvPr/>
        </p:nvPicPr>
        <p:blipFill>
          <a:blip r:embed="rId3">
            <a:alphaModFix/>
          </a:blip>
          <a:stretch>
            <a:fillRect/>
          </a:stretch>
        </p:blipFill>
        <p:spPr>
          <a:xfrm>
            <a:off x="272075" y="1342175"/>
            <a:ext cx="4079150" cy="3226800"/>
          </a:xfrm>
          <a:prstGeom prst="rect">
            <a:avLst/>
          </a:prstGeom>
          <a:noFill/>
          <a:ln>
            <a:noFill/>
          </a:ln>
        </p:spPr>
      </p:pic>
      <p:pic>
        <p:nvPicPr>
          <p:cNvPr descr="11.png" id="151" name="Shape 151"/>
          <p:cNvPicPr preferRelativeResize="0"/>
          <p:nvPr/>
        </p:nvPicPr>
        <p:blipFill>
          <a:blip r:embed="rId4">
            <a:alphaModFix/>
          </a:blip>
          <a:stretch>
            <a:fillRect/>
          </a:stretch>
        </p:blipFill>
        <p:spPr>
          <a:xfrm>
            <a:off x="4613375" y="1654000"/>
            <a:ext cx="4218925" cy="274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