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8" r:id="rId22"/>
    <p:sldId id="285" r:id="rId23"/>
    <p:sldId id="279" r:id="rId24"/>
    <p:sldId id="280" r:id="rId25"/>
    <p:sldId id="281" r:id="rId26"/>
    <p:sldId id="282" r:id="rId27"/>
    <p:sldId id="283" r:id="rId28"/>
    <p:sldId id="284" r:id="rId29"/>
    <p:sldId id="287" r:id="rId30"/>
    <p:sldId id="288" r:id="rId31"/>
    <p:sldId id="292" r:id="rId32"/>
    <p:sldId id="290" r:id="rId33"/>
    <p:sldId id="291" r:id="rId34"/>
    <p:sldId id="293" r:id="rId35"/>
    <p:sldId id="289" r:id="rId36"/>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48FC9-A2AE-488C-86C2-F999E02E0E3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E1FD0B-0C5F-459F-A35F-02CE691776F0}">
      <dgm:prSet/>
      <dgm:spPr/>
      <dgm:t>
        <a:bodyPr/>
        <a:lstStyle/>
        <a:p>
          <a:r>
            <a:rPr lang="en-US" b="0" i="0"/>
            <a:t>Mean Squared Error: 0.98: A lower MSE indicates a better fit of the model to the data. In this case, an MSE of 0.98 suggests that on average, the squared difference between the predicted and actual happiness scores is around 0.98 units</a:t>
          </a:r>
          <a:endParaRPr lang="en-US"/>
        </a:p>
      </dgm:t>
    </dgm:pt>
    <dgm:pt modelId="{076E581B-931D-4099-9AE1-705B5D0D055A}" type="parTrans" cxnId="{B54DF4C7-094B-4379-B6EE-4E47EBACFDB3}">
      <dgm:prSet/>
      <dgm:spPr/>
      <dgm:t>
        <a:bodyPr/>
        <a:lstStyle/>
        <a:p>
          <a:endParaRPr lang="en-US"/>
        </a:p>
      </dgm:t>
    </dgm:pt>
    <dgm:pt modelId="{E06CA9A2-7F0A-4115-95D5-1D4E249CAF42}" type="sibTrans" cxnId="{B54DF4C7-094B-4379-B6EE-4E47EBACFDB3}">
      <dgm:prSet/>
      <dgm:spPr/>
      <dgm:t>
        <a:bodyPr/>
        <a:lstStyle/>
        <a:p>
          <a:endParaRPr lang="en-US"/>
        </a:p>
      </dgm:t>
    </dgm:pt>
    <dgm:pt modelId="{5A90C26E-559C-49CC-9FCB-A9E1DFF4C489}">
      <dgm:prSet/>
      <dgm:spPr/>
      <dgm:t>
        <a:bodyPr/>
        <a:lstStyle/>
        <a:p>
          <a:r>
            <a:rPr lang="en-US" b="0" i="0" dirty="0"/>
            <a:t>R^2 Score: 0.7368467575719668: An R² score of approximately 0.737 means that about 73.7% of the variance in the happiness score is explained by the model. This suggests a strong relationship between the predictors and the happiness score.</a:t>
          </a:r>
          <a:endParaRPr lang="en-US" dirty="0"/>
        </a:p>
      </dgm:t>
    </dgm:pt>
    <dgm:pt modelId="{347AB153-FD1B-484A-8AC2-AB4FD3FB984E}" type="parTrans" cxnId="{2B2E4E22-5E13-4E6E-83AA-3CF1E62BCBC2}">
      <dgm:prSet/>
      <dgm:spPr/>
      <dgm:t>
        <a:bodyPr/>
        <a:lstStyle/>
        <a:p>
          <a:endParaRPr lang="en-US"/>
        </a:p>
      </dgm:t>
    </dgm:pt>
    <dgm:pt modelId="{1BDA81DB-E437-4468-8966-2CEB86FD6612}" type="sibTrans" cxnId="{2B2E4E22-5E13-4E6E-83AA-3CF1E62BCBC2}">
      <dgm:prSet/>
      <dgm:spPr/>
      <dgm:t>
        <a:bodyPr/>
        <a:lstStyle/>
        <a:p>
          <a:endParaRPr lang="en-US"/>
        </a:p>
      </dgm:t>
    </dgm:pt>
    <dgm:pt modelId="{139CAECC-64F0-4E98-9BC1-DDF5BEA7CF89}">
      <dgm:prSet/>
      <dgm:spPr/>
      <dgm:t>
        <a:bodyPr/>
        <a:lstStyle/>
        <a:p>
          <a:r>
            <a:rPr lang="en-US" b="0" i="0"/>
            <a:t>Cross-Validation Scores: [-5.57285067 -5.9477523  -6.23988074 -8.84930385 -2.39521998]: The negative values indicate that the model performed poorly on these validation sets, which could be due to overfitting on the training data or variability in the data</a:t>
          </a:r>
          <a:endParaRPr lang="en-US"/>
        </a:p>
      </dgm:t>
    </dgm:pt>
    <dgm:pt modelId="{83A8E7AC-3643-4D33-8D75-5DEF6D6A3389}" type="parTrans" cxnId="{50E51EB7-B41D-4283-92B4-74E70E477588}">
      <dgm:prSet/>
      <dgm:spPr/>
      <dgm:t>
        <a:bodyPr/>
        <a:lstStyle/>
        <a:p>
          <a:endParaRPr lang="en-US"/>
        </a:p>
      </dgm:t>
    </dgm:pt>
    <dgm:pt modelId="{F03B1C9C-A8DE-489F-AB5C-5CE75B7CA2CF}" type="sibTrans" cxnId="{50E51EB7-B41D-4283-92B4-74E70E477588}">
      <dgm:prSet/>
      <dgm:spPr/>
      <dgm:t>
        <a:bodyPr/>
        <a:lstStyle/>
        <a:p>
          <a:endParaRPr lang="en-US"/>
        </a:p>
      </dgm:t>
    </dgm:pt>
    <dgm:pt modelId="{7DDEE325-71FD-4749-80F0-5D50BFD0088F}">
      <dgm:prSet/>
      <dgm:spPr/>
      <dgm:t>
        <a:bodyPr/>
        <a:lstStyle/>
        <a:p>
          <a:r>
            <a:rPr lang="en-US" b="0" i="0"/>
            <a:t>Root Mean Squared Error: 0.6386463842144325: An RMSE of approximately 0.639 indicates that, on average, the model's predictions differ from the actual happiness scores by around 0.639 units.</a:t>
          </a:r>
          <a:endParaRPr lang="en-US"/>
        </a:p>
      </dgm:t>
    </dgm:pt>
    <dgm:pt modelId="{4795B0C0-F3B9-400E-94B7-EB422A8A05E4}" type="parTrans" cxnId="{D01504EF-40FB-4A45-BDDA-8E39ED1CFDE6}">
      <dgm:prSet/>
      <dgm:spPr/>
      <dgm:t>
        <a:bodyPr/>
        <a:lstStyle/>
        <a:p>
          <a:endParaRPr lang="en-US"/>
        </a:p>
      </dgm:t>
    </dgm:pt>
    <dgm:pt modelId="{1F00856D-608C-4D22-B15F-46DB7CBF984C}" type="sibTrans" cxnId="{D01504EF-40FB-4A45-BDDA-8E39ED1CFDE6}">
      <dgm:prSet/>
      <dgm:spPr/>
      <dgm:t>
        <a:bodyPr/>
        <a:lstStyle/>
        <a:p>
          <a:endParaRPr lang="en-US"/>
        </a:p>
      </dgm:t>
    </dgm:pt>
    <dgm:pt modelId="{BFFE63E8-CDB5-4AC8-A506-21B23D60BC7E}" type="pres">
      <dgm:prSet presAssocID="{51F48FC9-A2AE-488C-86C2-F999E02E0E3B}" presName="root" presStyleCnt="0">
        <dgm:presLayoutVars>
          <dgm:dir/>
          <dgm:resizeHandles val="exact"/>
        </dgm:presLayoutVars>
      </dgm:prSet>
      <dgm:spPr/>
    </dgm:pt>
    <dgm:pt modelId="{2BDE0039-8906-4780-9595-7F5F44A0D1CC}" type="pres">
      <dgm:prSet presAssocID="{ACE1FD0B-0C5F-459F-A35F-02CE691776F0}" presName="compNode" presStyleCnt="0"/>
      <dgm:spPr/>
    </dgm:pt>
    <dgm:pt modelId="{37DEE28B-F887-434B-BA4A-E5A978565EE2}" type="pres">
      <dgm:prSet presAssocID="{ACE1FD0B-0C5F-459F-A35F-02CE691776F0}" presName="bgRect" presStyleLbl="bgShp" presStyleIdx="0" presStyleCnt="4"/>
      <dgm:spPr/>
    </dgm:pt>
    <dgm:pt modelId="{040618DD-6FEC-4A15-8DF0-B6FB41A2846B}" type="pres">
      <dgm:prSet presAssocID="{ACE1FD0B-0C5F-459F-A35F-02CE691776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AD3062F-2C71-4ACB-855A-9C471A263C0B}" type="pres">
      <dgm:prSet presAssocID="{ACE1FD0B-0C5F-459F-A35F-02CE691776F0}" presName="spaceRect" presStyleCnt="0"/>
      <dgm:spPr/>
    </dgm:pt>
    <dgm:pt modelId="{3EA27B3B-1E14-45C3-AB0C-D9EDB6FDA739}" type="pres">
      <dgm:prSet presAssocID="{ACE1FD0B-0C5F-459F-A35F-02CE691776F0}" presName="parTx" presStyleLbl="revTx" presStyleIdx="0" presStyleCnt="4">
        <dgm:presLayoutVars>
          <dgm:chMax val="0"/>
          <dgm:chPref val="0"/>
        </dgm:presLayoutVars>
      </dgm:prSet>
      <dgm:spPr/>
    </dgm:pt>
    <dgm:pt modelId="{E1E33B54-2026-416A-8A04-8E31142FE25E}" type="pres">
      <dgm:prSet presAssocID="{E06CA9A2-7F0A-4115-95D5-1D4E249CAF42}" presName="sibTrans" presStyleCnt="0"/>
      <dgm:spPr/>
    </dgm:pt>
    <dgm:pt modelId="{415DF1C3-1ADD-49E3-B1A2-E515C6D1539C}" type="pres">
      <dgm:prSet presAssocID="{5A90C26E-559C-49CC-9FCB-A9E1DFF4C489}" presName="compNode" presStyleCnt="0"/>
      <dgm:spPr/>
    </dgm:pt>
    <dgm:pt modelId="{4A3C5031-402E-45D5-9212-9F740D6EF2EA}" type="pres">
      <dgm:prSet presAssocID="{5A90C26E-559C-49CC-9FCB-A9E1DFF4C489}" presName="bgRect" presStyleLbl="bgShp" presStyleIdx="1" presStyleCnt="4"/>
      <dgm:spPr/>
    </dgm:pt>
    <dgm:pt modelId="{D34563C1-B1DF-4CD9-ABC8-4BCACE675676}" type="pres">
      <dgm:prSet presAssocID="{5A90C26E-559C-49CC-9FCB-A9E1DFF4C4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a:ext>
      </dgm:extLst>
    </dgm:pt>
    <dgm:pt modelId="{F71BFA0D-A447-4024-9D25-AD9AA69CB015}" type="pres">
      <dgm:prSet presAssocID="{5A90C26E-559C-49CC-9FCB-A9E1DFF4C489}" presName="spaceRect" presStyleCnt="0"/>
      <dgm:spPr/>
    </dgm:pt>
    <dgm:pt modelId="{58B09D61-D998-4398-9175-F0B307EF68F1}" type="pres">
      <dgm:prSet presAssocID="{5A90C26E-559C-49CC-9FCB-A9E1DFF4C489}" presName="parTx" presStyleLbl="revTx" presStyleIdx="1" presStyleCnt="4">
        <dgm:presLayoutVars>
          <dgm:chMax val="0"/>
          <dgm:chPref val="0"/>
        </dgm:presLayoutVars>
      </dgm:prSet>
      <dgm:spPr/>
    </dgm:pt>
    <dgm:pt modelId="{5E6BE9A0-C356-4419-ACB4-B6DEB7F94F14}" type="pres">
      <dgm:prSet presAssocID="{1BDA81DB-E437-4468-8966-2CEB86FD6612}" presName="sibTrans" presStyleCnt="0"/>
      <dgm:spPr/>
    </dgm:pt>
    <dgm:pt modelId="{EFCE22EE-8867-46E4-B8B9-3EC5EC38A406}" type="pres">
      <dgm:prSet presAssocID="{139CAECC-64F0-4E98-9BC1-DDF5BEA7CF89}" presName="compNode" presStyleCnt="0"/>
      <dgm:spPr/>
    </dgm:pt>
    <dgm:pt modelId="{67283067-B53C-4B25-8E9A-29469D26823B}" type="pres">
      <dgm:prSet presAssocID="{139CAECC-64F0-4E98-9BC1-DDF5BEA7CF89}" presName="bgRect" presStyleLbl="bgShp" presStyleIdx="2" presStyleCnt="4"/>
      <dgm:spPr/>
    </dgm:pt>
    <dgm:pt modelId="{7C410E83-C065-4DB4-9C11-C1F8FC31D1D7}" type="pres">
      <dgm:prSet presAssocID="{139CAECC-64F0-4E98-9BC1-DDF5BEA7CF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DF20483F-12B1-441D-813D-D86ECF1746E1}" type="pres">
      <dgm:prSet presAssocID="{139CAECC-64F0-4E98-9BC1-DDF5BEA7CF89}" presName="spaceRect" presStyleCnt="0"/>
      <dgm:spPr/>
    </dgm:pt>
    <dgm:pt modelId="{FBA3491B-2436-43BA-8868-BE90C555EA00}" type="pres">
      <dgm:prSet presAssocID="{139CAECC-64F0-4E98-9BC1-DDF5BEA7CF89}" presName="parTx" presStyleLbl="revTx" presStyleIdx="2" presStyleCnt="4">
        <dgm:presLayoutVars>
          <dgm:chMax val="0"/>
          <dgm:chPref val="0"/>
        </dgm:presLayoutVars>
      </dgm:prSet>
      <dgm:spPr/>
    </dgm:pt>
    <dgm:pt modelId="{18CA55F1-3434-4D1A-B999-6390DABA7CCD}" type="pres">
      <dgm:prSet presAssocID="{F03B1C9C-A8DE-489F-AB5C-5CE75B7CA2CF}" presName="sibTrans" presStyleCnt="0"/>
      <dgm:spPr/>
    </dgm:pt>
    <dgm:pt modelId="{FF617D85-91E5-4026-B8F7-F3670753F1E7}" type="pres">
      <dgm:prSet presAssocID="{7DDEE325-71FD-4749-80F0-5D50BFD0088F}" presName="compNode" presStyleCnt="0"/>
      <dgm:spPr/>
    </dgm:pt>
    <dgm:pt modelId="{75974F2F-D2F1-49DE-9A97-A5AAFF76D541}" type="pres">
      <dgm:prSet presAssocID="{7DDEE325-71FD-4749-80F0-5D50BFD0088F}" presName="bgRect" presStyleLbl="bgShp" presStyleIdx="3" presStyleCnt="4"/>
      <dgm:spPr/>
    </dgm:pt>
    <dgm:pt modelId="{68768C0D-3943-4C4E-860A-345A1A91E000}" type="pres">
      <dgm:prSet presAssocID="{7DDEE325-71FD-4749-80F0-5D50BFD008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ce"/>
        </a:ext>
      </dgm:extLst>
    </dgm:pt>
    <dgm:pt modelId="{C8A3D6A7-70AA-4AFE-95C9-C025FE2FCBE0}" type="pres">
      <dgm:prSet presAssocID="{7DDEE325-71FD-4749-80F0-5D50BFD0088F}" presName="spaceRect" presStyleCnt="0"/>
      <dgm:spPr/>
    </dgm:pt>
    <dgm:pt modelId="{BEA526A8-5CA0-43B2-BD1E-963FEF765764}" type="pres">
      <dgm:prSet presAssocID="{7DDEE325-71FD-4749-80F0-5D50BFD0088F}" presName="parTx" presStyleLbl="revTx" presStyleIdx="3" presStyleCnt="4">
        <dgm:presLayoutVars>
          <dgm:chMax val="0"/>
          <dgm:chPref val="0"/>
        </dgm:presLayoutVars>
      </dgm:prSet>
      <dgm:spPr/>
    </dgm:pt>
  </dgm:ptLst>
  <dgm:cxnLst>
    <dgm:cxn modelId="{2B2E4E22-5E13-4E6E-83AA-3CF1E62BCBC2}" srcId="{51F48FC9-A2AE-488C-86C2-F999E02E0E3B}" destId="{5A90C26E-559C-49CC-9FCB-A9E1DFF4C489}" srcOrd="1" destOrd="0" parTransId="{347AB153-FD1B-484A-8AC2-AB4FD3FB984E}" sibTransId="{1BDA81DB-E437-4468-8966-2CEB86FD6612}"/>
    <dgm:cxn modelId="{1086F260-FBF9-478D-9FAC-0F470A1359B9}" type="presOf" srcId="{ACE1FD0B-0C5F-459F-A35F-02CE691776F0}" destId="{3EA27B3B-1E14-45C3-AB0C-D9EDB6FDA739}" srcOrd="0" destOrd="0" presId="urn:microsoft.com/office/officeart/2018/2/layout/IconVerticalSolidList"/>
    <dgm:cxn modelId="{BC931C62-2A46-468E-A8FC-3F46B4F34546}" type="presOf" srcId="{7DDEE325-71FD-4749-80F0-5D50BFD0088F}" destId="{BEA526A8-5CA0-43B2-BD1E-963FEF765764}" srcOrd="0" destOrd="0" presId="urn:microsoft.com/office/officeart/2018/2/layout/IconVerticalSolidList"/>
    <dgm:cxn modelId="{66C07E9C-7A95-4C51-974F-0599847F3934}" type="presOf" srcId="{139CAECC-64F0-4E98-9BC1-DDF5BEA7CF89}" destId="{FBA3491B-2436-43BA-8868-BE90C555EA00}" srcOrd="0" destOrd="0" presId="urn:microsoft.com/office/officeart/2018/2/layout/IconVerticalSolidList"/>
    <dgm:cxn modelId="{50E51EB7-B41D-4283-92B4-74E70E477588}" srcId="{51F48FC9-A2AE-488C-86C2-F999E02E0E3B}" destId="{139CAECC-64F0-4E98-9BC1-DDF5BEA7CF89}" srcOrd="2" destOrd="0" parTransId="{83A8E7AC-3643-4D33-8D75-5DEF6D6A3389}" sibTransId="{F03B1C9C-A8DE-489F-AB5C-5CE75B7CA2CF}"/>
    <dgm:cxn modelId="{B54DF4C7-094B-4379-B6EE-4E47EBACFDB3}" srcId="{51F48FC9-A2AE-488C-86C2-F999E02E0E3B}" destId="{ACE1FD0B-0C5F-459F-A35F-02CE691776F0}" srcOrd="0" destOrd="0" parTransId="{076E581B-931D-4099-9AE1-705B5D0D055A}" sibTransId="{E06CA9A2-7F0A-4115-95D5-1D4E249CAF42}"/>
    <dgm:cxn modelId="{50D570CF-AF7E-43B5-8905-5E83AD23CDEF}" type="presOf" srcId="{5A90C26E-559C-49CC-9FCB-A9E1DFF4C489}" destId="{58B09D61-D998-4398-9175-F0B307EF68F1}" srcOrd="0" destOrd="0" presId="urn:microsoft.com/office/officeart/2018/2/layout/IconVerticalSolidList"/>
    <dgm:cxn modelId="{D01504EF-40FB-4A45-BDDA-8E39ED1CFDE6}" srcId="{51F48FC9-A2AE-488C-86C2-F999E02E0E3B}" destId="{7DDEE325-71FD-4749-80F0-5D50BFD0088F}" srcOrd="3" destOrd="0" parTransId="{4795B0C0-F3B9-400E-94B7-EB422A8A05E4}" sibTransId="{1F00856D-608C-4D22-B15F-46DB7CBF984C}"/>
    <dgm:cxn modelId="{C88DF9F5-A217-4F63-8105-E5ABEE51FFC6}" type="presOf" srcId="{51F48FC9-A2AE-488C-86C2-F999E02E0E3B}" destId="{BFFE63E8-CDB5-4AC8-A506-21B23D60BC7E}" srcOrd="0" destOrd="0" presId="urn:microsoft.com/office/officeart/2018/2/layout/IconVerticalSolidList"/>
    <dgm:cxn modelId="{A680E6B1-CBE7-4E6C-88AF-0814C01B44D1}" type="presParOf" srcId="{BFFE63E8-CDB5-4AC8-A506-21B23D60BC7E}" destId="{2BDE0039-8906-4780-9595-7F5F44A0D1CC}" srcOrd="0" destOrd="0" presId="urn:microsoft.com/office/officeart/2018/2/layout/IconVerticalSolidList"/>
    <dgm:cxn modelId="{44D0A36D-78FE-4D05-830E-6E616849EF31}" type="presParOf" srcId="{2BDE0039-8906-4780-9595-7F5F44A0D1CC}" destId="{37DEE28B-F887-434B-BA4A-E5A978565EE2}" srcOrd="0" destOrd="0" presId="urn:microsoft.com/office/officeart/2018/2/layout/IconVerticalSolidList"/>
    <dgm:cxn modelId="{9C99224A-FAE9-4005-A940-CEBE9772470C}" type="presParOf" srcId="{2BDE0039-8906-4780-9595-7F5F44A0D1CC}" destId="{040618DD-6FEC-4A15-8DF0-B6FB41A2846B}" srcOrd="1" destOrd="0" presId="urn:microsoft.com/office/officeart/2018/2/layout/IconVerticalSolidList"/>
    <dgm:cxn modelId="{0FE72A99-9CDF-46BB-A925-D9B1FEEF7876}" type="presParOf" srcId="{2BDE0039-8906-4780-9595-7F5F44A0D1CC}" destId="{6AD3062F-2C71-4ACB-855A-9C471A263C0B}" srcOrd="2" destOrd="0" presId="urn:microsoft.com/office/officeart/2018/2/layout/IconVerticalSolidList"/>
    <dgm:cxn modelId="{8399ECD1-E3D3-4B33-A889-2BB7C90A5D59}" type="presParOf" srcId="{2BDE0039-8906-4780-9595-7F5F44A0D1CC}" destId="{3EA27B3B-1E14-45C3-AB0C-D9EDB6FDA739}" srcOrd="3" destOrd="0" presId="urn:microsoft.com/office/officeart/2018/2/layout/IconVerticalSolidList"/>
    <dgm:cxn modelId="{29D7301C-55E0-4A67-BAB2-B769D678D009}" type="presParOf" srcId="{BFFE63E8-CDB5-4AC8-A506-21B23D60BC7E}" destId="{E1E33B54-2026-416A-8A04-8E31142FE25E}" srcOrd="1" destOrd="0" presId="urn:microsoft.com/office/officeart/2018/2/layout/IconVerticalSolidList"/>
    <dgm:cxn modelId="{21F861CE-EA8F-4B30-8D07-A2164605320C}" type="presParOf" srcId="{BFFE63E8-CDB5-4AC8-A506-21B23D60BC7E}" destId="{415DF1C3-1ADD-49E3-B1A2-E515C6D1539C}" srcOrd="2" destOrd="0" presId="urn:microsoft.com/office/officeart/2018/2/layout/IconVerticalSolidList"/>
    <dgm:cxn modelId="{9B07EAC8-AFB3-4ACF-A902-9411221F8466}" type="presParOf" srcId="{415DF1C3-1ADD-49E3-B1A2-E515C6D1539C}" destId="{4A3C5031-402E-45D5-9212-9F740D6EF2EA}" srcOrd="0" destOrd="0" presId="urn:microsoft.com/office/officeart/2018/2/layout/IconVerticalSolidList"/>
    <dgm:cxn modelId="{7A3E08FF-B23F-41A1-AA55-DB78095E59AB}" type="presParOf" srcId="{415DF1C3-1ADD-49E3-B1A2-E515C6D1539C}" destId="{D34563C1-B1DF-4CD9-ABC8-4BCACE675676}" srcOrd="1" destOrd="0" presId="urn:microsoft.com/office/officeart/2018/2/layout/IconVerticalSolidList"/>
    <dgm:cxn modelId="{9E5D3244-3C4E-4D1F-8C0E-273524446AE7}" type="presParOf" srcId="{415DF1C3-1ADD-49E3-B1A2-E515C6D1539C}" destId="{F71BFA0D-A447-4024-9D25-AD9AA69CB015}" srcOrd="2" destOrd="0" presId="urn:microsoft.com/office/officeart/2018/2/layout/IconVerticalSolidList"/>
    <dgm:cxn modelId="{9BD4A9E1-81EC-4A69-8D3A-365F023846DB}" type="presParOf" srcId="{415DF1C3-1ADD-49E3-B1A2-E515C6D1539C}" destId="{58B09D61-D998-4398-9175-F0B307EF68F1}" srcOrd="3" destOrd="0" presId="urn:microsoft.com/office/officeart/2018/2/layout/IconVerticalSolidList"/>
    <dgm:cxn modelId="{520E6871-51FB-429C-B327-F6CABAD3B043}" type="presParOf" srcId="{BFFE63E8-CDB5-4AC8-A506-21B23D60BC7E}" destId="{5E6BE9A0-C356-4419-ACB4-B6DEB7F94F14}" srcOrd="3" destOrd="0" presId="urn:microsoft.com/office/officeart/2018/2/layout/IconVerticalSolidList"/>
    <dgm:cxn modelId="{BB8DBD78-1474-441A-BE3B-65A707CA6DAD}" type="presParOf" srcId="{BFFE63E8-CDB5-4AC8-A506-21B23D60BC7E}" destId="{EFCE22EE-8867-46E4-B8B9-3EC5EC38A406}" srcOrd="4" destOrd="0" presId="urn:microsoft.com/office/officeart/2018/2/layout/IconVerticalSolidList"/>
    <dgm:cxn modelId="{BDC51DC5-ECAF-436C-8927-5B0E4FAA3AFF}" type="presParOf" srcId="{EFCE22EE-8867-46E4-B8B9-3EC5EC38A406}" destId="{67283067-B53C-4B25-8E9A-29469D26823B}" srcOrd="0" destOrd="0" presId="urn:microsoft.com/office/officeart/2018/2/layout/IconVerticalSolidList"/>
    <dgm:cxn modelId="{C149BC17-112A-4AD7-A2D3-E36B50728A45}" type="presParOf" srcId="{EFCE22EE-8867-46E4-B8B9-3EC5EC38A406}" destId="{7C410E83-C065-4DB4-9C11-C1F8FC31D1D7}" srcOrd="1" destOrd="0" presId="urn:microsoft.com/office/officeart/2018/2/layout/IconVerticalSolidList"/>
    <dgm:cxn modelId="{8E9ABD40-D41B-4B63-B9E9-E1C8EB5AC402}" type="presParOf" srcId="{EFCE22EE-8867-46E4-B8B9-3EC5EC38A406}" destId="{DF20483F-12B1-441D-813D-D86ECF1746E1}" srcOrd="2" destOrd="0" presId="urn:microsoft.com/office/officeart/2018/2/layout/IconVerticalSolidList"/>
    <dgm:cxn modelId="{5BA3DC4D-3927-4E1B-81BF-0A11457DB38D}" type="presParOf" srcId="{EFCE22EE-8867-46E4-B8B9-3EC5EC38A406}" destId="{FBA3491B-2436-43BA-8868-BE90C555EA00}" srcOrd="3" destOrd="0" presId="urn:microsoft.com/office/officeart/2018/2/layout/IconVerticalSolidList"/>
    <dgm:cxn modelId="{A44A2A65-254A-41F3-ACBD-B1737E0923F5}" type="presParOf" srcId="{BFFE63E8-CDB5-4AC8-A506-21B23D60BC7E}" destId="{18CA55F1-3434-4D1A-B999-6390DABA7CCD}" srcOrd="5" destOrd="0" presId="urn:microsoft.com/office/officeart/2018/2/layout/IconVerticalSolidList"/>
    <dgm:cxn modelId="{5558DE3F-44C4-4CB3-AC1F-0CA0CC316A36}" type="presParOf" srcId="{BFFE63E8-CDB5-4AC8-A506-21B23D60BC7E}" destId="{FF617D85-91E5-4026-B8F7-F3670753F1E7}" srcOrd="6" destOrd="0" presId="urn:microsoft.com/office/officeart/2018/2/layout/IconVerticalSolidList"/>
    <dgm:cxn modelId="{98C1D2C9-6F9C-47F1-9083-6EDEDBCCDC4E}" type="presParOf" srcId="{FF617D85-91E5-4026-B8F7-F3670753F1E7}" destId="{75974F2F-D2F1-49DE-9A97-A5AAFF76D541}" srcOrd="0" destOrd="0" presId="urn:microsoft.com/office/officeart/2018/2/layout/IconVerticalSolidList"/>
    <dgm:cxn modelId="{76C2ACC2-2376-4996-B6E0-9F315C83CB1E}" type="presParOf" srcId="{FF617D85-91E5-4026-B8F7-F3670753F1E7}" destId="{68768C0D-3943-4C4E-860A-345A1A91E000}" srcOrd="1" destOrd="0" presId="urn:microsoft.com/office/officeart/2018/2/layout/IconVerticalSolidList"/>
    <dgm:cxn modelId="{E55C6612-60DF-4E8C-84CF-C41F75DCFF6A}" type="presParOf" srcId="{FF617D85-91E5-4026-B8F7-F3670753F1E7}" destId="{C8A3D6A7-70AA-4AFE-95C9-C025FE2FCBE0}" srcOrd="2" destOrd="0" presId="urn:microsoft.com/office/officeart/2018/2/layout/IconVerticalSolidList"/>
    <dgm:cxn modelId="{EC5358C2-E9BD-474C-B20E-14BB2E811D2B}" type="presParOf" srcId="{FF617D85-91E5-4026-B8F7-F3670753F1E7}" destId="{BEA526A8-5CA0-43B2-BD1E-963FEF7657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C434EE-BD31-439A-849B-2009DD48978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9D66223-55EA-4BCE-A62B-0B18C4F99E8A}">
      <dgm:prSet/>
      <dgm:spPr/>
      <dgm:t>
        <a:bodyPr/>
        <a:lstStyle/>
        <a:p>
          <a:r>
            <a:rPr lang="en-US" b="0" i="0"/>
            <a:t>Lasso Coefficients: [1.35429473 0.40532089 0.         0.         0.         0.        ]: Here, only the first two predictors have non-zero coefficients, suggesting that the Lasso model considers only these two predictors (likely the most important ones) in explaining the happiness score</a:t>
          </a:r>
          <a:endParaRPr lang="en-US"/>
        </a:p>
      </dgm:t>
    </dgm:pt>
    <dgm:pt modelId="{9D4FBD8B-20ED-42AF-98A0-173FE37DD59B}" type="parTrans" cxnId="{6B1B13AE-AAA0-45B8-871E-9DBB2E3B412D}">
      <dgm:prSet/>
      <dgm:spPr/>
      <dgm:t>
        <a:bodyPr/>
        <a:lstStyle/>
        <a:p>
          <a:endParaRPr lang="en-US"/>
        </a:p>
      </dgm:t>
    </dgm:pt>
    <dgm:pt modelId="{580C7F4F-282E-44B1-A92F-8A0C85851412}" type="sibTrans" cxnId="{6B1B13AE-AAA0-45B8-871E-9DBB2E3B412D}">
      <dgm:prSet/>
      <dgm:spPr/>
      <dgm:t>
        <a:bodyPr/>
        <a:lstStyle/>
        <a:p>
          <a:endParaRPr lang="en-US"/>
        </a:p>
      </dgm:t>
    </dgm:pt>
    <dgm:pt modelId="{C2F140FD-6BFA-4242-9548-806A17272D26}">
      <dgm:prSet/>
      <dgm:spPr/>
      <dgm:t>
        <a:bodyPr/>
        <a:lstStyle/>
        <a:p>
          <a:r>
            <a:rPr lang="en-US" b="0" i="0"/>
            <a:t>R^2 Score (Lasso): 0.6664963334361766 : about 66.0% of the variance in the happiness score is explained by the predictors.</a:t>
          </a:r>
          <a:endParaRPr lang="en-US"/>
        </a:p>
      </dgm:t>
    </dgm:pt>
    <dgm:pt modelId="{B2A81F54-B537-4E87-9E55-93FE0788ADB7}" type="parTrans" cxnId="{16D4F1D7-550B-4691-84D2-68133352615B}">
      <dgm:prSet/>
      <dgm:spPr/>
      <dgm:t>
        <a:bodyPr/>
        <a:lstStyle/>
        <a:p>
          <a:endParaRPr lang="en-US"/>
        </a:p>
      </dgm:t>
    </dgm:pt>
    <dgm:pt modelId="{8158E75B-8E9C-47BC-9D54-E89000911397}" type="sibTrans" cxnId="{16D4F1D7-550B-4691-84D2-68133352615B}">
      <dgm:prSet/>
      <dgm:spPr/>
      <dgm:t>
        <a:bodyPr/>
        <a:lstStyle/>
        <a:p>
          <a:endParaRPr lang="en-US"/>
        </a:p>
      </dgm:t>
    </dgm:pt>
    <dgm:pt modelId="{1FC7BFA6-2AAB-4A24-8EFA-CB94069246C0}">
      <dgm:prSet/>
      <dgm:spPr/>
      <dgm:t>
        <a:bodyPr/>
        <a:lstStyle/>
        <a:p>
          <a:r>
            <a:rPr lang="en-US" b="0" i="0"/>
            <a:t>R^2 Score (Ridge): 0.6673941235948362: about 66.7% of the variance in the happiness score is explained by the predictors. This score is lower than the linear regression model but higher than the Lasso model, indicating a moderate level of regularization that balances bias and variance.</a:t>
          </a:r>
          <a:endParaRPr lang="en-US"/>
        </a:p>
      </dgm:t>
    </dgm:pt>
    <dgm:pt modelId="{44506CAC-4345-4A98-A5E9-2A4E01BD0C4B}" type="parTrans" cxnId="{B323BC9B-9FB1-4BB5-A4F1-B10D032544C6}">
      <dgm:prSet/>
      <dgm:spPr/>
      <dgm:t>
        <a:bodyPr/>
        <a:lstStyle/>
        <a:p>
          <a:endParaRPr lang="en-US"/>
        </a:p>
      </dgm:t>
    </dgm:pt>
    <dgm:pt modelId="{A1837BA4-ABA3-4512-94D8-D726A7400998}" type="sibTrans" cxnId="{B323BC9B-9FB1-4BB5-A4F1-B10D032544C6}">
      <dgm:prSet/>
      <dgm:spPr/>
      <dgm:t>
        <a:bodyPr/>
        <a:lstStyle/>
        <a:p>
          <a:endParaRPr lang="en-US"/>
        </a:p>
      </dgm:t>
    </dgm:pt>
    <dgm:pt modelId="{BC4E8BB1-69E8-3346-AE8F-80BC0A246C4F}" type="pres">
      <dgm:prSet presAssocID="{7AC434EE-BD31-439A-849B-2009DD489784}" presName="linear" presStyleCnt="0">
        <dgm:presLayoutVars>
          <dgm:animLvl val="lvl"/>
          <dgm:resizeHandles val="exact"/>
        </dgm:presLayoutVars>
      </dgm:prSet>
      <dgm:spPr/>
    </dgm:pt>
    <dgm:pt modelId="{32E1FA73-8E5E-9247-AD93-4661D8B9272D}" type="pres">
      <dgm:prSet presAssocID="{59D66223-55EA-4BCE-A62B-0B18C4F99E8A}" presName="parentText" presStyleLbl="node1" presStyleIdx="0" presStyleCnt="3">
        <dgm:presLayoutVars>
          <dgm:chMax val="0"/>
          <dgm:bulletEnabled val="1"/>
        </dgm:presLayoutVars>
      </dgm:prSet>
      <dgm:spPr/>
    </dgm:pt>
    <dgm:pt modelId="{3CF096E1-B8BD-E146-9195-32B1980DADC7}" type="pres">
      <dgm:prSet presAssocID="{580C7F4F-282E-44B1-A92F-8A0C85851412}" presName="spacer" presStyleCnt="0"/>
      <dgm:spPr/>
    </dgm:pt>
    <dgm:pt modelId="{A7593B9A-2C66-D843-A48F-B5118A213F14}" type="pres">
      <dgm:prSet presAssocID="{C2F140FD-6BFA-4242-9548-806A17272D26}" presName="parentText" presStyleLbl="node1" presStyleIdx="1" presStyleCnt="3">
        <dgm:presLayoutVars>
          <dgm:chMax val="0"/>
          <dgm:bulletEnabled val="1"/>
        </dgm:presLayoutVars>
      </dgm:prSet>
      <dgm:spPr/>
    </dgm:pt>
    <dgm:pt modelId="{967BB821-E092-6647-97D7-764D093EB948}" type="pres">
      <dgm:prSet presAssocID="{8158E75B-8E9C-47BC-9D54-E89000911397}" presName="spacer" presStyleCnt="0"/>
      <dgm:spPr/>
    </dgm:pt>
    <dgm:pt modelId="{167D6BBE-B7BC-FB42-9B27-857889D29AFF}" type="pres">
      <dgm:prSet presAssocID="{1FC7BFA6-2AAB-4A24-8EFA-CB94069246C0}" presName="parentText" presStyleLbl="node1" presStyleIdx="2" presStyleCnt="3">
        <dgm:presLayoutVars>
          <dgm:chMax val="0"/>
          <dgm:bulletEnabled val="1"/>
        </dgm:presLayoutVars>
      </dgm:prSet>
      <dgm:spPr/>
    </dgm:pt>
  </dgm:ptLst>
  <dgm:cxnLst>
    <dgm:cxn modelId="{B323BC9B-9FB1-4BB5-A4F1-B10D032544C6}" srcId="{7AC434EE-BD31-439A-849B-2009DD489784}" destId="{1FC7BFA6-2AAB-4A24-8EFA-CB94069246C0}" srcOrd="2" destOrd="0" parTransId="{44506CAC-4345-4A98-A5E9-2A4E01BD0C4B}" sibTransId="{A1837BA4-ABA3-4512-94D8-D726A7400998}"/>
    <dgm:cxn modelId="{5D7947A7-8E98-D142-8F96-424CD62097AA}" type="presOf" srcId="{C2F140FD-6BFA-4242-9548-806A17272D26}" destId="{A7593B9A-2C66-D843-A48F-B5118A213F14}" srcOrd="0" destOrd="0" presId="urn:microsoft.com/office/officeart/2005/8/layout/vList2"/>
    <dgm:cxn modelId="{6B1B13AE-AAA0-45B8-871E-9DBB2E3B412D}" srcId="{7AC434EE-BD31-439A-849B-2009DD489784}" destId="{59D66223-55EA-4BCE-A62B-0B18C4F99E8A}" srcOrd="0" destOrd="0" parTransId="{9D4FBD8B-20ED-42AF-98A0-173FE37DD59B}" sibTransId="{580C7F4F-282E-44B1-A92F-8A0C85851412}"/>
    <dgm:cxn modelId="{16D4F1D7-550B-4691-84D2-68133352615B}" srcId="{7AC434EE-BD31-439A-849B-2009DD489784}" destId="{C2F140FD-6BFA-4242-9548-806A17272D26}" srcOrd="1" destOrd="0" parTransId="{B2A81F54-B537-4E87-9E55-93FE0788ADB7}" sibTransId="{8158E75B-8E9C-47BC-9D54-E89000911397}"/>
    <dgm:cxn modelId="{2974C3DC-DA4F-7F42-9E3C-74B552D61526}" type="presOf" srcId="{7AC434EE-BD31-439A-849B-2009DD489784}" destId="{BC4E8BB1-69E8-3346-AE8F-80BC0A246C4F}" srcOrd="0" destOrd="0" presId="urn:microsoft.com/office/officeart/2005/8/layout/vList2"/>
    <dgm:cxn modelId="{57ACEAE5-5CC5-BA4D-895F-3EF7C5DC27ED}" type="presOf" srcId="{1FC7BFA6-2AAB-4A24-8EFA-CB94069246C0}" destId="{167D6BBE-B7BC-FB42-9B27-857889D29AFF}" srcOrd="0" destOrd="0" presId="urn:microsoft.com/office/officeart/2005/8/layout/vList2"/>
    <dgm:cxn modelId="{FCDBF3F3-9FD6-854B-ABE9-3C0A15735C4A}" type="presOf" srcId="{59D66223-55EA-4BCE-A62B-0B18C4F99E8A}" destId="{32E1FA73-8E5E-9247-AD93-4661D8B9272D}" srcOrd="0" destOrd="0" presId="urn:microsoft.com/office/officeart/2005/8/layout/vList2"/>
    <dgm:cxn modelId="{D3414D39-025D-1347-A996-22BFF465DA0E}" type="presParOf" srcId="{BC4E8BB1-69E8-3346-AE8F-80BC0A246C4F}" destId="{32E1FA73-8E5E-9247-AD93-4661D8B9272D}" srcOrd="0" destOrd="0" presId="urn:microsoft.com/office/officeart/2005/8/layout/vList2"/>
    <dgm:cxn modelId="{7DA467FC-C12F-7642-B794-1C83CD752E90}" type="presParOf" srcId="{BC4E8BB1-69E8-3346-AE8F-80BC0A246C4F}" destId="{3CF096E1-B8BD-E146-9195-32B1980DADC7}" srcOrd="1" destOrd="0" presId="urn:microsoft.com/office/officeart/2005/8/layout/vList2"/>
    <dgm:cxn modelId="{6538988E-8398-8A42-8DF9-AB862456999D}" type="presParOf" srcId="{BC4E8BB1-69E8-3346-AE8F-80BC0A246C4F}" destId="{A7593B9A-2C66-D843-A48F-B5118A213F14}" srcOrd="2" destOrd="0" presId="urn:microsoft.com/office/officeart/2005/8/layout/vList2"/>
    <dgm:cxn modelId="{664F23EC-5EE7-C94F-8841-4194F1B80F9E}" type="presParOf" srcId="{BC4E8BB1-69E8-3346-AE8F-80BC0A246C4F}" destId="{967BB821-E092-6647-97D7-764D093EB948}" srcOrd="3" destOrd="0" presId="urn:microsoft.com/office/officeart/2005/8/layout/vList2"/>
    <dgm:cxn modelId="{4CD3748C-2F7D-1041-AE9B-33E8D2DBF00D}" type="presParOf" srcId="{BC4E8BB1-69E8-3346-AE8F-80BC0A246C4F}" destId="{167D6BBE-B7BC-FB42-9B27-857889D29AF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7AD9B5-F2A2-4330-92D9-130960A72D0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B8268F0-CA0A-4A0B-9D10-DC4FFD0A30F4}">
      <dgm:prSet/>
      <dgm:spPr/>
      <dgm:t>
        <a:bodyPr/>
        <a:lstStyle/>
        <a:p>
          <a:r>
            <a:rPr lang="en-US" b="1" i="0"/>
            <a:t>Lasso Logistic Regression Accuracy: 0.8936170212765957</a:t>
          </a:r>
          <a:endParaRPr lang="en-US"/>
        </a:p>
      </dgm:t>
    </dgm:pt>
    <dgm:pt modelId="{BF885CC8-5BA7-49DE-9789-8E2D688854AC}" type="parTrans" cxnId="{C22E2078-0730-4280-B24E-1C6EF84D56C2}">
      <dgm:prSet/>
      <dgm:spPr/>
      <dgm:t>
        <a:bodyPr/>
        <a:lstStyle/>
        <a:p>
          <a:endParaRPr lang="en-US"/>
        </a:p>
      </dgm:t>
    </dgm:pt>
    <dgm:pt modelId="{0C3AF295-0C10-4AF4-AB18-A5ED1A35F2CD}" type="sibTrans" cxnId="{C22E2078-0730-4280-B24E-1C6EF84D56C2}">
      <dgm:prSet/>
      <dgm:spPr/>
      <dgm:t>
        <a:bodyPr/>
        <a:lstStyle/>
        <a:p>
          <a:endParaRPr lang="en-US"/>
        </a:p>
      </dgm:t>
    </dgm:pt>
    <dgm:pt modelId="{B53E3223-6645-44A4-B956-78DD02C8BB91}">
      <dgm:prSet/>
      <dgm:spPr/>
      <dgm:t>
        <a:bodyPr/>
        <a:lstStyle/>
        <a:p>
          <a:r>
            <a:rPr lang="en-US" b="1" i="0"/>
            <a:t>Best alpha for Lasso: 0.0011719128787983544: </a:t>
          </a:r>
          <a:r>
            <a:rPr lang="en-US" b="0" i="0"/>
            <a:t>Indicates that the optimal alpha for Ridge regression was found to be 0.1.</a:t>
          </a:r>
          <a:endParaRPr lang="en-US"/>
        </a:p>
      </dgm:t>
    </dgm:pt>
    <dgm:pt modelId="{B546E4F4-5E4A-4490-B982-E1BF8BC81813}" type="parTrans" cxnId="{A442B8CF-EFB5-4D61-910F-30240DFCE574}">
      <dgm:prSet/>
      <dgm:spPr/>
      <dgm:t>
        <a:bodyPr/>
        <a:lstStyle/>
        <a:p>
          <a:endParaRPr lang="en-US"/>
        </a:p>
      </dgm:t>
    </dgm:pt>
    <dgm:pt modelId="{B68C943C-64C0-4FE3-97D9-90F2A9575EAF}" type="sibTrans" cxnId="{A442B8CF-EFB5-4D61-910F-30240DFCE574}">
      <dgm:prSet/>
      <dgm:spPr/>
      <dgm:t>
        <a:bodyPr/>
        <a:lstStyle/>
        <a:p>
          <a:endParaRPr lang="en-US"/>
        </a:p>
      </dgm:t>
    </dgm:pt>
    <dgm:pt modelId="{E0C1156D-D6F8-4282-BC7E-B2F7F47F846B}">
      <dgm:prSet/>
      <dgm:spPr/>
      <dgm:t>
        <a:bodyPr/>
        <a:lstStyle/>
        <a:p>
          <a:r>
            <a:rPr lang="en-US" b="1" i="0"/>
            <a:t>R² Score (Lasso): 0.736525633365397: </a:t>
          </a:r>
          <a:r>
            <a:rPr lang="en-US" b="0" i="0"/>
            <a:t>The R² score for the Lasso regression indicates that approximately 73.65% of the variance in the dependent variable (target) is predictable from the independent variables (features) using the Lasso regression.</a:t>
          </a:r>
          <a:endParaRPr lang="en-US"/>
        </a:p>
      </dgm:t>
    </dgm:pt>
    <dgm:pt modelId="{85B9E41F-097B-456C-8206-B1FFC2B94E18}" type="parTrans" cxnId="{7CB7F713-EE90-403F-91D0-5D7DB1C827C2}">
      <dgm:prSet/>
      <dgm:spPr/>
      <dgm:t>
        <a:bodyPr/>
        <a:lstStyle/>
        <a:p>
          <a:endParaRPr lang="en-US"/>
        </a:p>
      </dgm:t>
    </dgm:pt>
    <dgm:pt modelId="{A42C94C4-861B-449F-85DE-D8EE3C354E30}" type="sibTrans" cxnId="{7CB7F713-EE90-403F-91D0-5D7DB1C827C2}">
      <dgm:prSet/>
      <dgm:spPr/>
      <dgm:t>
        <a:bodyPr/>
        <a:lstStyle/>
        <a:p>
          <a:endParaRPr lang="en-US"/>
        </a:p>
      </dgm:t>
    </dgm:pt>
    <dgm:pt modelId="{34EFAD32-A68C-C246-A6F9-8075886B7D9B}" type="pres">
      <dgm:prSet presAssocID="{F07AD9B5-F2A2-4330-92D9-130960A72D0B}" presName="linear" presStyleCnt="0">
        <dgm:presLayoutVars>
          <dgm:animLvl val="lvl"/>
          <dgm:resizeHandles val="exact"/>
        </dgm:presLayoutVars>
      </dgm:prSet>
      <dgm:spPr/>
    </dgm:pt>
    <dgm:pt modelId="{186CDBD3-A917-D948-8627-CE7C9679FD89}" type="pres">
      <dgm:prSet presAssocID="{3B8268F0-CA0A-4A0B-9D10-DC4FFD0A30F4}" presName="parentText" presStyleLbl="node1" presStyleIdx="0" presStyleCnt="3">
        <dgm:presLayoutVars>
          <dgm:chMax val="0"/>
          <dgm:bulletEnabled val="1"/>
        </dgm:presLayoutVars>
      </dgm:prSet>
      <dgm:spPr/>
    </dgm:pt>
    <dgm:pt modelId="{C7BCA7EC-8C96-9644-8835-F534F7C8B14A}" type="pres">
      <dgm:prSet presAssocID="{0C3AF295-0C10-4AF4-AB18-A5ED1A35F2CD}" presName="spacer" presStyleCnt="0"/>
      <dgm:spPr/>
    </dgm:pt>
    <dgm:pt modelId="{95D8FFFC-6C6F-A24D-BB5F-443CC8DCEEA8}" type="pres">
      <dgm:prSet presAssocID="{B53E3223-6645-44A4-B956-78DD02C8BB91}" presName="parentText" presStyleLbl="node1" presStyleIdx="1" presStyleCnt="3">
        <dgm:presLayoutVars>
          <dgm:chMax val="0"/>
          <dgm:bulletEnabled val="1"/>
        </dgm:presLayoutVars>
      </dgm:prSet>
      <dgm:spPr/>
    </dgm:pt>
    <dgm:pt modelId="{06603C2F-A468-B844-93EE-A4DCDF32A2DF}" type="pres">
      <dgm:prSet presAssocID="{B68C943C-64C0-4FE3-97D9-90F2A9575EAF}" presName="spacer" presStyleCnt="0"/>
      <dgm:spPr/>
    </dgm:pt>
    <dgm:pt modelId="{A259E069-B567-6D49-A917-DAAF90BD3421}" type="pres">
      <dgm:prSet presAssocID="{E0C1156D-D6F8-4282-BC7E-B2F7F47F846B}" presName="parentText" presStyleLbl="node1" presStyleIdx="2" presStyleCnt="3">
        <dgm:presLayoutVars>
          <dgm:chMax val="0"/>
          <dgm:bulletEnabled val="1"/>
        </dgm:presLayoutVars>
      </dgm:prSet>
      <dgm:spPr/>
    </dgm:pt>
  </dgm:ptLst>
  <dgm:cxnLst>
    <dgm:cxn modelId="{7CB7F713-EE90-403F-91D0-5D7DB1C827C2}" srcId="{F07AD9B5-F2A2-4330-92D9-130960A72D0B}" destId="{E0C1156D-D6F8-4282-BC7E-B2F7F47F846B}" srcOrd="2" destOrd="0" parTransId="{85B9E41F-097B-456C-8206-B1FFC2B94E18}" sibTransId="{A42C94C4-861B-449F-85DE-D8EE3C354E30}"/>
    <dgm:cxn modelId="{2B5E953E-FEFA-EF4D-A2B2-98D837EF5BAD}" type="presOf" srcId="{E0C1156D-D6F8-4282-BC7E-B2F7F47F846B}" destId="{A259E069-B567-6D49-A917-DAAF90BD3421}" srcOrd="0" destOrd="0" presId="urn:microsoft.com/office/officeart/2005/8/layout/vList2"/>
    <dgm:cxn modelId="{C22E2078-0730-4280-B24E-1C6EF84D56C2}" srcId="{F07AD9B5-F2A2-4330-92D9-130960A72D0B}" destId="{3B8268F0-CA0A-4A0B-9D10-DC4FFD0A30F4}" srcOrd="0" destOrd="0" parTransId="{BF885CC8-5BA7-49DE-9789-8E2D688854AC}" sibTransId="{0C3AF295-0C10-4AF4-AB18-A5ED1A35F2CD}"/>
    <dgm:cxn modelId="{3E04118B-AB4A-CA4A-931E-FA58C5D00703}" type="presOf" srcId="{F07AD9B5-F2A2-4330-92D9-130960A72D0B}" destId="{34EFAD32-A68C-C246-A6F9-8075886B7D9B}" srcOrd="0" destOrd="0" presId="urn:microsoft.com/office/officeart/2005/8/layout/vList2"/>
    <dgm:cxn modelId="{52515E95-0C92-864E-BFC6-CEDEEB7E772F}" type="presOf" srcId="{3B8268F0-CA0A-4A0B-9D10-DC4FFD0A30F4}" destId="{186CDBD3-A917-D948-8627-CE7C9679FD89}" srcOrd="0" destOrd="0" presId="urn:microsoft.com/office/officeart/2005/8/layout/vList2"/>
    <dgm:cxn modelId="{A442B8CF-EFB5-4D61-910F-30240DFCE574}" srcId="{F07AD9B5-F2A2-4330-92D9-130960A72D0B}" destId="{B53E3223-6645-44A4-B956-78DD02C8BB91}" srcOrd="1" destOrd="0" parTransId="{B546E4F4-5E4A-4490-B982-E1BF8BC81813}" sibTransId="{B68C943C-64C0-4FE3-97D9-90F2A9575EAF}"/>
    <dgm:cxn modelId="{C0FC80F1-525C-D047-9377-CAA33098547D}" type="presOf" srcId="{B53E3223-6645-44A4-B956-78DD02C8BB91}" destId="{95D8FFFC-6C6F-A24D-BB5F-443CC8DCEEA8}" srcOrd="0" destOrd="0" presId="urn:microsoft.com/office/officeart/2005/8/layout/vList2"/>
    <dgm:cxn modelId="{4CCA6F13-436B-794E-BB44-0E19666AAE2C}" type="presParOf" srcId="{34EFAD32-A68C-C246-A6F9-8075886B7D9B}" destId="{186CDBD3-A917-D948-8627-CE7C9679FD89}" srcOrd="0" destOrd="0" presId="urn:microsoft.com/office/officeart/2005/8/layout/vList2"/>
    <dgm:cxn modelId="{4BA2B6F5-C1A8-4046-9C49-ED40E6511663}" type="presParOf" srcId="{34EFAD32-A68C-C246-A6F9-8075886B7D9B}" destId="{C7BCA7EC-8C96-9644-8835-F534F7C8B14A}" srcOrd="1" destOrd="0" presId="urn:microsoft.com/office/officeart/2005/8/layout/vList2"/>
    <dgm:cxn modelId="{C077B344-3EE4-BD4D-B241-9992459DA37E}" type="presParOf" srcId="{34EFAD32-A68C-C246-A6F9-8075886B7D9B}" destId="{95D8FFFC-6C6F-A24D-BB5F-443CC8DCEEA8}" srcOrd="2" destOrd="0" presId="urn:microsoft.com/office/officeart/2005/8/layout/vList2"/>
    <dgm:cxn modelId="{021E5B10-2451-F14E-854D-D9D250835F6C}" type="presParOf" srcId="{34EFAD32-A68C-C246-A6F9-8075886B7D9B}" destId="{06603C2F-A468-B844-93EE-A4DCDF32A2DF}" srcOrd="3" destOrd="0" presId="urn:microsoft.com/office/officeart/2005/8/layout/vList2"/>
    <dgm:cxn modelId="{29D39D45-C022-E742-B2E6-932230576CCB}" type="presParOf" srcId="{34EFAD32-A68C-C246-A6F9-8075886B7D9B}" destId="{A259E069-B567-6D49-A917-DAAF90BD342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B377C8-5B0C-42BB-8001-B89655AA0E1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503594-1B69-4972-A88F-D3605E07BF54}">
      <dgm:prSet/>
      <dgm:spPr/>
      <dgm:t>
        <a:bodyPr/>
        <a:lstStyle/>
        <a:p>
          <a:r>
            <a:rPr lang="en-US" b="1" i="0"/>
            <a:t>Ridge Logistic Regression Accuracy: 0.8723404255319149</a:t>
          </a:r>
          <a:endParaRPr lang="en-US"/>
        </a:p>
      </dgm:t>
    </dgm:pt>
    <dgm:pt modelId="{883BE701-4579-4B66-BA64-F4577421588B}" type="parTrans" cxnId="{2598134C-53DB-4517-9E57-E52A31E317D3}">
      <dgm:prSet/>
      <dgm:spPr/>
      <dgm:t>
        <a:bodyPr/>
        <a:lstStyle/>
        <a:p>
          <a:endParaRPr lang="en-US"/>
        </a:p>
      </dgm:t>
    </dgm:pt>
    <dgm:pt modelId="{F1D3859B-CB3B-4169-AFE6-6C466B0754B7}" type="sibTrans" cxnId="{2598134C-53DB-4517-9E57-E52A31E317D3}">
      <dgm:prSet/>
      <dgm:spPr/>
      <dgm:t>
        <a:bodyPr/>
        <a:lstStyle/>
        <a:p>
          <a:endParaRPr lang="en-US"/>
        </a:p>
      </dgm:t>
    </dgm:pt>
    <dgm:pt modelId="{349B052A-6842-49A1-B3B7-9F78548FF2E4}">
      <dgm:prSet/>
      <dgm:spPr/>
      <dgm:t>
        <a:bodyPr/>
        <a:lstStyle/>
        <a:p>
          <a:r>
            <a:rPr lang="en-US" b="1" i="0"/>
            <a:t>Best alpha for Ridge: {'alpha': 0.1}</a:t>
          </a:r>
          <a:endParaRPr lang="en-US"/>
        </a:p>
      </dgm:t>
    </dgm:pt>
    <dgm:pt modelId="{2779748E-591B-4FF5-B400-7DAEA9CFB2C8}" type="parTrans" cxnId="{7C28DAAF-928D-44EC-9856-42584B9197E5}">
      <dgm:prSet/>
      <dgm:spPr/>
      <dgm:t>
        <a:bodyPr/>
        <a:lstStyle/>
        <a:p>
          <a:endParaRPr lang="en-US"/>
        </a:p>
      </dgm:t>
    </dgm:pt>
    <dgm:pt modelId="{6FB0C548-7BA9-40DC-8819-7E8C100C1A5A}" type="sibTrans" cxnId="{7C28DAAF-928D-44EC-9856-42584B9197E5}">
      <dgm:prSet/>
      <dgm:spPr/>
      <dgm:t>
        <a:bodyPr/>
        <a:lstStyle/>
        <a:p>
          <a:endParaRPr lang="en-US"/>
        </a:p>
      </dgm:t>
    </dgm:pt>
    <dgm:pt modelId="{177B2DCA-132C-477A-9788-ACAB91DCA4AD}">
      <dgm:prSet/>
      <dgm:spPr/>
      <dgm:t>
        <a:bodyPr/>
        <a:lstStyle/>
        <a:p>
          <a:r>
            <a:rPr lang="en-US" b="1" i="0"/>
            <a:t>R² Score (Ridge): 0.7386395153144539: </a:t>
          </a:r>
          <a:r>
            <a:rPr lang="en-US" b="0" i="0"/>
            <a:t>Similar to Lasso, the R² score for Ridge regression indicates that approximately 73.86% of the variance in the dependent variable is predictable from the independent variables using the Ridge regression</a:t>
          </a:r>
          <a:endParaRPr lang="en-US"/>
        </a:p>
      </dgm:t>
    </dgm:pt>
    <dgm:pt modelId="{EC4A9AB6-9C10-4745-96FD-45498A6117D0}" type="parTrans" cxnId="{53258744-AAB2-48A4-AB6D-B5B9BBBC4954}">
      <dgm:prSet/>
      <dgm:spPr/>
      <dgm:t>
        <a:bodyPr/>
        <a:lstStyle/>
        <a:p>
          <a:endParaRPr lang="en-US"/>
        </a:p>
      </dgm:t>
    </dgm:pt>
    <dgm:pt modelId="{1F6630B0-813F-481F-8E0A-66B15C65B23D}" type="sibTrans" cxnId="{53258744-AAB2-48A4-AB6D-B5B9BBBC4954}">
      <dgm:prSet/>
      <dgm:spPr/>
      <dgm:t>
        <a:bodyPr/>
        <a:lstStyle/>
        <a:p>
          <a:endParaRPr lang="en-US"/>
        </a:p>
      </dgm:t>
    </dgm:pt>
    <dgm:pt modelId="{F53E126E-0E00-43A6-9A22-5EB623D4B86D}" type="pres">
      <dgm:prSet presAssocID="{59B377C8-5B0C-42BB-8001-B89655AA0E1D}" presName="root" presStyleCnt="0">
        <dgm:presLayoutVars>
          <dgm:dir/>
          <dgm:resizeHandles val="exact"/>
        </dgm:presLayoutVars>
      </dgm:prSet>
      <dgm:spPr/>
    </dgm:pt>
    <dgm:pt modelId="{549B1804-0A3D-4E00-BB26-86BAAA1262F4}" type="pres">
      <dgm:prSet presAssocID="{6C503594-1B69-4972-A88F-D3605E07BF54}" presName="compNode" presStyleCnt="0"/>
      <dgm:spPr/>
    </dgm:pt>
    <dgm:pt modelId="{40702129-ECFA-4478-A082-2A5446F0E3BE}" type="pres">
      <dgm:prSet presAssocID="{6C503594-1B69-4972-A88F-D3605E07BF54}" presName="bgRect" presStyleLbl="bgShp" presStyleIdx="0" presStyleCnt="3"/>
      <dgm:spPr/>
    </dgm:pt>
    <dgm:pt modelId="{1CB79963-A9C9-42ED-8ACE-E737924F1ED7}" type="pres">
      <dgm:prSet presAssocID="{6C503594-1B69-4972-A88F-D3605E07BF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rection"/>
        </a:ext>
      </dgm:extLst>
    </dgm:pt>
    <dgm:pt modelId="{0CCEB7FA-9D4D-4633-B13D-400B46B846CC}" type="pres">
      <dgm:prSet presAssocID="{6C503594-1B69-4972-A88F-D3605E07BF54}" presName="spaceRect" presStyleCnt="0"/>
      <dgm:spPr/>
    </dgm:pt>
    <dgm:pt modelId="{160DCF8E-1430-4BC1-925B-1C77CDF9FE60}" type="pres">
      <dgm:prSet presAssocID="{6C503594-1B69-4972-A88F-D3605E07BF54}" presName="parTx" presStyleLbl="revTx" presStyleIdx="0" presStyleCnt="3">
        <dgm:presLayoutVars>
          <dgm:chMax val="0"/>
          <dgm:chPref val="0"/>
        </dgm:presLayoutVars>
      </dgm:prSet>
      <dgm:spPr/>
    </dgm:pt>
    <dgm:pt modelId="{3EBB8924-1092-4877-AC0C-F4E8D926C45D}" type="pres">
      <dgm:prSet presAssocID="{F1D3859B-CB3B-4169-AFE6-6C466B0754B7}" presName="sibTrans" presStyleCnt="0"/>
      <dgm:spPr/>
    </dgm:pt>
    <dgm:pt modelId="{72FF052D-B475-44BF-B2BD-1F345468B7DA}" type="pres">
      <dgm:prSet presAssocID="{349B052A-6842-49A1-B3B7-9F78548FF2E4}" presName="compNode" presStyleCnt="0"/>
      <dgm:spPr/>
    </dgm:pt>
    <dgm:pt modelId="{EA192CFB-4954-4FB7-9E0F-6E0018C2DFFA}" type="pres">
      <dgm:prSet presAssocID="{349B052A-6842-49A1-B3B7-9F78548FF2E4}" presName="bgRect" presStyleLbl="bgShp" presStyleIdx="1" presStyleCnt="3"/>
      <dgm:spPr/>
    </dgm:pt>
    <dgm:pt modelId="{D948AC20-67F4-4FFA-BAE9-641355FF95F6}" type="pres">
      <dgm:prSet presAssocID="{349B052A-6842-49A1-B3B7-9F78548FF2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nyon scene"/>
        </a:ext>
      </dgm:extLst>
    </dgm:pt>
    <dgm:pt modelId="{5C6333C7-8882-4CB5-8E5F-B10ECD84C2AF}" type="pres">
      <dgm:prSet presAssocID="{349B052A-6842-49A1-B3B7-9F78548FF2E4}" presName="spaceRect" presStyleCnt="0"/>
      <dgm:spPr/>
    </dgm:pt>
    <dgm:pt modelId="{EB9D00F0-C119-42AB-9D9C-9A4E14708B0D}" type="pres">
      <dgm:prSet presAssocID="{349B052A-6842-49A1-B3B7-9F78548FF2E4}" presName="parTx" presStyleLbl="revTx" presStyleIdx="1" presStyleCnt="3">
        <dgm:presLayoutVars>
          <dgm:chMax val="0"/>
          <dgm:chPref val="0"/>
        </dgm:presLayoutVars>
      </dgm:prSet>
      <dgm:spPr/>
    </dgm:pt>
    <dgm:pt modelId="{E70EBBFA-5EFB-437E-8B92-BE1BFB17DE90}" type="pres">
      <dgm:prSet presAssocID="{6FB0C548-7BA9-40DC-8819-7E8C100C1A5A}" presName="sibTrans" presStyleCnt="0"/>
      <dgm:spPr/>
    </dgm:pt>
    <dgm:pt modelId="{E56D8F1E-7FC5-4AE2-8934-FD168CA5BBD4}" type="pres">
      <dgm:prSet presAssocID="{177B2DCA-132C-477A-9788-ACAB91DCA4AD}" presName="compNode" presStyleCnt="0"/>
      <dgm:spPr/>
    </dgm:pt>
    <dgm:pt modelId="{177C8EBD-6E69-43C5-8B5D-A785F3CE8867}" type="pres">
      <dgm:prSet presAssocID="{177B2DCA-132C-477A-9788-ACAB91DCA4AD}" presName="bgRect" presStyleLbl="bgShp" presStyleIdx="2" presStyleCnt="3"/>
      <dgm:spPr/>
    </dgm:pt>
    <dgm:pt modelId="{9C76E529-9148-4B43-9014-64B5855F398B}" type="pres">
      <dgm:prSet presAssocID="{177B2DCA-132C-477A-9788-ACAB91DCA4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ntains"/>
        </a:ext>
      </dgm:extLst>
    </dgm:pt>
    <dgm:pt modelId="{94BE7BEC-7D8E-404D-8523-D60E5A0D3D08}" type="pres">
      <dgm:prSet presAssocID="{177B2DCA-132C-477A-9788-ACAB91DCA4AD}" presName="spaceRect" presStyleCnt="0"/>
      <dgm:spPr/>
    </dgm:pt>
    <dgm:pt modelId="{F5ED6DF2-4521-47CC-95A1-A4AEC668DE45}" type="pres">
      <dgm:prSet presAssocID="{177B2DCA-132C-477A-9788-ACAB91DCA4AD}" presName="parTx" presStyleLbl="revTx" presStyleIdx="2" presStyleCnt="3">
        <dgm:presLayoutVars>
          <dgm:chMax val="0"/>
          <dgm:chPref val="0"/>
        </dgm:presLayoutVars>
      </dgm:prSet>
      <dgm:spPr/>
    </dgm:pt>
  </dgm:ptLst>
  <dgm:cxnLst>
    <dgm:cxn modelId="{53258744-AAB2-48A4-AB6D-B5B9BBBC4954}" srcId="{59B377C8-5B0C-42BB-8001-B89655AA0E1D}" destId="{177B2DCA-132C-477A-9788-ACAB91DCA4AD}" srcOrd="2" destOrd="0" parTransId="{EC4A9AB6-9C10-4745-96FD-45498A6117D0}" sibTransId="{1F6630B0-813F-481F-8E0A-66B15C65B23D}"/>
    <dgm:cxn modelId="{2598134C-53DB-4517-9E57-E52A31E317D3}" srcId="{59B377C8-5B0C-42BB-8001-B89655AA0E1D}" destId="{6C503594-1B69-4972-A88F-D3605E07BF54}" srcOrd="0" destOrd="0" parTransId="{883BE701-4579-4B66-BA64-F4577421588B}" sibTransId="{F1D3859B-CB3B-4169-AFE6-6C466B0754B7}"/>
    <dgm:cxn modelId="{F1A8C578-BD9F-4630-8395-9301113DCD00}" type="presOf" srcId="{177B2DCA-132C-477A-9788-ACAB91DCA4AD}" destId="{F5ED6DF2-4521-47CC-95A1-A4AEC668DE45}" srcOrd="0" destOrd="0" presId="urn:microsoft.com/office/officeart/2018/2/layout/IconVerticalSolidList"/>
    <dgm:cxn modelId="{548F0E9C-0D2E-467B-B646-7F7AE7F02BDC}" type="presOf" srcId="{59B377C8-5B0C-42BB-8001-B89655AA0E1D}" destId="{F53E126E-0E00-43A6-9A22-5EB623D4B86D}" srcOrd="0" destOrd="0" presId="urn:microsoft.com/office/officeart/2018/2/layout/IconVerticalSolidList"/>
    <dgm:cxn modelId="{7C28DAAF-928D-44EC-9856-42584B9197E5}" srcId="{59B377C8-5B0C-42BB-8001-B89655AA0E1D}" destId="{349B052A-6842-49A1-B3B7-9F78548FF2E4}" srcOrd="1" destOrd="0" parTransId="{2779748E-591B-4FF5-B400-7DAEA9CFB2C8}" sibTransId="{6FB0C548-7BA9-40DC-8819-7E8C100C1A5A}"/>
    <dgm:cxn modelId="{E0D423B5-B611-43E2-8C7D-9C9A4E2712E6}" type="presOf" srcId="{349B052A-6842-49A1-B3B7-9F78548FF2E4}" destId="{EB9D00F0-C119-42AB-9D9C-9A4E14708B0D}" srcOrd="0" destOrd="0" presId="urn:microsoft.com/office/officeart/2018/2/layout/IconVerticalSolidList"/>
    <dgm:cxn modelId="{0E7FFCE8-E5B3-4247-A402-1F2CD7139622}" type="presOf" srcId="{6C503594-1B69-4972-A88F-D3605E07BF54}" destId="{160DCF8E-1430-4BC1-925B-1C77CDF9FE60}" srcOrd="0" destOrd="0" presId="urn:microsoft.com/office/officeart/2018/2/layout/IconVerticalSolidList"/>
    <dgm:cxn modelId="{9177600A-A94C-4BD2-9C43-1CCB6B5E3CD0}" type="presParOf" srcId="{F53E126E-0E00-43A6-9A22-5EB623D4B86D}" destId="{549B1804-0A3D-4E00-BB26-86BAAA1262F4}" srcOrd="0" destOrd="0" presId="urn:microsoft.com/office/officeart/2018/2/layout/IconVerticalSolidList"/>
    <dgm:cxn modelId="{F8B82844-6837-4C2B-8057-0F1387C97D92}" type="presParOf" srcId="{549B1804-0A3D-4E00-BB26-86BAAA1262F4}" destId="{40702129-ECFA-4478-A082-2A5446F0E3BE}" srcOrd="0" destOrd="0" presId="urn:microsoft.com/office/officeart/2018/2/layout/IconVerticalSolidList"/>
    <dgm:cxn modelId="{20F83F4A-E02A-4360-BF81-67E119FDE6C4}" type="presParOf" srcId="{549B1804-0A3D-4E00-BB26-86BAAA1262F4}" destId="{1CB79963-A9C9-42ED-8ACE-E737924F1ED7}" srcOrd="1" destOrd="0" presId="urn:microsoft.com/office/officeart/2018/2/layout/IconVerticalSolidList"/>
    <dgm:cxn modelId="{6B741D5D-9924-49C3-A54B-083B67F4D9CF}" type="presParOf" srcId="{549B1804-0A3D-4E00-BB26-86BAAA1262F4}" destId="{0CCEB7FA-9D4D-4633-B13D-400B46B846CC}" srcOrd="2" destOrd="0" presId="urn:microsoft.com/office/officeart/2018/2/layout/IconVerticalSolidList"/>
    <dgm:cxn modelId="{6FC68EF5-D1A0-41FF-BF64-4BDB8506BD6C}" type="presParOf" srcId="{549B1804-0A3D-4E00-BB26-86BAAA1262F4}" destId="{160DCF8E-1430-4BC1-925B-1C77CDF9FE60}" srcOrd="3" destOrd="0" presId="urn:microsoft.com/office/officeart/2018/2/layout/IconVerticalSolidList"/>
    <dgm:cxn modelId="{57B05809-B979-4E6E-B755-C1ED4CDDBE55}" type="presParOf" srcId="{F53E126E-0E00-43A6-9A22-5EB623D4B86D}" destId="{3EBB8924-1092-4877-AC0C-F4E8D926C45D}" srcOrd="1" destOrd="0" presId="urn:microsoft.com/office/officeart/2018/2/layout/IconVerticalSolidList"/>
    <dgm:cxn modelId="{0A0ABB94-A7EA-45A2-8B7C-1DFCAAA199C2}" type="presParOf" srcId="{F53E126E-0E00-43A6-9A22-5EB623D4B86D}" destId="{72FF052D-B475-44BF-B2BD-1F345468B7DA}" srcOrd="2" destOrd="0" presId="urn:microsoft.com/office/officeart/2018/2/layout/IconVerticalSolidList"/>
    <dgm:cxn modelId="{479329F2-2E36-41BD-9E05-184B9C9AE5A3}" type="presParOf" srcId="{72FF052D-B475-44BF-B2BD-1F345468B7DA}" destId="{EA192CFB-4954-4FB7-9E0F-6E0018C2DFFA}" srcOrd="0" destOrd="0" presId="urn:microsoft.com/office/officeart/2018/2/layout/IconVerticalSolidList"/>
    <dgm:cxn modelId="{8209E723-2403-45F2-8814-E77E79D77831}" type="presParOf" srcId="{72FF052D-B475-44BF-B2BD-1F345468B7DA}" destId="{D948AC20-67F4-4FFA-BAE9-641355FF95F6}" srcOrd="1" destOrd="0" presId="urn:microsoft.com/office/officeart/2018/2/layout/IconVerticalSolidList"/>
    <dgm:cxn modelId="{4C12B146-4F3E-4B90-AF9B-CA136EEAD3A7}" type="presParOf" srcId="{72FF052D-B475-44BF-B2BD-1F345468B7DA}" destId="{5C6333C7-8882-4CB5-8E5F-B10ECD84C2AF}" srcOrd="2" destOrd="0" presId="urn:microsoft.com/office/officeart/2018/2/layout/IconVerticalSolidList"/>
    <dgm:cxn modelId="{FEA8539D-89A3-442B-9F61-6683B5B0577C}" type="presParOf" srcId="{72FF052D-B475-44BF-B2BD-1F345468B7DA}" destId="{EB9D00F0-C119-42AB-9D9C-9A4E14708B0D}" srcOrd="3" destOrd="0" presId="urn:microsoft.com/office/officeart/2018/2/layout/IconVerticalSolidList"/>
    <dgm:cxn modelId="{C8A24128-DC17-47C9-8149-2901CC9101FB}" type="presParOf" srcId="{F53E126E-0E00-43A6-9A22-5EB623D4B86D}" destId="{E70EBBFA-5EFB-437E-8B92-BE1BFB17DE90}" srcOrd="3" destOrd="0" presId="urn:microsoft.com/office/officeart/2018/2/layout/IconVerticalSolidList"/>
    <dgm:cxn modelId="{388DADEB-28EA-4F7B-9D30-2233ACAA371E}" type="presParOf" srcId="{F53E126E-0E00-43A6-9A22-5EB623D4B86D}" destId="{E56D8F1E-7FC5-4AE2-8934-FD168CA5BBD4}" srcOrd="4" destOrd="0" presId="urn:microsoft.com/office/officeart/2018/2/layout/IconVerticalSolidList"/>
    <dgm:cxn modelId="{2A630C51-08C0-4564-B554-6E0ECD393B0D}" type="presParOf" srcId="{E56D8F1E-7FC5-4AE2-8934-FD168CA5BBD4}" destId="{177C8EBD-6E69-43C5-8B5D-A785F3CE8867}" srcOrd="0" destOrd="0" presId="urn:microsoft.com/office/officeart/2018/2/layout/IconVerticalSolidList"/>
    <dgm:cxn modelId="{C60911CA-6A7A-49A6-95E9-4B97140C1A52}" type="presParOf" srcId="{E56D8F1E-7FC5-4AE2-8934-FD168CA5BBD4}" destId="{9C76E529-9148-4B43-9014-64B5855F398B}" srcOrd="1" destOrd="0" presId="urn:microsoft.com/office/officeart/2018/2/layout/IconVerticalSolidList"/>
    <dgm:cxn modelId="{6B1F2E3B-7342-4FDB-8B7D-4CD0C907DE4D}" type="presParOf" srcId="{E56D8F1E-7FC5-4AE2-8934-FD168CA5BBD4}" destId="{94BE7BEC-7D8E-404D-8523-D60E5A0D3D08}" srcOrd="2" destOrd="0" presId="urn:microsoft.com/office/officeart/2018/2/layout/IconVerticalSolidList"/>
    <dgm:cxn modelId="{A835BC46-282B-4A41-B7A2-40B10C959B81}" type="presParOf" srcId="{E56D8F1E-7FC5-4AE2-8934-FD168CA5BBD4}" destId="{F5ED6DF2-4521-47CC-95A1-A4AEC668DE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05F044-61B2-4CF4-8499-C06EAB5F9E7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2B1C5F3E-FD0A-471D-A6A9-B1CBD014D7C2}">
      <dgm:prSet/>
      <dgm:spPr/>
      <dgm:t>
        <a:bodyPr/>
        <a:lstStyle/>
        <a:p>
          <a:r>
            <a:rPr lang="en-US" b="0" i="0"/>
            <a:t>The linear regression model has the highest MSE and RMSE among the three models, indicating a larger average squared difference between the predicted and actual values.</a:t>
          </a:r>
          <a:endParaRPr lang="en-US"/>
        </a:p>
      </dgm:t>
    </dgm:pt>
    <dgm:pt modelId="{08F12C08-CF64-4EF6-A7DA-480F16F41445}" type="parTrans" cxnId="{80E13000-2003-4E5F-9DE5-39A3142452DA}">
      <dgm:prSet/>
      <dgm:spPr/>
      <dgm:t>
        <a:bodyPr/>
        <a:lstStyle/>
        <a:p>
          <a:endParaRPr lang="en-US"/>
        </a:p>
      </dgm:t>
    </dgm:pt>
    <dgm:pt modelId="{F12CE557-8434-4391-9BB2-ED495044D592}" type="sibTrans" cxnId="{80E13000-2003-4E5F-9DE5-39A3142452DA}">
      <dgm:prSet/>
      <dgm:spPr/>
      <dgm:t>
        <a:bodyPr/>
        <a:lstStyle/>
        <a:p>
          <a:endParaRPr lang="en-US"/>
        </a:p>
      </dgm:t>
    </dgm:pt>
    <dgm:pt modelId="{1289B88D-79DA-4498-BDD5-D17B9CBDABED}">
      <dgm:prSet/>
      <dgm:spPr/>
      <dgm:t>
        <a:bodyPr/>
        <a:lstStyle/>
        <a:p>
          <a:r>
            <a:rPr lang="en-US" b="0" i="0"/>
            <a:t>All models have similar R² scores, indicating that they explain approximately 17-18% of the variance in the target variable.</a:t>
          </a:r>
          <a:endParaRPr lang="en-US"/>
        </a:p>
      </dgm:t>
    </dgm:pt>
    <dgm:pt modelId="{DF2FBE4B-859D-4F79-9FFA-7B15ECB97FA9}" type="parTrans" cxnId="{E1C299A5-7986-4FB6-A80C-DB94CA57EC1F}">
      <dgm:prSet/>
      <dgm:spPr/>
      <dgm:t>
        <a:bodyPr/>
        <a:lstStyle/>
        <a:p>
          <a:endParaRPr lang="en-US"/>
        </a:p>
      </dgm:t>
    </dgm:pt>
    <dgm:pt modelId="{57627589-6AE2-4798-A4E9-05832670038C}" type="sibTrans" cxnId="{E1C299A5-7986-4FB6-A80C-DB94CA57EC1F}">
      <dgm:prSet/>
      <dgm:spPr/>
      <dgm:t>
        <a:bodyPr/>
        <a:lstStyle/>
        <a:p>
          <a:endParaRPr lang="en-US"/>
        </a:p>
      </dgm:t>
    </dgm:pt>
    <dgm:pt modelId="{8561D331-43EE-483F-A118-E34A80FBBA15}">
      <dgm:prSet/>
      <dgm:spPr/>
      <dgm:t>
        <a:bodyPr/>
        <a:lstStyle/>
        <a:p>
          <a:r>
            <a:rPr lang="en-US" b="0" i="0"/>
            <a:t>The coefficients of the Is_Europe predictor variable are relatively close across all models, suggesting that being in Europe has a similar impact on the predicted score in each model.</a:t>
          </a:r>
          <a:endParaRPr lang="en-US"/>
        </a:p>
      </dgm:t>
    </dgm:pt>
    <dgm:pt modelId="{EE5D161C-3D5D-4D3B-908E-7365DC40689E}" type="parTrans" cxnId="{726DC7A6-ABF4-4AAD-A59B-721A23502E60}">
      <dgm:prSet/>
      <dgm:spPr/>
      <dgm:t>
        <a:bodyPr/>
        <a:lstStyle/>
        <a:p>
          <a:endParaRPr lang="en-US"/>
        </a:p>
      </dgm:t>
    </dgm:pt>
    <dgm:pt modelId="{ED24EE5B-BE77-45C5-BA48-12A8E4F28B11}" type="sibTrans" cxnId="{726DC7A6-ABF4-4AAD-A59B-721A23502E60}">
      <dgm:prSet/>
      <dgm:spPr/>
      <dgm:t>
        <a:bodyPr/>
        <a:lstStyle/>
        <a:p>
          <a:endParaRPr lang="en-US"/>
        </a:p>
      </dgm:t>
    </dgm:pt>
    <dgm:pt modelId="{04814A6A-A5E4-4D2B-B297-6B9A9D1695CC}">
      <dgm:prSet/>
      <dgm:spPr/>
      <dgm:t>
        <a:bodyPr/>
        <a:lstStyle/>
        <a:p>
          <a:r>
            <a:rPr lang="en-US" b="0" i="0"/>
            <a:t>For Linear Regression: The coefficient of Is_Europe is 1.190, indicating that, on average, living in a European country is associated with an increase in happiness scores by 1.190 units compared to not living in Europe.</a:t>
          </a:r>
          <a:endParaRPr lang="en-US"/>
        </a:p>
      </dgm:t>
    </dgm:pt>
    <dgm:pt modelId="{E9DB3382-90C8-4D09-AEB9-BC420F0C537B}" type="parTrans" cxnId="{17E5C28A-35EF-4B8F-881B-88B1CF882546}">
      <dgm:prSet/>
      <dgm:spPr/>
      <dgm:t>
        <a:bodyPr/>
        <a:lstStyle/>
        <a:p>
          <a:endParaRPr lang="en-US"/>
        </a:p>
      </dgm:t>
    </dgm:pt>
    <dgm:pt modelId="{EB080BC1-9892-4940-A4CA-1EE1D504BA34}" type="sibTrans" cxnId="{17E5C28A-35EF-4B8F-881B-88B1CF882546}">
      <dgm:prSet/>
      <dgm:spPr/>
      <dgm:t>
        <a:bodyPr/>
        <a:lstStyle/>
        <a:p>
          <a:endParaRPr lang="en-US"/>
        </a:p>
      </dgm:t>
    </dgm:pt>
    <dgm:pt modelId="{8B2AF4DE-03A8-423F-B73C-E46B369C74BA}">
      <dgm:prSet/>
      <dgm:spPr/>
      <dgm:t>
        <a:bodyPr/>
        <a:lstStyle/>
        <a:p>
          <a:r>
            <a:rPr lang="en-US" b="0" i="0"/>
            <a:t>For Lasso Regression: The coefficient of Is_Europe is 1.135, suggesting a similar interpretation as above.</a:t>
          </a:r>
          <a:endParaRPr lang="en-US"/>
        </a:p>
      </dgm:t>
    </dgm:pt>
    <dgm:pt modelId="{82F08A70-7D4B-43DD-9E0E-154753D6A841}" type="parTrans" cxnId="{8196C6E3-465B-4F7F-8EEE-6D16C0E33FFC}">
      <dgm:prSet/>
      <dgm:spPr/>
      <dgm:t>
        <a:bodyPr/>
        <a:lstStyle/>
        <a:p>
          <a:endParaRPr lang="en-US"/>
        </a:p>
      </dgm:t>
    </dgm:pt>
    <dgm:pt modelId="{14FCC043-571E-41CA-BC01-5594AB7FF411}" type="sibTrans" cxnId="{8196C6E3-465B-4F7F-8EEE-6D16C0E33FFC}">
      <dgm:prSet/>
      <dgm:spPr/>
      <dgm:t>
        <a:bodyPr/>
        <a:lstStyle/>
        <a:p>
          <a:endParaRPr lang="en-US"/>
        </a:p>
      </dgm:t>
    </dgm:pt>
    <dgm:pt modelId="{49E8E7E1-40BC-4D2E-B3DB-76AF705928B6}">
      <dgm:prSet/>
      <dgm:spPr/>
      <dgm:t>
        <a:bodyPr/>
        <a:lstStyle/>
        <a:p>
          <a:r>
            <a:rPr lang="en-US" b="0" i="0"/>
            <a:t>For Ridge Regression: The coefficient of Is_Europe is 1.139, which also aligns with the interpretation provided by Linear and Lasso Regression.</a:t>
          </a:r>
          <a:endParaRPr lang="en-US"/>
        </a:p>
      </dgm:t>
    </dgm:pt>
    <dgm:pt modelId="{CD9E7449-6683-467B-9CA8-05F0898EEFB1}" type="parTrans" cxnId="{049F254B-D1A9-4114-B877-EACFFB66A934}">
      <dgm:prSet/>
      <dgm:spPr/>
      <dgm:t>
        <a:bodyPr/>
        <a:lstStyle/>
        <a:p>
          <a:endParaRPr lang="en-US"/>
        </a:p>
      </dgm:t>
    </dgm:pt>
    <dgm:pt modelId="{C687D906-0590-46FA-B7BD-6375BAF1400B}" type="sibTrans" cxnId="{049F254B-D1A9-4114-B877-EACFFB66A934}">
      <dgm:prSet/>
      <dgm:spPr/>
      <dgm:t>
        <a:bodyPr/>
        <a:lstStyle/>
        <a:p>
          <a:endParaRPr lang="en-US"/>
        </a:p>
      </dgm:t>
    </dgm:pt>
    <dgm:pt modelId="{AC3F1AF5-D1EA-C44C-90EC-D759451CC643}" type="pres">
      <dgm:prSet presAssocID="{7B05F044-61B2-4CF4-8499-C06EAB5F9E77}" presName="diagram" presStyleCnt="0">
        <dgm:presLayoutVars>
          <dgm:dir/>
          <dgm:resizeHandles val="exact"/>
        </dgm:presLayoutVars>
      </dgm:prSet>
      <dgm:spPr/>
    </dgm:pt>
    <dgm:pt modelId="{4AD479ED-E6F5-954C-A92A-73E9B0BFF42A}" type="pres">
      <dgm:prSet presAssocID="{2B1C5F3E-FD0A-471D-A6A9-B1CBD014D7C2}" presName="node" presStyleLbl="node1" presStyleIdx="0" presStyleCnt="6">
        <dgm:presLayoutVars>
          <dgm:bulletEnabled val="1"/>
        </dgm:presLayoutVars>
      </dgm:prSet>
      <dgm:spPr/>
    </dgm:pt>
    <dgm:pt modelId="{B1C1F300-34A1-3843-9A21-F8C910F54716}" type="pres">
      <dgm:prSet presAssocID="{F12CE557-8434-4391-9BB2-ED495044D592}" presName="sibTrans" presStyleCnt="0"/>
      <dgm:spPr/>
    </dgm:pt>
    <dgm:pt modelId="{F944BDB6-85B8-E048-8DFF-C6A2703C30FA}" type="pres">
      <dgm:prSet presAssocID="{1289B88D-79DA-4498-BDD5-D17B9CBDABED}" presName="node" presStyleLbl="node1" presStyleIdx="1" presStyleCnt="6">
        <dgm:presLayoutVars>
          <dgm:bulletEnabled val="1"/>
        </dgm:presLayoutVars>
      </dgm:prSet>
      <dgm:spPr/>
    </dgm:pt>
    <dgm:pt modelId="{DD69E541-71B7-C64C-9163-8AB0622127B7}" type="pres">
      <dgm:prSet presAssocID="{57627589-6AE2-4798-A4E9-05832670038C}" presName="sibTrans" presStyleCnt="0"/>
      <dgm:spPr/>
    </dgm:pt>
    <dgm:pt modelId="{E19B9E78-E12E-E94B-85D3-81C32098268F}" type="pres">
      <dgm:prSet presAssocID="{8561D331-43EE-483F-A118-E34A80FBBA15}" presName="node" presStyleLbl="node1" presStyleIdx="2" presStyleCnt="6">
        <dgm:presLayoutVars>
          <dgm:bulletEnabled val="1"/>
        </dgm:presLayoutVars>
      </dgm:prSet>
      <dgm:spPr/>
    </dgm:pt>
    <dgm:pt modelId="{EBE6EDCD-46C3-9C48-81FA-C7C16B95BEAB}" type="pres">
      <dgm:prSet presAssocID="{ED24EE5B-BE77-45C5-BA48-12A8E4F28B11}" presName="sibTrans" presStyleCnt="0"/>
      <dgm:spPr/>
    </dgm:pt>
    <dgm:pt modelId="{AB9E4B2A-D3BA-F847-BDE9-D2F6CA54F058}" type="pres">
      <dgm:prSet presAssocID="{04814A6A-A5E4-4D2B-B297-6B9A9D1695CC}" presName="node" presStyleLbl="node1" presStyleIdx="3" presStyleCnt="6">
        <dgm:presLayoutVars>
          <dgm:bulletEnabled val="1"/>
        </dgm:presLayoutVars>
      </dgm:prSet>
      <dgm:spPr/>
    </dgm:pt>
    <dgm:pt modelId="{2C2EC65A-F559-8940-A261-E09C9FB76D8E}" type="pres">
      <dgm:prSet presAssocID="{EB080BC1-9892-4940-A4CA-1EE1D504BA34}" presName="sibTrans" presStyleCnt="0"/>
      <dgm:spPr/>
    </dgm:pt>
    <dgm:pt modelId="{D26A1153-E1D4-DB44-9086-FB0CE5BC2D11}" type="pres">
      <dgm:prSet presAssocID="{8B2AF4DE-03A8-423F-B73C-E46B369C74BA}" presName="node" presStyleLbl="node1" presStyleIdx="4" presStyleCnt="6">
        <dgm:presLayoutVars>
          <dgm:bulletEnabled val="1"/>
        </dgm:presLayoutVars>
      </dgm:prSet>
      <dgm:spPr/>
    </dgm:pt>
    <dgm:pt modelId="{A56B8E3F-32BB-2F45-B9F2-0E320A92030E}" type="pres">
      <dgm:prSet presAssocID="{14FCC043-571E-41CA-BC01-5594AB7FF411}" presName="sibTrans" presStyleCnt="0"/>
      <dgm:spPr/>
    </dgm:pt>
    <dgm:pt modelId="{C134F5C1-419F-F24B-B33D-0281B6332561}" type="pres">
      <dgm:prSet presAssocID="{49E8E7E1-40BC-4D2E-B3DB-76AF705928B6}" presName="node" presStyleLbl="node1" presStyleIdx="5" presStyleCnt="6">
        <dgm:presLayoutVars>
          <dgm:bulletEnabled val="1"/>
        </dgm:presLayoutVars>
      </dgm:prSet>
      <dgm:spPr/>
    </dgm:pt>
  </dgm:ptLst>
  <dgm:cxnLst>
    <dgm:cxn modelId="{80E13000-2003-4E5F-9DE5-39A3142452DA}" srcId="{7B05F044-61B2-4CF4-8499-C06EAB5F9E77}" destId="{2B1C5F3E-FD0A-471D-A6A9-B1CBD014D7C2}" srcOrd="0" destOrd="0" parTransId="{08F12C08-CF64-4EF6-A7DA-480F16F41445}" sibTransId="{F12CE557-8434-4391-9BB2-ED495044D592}"/>
    <dgm:cxn modelId="{A42B3E48-56B2-2340-9556-6D23E87D3B87}" type="presOf" srcId="{04814A6A-A5E4-4D2B-B297-6B9A9D1695CC}" destId="{AB9E4B2A-D3BA-F847-BDE9-D2F6CA54F058}" srcOrd="0" destOrd="0" presId="urn:microsoft.com/office/officeart/2005/8/layout/default"/>
    <dgm:cxn modelId="{049F254B-D1A9-4114-B877-EACFFB66A934}" srcId="{7B05F044-61B2-4CF4-8499-C06EAB5F9E77}" destId="{49E8E7E1-40BC-4D2E-B3DB-76AF705928B6}" srcOrd="5" destOrd="0" parTransId="{CD9E7449-6683-467B-9CA8-05F0898EEFB1}" sibTransId="{C687D906-0590-46FA-B7BD-6375BAF1400B}"/>
    <dgm:cxn modelId="{5809EA71-D8A5-BE44-9D1E-A6785A065ACD}" type="presOf" srcId="{7B05F044-61B2-4CF4-8499-C06EAB5F9E77}" destId="{AC3F1AF5-D1EA-C44C-90EC-D759451CC643}" srcOrd="0" destOrd="0" presId="urn:microsoft.com/office/officeart/2005/8/layout/default"/>
    <dgm:cxn modelId="{17E5C28A-35EF-4B8F-881B-88B1CF882546}" srcId="{7B05F044-61B2-4CF4-8499-C06EAB5F9E77}" destId="{04814A6A-A5E4-4D2B-B297-6B9A9D1695CC}" srcOrd="3" destOrd="0" parTransId="{E9DB3382-90C8-4D09-AEB9-BC420F0C537B}" sibTransId="{EB080BC1-9892-4940-A4CA-1EE1D504BA34}"/>
    <dgm:cxn modelId="{E1C299A5-7986-4FB6-A80C-DB94CA57EC1F}" srcId="{7B05F044-61B2-4CF4-8499-C06EAB5F9E77}" destId="{1289B88D-79DA-4498-BDD5-D17B9CBDABED}" srcOrd="1" destOrd="0" parTransId="{DF2FBE4B-859D-4F79-9FFA-7B15ECB97FA9}" sibTransId="{57627589-6AE2-4798-A4E9-05832670038C}"/>
    <dgm:cxn modelId="{726DC7A6-ABF4-4AAD-A59B-721A23502E60}" srcId="{7B05F044-61B2-4CF4-8499-C06EAB5F9E77}" destId="{8561D331-43EE-483F-A118-E34A80FBBA15}" srcOrd="2" destOrd="0" parTransId="{EE5D161C-3D5D-4D3B-908E-7365DC40689E}" sibTransId="{ED24EE5B-BE77-45C5-BA48-12A8E4F28B11}"/>
    <dgm:cxn modelId="{EF46F3A8-F19B-9C41-B9AB-0F34C7432EF2}" type="presOf" srcId="{2B1C5F3E-FD0A-471D-A6A9-B1CBD014D7C2}" destId="{4AD479ED-E6F5-954C-A92A-73E9B0BFF42A}" srcOrd="0" destOrd="0" presId="urn:microsoft.com/office/officeart/2005/8/layout/default"/>
    <dgm:cxn modelId="{4A68E8B3-EFAF-924C-9E0E-3EDE795C3BA8}" type="presOf" srcId="{1289B88D-79DA-4498-BDD5-D17B9CBDABED}" destId="{F944BDB6-85B8-E048-8DFF-C6A2703C30FA}" srcOrd="0" destOrd="0" presId="urn:microsoft.com/office/officeart/2005/8/layout/default"/>
    <dgm:cxn modelId="{CA7C55DE-1B76-C24A-9C2E-F56889233B43}" type="presOf" srcId="{8B2AF4DE-03A8-423F-B73C-E46B369C74BA}" destId="{D26A1153-E1D4-DB44-9086-FB0CE5BC2D11}" srcOrd="0" destOrd="0" presId="urn:microsoft.com/office/officeart/2005/8/layout/default"/>
    <dgm:cxn modelId="{8196C6E3-465B-4F7F-8EEE-6D16C0E33FFC}" srcId="{7B05F044-61B2-4CF4-8499-C06EAB5F9E77}" destId="{8B2AF4DE-03A8-423F-B73C-E46B369C74BA}" srcOrd="4" destOrd="0" parTransId="{82F08A70-7D4B-43DD-9E0E-154753D6A841}" sibTransId="{14FCC043-571E-41CA-BC01-5594AB7FF411}"/>
    <dgm:cxn modelId="{2738F1E8-BE74-D149-883C-499AE6FA66BF}" type="presOf" srcId="{8561D331-43EE-483F-A118-E34A80FBBA15}" destId="{E19B9E78-E12E-E94B-85D3-81C32098268F}" srcOrd="0" destOrd="0" presId="urn:microsoft.com/office/officeart/2005/8/layout/default"/>
    <dgm:cxn modelId="{5F31A2FF-7716-FF44-A8BB-E3729FA46B8A}" type="presOf" srcId="{49E8E7E1-40BC-4D2E-B3DB-76AF705928B6}" destId="{C134F5C1-419F-F24B-B33D-0281B6332561}" srcOrd="0" destOrd="0" presId="urn:microsoft.com/office/officeart/2005/8/layout/default"/>
    <dgm:cxn modelId="{3513EE8B-9279-024A-A317-2336E1A26259}" type="presParOf" srcId="{AC3F1AF5-D1EA-C44C-90EC-D759451CC643}" destId="{4AD479ED-E6F5-954C-A92A-73E9B0BFF42A}" srcOrd="0" destOrd="0" presId="urn:microsoft.com/office/officeart/2005/8/layout/default"/>
    <dgm:cxn modelId="{BC48F2CF-A009-FA44-A073-32C530A1F837}" type="presParOf" srcId="{AC3F1AF5-D1EA-C44C-90EC-D759451CC643}" destId="{B1C1F300-34A1-3843-9A21-F8C910F54716}" srcOrd="1" destOrd="0" presId="urn:microsoft.com/office/officeart/2005/8/layout/default"/>
    <dgm:cxn modelId="{E5870907-5EE6-3D45-AE84-FC28EC5A87D5}" type="presParOf" srcId="{AC3F1AF5-D1EA-C44C-90EC-D759451CC643}" destId="{F944BDB6-85B8-E048-8DFF-C6A2703C30FA}" srcOrd="2" destOrd="0" presId="urn:microsoft.com/office/officeart/2005/8/layout/default"/>
    <dgm:cxn modelId="{B68AB1AB-94E5-9347-9E1A-1EB036F918D7}" type="presParOf" srcId="{AC3F1AF5-D1EA-C44C-90EC-D759451CC643}" destId="{DD69E541-71B7-C64C-9163-8AB0622127B7}" srcOrd="3" destOrd="0" presId="urn:microsoft.com/office/officeart/2005/8/layout/default"/>
    <dgm:cxn modelId="{88B48D0A-9206-4E4A-9A13-88F291EA9D7D}" type="presParOf" srcId="{AC3F1AF5-D1EA-C44C-90EC-D759451CC643}" destId="{E19B9E78-E12E-E94B-85D3-81C32098268F}" srcOrd="4" destOrd="0" presId="urn:microsoft.com/office/officeart/2005/8/layout/default"/>
    <dgm:cxn modelId="{183F20A3-D537-0B47-A6B9-E6FFE1A1CDBD}" type="presParOf" srcId="{AC3F1AF5-D1EA-C44C-90EC-D759451CC643}" destId="{EBE6EDCD-46C3-9C48-81FA-C7C16B95BEAB}" srcOrd="5" destOrd="0" presId="urn:microsoft.com/office/officeart/2005/8/layout/default"/>
    <dgm:cxn modelId="{AD478C05-BAED-644B-9FE1-8D496F94774E}" type="presParOf" srcId="{AC3F1AF5-D1EA-C44C-90EC-D759451CC643}" destId="{AB9E4B2A-D3BA-F847-BDE9-D2F6CA54F058}" srcOrd="6" destOrd="0" presId="urn:microsoft.com/office/officeart/2005/8/layout/default"/>
    <dgm:cxn modelId="{B8D550DB-80AC-9F4E-8B04-890C8FD24D95}" type="presParOf" srcId="{AC3F1AF5-D1EA-C44C-90EC-D759451CC643}" destId="{2C2EC65A-F559-8940-A261-E09C9FB76D8E}" srcOrd="7" destOrd="0" presId="urn:microsoft.com/office/officeart/2005/8/layout/default"/>
    <dgm:cxn modelId="{DA51B10C-A5ED-E04F-BC03-BE79651AA987}" type="presParOf" srcId="{AC3F1AF5-D1EA-C44C-90EC-D759451CC643}" destId="{D26A1153-E1D4-DB44-9086-FB0CE5BC2D11}" srcOrd="8" destOrd="0" presId="urn:microsoft.com/office/officeart/2005/8/layout/default"/>
    <dgm:cxn modelId="{156037C2-1486-5145-B5DB-53286B07641C}" type="presParOf" srcId="{AC3F1AF5-D1EA-C44C-90EC-D759451CC643}" destId="{A56B8E3F-32BB-2F45-B9F2-0E320A92030E}" srcOrd="9" destOrd="0" presId="urn:microsoft.com/office/officeart/2005/8/layout/default"/>
    <dgm:cxn modelId="{17E4FAF4-BCBB-984A-967C-2A81473211E6}" type="presParOf" srcId="{AC3F1AF5-D1EA-C44C-90EC-D759451CC643}" destId="{C134F5C1-419F-F24B-B33D-0281B633256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9BC68B-69AB-42BE-AD05-FBFA3F743EE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9842DA-811C-4227-9F53-7BB4B1E34FF0}">
      <dgm:prSet/>
      <dgm:spPr/>
      <dgm:t>
        <a:bodyPr/>
        <a:lstStyle/>
        <a:p>
          <a:r>
            <a:rPr lang="en-US" b="0" i="0"/>
            <a:t>Mean Squared Error (MSE): 1.3162814595959718:  This metric measures the average squared difference between the predicted values and the actual values. In the linear model, the MSE is approximately 1.3163, while in Lasso, Ridge, and the improved linear model, it is 1.0444. A lower MSE indicates better model performance.</a:t>
          </a:r>
          <a:endParaRPr lang="en-US"/>
        </a:p>
      </dgm:t>
    </dgm:pt>
    <dgm:pt modelId="{84C92B7C-1D58-46CC-BF73-971C29F34C5D}" type="parTrans" cxnId="{859CA94C-A032-4D08-97D2-74EA151EE458}">
      <dgm:prSet/>
      <dgm:spPr/>
      <dgm:t>
        <a:bodyPr/>
        <a:lstStyle/>
        <a:p>
          <a:endParaRPr lang="en-US"/>
        </a:p>
      </dgm:t>
    </dgm:pt>
    <dgm:pt modelId="{322C1243-C3B1-45A6-A1DA-244380D90770}" type="sibTrans" cxnId="{859CA94C-A032-4D08-97D2-74EA151EE458}">
      <dgm:prSet/>
      <dgm:spPr/>
      <dgm:t>
        <a:bodyPr/>
        <a:lstStyle/>
        <a:p>
          <a:endParaRPr lang="en-US"/>
        </a:p>
      </dgm:t>
    </dgm:pt>
    <dgm:pt modelId="{80DD6DB6-3EE0-4162-AD48-B3E955B1E12C}">
      <dgm:prSet/>
      <dgm:spPr/>
      <dgm:t>
        <a:bodyPr/>
        <a:lstStyle/>
        <a:p>
          <a:r>
            <a:rPr lang="en-US" b="0" i="0"/>
            <a:t>Root Mean Squared Error (RMSE): 1.1472931009972873:  RMSE is the square root of the MSE and provides a measure of the average magnitude of the errors in the predicted values. The linear model has an RMSE of approximately 1.1473, while the others have the same RMSE as the MSE. Again, lower values are desirable.</a:t>
          </a:r>
          <a:endParaRPr lang="en-US"/>
        </a:p>
      </dgm:t>
    </dgm:pt>
    <dgm:pt modelId="{3B5A7002-90B1-4BC7-8AD7-F6DD3B62128F}" type="parTrans" cxnId="{DAD0C32C-04F4-4ACD-9C45-91CD3E8A8793}">
      <dgm:prSet/>
      <dgm:spPr/>
      <dgm:t>
        <a:bodyPr/>
        <a:lstStyle/>
        <a:p>
          <a:endParaRPr lang="en-US"/>
        </a:p>
      </dgm:t>
    </dgm:pt>
    <dgm:pt modelId="{4B0A5F52-8C50-464E-BBD2-10654BC6C8F3}" type="sibTrans" cxnId="{DAD0C32C-04F4-4ACD-9C45-91CD3E8A8793}">
      <dgm:prSet/>
      <dgm:spPr/>
      <dgm:t>
        <a:bodyPr/>
        <a:lstStyle/>
        <a:p>
          <a:endParaRPr lang="en-US"/>
        </a:p>
      </dgm:t>
    </dgm:pt>
    <dgm:pt modelId="{E9BCEE06-3B7D-4A00-9F85-9FAC1327424E}">
      <dgm:prSet/>
      <dgm:spPr/>
      <dgm:t>
        <a:bodyPr/>
        <a:lstStyle/>
        <a:p>
          <a:r>
            <a:rPr lang="en-US" b="0" i="0"/>
            <a:t>R² Score: 0.17215126960468774: The R² score, also known as the coefficient of determination, measures the proportion of the variance in the dependent variable that is predictable from the independent variables. In the linear model, the R² score is approximately 0.1722, indicating that about 17.22% of the variance in the dependent variable is explained by the independent variable.</a:t>
          </a:r>
          <a:endParaRPr lang="en-US"/>
        </a:p>
      </dgm:t>
    </dgm:pt>
    <dgm:pt modelId="{64DA08D2-D7B3-4932-BC2B-33E2803CCDEE}" type="parTrans" cxnId="{41507212-5666-411D-AA4E-382C6CC9A988}">
      <dgm:prSet/>
      <dgm:spPr/>
      <dgm:t>
        <a:bodyPr/>
        <a:lstStyle/>
        <a:p>
          <a:endParaRPr lang="en-US"/>
        </a:p>
      </dgm:t>
    </dgm:pt>
    <dgm:pt modelId="{BE2F2638-AA04-49DC-8A09-C4AF9EB55578}" type="sibTrans" cxnId="{41507212-5666-411D-AA4E-382C6CC9A988}">
      <dgm:prSet/>
      <dgm:spPr/>
      <dgm:t>
        <a:bodyPr/>
        <a:lstStyle/>
        <a:p>
          <a:endParaRPr lang="en-US"/>
        </a:p>
      </dgm:t>
    </dgm:pt>
    <dgm:pt modelId="{6A249324-5056-4C76-8300-8A083E91A8F4}" type="pres">
      <dgm:prSet presAssocID="{7D9BC68B-69AB-42BE-AD05-FBFA3F743EE2}" presName="root" presStyleCnt="0">
        <dgm:presLayoutVars>
          <dgm:dir/>
          <dgm:resizeHandles val="exact"/>
        </dgm:presLayoutVars>
      </dgm:prSet>
      <dgm:spPr/>
    </dgm:pt>
    <dgm:pt modelId="{D2CDFF5F-5D96-48D4-8730-8AC7C935655B}" type="pres">
      <dgm:prSet presAssocID="{7D9BC68B-69AB-42BE-AD05-FBFA3F743EE2}" presName="container" presStyleCnt="0">
        <dgm:presLayoutVars>
          <dgm:dir/>
          <dgm:resizeHandles val="exact"/>
        </dgm:presLayoutVars>
      </dgm:prSet>
      <dgm:spPr/>
    </dgm:pt>
    <dgm:pt modelId="{46CA82E1-C052-44AE-B266-8F12E9111AF5}" type="pres">
      <dgm:prSet presAssocID="{8F9842DA-811C-4227-9F53-7BB4B1E34FF0}" presName="compNode" presStyleCnt="0"/>
      <dgm:spPr/>
    </dgm:pt>
    <dgm:pt modelId="{3F893083-4C79-4672-B314-8982B0E7B958}" type="pres">
      <dgm:prSet presAssocID="{8F9842DA-811C-4227-9F53-7BB4B1E34FF0}" presName="iconBgRect" presStyleLbl="bgShp" presStyleIdx="0" presStyleCnt="3"/>
      <dgm:spPr/>
    </dgm:pt>
    <dgm:pt modelId="{8F835F0A-93FE-4588-8008-2057F85C2E08}" type="pres">
      <dgm:prSet presAssocID="{8F9842DA-811C-4227-9F53-7BB4B1E34F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EF929E7-12D7-4650-8E53-7959B64438A9}" type="pres">
      <dgm:prSet presAssocID="{8F9842DA-811C-4227-9F53-7BB4B1E34FF0}" presName="spaceRect" presStyleCnt="0"/>
      <dgm:spPr/>
    </dgm:pt>
    <dgm:pt modelId="{EB40907D-D32C-4203-8491-64FEA9E3F5ED}" type="pres">
      <dgm:prSet presAssocID="{8F9842DA-811C-4227-9F53-7BB4B1E34FF0}" presName="textRect" presStyleLbl="revTx" presStyleIdx="0" presStyleCnt="3">
        <dgm:presLayoutVars>
          <dgm:chMax val="1"/>
          <dgm:chPref val="1"/>
        </dgm:presLayoutVars>
      </dgm:prSet>
      <dgm:spPr/>
    </dgm:pt>
    <dgm:pt modelId="{4362B3E3-2CD0-490C-B492-588EF7FA6657}" type="pres">
      <dgm:prSet presAssocID="{322C1243-C3B1-45A6-A1DA-244380D90770}" presName="sibTrans" presStyleLbl="sibTrans2D1" presStyleIdx="0" presStyleCnt="0"/>
      <dgm:spPr/>
    </dgm:pt>
    <dgm:pt modelId="{D232D95B-87DA-4B98-9538-9A33360D0B16}" type="pres">
      <dgm:prSet presAssocID="{80DD6DB6-3EE0-4162-AD48-B3E955B1E12C}" presName="compNode" presStyleCnt="0"/>
      <dgm:spPr/>
    </dgm:pt>
    <dgm:pt modelId="{4E5B5DB9-177C-4740-9BF5-4E4D2DA872B6}" type="pres">
      <dgm:prSet presAssocID="{80DD6DB6-3EE0-4162-AD48-B3E955B1E12C}" presName="iconBgRect" presStyleLbl="bgShp" presStyleIdx="1" presStyleCnt="3"/>
      <dgm:spPr/>
    </dgm:pt>
    <dgm:pt modelId="{01084B79-6FC7-4F92-929A-AB8FB8BE1E96}" type="pres">
      <dgm:prSet presAssocID="{80DD6DB6-3EE0-4162-AD48-B3E955B1E1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C7EE541C-3A0C-495A-9D16-8C4C73CB7B3E}" type="pres">
      <dgm:prSet presAssocID="{80DD6DB6-3EE0-4162-AD48-B3E955B1E12C}" presName="spaceRect" presStyleCnt="0"/>
      <dgm:spPr/>
    </dgm:pt>
    <dgm:pt modelId="{5F23287A-8859-4CC9-A2D6-51B392BA22FF}" type="pres">
      <dgm:prSet presAssocID="{80DD6DB6-3EE0-4162-AD48-B3E955B1E12C}" presName="textRect" presStyleLbl="revTx" presStyleIdx="1" presStyleCnt="3">
        <dgm:presLayoutVars>
          <dgm:chMax val="1"/>
          <dgm:chPref val="1"/>
        </dgm:presLayoutVars>
      </dgm:prSet>
      <dgm:spPr/>
    </dgm:pt>
    <dgm:pt modelId="{148B13AE-3BED-409C-8D66-AB07B068B93D}" type="pres">
      <dgm:prSet presAssocID="{4B0A5F52-8C50-464E-BBD2-10654BC6C8F3}" presName="sibTrans" presStyleLbl="sibTrans2D1" presStyleIdx="0" presStyleCnt="0"/>
      <dgm:spPr/>
    </dgm:pt>
    <dgm:pt modelId="{672613E0-3CAA-4BF6-8546-D8EDBC94F85C}" type="pres">
      <dgm:prSet presAssocID="{E9BCEE06-3B7D-4A00-9F85-9FAC1327424E}" presName="compNode" presStyleCnt="0"/>
      <dgm:spPr/>
    </dgm:pt>
    <dgm:pt modelId="{800C32D3-E2E3-46C3-A591-B2ED173B11CA}" type="pres">
      <dgm:prSet presAssocID="{E9BCEE06-3B7D-4A00-9F85-9FAC1327424E}" presName="iconBgRect" presStyleLbl="bgShp" presStyleIdx="2" presStyleCnt="3"/>
      <dgm:spPr/>
    </dgm:pt>
    <dgm:pt modelId="{C45A6158-5A84-487F-A174-E37D35F543EF}" type="pres">
      <dgm:prSet presAssocID="{E9BCEE06-3B7D-4A00-9F85-9FAC132742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22464BA9-5E3E-44DB-B7B7-26AA780FEF3C}" type="pres">
      <dgm:prSet presAssocID="{E9BCEE06-3B7D-4A00-9F85-9FAC1327424E}" presName="spaceRect" presStyleCnt="0"/>
      <dgm:spPr/>
    </dgm:pt>
    <dgm:pt modelId="{F7C26D3D-DD64-4CD5-98A8-CB566DC3D2F5}" type="pres">
      <dgm:prSet presAssocID="{E9BCEE06-3B7D-4A00-9F85-9FAC1327424E}" presName="textRect" presStyleLbl="revTx" presStyleIdx="2" presStyleCnt="3">
        <dgm:presLayoutVars>
          <dgm:chMax val="1"/>
          <dgm:chPref val="1"/>
        </dgm:presLayoutVars>
      </dgm:prSet>
      <dgm:spPr/>
    </dgm:pt>
  </dgm:ptLst>
  <dgm:cxnLst>
    <dgm:cxn modelId="{41507212-5666-411D-AA4E-382C6CC9A988}" srcId="{7D9BC68B-69AB-42BE-AD05-FBFA3F743EE2}" destId="{E9BCEE06-3B7D-4A00-9F85-9FAC1327424E}" srcOrd="2" destOrd="0" parTransId="{64DA08D2-D7B3-4932-BC2B-33E2803CCDEE}" sibTransId="{BE2F2638-AA04-49DC-8A09-C4AF9EB55578}"/>
    <dgm:cxn modelId="{DAD0C32C-04F4-4ACD-9C45-91CD3E8A8793}" srcId="{7D9BC68B-69AB-42BE-AD05-FBFA3F743EE2}" destId="{80DD6DB6-3EE0-4162-AD48-B3E955B1E12C}" srcOrd="1" destOrd="0" parTransId="{3B5A7002-90B1-4BC7-8AD7-F6DD3B62128F}" sibTransId="{4B0A5F52-8C50-464E-BBD2-10654BC6C8F3}"/>
    <dgm:cxn modelId="{B5F5804A-CD10-46AC-967B-72532C73A50B}" type="presOf" srcId="{322C1243-C3B1-45A6-A1DA-244380D90770}" destId="{4362B3E3-2CD0-490C-B492-588EF7FA6657}" srcOrd="0" destOrd="0" presId="urn:microsoft.com/office/officeart/2018/2/layout/IconCircleList"/>
    <dgm:cxn modelId="{859CA94C-A032-4D08-97D2-74EA151EE458}" srcId="{7D9BC68B-69AB-42BE-AD05-FBFA3F743EE2}" destId="{8F9842DA-811C-4227-9F53-7BB4B1E34FF0}" srcOrd="0" destOrd="0" parTransId="{84C92B7C-1D58-46CC-BF73-971C29F34C5D}" sibTransId="{322C1243-C3B1-45A6-A1DA-244380D90770}"/>
    <dgm:cxn modelId="{7A9FD24E-A107-458E-9213-E87DD2709398}" type="presOf" srcId="{80DD6DB6-3EE0-4162-AD48-B3E955B1E12C}" destId="{5F23287A-8859-4CC9-A2D6-51B392BA22FF}" srcOrd="0" destOrd="0" presId="urn:microsoft.com/office/officeart/2018/2/layout/IconCircleList"/>
    <dgm:cxn modelId="{9E548C8B-673E-464C-9D89-5F2E2C589152}" type="presOf" srcId="{7D9BC68B-69AB-42BE-AD05-FBFA3F743EE2}" destId="{6A249324-5056-4C76-8300-8A083E91A8F4}" srcOrd="0" destOrd="0" presId="urn:microsoft.com/office/officeart/2018/2/layout/IconCircleList"/>
    <dgm:cxn modelId="{1216728D-957C-4ABD-9AD2-6C49853F2E25}" type="presOf" srcId="{E9BCEE06-3B7D-4A00-9F85-9FAC1327424E}" destId="{F7C26D3D-DD64-4CD5-98A8-CB566DC3D2F5}" srcOrd="0" destOrd="0" presId="urn:microsoft.com/office/officeart/2018/2/layout/IconCircleList"/>
    <dgm:cxn modelId="{48B414BB-6171-43A2-9030-8195151B6B1E}" type="presOf" srcId="{8F9842DA-811C-4227-9F53-7BB4B1E34FF0}" destId="{EB40907D-D32C-4203-8491-64FEA9E3F5ED}" srcOrd="0" destOrd="0" presId="urn:microsoft.com/office/officeart/2018/2/layout/IconCircleList"/>
    <dgm:cxn modelId="{BAFB59CE-3EE1-4483-90CE-098C6F53F807}" type="presOf" srcId="{4B0A5F52-8C50-464E-BBD2-10654BC6C8F3}" destId="{148B13AE-3BED-409C-8D66-AB07B068B93D}" srcOrd="0" destOrd="0" presId="urn:microsoft.com/office/officeart/2018/2/layout/IconCircleList"/>
    <dgm:cxn modelId="{FA83AB6A-EF9A-4853-9660-D009682732A3}" type="presParOf" srcId="{6A249324-5056-4C76-8300-8A083E91A8F4}" destId="{D2CDFF5F-5D96-48D4-8730-8AC7C935655B}" srcOrd="0" destOrd="0" presId="urn:microsoft.com/office/officeart/2018/2/layout/IconCircleList"/>
    <dgm:cxn modelId="{70B69052-B95A-44DD-9B5F-B12260E3DCC6}" type="presParOf" srcId="{D2CDFF5F-5D96-48D4-8730-8AC7C935655B}" destId="{46CA82E1-C052-44AE-B266-8F12E9111AF5}" srcOrd="0" destOrd="0" presId="urn:microsoft.com/office/officeart/2018/2/layout/IconCircleList"/>
    <dgm:cxn modelId="{3C4FBABC-59D9-4246-B3D6-677F8E0DFF08}" type="presParOf" srcId="{46CA82E1-C052-44AE-B266-8F12E9111AF5}" destId="{3F893083-4C79-4672-B314-8982B0E7B958}" srcOrd="0" destOrd="0" presId="urn:microsoft.com/office/officeart/2018/2/layout/IconCircleList"/>
    <dgm:cxn modelId="{8EEEF3F8-1A4F-4C66-8143-2ED96A349D38}" type="presParOf" srcId="{46CA82E1-C052-44AE-B266-8F12E9111AF5}" destId="{8F835F0A-93FE-4588-8008-2057F85C2E08}" srcOrd="1" destOrd="0" presId="urn:microsoft.com/office/officeart/2018/2/layout/IconCircleList"/>
    <dgm:cxn modelId="{7A715C06-B185-432F-A624-CEE41D9C0129}" type="presParOf" srcId="{46CA82E1-C052-44AE-B266-8F12E9111AF5}" destId="{1EF929E7-12D7-4650-8E53-7959B64438A9}" srcOrd="2" destOrd="0" presId="urn:microsoft.com/office/officeart/2018/2/layout/IconCircleList"/>
    <dgm:cxn modelId="{262E7A08-53C0-4068-AB7E-5D389AE1981C}" type="presParOf" srcId="{46CA82E1-C052-44AE-B266-8F12E9111AF5}" destId="{EB40907D-D32C-4203-8491-64FEA9E3F5ED}" srcOrd="3" destOrd="0" presId="urn:microsoft.com/office/officeart/2018/2/layout/IconCircleList"/>
    <dgm:cxn modelId="{DA604555-3A28-49F0-BDC5-0451F8E1FEC8}" type="presParOf" srcId="{D2CDFF5F-5D96-48D4-8730-8AC7C935655B}" destId="{4362B3E3-2CD0-490C-B492-588EF7FA6657}" srcOrd="1" destOrd="0" presId="urn:microsoft.com/office/officeart/2018/2/layout/IconCircleList"/>
    <dgm:cxn modelId="{556BCD4C-C932-43AD-AF52-F88A18137F32}" type="presParOf" srcId="{D2CDFF5F-5D96-48D4-8730-8AC7C935655B}" destId="{D232D95B-87DA-4B98-9538-9A33360D0B16}" srcOrd="2" destOrd="0" presId="urn:microsoft.com/office/officeart/2018/2/layout/IconCircleList"/>
    <dgm:cxn modelId="{245744D4-D8BF-49AB-9339-2E84E9C314AA}" type="presParOf" srcId="{D232D95B-87DA-4B98-9538-9A33360D0B16}" destId="{4E5B5DB9-177C-4740-9BF5-4E4D2DA872B6}" srcOrd="0" destOrd="0" presId="urn:microsoft.com/office/officeart/2018/2/layout/IconCircleList"/>
    <dgm:cxn modelId="{D2CDDCF5-DD82-48D6-8725-722FD030392B}" type="presParOf" srcId="{D232D95B-87DA-4B98-9538-9A33360D0B16}" destId="{01084B79-6FC7-4F92-929A-AB8FB8BE1E96}" srcOrd="1" destOrd="0" presId="urn:microsoft.com/office/officeart/2018/2/layout/IconCircleList"/>
    <dgm:cxn modelId="{11C85DA1-3BC3-4916-AD9A-A65E9BFF3742}" type="presParOf" srcId="{D232D95B-87DA-4B98-9538-9A33360D0B16}" destId="{C7EE541C-3A0C-495A-9D16-8C4C73CB7B3E}" srcOrd="2" destOrd="0" presId="urn:microsoft.com/office/officeart/2018/2/layout/IconCircleList"/>
    <dgm:cxn modelId="{23D45236-F806-486B-BF31-3F29C3A5F252}" type="presParOf" srcId="{D232D95B-87DA-4B98-9538-9A33360D0B16}" destId="{5F23287A-8859-4CC9-A2D6-51B392BA22FF}" srcOrd="3" destOrd="0" presId="urn:microsoft.com/office/officeart/2018/2/layout/IconCircleList"/>
    <dgm:cxn modelId="{928DFD55-849F-47E9-9501-F75187460AF3}" type="presParOf" srcId="{D2CDFF5F-5D96-48D4-8730-8AC7C935655B}" destId="{148B13AE-3BED-409C-8D66-AB07B068B93D}" srcOrd="3" destOrd="0" presId="urn:microsoft.com/office/officeart/2018/2/layout/IconCircleList"/>
    <dgm:cxn modelId="{8B82152B-EB01-45AE-85B3-9BD164EF991F}" type="presParOf" srcId="{D2CDFF5F-5D96-48D4-8730-8AC7C935655B}" destId="{672613E0-3CAA-4BF6-8546-D8EDBC94F85C}" srcOrd="4" destOrd="0" presId="urn:microsoft.com/office/officeart/2018/2/layout/IconCircleList"/>
    <dgm:cxn modelId="{8033AB81-3AA6-4D47-AE63-8AB678C30529}" type="presParOf" srcId="{672613E0-3CAA-4BF6-8546-D8EDBC94F85C}" destId="{800C32D3-E2E3-46C3-A591-B2ED173B11CA}" srcOrd="0" destOrd="0" presId="urn:microsoft.com/office/officeart/2018/2/layout/IconCircleList"/>
    <dgm:cxn modelId="{C3B286D1-D963-4912-A261-769642EFFBC0}" type="presParOf" srcId="{672613E0-3CAA-4BF6-8546-D8EDBC94F85C}" destId="{C45A6158-5A84-487F-A174-E37D35F543EF}" srcOrd="1" destOrd="0" presId="urn:microsoft.com/office/officeart/2018/2/layout/IconCircleList"/>
    <dgm:cxn modelId="{B844EA07-4A3F-4271-A36F-F8687F1CFDF3}" type="presParOf" srcId="{672613E0-3CAA-4BF6-8546-D8EDBC94F85C}" destId="{22464BA9-5E3E-44DB-B7B7-26AA780FEF3C}" srcOrd="2" destOrd="0" presId="urn:microsoft.com/office/officeart/2018/2/layout/IconCircleList"/>
    <dgm:cxn modelId="{29E700F3-21FF-45AF-B1A0-D6152429633E}" type="presParOf" srcId="{672613E0-3CAA-4BF6-8546-D8EDBC94F85C}" destId="{F7C26D3D-DD64-4CD5-98A8-CB566DC3D2F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310966-3E62-456E-B071-3E3E7F995746}"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D154126D-12B3-48B9-9ACB-1BC7F4F15C13}">
      <dgm:prSet/>
      <dgm:spPr/>
      <dgm:t>
        <a:bodyPr/>
        <a:lstStyle/>
        <a:p>
          <a:r>
            <a:rPr lang="en-US" b="0" i="0" dirty="0"/>
            <a:t>R^2 Score on Testing Set (Random Forest): 0.17579930048754733</a:t>
          </a:r>
          <a:endParaRPr lang="en-US" dirty="0"/>
        </a:p>
      </dgm:t>
    </dgm:pt>
    <dgm:pt modelId="{BE8537C7-5814-4C24-91B8-5D2D38D80736}" type="parTrans" cxnId="{24A9BFD4-3882-4966-A76D-605215EB691E}">
      <dgm:prSet/>
      <dgm:spPr/>
      <dgm:t>
        <a:bodyPr/>
        <a:lstStyle/>
        <a:p>
          <a:endParaRPr lang="en-US"/>
        </a:p>
      </dgm:t>
    </dgm:pt>
    <dgm:pt modelId="{E7DC7618-989A-42E1-8990-09EE2ECE9F2D}" type="sibTrans" cxnId="{24A9BFD4-3882-4966-A76D-605215EB691E}">
      <dgm:prSet/>
      <dgm:spPr/>
      <dgm:t>
        <a:bodyPr/>
        <a:lstStyle/>
        <a:p>
          <a:endParaRPr lang="en-US"/>
        </a:p>
      </dgm:t>
    </dgm:pt>
    <dgm:pt modelId="{F55B243F-D0C7-4EE9-811F-BE5D93CA741F}">
      <dgm:prSet/>
      <dgm:spPr/>
      <dgm:t>
        <a:bodyPr/>
        <a:lstStyle/>
        <a:p>
          <a:r>
            <a:rPr lang="en-US" b="0" i="0"/>
            <a:t>Feature Importance (Is_Europe): 1.0</a:t>
          </a:r>
          <a:endParaRPr lang="en-US"/>
        </a:p>
      </dgm:t>
    </dgm:pt>
    <dgm:pt modelId="{305FB042-5351-495F-BF54-3D74D5FFA7EF}" type="parTrans" cxnId="{89922BE6-08DD-407E-9187-4D93D5794529}">
      <dgm:prSet/>
      <dgm:spPr/>
      <dgm:t>
        <a:bodyPr/>
        <a:lstStyle/>
        <a:p>
          <a:endParaRPr lang="en-US"/>
        </a:p>
      </dgm:t>
    </dgm:pt>
    <dgm:pt modelId="{79BDAD90-FD11-4BCF-9747-0A71923D813C}" type="sibTrans" cxnId="{89922BE6-08DD-407E-9187-4D93D5794529}">
      <dgm:prSet/>
      <dgm:spPr/>
      <dgm:t>
        <a:bodyPr/>
        <a:lstStyle/>
        <a:p>
          <a:endParaRPr lang="en-US"/>
        </a:p>
      </dgm:t>
    </dgm:pt>
    <dgm:pt modelId="{F056735C-D5EE-43A9-98A6-861B9DAC5F70}">
      <dgm:prSet/>
      <dgm:spPr/>
      <dgm:t>
        <a:bodyPr/>
        <a:lstStyle/>
        <a:p>
          <a:r>
            <a:rPr lang="en-US" b="0" i="0" dirty="0"/>
            <a:t>The Random Forest model's feature importance of 1.0 for </a:t>
          </a:r>
          <a:r>
            <a:rPr lang="en-US" b="0" i="0" dirty="0" err="1"/>
            <a:t>Is_Europe</a:t>
          </a:r>
          <a:r>
            <a:rPr lang="en-US" b="0" i="0" dirty="0"/>
            <a:t> supports </a:t>
          </a:r>
          <a:r>
            <a:rPr lang="en-US" b="1" i="0" dirty="0"/>
            <a:t>H1(1)</a:t>
          </a:r>
          <a:r>
            <a:rPr lang="en-US" b="0" i="0" dirty="0"/>
            <a:t>, indicating that there is a significant relationship between happiness scores and living in a country in Europe. Furthermore, it suggests that living in Europe is strongly associated with an increase  of 1.1 in happiness scores compared to not living in Europe, as </a:t>
          </a:r>
          <a:r>
            <a:rPr lang="en-US" b="0" i="0" dirty="0" err="1"/>
            <a:t>Is_Europe</a:t>
          </a:r>
          <a:r>
            <a:rPr lang="en-US" b="0" i="0" dirty="0"/>
            <a:t> is the most important feature in predicting happiness scores according to the Random Forest model.</a:t>
          </a:r>
          <a:endParaRPr lang="en-US" dirty="0"/>
        </a:p>
      </dgm:t>
    </dgm:pt>
    <dgm:pt modelId="{89F06A7A-7370-4B0E-AA79-666D69AB6276}" type="parTrans" cxnId="{94F61696-B6A6-45D4-99E5-6D7A624D0663}">
      <dgm:prSet/>
      <dgm:spPr/>
      <dgm:t>
        <a:bodyPr/>
        <a:lstStyle/>
        <a:p>
          <a:endParaRPr lang="en-US"/>
        </a:p>
      </dgm:t>
    </dgm:pt>
    <dgm:pt modelId="{DC0D6B48-28CE-406C-822F-9E31F7BC819E}" type="sibTrans" cxnId="{94F61696-B6A6-45D4-99E5-6D7A624D0663}">
      <dgm:prSet/>
      <dgm:spPr/>
      <dgm:t>
        <a:bodyPr/>
        <a:lstStyle/>
        <a:p>
          <a:endParaRPr lang="en-US"/>
        </a:p>
      </dgm:t>
    </dgm:pt>
    <dgm:pt modelId="{44AD2BC0-B757-C04F-8533-74A6158E2E36}" type="pres">
      <dgm:prSet presAssocID="{93310966-3E62-456E-B071-3E3E7F995746}" presName="linearFlow" presStyleCnt="0">
        <dgm:presLayoutVars>
          <dgm:resizeHandles val="exact"/>
        </dgm:presLayoutVars>
      </dgm:prSet>
      <dgm:spPr/>
    </dgm:pt>
    <dgm:pt modelId="{39DAAC55-AB82-B44B-820C-960410A53DA4}" type="pres">
      <dgm:prSet presAssocID="{D154126D-12B3-48B9-9ACB-1BC7F4F15C13}" presName="node" presStyleLbl="node1" presStyleIdx="0" presStyleCnt="3" custLinFactNeighborX="-14150" custLinFactNeighborY="13824">
        <dgm:presLayoutVars>
          <dgm:bulletEnabled val="1"/>
        </dgm:presLayoutVars>
      </dgm:prSet>
      <dgm:spPr/>
    </dgm:pt>
    <dgm:pt modelId="{B4E1F412-C53C-EA4F-BFBE-317D86E353B8}" type="pres">
      <dgm:prSet presAssocID="{E7DC7618-989A-42E1-8990-09EE2ECE9F2D}" presName="sibTrans" presStyleLbl="sibTrans2D1" presStyleIdx="0" presStyleCnt="2"/>
      <dgm:spPr/>
    </dgm:pt>
    <dgm:pt modelId="{727BF475-BD5E-DF44-BE9D-03F7D46F4A65}" type="pres">
      <dgm:prSet presAssocID="{E7DC7618-989A-42E1-8990-09EE2ECE9F2D}" presName="connectorText" presStyleLbl="sibTrans2D1" presStyleIdx="0" presStyleCnt="2"/>
      <dgm:spPr/>
    </dgm:pt>
    <dgm:pt modelId="{32878947-D282-1141-A991-C357DD05C975}" type="pres">
      <dgm:prSet presAssocID="{F55B243F-D0C7-4EE9-811F-BE5D93CA741F}" presName="node" presStyleLbl="node1" presStyleIdx="1" presStyleCnt="3">
        <dgm:presLayoutVars>
          <dgm:bulletEnabled val="1"/>
        </dgm:presLayoutVars>
      </dgm:prSet>
      <dgm:spPr/>
    </dgm:pt>
    <dgm:pt modelId="{C051F990-3B1F-A14F-AB3D-A45D62DE3608}" type="pres">
      <dgm:prSet presAssocID="{79BDAD90-FD11-4BCF-9747-0A71923D813C}" presName="sibTrans" presStyleLbl="sibTrans2D1" presStyleIdx="1" presStyleCnt="2"/>
      <dgm:spPr/>
    </dgm:pt>
    <dgm:pt modelId="{02A77A23-D59A-5A42-BBE1-5F0EECB7DDBC}" type="pres">
      <dgm:prSet presAssocID="{79BDAD90-FD11-4BCF-9747-0A71923D813C}" presName="connectorText" presStyleLbl="sibTrans2D1" presStyleIdx="1" presStyleCnt="2"/>
      <dgm:spPr/>
    </dgm:pt>
    <dgm:pt modelId="{4E1F3726-5A63-5647-8F4E-7DAC7B083124}" type="pres">
      <dgm:prSet presAssocID="{F056735C-D5EE-43A9-98A6-861B9DAC5F70}" presName="node" presStyleLbl="node1" presStyleIdx="2" presStyleCnt="3">
        <dgm:presLayoutVars>
          <dgm:bulletEnabled val="1"/>
        </dgm:presLayoutVars>
      </dgm:prSet>
      <dgm:spPr/>
    </dgm:pt>
  </dgm:ptLst>
  <dgm:cxnLst>
    <dgm:cxn modelId="{094DD90C-646C-C344-9B33-26D10B8CDD00}" type="presOf" srcId="{F55B243F-D0C7-4EE9-811F-BE5D93CA741F}" destId="{32878947-D282-1141-A991-C357DD05C975}" srcOrd="0" destOrd="0" presId="urn:microsoft.com/office/officeart/2005/8/layout/process2"/>
    <dgm:cxn modelId="{A8ED5716-219D-AE45-ADC3-95E96B84E0D3}" type="presOf" srcId="{79BDAD90-FD11-4BCF-9747-0A71923D813C}" destId="{C051F990-3B1F-A14F-AB3D-A45D62DE3608}" srcOrd="0" destOrd="0" presId="urn:microsoft.com/office/officeart/2005/8/layout/process2"/>
    <dgm:cxn modelId="{C127865B-F983-644C-A1F8-0C644B1A4FB8}" type="presOf" srcId="{93310966-3E62-456E-B071-3E3E7F995746}" destId="{44AD2BC0-B757-C04F-8533-74A6158E2E36}" srcOrd="0" destOrd="0" presId="urn:microsoft.com/office/officeart/2005/8/layout/process2"/>
    <dgm:cxn modelId="{09ACDC64-9E91-9F4D-AC49-FDBA0D88208C}" type="presOf" srcId="{E7DC7618-989A-42E1-8990-09EE2ECE9F2D}" destId="{727BF475-BD5E-DF44-BE9D-03F7D46F4A65}" srcOrd="1" destOrd="0" presId="urn:microsoft.com/office/officeart/2005/8/layout/process2"/>
    <dgm:cxn modelId="{7BC51F89-FCDD-6041-B98E-3BCEE55F3121}" type="presOf" srcId="{D154126D-12B3-48B9-9ACB-1BC7F4F15C13}" destId="{39DAAC55-AB82-B44B-820C-960410A53DA4}" srcOrd="0" destOrd="0" presId="urn:microsoft.com/office/officeart/2005/8/layout/process2"/>
    <dgm:cxn modelId="{94F61696-B6A6-45D4-99E5-6D7A624D0663}" srcId="{93310966-3E62-456E-B071-3E3E7F995746}" destId="{F056735C-D5EE-43A9-98A6-861B9DAC5F70}" srcOrd="2" destOrd="0" parTransId="{89F06A7A-7370-4B0E-AA79-666D69AB6276}" sibTransId="{DC0D6B48-28CE-406C-822F-9E31F7BC819E}"/>
    <dgm:cxn modelId="{8727ACBE-CFF5-6C4D-B271-C043802CA919}" type="presOf" srcId="{E7DC7618-989A-42E1-8990-09EE2ECE9F2D}" destId="{B4E1F412-C53C-EA4F-BFBE-317D86E353B8}" srcOrd="0" destOrd="0" presId="urn:microsoft.com/office/officeart/2005/8/layout/process2"/>
    <dgm:cxn modelId="{24A9BFD4-3882-4966-A76D-605215EB691E}" srcId="{93310966-3E62-456E-B071-3E3E7F995746}" destId="{D154126D-12B3-48B9-9ACB-1BC7F4F15C13}" srcOrd="0" destOrd="0" parTransId="{BE8537C7-5814-4C24-91B8-5D2D38D80736}" sibTransId="{E7DC7618-989A-42E1-8990-09EE2ECE9F2D}"/>
    <dgm:cxn modelId="{89922BE6-08DD-407E-9187-4D93D5794529}" srcId="{93310966-3E62-456E-B071-3E3E7F995746}" destId="{F55B243F-D0C7-4EE9-811F-BE5D93CA741F}" srcOrd="1" destOrd="0" parTransId="{305FB042-5351-495F-BF54-3D74D5FFA7EF}" sibTransId="{79BDAD90-FD11-4BCF-9747-0A71923D813C}"/>
    <dgm:cxn modelId="{05E82AF0-68E9-2344-8A03-B690AC11423B}" type="presOf" srcId="{F056735C-D5EE-43A9-98A6-861B9DAC5F70}" destId="{4E1F3726-5A63-5647-8F4E-7DAC7B083124}" srcOrd="0" destOrd="0" presId="urn:microsoft.com/office/officeart/2005/8/layout/process2"/>
    <dgm:cxn modelId="{DCA7B3F0-2176-BF45-8690-4D7060712078}" type="presOf" srcId="{79BDAD90-FD11-4BCF-9747-0A71923D813C}" destId="{02A77A23-D59A-5A42-BBE1-5F0EECB7DDBC}" srcOrd="1" destOrd="0" presId="urn:microsoft.com/office/officeart/2005/8/layout/process2"/>
    <dgm:cxn modelId="{A10DD7C5-987F-5D49-92C5-DDC1DB55F780}" type="presParOf" srcId="{44AD2BC0-B757-C04F-8533-74A6158E2E36}" destId="{39DAAC55-AB82-B44B-820C-960410A53DA4}" srcOrd="0" destOrd="0" presId="urn:microsoft.com/office/officeart/2005/8/layout/process2"/>
    <dgm:cxn modelId="{1F6104D7-FA62-1642-A173-83F12856C5BC}" type="presParOf" srcId="{44AD2BC0-B757-C04F-8533-74A6158E2E36}" destId="{B4E1F412-C53C-EA4F-BFBE-317D86E353B8}" srcOrd="1" destOrd="0" presId="urn:microsoft.com/office/officeart/2005/8/layout/process2"/>
    <dgm:cxn modelId="{CAA95082-02A5-D94C-9150-DF2D7FDD1B70}" type="presParOf" srcId="{B4E1F412-C53C-EA4F-BFBE-317D86E353B8}" destId="{727BF475-BD5E-DF44-BE9D-03F7D46F4A65}" srcOrd="0" destOrd="0" presId="urn:microsoft.com/office/officeart/2005/8/layout/process2"/>
    <dgm:cxn modelId="{5FD90EA8-0768-F243-8B02-7207BC33B64B}" type="presParOf" srcId="{44AD2BC0-B757-C04F-8533-74A6158E2E36}" destId="{32878947-D282-1141-A991-C357DD05C975}" srcOrd="2" destOrd="0" presId="urn:microsoft.com/office/officeart/2005/8/layout/process2"/>
    <dgm:cxn modelId="{221BE3A9-33F7-DA4B-BA55-B97AB32DFB70}" type="presParOf" srcId="{44AD2BC0-B757-C04F-8533-74A6158E2E36}" destId="{C051F990-3B1F-A14F-AB3D-A45D62DE3608}" srcOrd="3" destOrd="0" presId="urn:microsoft.com/office/officeart/2005/8/layout/process2"/>
    <dgm:cxn modelId="{DB1ACF70-8A91-4945-8B8B-EF2F7268DA37}" type="presParOf" srcId="{C051F990-3B1F-A14F-AB3D-A45D62DE3608}" destId="{02A77A23-D59A-5A42-BBE1-5F0EECB7DDBC}" srcOrd="0" destOrd="0" presId="urn:microsoft.com/office/officeart/2005/8/layout/process2"/>
    <dgm:cxn modelId="{F6BDB60C-8FB8-6C47-B233-10B81CD60F32}" type="presParOf" srcId="{44AD2BC0-B757-C04F-8533-74A6158E2E36}" destId="{4E1F3726-5A63-5647-8F4E-7DAC7B083124}"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505174-3476-47B0-A3F0-21A166F50202}"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66DDFF6-A729-4831-9E61-AF4C934A5310}">
      <dgm:prSet/>
      <dgm:spPr/>
      <dgm:t>
        <a:bodyPr/>
        <a:lstStyle/>
        <a:p>
          <a:pPr>
            <a:defRPr cap="all"/>
          </a:pPr>
          <a:r>
            <a:rPr lang="en-US" b="0" i="0"/>
            <a:t>R^2 Score on Testing Set (Random Forest with multiple variables): 0.7474060993836442</a:t>
          </a:r>
          <a:endParaRPr lang="en-US"/>
        </a:p>
      </dgm:t>
    </dgm:pt>
    <dgm:pt modelId="{BA498E31-F578-499C-A517-CA4FA5168B53}" type="parTrans" cxnId="{D054FCB8-DB00-4603-AFE3-9C73C8DFE58D}">
      <dgm:prSet/>
      <dgm:spPr/>
      <dgm:t>
        <a:bodyPr/>
        <a:lstStyle/>
        <a:p>
          <a:endParaRPr lang="en-US"/>
        </a:p>
      </dgm:t>
    </dgm:pt>
    <dgm:pt modelId="{FE6D0676-B2D9-45D6-B2FA-C1FB8C7D9BE7}" type="sibTrans" cxnId="{D054FCB8-DB00-4603-AFE3-9C73C8DFE58D}">
      <dgm:prSet/>
      <dgm:spPr/>
      <dgm:t>
        <a:bodyPr/>
        <a:lstStyle/>
        <a:p>
          <a:endParaRPr lang="en-US"/>
        </a:p>
      </dgm:t>
    </dgm:pt>
    <dgm:pt modelId="{0F22DA41-B453-4FE0-A49C-7A97C48C79BB}">
      <dgm:prSet/>
      <dgm:spPr/>
      <dgm:t>
        <a:bodyPr/>
        <a:lstStyle/>
        <a:p>
          <a:pPr>
            <a:defRPr cap="all"/>
          </a:pPr>
          <a:r>
            <a:rPr lang="en-US" b="0" i="0"/>
            <a:t>Feature Importances: [0.00204356 0.12089449 0.48371644 0.24985969 0.06996415 0.0464603</a:t>
          </a:r>
          <a:r>
            <a:rPr lang="en-US"/>
            <a:t> </a:t>
          </a:r>
          <a:r>
            <a:rPr lang="en-US" b="0" i="0"/>
            <a:t> 0.02706136]</a:t>
          </a:r>
          <a:endParaRPr lang="en-US"/>
        </a:p>
      </dgm:t>
    </dgm:pt>
    <dgm:pt modelId="{7732282F-6825-4412-B65A-7CDE5C08EFAA}" type="parTrans" cxnId="{6FA3F3B0-BA08-47AE-85E2-38545D5B9B8D}">
      <dgm:prSet/>
      <dgm:spPr/>
      <dgm:t>
        <a:bodyPr/>
        <a:lstStyle/>
        <a:p>
          <a:endParaRPr lang="en-US"/>
        </a:p>
      </dgm:t>
    </dgm:pt>
    <dgm:pt modelId="{B34E48F8-9866-49D5-A81E-8EEBC8B95DCB}" type="sibTrans" cxnId="{6FA3F3B0-BA08-47AE-85E2-38545D5B9B8D}">
      <dgm:prSet/>
      <dgm:spPr/>
      <dgm:t>
        <a:bodyPr/>
        <a:lstStyle/>
        <a:p>
          <a:endParaRPr lang="en-US"/>
        </a:p>
      </dgm:t>
    </dgm:pt>
    <dgm:pt modelId="{C0BADD9E-BEE3-4745-8EE7-A9DDC2687E86}">
      <dgm:prSet/>
      <dgm:spPr/>
      <dgm:t>
        <a:bodyPr/>
        <a:lstStyle/>
        <a:p>
          <a:pPr>
            <a:defRPr cap="all"/>
          </a:pPr>
          <a:r>
            <a:rPr lang="en-US" b="0" i="0"/>
            <a:t>Mean Squared Error: 0.40162490559062575</a:t>
          </a:r>
          <a:endParaRPr lang="en-US"/>
        </a:p>
      </dgm:t>
    </dgm:pt>
    <dgm:pt modelId="{97E98BA4-C7A5-473E-AEC1-2E7AA3DC6CE3}" type="parTrans" cxnId="{EE127504-6E85-4DCF-A112-9F6BC3BDF078}">
      <dgm:prSet/>
      <dgm:spPr/>
      <dgm:t>
        <a:bodyPr/>
        <a:lstStyle/>
        <a:p>
          <a:endParaRPr lang="en-US"/>
        </a:p>
      </dgm:t>
    </dgm:pt>
    <dgm:pt modelId="{79698414-0537-46AF-A437-1E3EF17C3D97}" type="sibTrans" cxnId="{EE127504-6E85-4DCF-A112-9F6BC3BDF078}">
      <dgm:prSet/>
      <dgm:spPr/>
      <dgm:t>
        <a:bodyPr/>
        <a:lstStyle/>
        <a:p>
          <a:endParaRPr lang="en-US"/>
        </a:p>
      </dgm:t>
    </dgm:pt>
    <dgm:pt modelId="{4E0386EF-932A-4001-B8DA-714CBCD6B4FB}" type="pres">
      <dgm:prSet presAssocID="{92505174-3476-47B0-A3F0-21A166F50202}" presName="root" presStyleCnt="0">
        <dgm:presLayoutVars>
          <dgm:dir/>
          <dgm:resizeHandles val="exact"/>
        </dgm:presLayoutVars>
      </dgm:prSet>
      <dgm:spPr/>
    </dgm:pt>
    <dgm:pt modelId="{7FE26CAE-02C9-467D-A1C4-A71D5E82FD85}" type="pres">
      <dgm:prSet presAssocID="{466DDFF6-A729-4831-9E61-AF4C934A5310}" presName="compNode" presStyleCnt="0"/>
      <dgm:spPr/>
    </dgm:pt>
    <dgm:pt modelId="{926F0D41-457B-461E-8F1A-11CEB4556B06}" type="pres">
      <dgm:prSet presAssocID="{466DDFF6-A729-4831-9E61-AF4C934A5310}" presName="iconBgRect" presStyleLbl="bgShp" presStyleIdx="0" presStyleCnt="3"/>
      <dgm:spPr>
        <a:prstGeom prst="round2DiagRect">
          <a:avLst>
            <a:gd name="adj1" fmla="val 29727"/>
            <a:gd name="adj2" fmla="val 0"/>
          </a:avLst>
        </a:prstGeom>
      </dgm:spPr>
    </dgm:pt>
    <dgm:pt modelId="{45E6CFA5-8A9F-44E2-8073-07BE96927552}" type="pres">
      <dgm:prSet presAssocID="{466DDFF6-A729-4831-9E61-AF4C934A53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CEF5BC73-A64E-4BA9-B193-3E257B65D2CC}" type="pres">
      <dgm:prSet presAssocID="{466DDFF6-A729-4831-9E61-AF4C934A5310}" presName="spaceRect" presStyleCnt="0"/>
      <dgm:spPr/>
    </dgm:pt>
    <dgm:pt modelId="{A1CDD946-4575-42B0-9213-75B6DC77E4A3}" type="pres">
      <dgm:prSet presAssocID="{466DDFF6-A729-4831-9E61-AF4C934A5310}" presName="textRect" presStyleLbl="revTx" presStyleIdx="0" presStyleCnt="3">
        <dgm:presLayoutVars>
          <dgm:chMax val="1"/>
          <dgm:chPref val="1"/>
        </dgm:presLayoutVars>
      </dgm:prSet>
      <dgm:spPr/>
    </dgm:pt>
    <dgm:pt modelId="{FCF292E8-EB9A-45CB-A19D-23B7AD47CCFB}" type="pres">
      <dgm:prSet presAssocID="{FE6D0676-B2D9-45D6-B2FA-C1FB8C7D9BE7}" presName="sibTrans" presStyleCnt="0"/>
      <dgm:spPr/>
    </dgm:pt>
    <dgm:pt modelId="{7FD0AF4B-9628-4CF8-B500-FB02F0F5B6E8}" type="pres">
      <dgm:prSet presAssocID="{0F22DA41-B453-4FE0-A49C-7A97C48C79BB}" presName="compNode" presStyleCnt="0"/>
      <dgm:spPr/>
    </dgm:pt>
    <dgm:pt modelId="{23CDD48F-BC50-4CFF-BBA3-6989A8DFCF10}" type="pres">
      <dgm:prSet presAssocID="{0F22DA41-B453-4FE0-A49C-7A97C48C79BB}" presName="iconBgRect" presStyleLbl="bgShp" presStyleIdx="1" presStyleCnt="3"/>
      <dgm:spPr>
        <a:prstGeom prst="round2DiagRect">
          <a:avLst>
            <a:gd name="adj1" fmla="val 29727"/>
            <a:gd name="adj2" fmla="val 0"/>
          </a:avLst>
        </a:prstGeom>
      </dgm:spPr>
    </dgm:pt>
    <dgm:pt modelId="{A282D532-F800-4FBE-A8CC-A288B9C6D312}" type="pres">
      <dgm:prSet presAssocID="{0F22DA41-B453-4FE0-A49C-7A97C48C79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E3602A92-4622-42CE-9E6A-547541487266}" type="pres">
      <dgm:prSet presAssocID="{0F22DA41-B453-4FE0-A49C-7A97C48C79BB}" presName="spaceRect" presStyleCnt="0"/>
      <dgm:spPr/>
    </dgm:pt>
    <dgm:pt modelId="{84D6CB0E-5B41-4A2D-81DD-3B7E5EBD5F88}" type="pres">
      <dgm:prSet presAssocID="{0F22DA41-B453-4FE0-A49C-7A97C48C79BB}" presName="textRect" presStyleLbl="revTx" presStyleIdx="1" presStyleCnt="3">
        <dgm:presLayoutVars>
          <dgm:chMax val="1"/>
          <dgm:chPref val="1"/>
        </dgm:presLayoutVars>
      </dgm:prSet>
      <dgm:spPr/>
    </dgm:pt>
    <dgm:pt modelId="{E17160C4-2AFE-405E-81F1-54432660898C}" type="pres">
      <dgm:prSet presAssocID="{B34E48F8-9866-49D5-A81E-8EEBC8B95DCB}" presName="sibTrans" presStyleCnt="0"/>
      <dgm:spPr/>
    </dgm:pt>
    <dgm:pt modelId="{5725FECA-D940-4D5A-A4FC-F36003992FE5}" type="pres">
      <dgm:prSet presAssocID="{C0BADD9E-BEE3-4745-8EE7-A9DDC2687E86}" presName="compNode" presStyleCnt="0"/>
      <dgm:spPr/>
    </dgm:pt>
    <dgm:pt modelId="{6308BDCF-7725-40E8-B2CF-E13BB5DDB376}" type="pres">
      <dgm:prSet presAssocID="{C0BADD9E-BEE3-4745-8EE7-A9DDC2687E86}" presName="iconBgRect" presStyleLbl="bgShp" presStyleIdx="2" presStyleCnt="3"/>
      <dgm:spPr>
        <a:prstGeom prst="round2DiagRect">
          <a:avLst>
            <a:gd name="adj1" fmla="val 29727"/>
            <a:gd name="adj2" fmla="val 0"/>
          </a:avLst>
        </a:prstGeom>
      </dgm:spPr>
    </dgm:pt>
    <dgm:pt modelId="{5745C990-2A5A-4B47-999E-74B016AB9C94}" type="pres">
      <dgm:prSet presAssocID="{C0BADD9E-BEE3-4745-8EE7-A9DDC2687E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9AFBBD47-B233-4333-A271-D7148D79544E}" type="pres">
      <dgm:prSet presAssocID="{C0BADD9E-BEE3-4745-8EE7-A9DDC2687E86}" presName="spaceRect" presStyleCnt="0"/>
      <dgm:spPr/>
    </dgm:pt>
    <dgm:pt modelId="{C3DB4798-57A4-4162-8664-2E4DBD1BC7A9}" type="pres">
      <dgm:prSet presAssocID="{C0BADD9E-BEE3-4745-8EE7-A9DDC2687E86}" presName="textRect" presStyleLbl="revTx" presStyleIdx="2" presStyleCnt="3">
        <dgm:presLayoutVars>
          <dgm:chMax val="1"/>
          <dgm:chPref val="1"/>
        </dgm:presLayoutVars>
      </dgm:prSet>
      <dgm:spPr/>
    </dgm:pt>
  </dgm:ptLst>
  <dgm:cxnLst>
    <dgm:cxn modelId="{BBEA2E00-58D6-406C-AAAB-69DB6305033A}" type="presOf" srcId="{0F22DA41-B453-4FE0-A49C-7A97C48C79BB}" destId="{84D6CB0E-5B41-4A2D-81DD-3B7E5EBD5F88}" srcOrd="0" destOrd="0" presId="urn:microsoft.com/office/officeart/2018/5/layout/IconLeafLabelList"/>
    <dgm:cxn modelId="{EE127504-6E85-4DCF-A112-9F6BC3BDF078}" srcId="{92505174-3476-47B0-A3F0-21A166F50202}" destId="{C0BADD9E-BEE3-4745-8EE7-A9DDC2687E86}" srcOrd="2" destOrd="0" parTransId="{97E98BA4-C7A5-473E-AEC1-2E7AA3DC6CE3}" sibTransId="{79698414-0537-46AF-A437-1E3EF17C3D97}"/>
    <dgm:cxn modelId="{667CE690-7054-44FA-96DC-DE197B93E289}" type="presOf" srcId="{92505174-3476-47B0-A3F0-21A166F50202}" destId="{4E0386EF-932A-4001-B8DA-714CBCD6B4FB}" srcOrd="0" destOrd="0" presId="urn:microsoft.com/office/officeart/2018/5/layout/IconLeafLabelList"/>
    <dgm:cxn modelId="{0509F99F-0BBB-4588-B032-3F0D85FA44C4}" type="presOf" srcId="{C0BADD9E-BEE3-4745-8EE7-A9DDC2687E86}" destId="{C3DB4798-57A4-4162-8664-2E4DBD1BC7A9}" srcOrd="0" destOrd="0" presId="urn:microsoft.com/office/officeart/2018/5/layout/IconLeafLabelList"/>
    <dgm:cxn modelId="{6FA3F3B0-BA08-47AE-85E2-38545D5B9B8D}" srcId="{92505174-3476-47B0-A3F0-21A166F50202}" destId="{0F22DA41-B453-4FE0-A49C-7A97C48C79BB}" srcOrd="1" destOrd="0" parTransId="{7732282F-6825-4412-B65A-7CDE5C08EFAA}" sibTransId="{B34E48F8-9866-49D5-A81E-8EEBC8B95DCB}"/>
    <dgm:cxn modelId="{D054FCB8-DB00-4603-AFE3-9C73C8DFE58D}" srcId="{92505174-3476-47B0-A3F0-21A166F50202}" destId="{466DDFF6-A729-4831-9E61-AF4C934A5310}" srcOrd="0" destOrd="0" parTransId="{BA498E31-F578-499C-A517-CA4FA5168B53}" sibTransId="{FE6D0676-B2D9-45D6-B2FA-C1FB8C7D9BE7}"/>
    <dgm:cxn modelId="{59CE31D1-1867-4E46-AD76-A4E066E6A070}" type="presOf" srcId="{466DDFF6-A729-4831-9E61-AF4C934A5310}" destId="{A1CDD946-4575-42B0-9213-75B6DC77E4A3}" srcOrd="0" destOrd="0" presId="urn:microsoft.com/office/officeart/2018/5/layout/IconLeafLabelList"/>
    <dgm:cxn modelId="{C4BDE005-823C-423F-95C9-2EAD1EDE03BF}" type="presParOf" srcId="{4E0386EF-932A-4001-B8DA-714CBCD6B4FB}" destId="{7FE26CAE-02C9-467D-A1C4-A71D5E82FD85}" srcOrd="0" destOrd="0" presId="urn:microsoft.com/office/officeart/2018/5/layout/IconLeafLabelList"/>
    <dgm:cxn modelId="{8916497B-4E67-4B23-9DDF-1C1727F43C30}" type="presParOf" srcId="{7FE26CAE-02C9-467D-A1C4-A71D5E82FD85}" destId="{926F0D41-457B-461E-8F1A-11CEB4556B06}" srcOrd="0" destOrd="0" presId="urn:microsoft.com/office/officeart/2018/5/layout/IconLeafLabelList"/>
    <dgm:cxn modelId="{CEEDBF1D-4B6B-4457-B0F4-079F81585D3B}" type="presParOf" srcId="{7FE26CAE-02C9-467D-A1C4-A71D5E82FD85}" destId="{45E6CFA5-8A9F-44E2-8073-07BE96927552}" srcOrd="1" destOrd="0" presId="urn:microsoft.com/office/officeart/2018/5/layout/IconLeafLabelList"/>
    <dgm:cxn modelId="{77FE9D9B-906D-4D4A-9776-2D26C0674E29}" type="presParOf" srcId="{7FE26CAE-02C9-467D-A1C4-A71D5E82FD85}" destId="{CEF5BC73-A64E-4BA9-B193-3E257B65D2CC}" srcOrd="2" destOrd="0" presId="urn:microsoft.com/office/officeart/2018/5/layout/IconLeafLabelList"/>
    <dgm:cxn modelId="{0F34B530-92F4-4D34-991E-7B703105572D}" type="presParOf" srcId="{7FE26CAE-02C9-467D-A1C4-A71D5E82FD85}" destId="{A1CDD946-4575-42B0-9213-75B6DC77E4A3}" srcOrd="3" destOrd="0" presId="urn:microsoft.com/office/officeart/2018/5/layout/IconLeafLabelList"/>
    <dgm:cxn modelId="{858CA3FF-F012-4FF5-BFE8-7DA114C8B6F9}" type="presParOf" srcId="{4E0386EF-932A-4001-B8DA-714CBCD6B4FB}" destId="{FCF292E8-EB9A-45CB-A19D-23B7AD47CCFB}" srcOrd="1" destOrd="0" presId="urn:microsoft.com/office/officeart/2018/5/layout/IconLeafLabelList"/>
    <dgm:cxn modelId="{D586050B-C226-461C-9103-D8F1CCA9170E}" type="presParOf" srcId="{4E0386EF-932A-4001-B8DA-714CBCD6B4FB}" destId="{7FD0AF4B-9628-4CF8-B500-FB02F0F5B6E8}" srcOrd="2" destOrd="0" presId="urn:microsoft.com/office/officeart/2018/5/layout/IconLeafLabelList"/>
    <dgm:cxn modelId="{84F6AEA1-8479-4E60-BD01-01733CBB66B4}" type="presParOf" srcId="{7FD0AF4B-9628-4CF8-B500-FB02F0F5B6E8}" destId="{23CDD48F-BC50-4CFF-BBA3-6989A8DFCF10}" srcOrd="0" destOrd="0" presId="urn:microsoft.com/office/officeart/2018/5/layout/IconLeafLabelList"/>
    <dgm:cxn modelId="{0DE16A4E-897F-4665-9339-95F19207A4F0}" type="presParOf" srcId="{7FD0AF4B-9628-4CF8-B500-FB02F0F5B6E8}" destId="{A282D532-F800-4FBE-A8CC-A288B9C6D312}" srcOrd="1" destOrd="0" presId="urn:microsoft.com/office/officeart/2018/5/layout/IconLeafLabelList"/>
    <dgm:cxn modelId="{36B2122B-D901-437A-B4CA-B3D8CC3CB18A}" type="presParOf" srcId="{7FD0AF4B-9628-4CF8-B500-FB02F0F5B6E8}" destId="{E3602A92-4622-42CE-9E6A-547541487266}" srcOrd="2" destOrd="0" presId="urn:microsoft.com/office/officeart/2018/5/layout/IconLeafLabelList"/>
    <dgm:cxn modelId="{628D469C-2BE6-403B-BA0A-994C653E82C2}" type="presParOf" srcId="{7FD0AF4B-9628-4CF8-B500-FB02F0F5B6E8}" destId="{84D6CB0E-5B41-4A2D-81DD-3B7E5EBD5F88}" srcOrd="3" destOrd="0" presId="urn:microsoft.com/office/officeart/2018/5/layout/IconLeafLabelList"/>
    <dgm:cxn modelId="{ECBA8A24-4A79-4B4B-A0BC-340C65C62D77}" type="presParOf" srcId="{4E0386EF-932A-4001-B8DA-714CBCD6B4FB}" destId="{E17160C4-2AFE-405E-81F1-54432660898C}" srcOrd="3" destOrd="0" presId="urn:microsoft.com/office/officeart/2018/5/layout/IconLeafLabelList"/>
    <dgm:cxn modelId="{4429BC92-CCF7-44FF-AFBE-4E62ADE39329}" type="presParOf" srcId="{4E0386EF-932A-4001-B8DA-714CBCD6B4FB}" destId="{5725FECA-D940-4D5A-A4FC-F36003992FE5}" srcOrd="4" destOrd="0" presId="urn:microsoft.com/office/officeart/2018/5/layout/IconLeafLabelList"/>
    <dgm:cxn modelId="{2A262151-5BF1-46CA-B001-0C6A53F9A85D}" type="presParOf" srcId="{5725FECA-D940-4D5A-A4FC-F36003992FE5}" destId="{6308BDCF-7725-40E8-B2CF-E13BB5DDB376}" srcOrd="0" destOrd="0" presId="urn:microsoft.com/office/officeart/2018/5/layout/IconLeafLabelList"/>
    <dgm:cxn modelId="{EC29FE77-1B53-44F1-B562-E0D1B98321A7}" type="presParOf" srcId="{5725FECA-D940-4D5A-A4FC-F36003992FE5}" destId="{5745C990-2A5A-4B47-999E-74B016AB9C94}" srcOrd="1" destOrd="0" presId="urn:microsoft.com/office/officeart/2018/5/layout/IconLeafLabelList"/>
    <dgm:cxn modelId="{F857E25D-0A5A-4A17-B84A-4BE6DD1E42FD}" type="presParOf" srcId="{5725FECA-D940-4D5A-A4FC-F36003992FE5}" destId="{9AFBBD47-B233-4333-A271-D7148D79544E}" srcOrd="2" destOrd="0" presId="urn:microsoft.com/office/officeart/2018/5/layout/IconLeafLabelList"/>
    <dgm:cxn modelId="{A2BA3546-8AFF-4F7A-A64C-44CBD1FED076}" type="presParOf" srcId="{5725FECA-D940-4D5A-A4FC-F36003992FE5}" destId="{C3DB4798-57A4-4162-8664-2E4DBD1BC7A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E24EDB-3347-4704-ACF9-2E8805578FFF}"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E90BD2F2-6D70-48C4-AF95-C05AF7149B7A}">
      <dgm:prSet/>
      <dgm:spPr/>
      <dgm:t>
        <a:bodyPr/>
        <a:lstStyle/>
        <a:p>
          <a:r>
            <a:rPr lang="en-US" b="0" i="0"/>
            <a:t>Mean Squared Error (MSE): 0.38041227086962087</a:t>
          </a:r>
          <a:endParaRPr lang="en-US"/>
        </a:p>
      </dgm:t>
    </dgm:pt>
    <dgm:pt modelId="{74979D4A-D1BB-4962-AB3D-01ABD9BE556C}" type="parTrans" cxnId="{BC1A85E0-7816-41D4-B654-A30989E9326B}">
      <dgm:prSet/>
      <dgm:spPr/>
      <dgm:t>
        <a:bodyPr/>
        <a:lstStyle/>
        <a:p>
          <a:endParaRPr lang="en-US"/>
        </a:p>
      </dgm:t>
    </dgm:pt>
    <dgm:pt modelId="{DDCFFD45-738E-4B77-B1D8-EC3BE7CE30F9}" type="sibTrans" cxnId="{BC1A85E0-7816-41D4-B654-A30989E9326B}">
      <dgm:prSet/>
      <dgm:spPr/>
      <dgm:t>
        <a:bodyPr/>
        <a:lstStyle/>
        <a:p>
          <a:endParaRPr lang="en-US"/>
        </a:p>
      </dgm:t>
    </dgm:pt>
    <dgm:pt modelId="{874B0C78-C008-410A-93CC-D1465A1330D6}">
      <dgm:prSet/>
      <dgm:spPr/>
      <dgm:t>
        <a:bodyPr/>
        <a:lstStyle/>
        <a:p>
          <a:r>
            <a:rPr lang="en-US" b="0" i="0"/>
            <a:t>Root Mean Squared Error (RMSE): 0.6167757054794075</a:t>
          </a:r>
          <a:endParaRPr lang="en-US"/>
        </a:p>
      </dgm:t>
    </dgm:pt>
    <dgm:pt modelId="{A6834996-AAE7-4B64-97EC-449CAB7F8E24}" type="parTrans" cxnId="{A1065D7F-1D8F-46B1-BFD3-2DEC34B11C8A}">
      <dgm:prSet/>
      <dgm:spPr/>
      <dgm:t>
        <a:bodyPr/>
        <a:lstStyle/>
        <a:p>
          <a:endParaRPr lang="en-US"/>
        </a:p>
      </dgm:t>
    </dgm:pt>
    <dgm:pt modelId="{CA74D7E9-2B67-4C53-9034-161D653611FD}" type="sibTrans" cxnId="{A1065D7F-1D8F-46B1-BFD3-2DEC34B11C8A}">
      <dgm:prSet/>
      <dgm:spPr/>
      <dgm:t>
        <a:bodyPr/>
        <a:lstStyle/>
        <a:p>
          <a:endParaRPr lang="en-US"/>
        </a:p>
      </dgm:t>
    </dgm:pt>
    <dgm:pt modelId="{DB08FAB2-F0C7-4453-A92D-EBD5E9146ACC}">
      <dgm:prSet/>
      <dgm:spPr/>
      <dgm:t>
        <a:bodyPr/>
        <a:lstStyle/>
        <a:p>
          <a:r>
            <a:rPr lang="en-US" b="0" i="0"/>
            <a:t>R² Score: 0.7607473590314962</a:t>
          </a:r>
          <a:endParaRPr lang="en-US"/>
        </a:p>
      </dgm:t>
    </dgm:pt>
    <dgm:pt modelId="{31675107-BB7B-4BBA-B75A-FF303B43F937}" type="parTrans" cxnId="{F272CDB2-9116-4AD1-8F87-5A8CDE900BF6}">
      <dgm:prSet/>
      <dgm:spPr/>
      <dgm:t>
        <a:bodyPr/>
        <a:lstStyle/>
        <a:p>
          <a:endParaRPr lang="en-US"/>
        </a:p>
      </dgm:t>
    </dgm:pt>
    <dgm:pt modelId="{582445A3-D5CA-4161-BD43-6C13F0B8E715}" type="sibTrans" cxnId="{F272CDB2-9116-4AD1-8F87-5A8CDE900BF6}">
      <dgm:prSet/>
      <dgm:spPr/>
      <dgm:t>
        <a:bodyPr/>
        <a:lstStyle/>
        <a:p>
          <a:endParaRPr lang="en-US"/>
        </a:p>
      </dgm:t>
    </dgm:pt>
    <dgm:pt modelId="{B74DDD75-C284-4E51-8D81-E31669F69909}">
      <dgm:prSet/>
      <dgm:spPr/>
      <dgm:t>
        <a:bodyPr/>
        <a:lstStyle/>
        <a:p>
          <a:r>
            <a:rPr lang="en-US" b="0" i="0"/>
            <a:t>Coefficient of Is_Europe: 0.23540731665880985</a:t>
          </a:r>
          <a:endParaRPr lang="en-US"/>
        </a:p>
      </dgm:t>
    </dgm:pt>
    <dgm:pt modelId="{061F2459-B66F-47EC-9CFE-3EFDF023DD66}" type="parTrans" cxnId="{9A61C753-C8A1-494B-B29A-591DCA0DE141}">
      <dgm:prSet/>
      <dgm:spPr/>
      <dgm:t>
        <a:bodyPr/>
        <a:lstStyle/>
        <a:p>
          <a:endParaRPr lang="en-US"/>
        </a:p>
      </dgm:t>
    </dgm:pt>
    <dgm:pt modelId="{AECBB1BE-F3DC-48BB-BE8D-5A1D8063E84B}" type="sibTrans" cxnId="{9A61C753-C8A1-494B-B29A-591DCA0DE141}">
      <dgm:prSet/>
      <dgm:spPr/>
      <dgm:t>
        <a:bodyPr/>
        <a:lstStyle/>
        <a:p>
          <a:endParaRPr lang="en-US"/>
        </a:p>
      </dgm:t>
    </dgm:pt>
    <dgm:pt modelId="{56F866D1-95BC-4160-9CB8-7374A564405C}">
      <dgm:prSet/>
      <dgm:spPr/>
      <dgm:t>
        <a:bodyPr/>
        <a:lstStyle/>
        <a:p>
          <a:r>
            <a:rPr lang="en-US" b="0" i="0"/>
            <a:t>Coefficient of GDP per capita: 0.7083550339710856</a:t>
          </a:r>
          <a:endParaRPr lang="en-US"/>
        </a:p>
      </dgm:t>
    </dgm:pt>
    <dgm:pt modelId="{E01E5AAD-4CCF-404C-B543-70B07575382C}" type="parTrans" cxnId="{169D92FF-8BF9-45B5-BA6C-1D335AB82ACA}">
      <dgm:prSet/>
      <dgm:spPr/>
      <dgm:t>
        <a:bodyPr/>
        <a:lstStyle/>
        <a:p>
          <a:endParaRPr lang="en-US"/>
        </a:p>
      </dgm:t>
    </dgm:pt>
    <dgm:pt modelId="{2C4E1CCC-1759-4442-A93D-7697BD04EB71}" type="sibTrans" cxnId="{169D92FF-8BF9-45B5-BA6C-1D335AB82ACA}">
      <dgm:prSet/>
      <dgm:spPr/>
      <dgm:t>
        <a:bodyPr/>
        <a:lstStyle/>
        <a:p>
          <a:endParaRPr lang="en-US"/>
        </a:p>
      </dgm:t>
    </dgm:pt>
    <dgm:pt modelId="{5F3637FB-0FC1-4C2F-975D-7E64733786D6}">
      <dgm:prSet/>
      <dgm:spPr/>
      <dgm:t>
        <a:bodyPr/>
        <a:lstStyle/>
        <a:p>
          <a:r>
            <a:rPr lang="en-US" b="0" i="0"/>
            <a:t>Coefficient of Social support: 1.0785913651072891</a:t>
          </a:r>
          <a:endParaRPr lang="en-US"/>
        </a:p>
      </dgm:t>
    </dgm:pt>
    <dgm:pt modelId="{CE100D6F-B6BC-4307-B7EB-BEE5941EC5E6}" type="parTrans" cxnId="{19F515D6-B119-44DB-9597-6D53BDAE6512}">
      <dgm:prSet/>
      <dgm:spPr/>
      <dgm:t>
        <a:bodyPr/>
        <a:lstStyle/>
        <a:p>
          <a:endParaRPr lang="en-US"/>
        </a:p>
      </dgm:t>
    </dgm:pt>
    <dgm:pt modelId="{26FDB83D-696D-48A8-A770-FCBE01A8056F}" type="sibTrans" cxnId="{19F515D6-B119-44DB-9597-6D53BDAE6512}">
      <dgm:prSet/>
      <dgm:spPr/>
      <dgm:t>
        <a:bodyPr/>
        <a:lstStyle/>
        <a:p>
          <a:endParaRPr lang="en-US"/>
        </a:p>
      </dgm:t>
    </dgm:pt>
    <dgm:pt modelId="{3BF12FA5-CB0A-407C-939F-41090EC658E8}">
      <dgm:prSet/>
      <dgm:spPr/>
      <dgm:t>
        <a:bodyPr/>
        <a:lstStyle/>
        <a:p>
          <a:r>
            <a:rPr lang="en-US" b="0" i="0"/>
            <a:t>Coefficient of Healthy life expectancy: 0.9508426954623314</a:t>
          </a:r>
          <a:endParaRPr lang="en-US"/>
        </a:p>
      </dgm:t>
    </dgm:pt>
    <dgm:pt modelId="{26E90C81-C7EF-46B7-BF47-BA9B3F4A808D}" type="parTrans" cxnId="{CCABD6F9-81DF-4A97-BE03-28F651F9A489}">
      <dgm:prSet/>
      <dgm:spPr/>
      <dgm:t>
        <a:bodyPr/>
        <a:lstStyle/>
        <a:p>
          <a:endParaRPr lang="en-US"/>
        </a:p>
      </dgm:t>
    </dgm:pt>
    <dgm:pt modelId="{A394FDDE-D473-4134-A877-6F167F4B5E32}" type="sibTrans" cxnId="{CCABD6F9-81DF-4A97-BE03-28F651F9A489}">
      <dgm:prSet/>
      <dgm:spPr/>
      <dgm:t>
        <a:bodyPr/>
        <a:lstStyle/>
        <a:p>
          <a:endParaRPr lang="en-US"/>
        </a:p>
      </dgm:t>
    </dgm:pt>
    <dgm:pt modelId="{88CF5282-3940-4F0C-8784-E4797ACAE259}">
      <dgm:prSet/>
      <dgm:spPr/>
      <dgm:t>
        <a:bodyPr/>
        <a:lstStyle/>
        <a:p>
          <a:r>
            <a:rPr lang="en-US" b="0" i="0"/>
            <a:t>Coefficient of Freedom to make life choices: 1.6156442736882448</a:t>
          </a:r>
          <a:endParaRPr lang="en-US"/>
        </a:p>
      </dgm:t>
    </dgm:pt>
    <dgm:pt modelId="{0A67504A-B8AE-44FB-93BE-61A301E0A6F1}" type="parTrans" cxnId="{1D59D360-5675-4375-8C9F-E343B0FFA81F}">
      <dgm:prSet/>
      <dgm:spPr/>
      <dgm:t>
        <a:bodyPr/>
        <a:lstStyle/>
        <a:p>
          <a:endParaRPr lang="en-US"/>
        </a:p>
      </dgm:t>
    </dgm:pt>
    <dgm:pt modelId="{197B66EC-A8C6-4D27-AAA2-2A9CE88BF09F}" type="sibTrans" cxnId="{1D59D360-5675-4375-8C9F-E343B0FFA81F}">
      <dgm:prSet/>
      <dgm:spPr/>
      <dgm:t>
        <a:bodyPr/>
        <a:lstStyle/>
        <a:p>
          <a:endParaRPr lang="en-US"/>
        </a:p>
      </dgm:t>
    </dgm:pt>
    <dgm:pt modelId="{945DE6E3-D594-4241-A6D2-5AF8206B6DBE}">
      <dgm:prSet/>
      <dgm:spPr/>
      <dgm:t>
        <a:bodyPr/>
        <a:lstStyle/>
        <a:p>
          <a:r>
            <a:rPr lang="en-US" b="0" i="0"/>
            <a:t>Coefficient of Perceptions of corruption: 0.2811869157470659</a:t>
          </a:r>
          <a:endParaRPr lang="en-US"/>
        </a:p>
      </dgm:t>
    </dgm:pt>
    <dgm:pt modelId="{0E35C81B-B4BB-4F63-9057-CDE0F9174F77}" type="parTrans" cxnId="{E0FD8F53-F324-4112-8EB3-821AB52A672B}">
      <dgm:prSet/>
      <dgm:spPr/>
      <dgm:t>
        <a:bodyPr/>
        <a:lstStyle/>
        <a:p>
          <a:endParaRPr lang="en-US"/>
        </a:p>
      </dgm:t>
    </dgm:pt>
    <dgm:pt modelId="{4180C10F-392C-498C-8F31-4897096AD9C6}" type="sibTrans" cxnId="{E0FD8F53-F324-4112-8EB3-821AB52A672B}">
      <dgm:prSet/>
      <dgm:spPr/>
      <dgm:t>
        <a:bodyPr/>
        <a:lstStyle/>
        <a:p>
          <a:endParaRPr lang="en-US"/>
        </a:p>
      </dgm:t>
    </dgm:pt>
    <dgm:pt modelId="{8F5CF7C1-A4E6-4363-8B22-113F0E9FA6FF}">
      <dgm:prSet/>
      <dgm:spPr/>
      <dgm:t>
        <a:bodyPr/>
        <a:lstStyle/>
        <a:p>
          <a:r>
            <a:rPr lang="en-US" b="0" i="0"/>
            <a:t>Coefficient of Generosity: 0.5871626032326751</a:t>
          </a:r>
          <a:endParaRPr lang="en-US"/>
        </a:p>
      </dgm:t>
    </dgm:pt>
    <dgm:pt modelId="{607D5DC9-5227-4288-8E25-848A4E93B3C6}" type="parTrans" cxnId="{8565A99C-D125-4D62-BD4A-B915DF071DA4}">
      <dgm:prSet/>
      <dgm:spPr/>
      <dgm:t>
        <a:bodyPr/>
        <a:lstStyle/>
        <a:p>
          <a:endParaRPr lang="en-US"/>
        </a:p>
      </dgm:t>
    </dgm:pt>
    <dgm:pt modelId="{4634C1E1-062A-426F-9C64-250CAFCE6CD5}" type="sibTrans" cxnId="{8565A99C-D125-4D62-BD4A-B915DF071DA4}">
      <dgm:prSet/>
      <dgm:spPr/>
      <dgm:t>
        <a:bodyPr/>
        <a:lstStyle/>
        <a:p>
          <a:endParaRPr lang="en-US"/>
        </a:p>
      </dgm:t>
    </dgm:pt>
    <dgm:pt modelId="{CCF251D4-604E-DD4F-8B4A-3AE0CD9402D8}" type="pres">
      <dgm:prSet presAssocID="{0DE24EDB-3347-4704-ACF9-2E8805578FFF}" presName="Name0" presStyleCnt="0">
        <dgm:presLayoutVars>
          <dgm:dir/>
          <dgm:resizeHandles val="exact"/>
        </dgm:presLayoutVars>
      </dgm:prSet>
      <dgm:spPr/>
    </dgm:pt>
    <dgm:pt modelId="{CE4338A1-7794-A94F-A1A9-297AE606D942}" type="pres">
      <dgm:prSet presAssocID="{E90BD2F2-6D70-48C4-AF95-C05AF7149B7A}" presName="node" presStyleLbl="node1" presStyleIdx="0" presStyleCnt="10">
        <dgm:presLayoutVars>
          <dgm:bulletEnabled val="1"/>
        </dgm:presLayoutVars>
      </dgm:prSet>
      <dgm:spPr/>
    </dgm:pt>
    <dgm:pt modelId="{DF286ABD-86AC-4D47-A449-D13149A65128}" type="pres">
      <dgm:prSet presAssocID="{DDCFFD45-738E-4B77-B1D8-EC3BE7CE30F9}" presName="sibTrans" presStyleLbl="sibTrans1D1" presStyleIdx="0" presStyleCnt="9"/>
      <dgm:spPr/>
    </dgm:pt>
    <dgm:pt modelId="{C2520139-0BF3-3F4F-A818-9680FCB569FE}" type="pres">
      <dgm:prSet presAssocID="{DDCFFD45-738E-4B77-B1D8-EC3BE7CE30F9}" presName="connectorText" presStyleLbl="sibTrans1D1" presStyleIdx="0" presStyleCnt="9"/>
      <dgm:spPr/>
    </dgm:pt>
    <dgm:pt modelId="{533B25D2-8E4C-2C43-AB82-3A987FAC08C5}" type="pres">
      <dgm:prSet presAssocID="{874B0C78-C008-410A-93CC-D1465A1330D6}" presName="node" presStyleLbl="node1" presStyleIdx="1" presStyleCnt="10">
        <dgm:presLayoutVars>
          <dgm:bulletEnabled val="1"/>
        </dgm:presLayoutVars>
      </dgm:prSet>
      <dgm:spPr/>
    </dgm:pt>
    <dgm:pt modelId="{4DD393B8-8AB6-BC42-9D0E-913B2329DB73}" type="pres">
      <dgm:prSet presAssocID="{CA74D7E9-2B67-4C53-9034-161D653611FD}" presName="sibTrans" presStyleLbl="sibTrans1D1" presStyleIdx="1" presStyleCnt="9"/>
      <dgm:spPr/>
    </dgm:pt>
    <dgm:pt modelId="{A83B875F-9B9E-8C4C-BF8A-248066CEDA25}" type="pres">
      <dgm:prSet presAssocID="{CA74D7E9-2B67-4C53-9034-161D653611FD}" presName="connectorText" presStyleLbl="sibTrans1D1" presStyleIdx="1" presStyleCnt="9"/>
      <dgm:spPr/>
    </dgm:pt>
    <dgm:pt modelId="{BDC655A0-8518-DB41-866E-EC063584A95C}" type="pres">
      <dgm:prSet presAssocID="{DB08FAB2-F0C7-4453-A92D-EBD5E9146ACC}" presName="node" presStyleLbl="node1" presStyleIdx="2" presStyleCnt="10">
        <dgm:presLayoutVars>
          <dgm:bulletEnabled val="1"/>
        </dgm:presLayoutVars>
      </dgm:prSet>
      <dgm:spPr/>
    </dgm:pt>
    <dgm:pt modelId="{65D2BF24-6C50-2249-BDDC-B76BCE52380B}" type="pres">
      <dgm:prSet presAssocID="{582445A3-D5CA-4161-BD43-6C13F0B8E715}" presName="sibTrans" presStyleLbl="sibTrans1D1" presStyleIdx="2" presStyleCnt="9"/>
      <dgm:spPr/>
    </dgm:pt>
    <dgm:pt modelId="{B4747634-96F0-C447-A200-7DC3701E7D27}" type="pres">
      <dgm:prSet presAssocID="{582445A3-D5CA-4161-BD43-6C13F0B8E715}" presName="connectorText" presStyleLbl="sibTrans1D1" presStyleIdx="2" presStyleCnt="9"/>
      <dgm:spPr/>
    </dgm:pt>
    <dgm:pt modelId="{68582F5D-B268-AC43-B3C0-E796D780E7E7}" type="pres">
      <dgm:prSet presAssocID="{B74DDD75-C284-4E51-8D81-E31669F69909}" presName="node" presStyleLbl="node1" presStyleIdx="3" presStyleCnt="10">
        <dgm:presLayoutVars>
          <dgm:bulletEnabled val="1"/>
        </dgm:presLayoutVars>
      </dgm:prSet>
      <dgm:spPr/>
    </dgm:pt>
    <dgm:pt modelId="{372F603E-3F21-2440-A4C1-BE8EC9F8DB14}" type="pres">
      <dgm:prSet presAssocID="{AECBB1BE-F3DC-48BB-BE8D-5A1D8063E84B}" presName="sibTrans" presStyleLbl="sibTrans1D1" presStyleIdx="3" presStyleCnt="9"/>
      <dgm:spPr/>
    </dgm:pt>
    <dgm:pt modelId="{6B708E9E-6068-C946-9DE5-8FA50BB6ED6F}" type="pres">
      <dgm:prSet presAssocID="{AECBB1BE-F3DC-48BB-BE8D-5A1D8063E84B}" presName="connectorText" presStyleLbl="sibTrans1D1" presStyleIdx="3" presStyleCnt="9"/>
      <dgm:spPr/>
    </dgm:pt>
    <dgm:pt modelId="{E94F1329-BCCF-4945-9902-E8FCD573B499}" type="pres">
      <dgm:prSet presAssocID="{56F866D1-95BC-4160-9CB8-7374A564405C}" presName="node" presStyleLbl="node1" presStyleIdx="4" presStyleCnt="10">
        <dgm:presLayoutVars>
          <dgm:bulletEnabled val="1"/>
        </dgm:presLayoutVars>
      </dgm:prSet>
      <dgm:spPr/>
    </dgm:pt>
    <dgm:pt modelId="{A41BD54C-A03D-C946-AB03-ADFF8162CD74}" type="pres">
      <dgm:prSet presAssocID="{2C4E1CCC-1759-4442-A93D-7697BD04EB71}" presName="sibTrans" presStyleLbl="sibTrans1D1" presStyleIdx="4" presStyleCnt="9"/>
      <dgm:spPr/>
    </dgm:pt>
    <dgm:pt modelId="{C0883574-9E6F-3D47-B585-EB3C806124DE}" type="pres">
      <dgm:prSet presAssocID="{2C4E1CCC-1759-4442-A93D-7697BD04EB71}" presName="connectorText" presStyleLbl="sibTrans1D1" presStyleIdx="4" presStyleCnt="9"/>
      <dgm:spPr/>
    </dgm:pt>
    <dgm:pt modelId="{5C5D0A4A-7BEF-8949-A56B-25FDCB11F0FB}" type="pres">
      <dgm:prSet presAssocID="{5F3637FB-0FC1-4C2F-975D-7E64733786D6}" presName="node" presStyleLbl="node1" presStyleIdx="5" presStyleCnt="10">
        <dgm:presLayoutVars>
          <dgm:bulletEnabled val="1"/>
        </dgm:presLayoutVars>
      </dgm:prSet>
      <dgm:spPr/>
    </dgm:pt>
    <dgm:pt modelId="{BF14BA0C-1804-7C47-8550-71F2F81DC98E}" type="pres">
      <dgm:prSet presAssocID="{26FDB83D-696D-48A8-A770-FCBE01A8056F}" presName="sibTrans" presStyleLbl="sibTrans1D1" presStyleIdx="5" presStyleCnt="9"/>
      <dgm:spPr/>
    </dgm:pt>
    <dgm:pt modelId="{CEA6D9BE-8A8B-4646-9467-C2E0E30A92A7}" type="pres">
      <dgm:prSet presAssocID="{26FDB83D-696D-48A8-A770-FCBE01A8056F}" presName="connectorText" presStyleLbl="sibTrans1D1" presStyleIdx="5" presStyleCnt="9"/>
      <dgm:spPr/>
    </dgm:pt>
    <dgm:pt modelId="{C40F83F3-CFCE-5C48-A1A8-84CC47B97D0C}" type="pres">
      <dgm:prSet presAssocID="{3BF12FA5-CB0A-407C-939F-41090EC658E8}" presName="node" presStyleLbl="node1" presStyleIdx="6" presStyleCnt="10">
        <dgm:presLayoutVars>
          <dgm:bulletEnabled val="1"/>
        </dgm:presLayoutVars>
      </dgm:prSet>
      <dgm:spPr/>
    </dgm:pt>
    <dgm:pt modelId="{FB9D4791-457F-B44B-9796-4257763EA446}" type="pres">
      <dgm:prSet presAssocID="{A394FDDE-D473-4134-A877-6F167F4B5E32}" presName="sibTrans" presStyleLbl="sibTrans1D1" presStyleIdx="6" presStyleCnt="9"/>
      <dgm:spPr/>
    </dgm:pt>
    <dgm:pt modelId="{9B7B696B-79E5-1B4E-BE62-C12A9150DC2E}" type="pres">
      <dgm:prSet presAssocID="{A394FDDE-D473-4134-A877-6F167F4B5E32}" presName="connectorText" presStyleLbl="sibTrans1D1" presStyleIdx="6" presStyleCnt="9"/>
      <dgm:spPr/>
    </dgm:pt>
    <dgm:pt modelId="{E390D81D-562B-AB40-AA58-8CB3E7A97379}" type="pres">
      <dgm:prSet presAssocID="{88CF5282-3940-4F0C-8784-E4797ACAE259}" presName="node" presStyleLbl="node1" presStyleIdx="7" presStyleCnt="10">
        <dgm:presLayoutVars>
          <dgm:bulletEnabled val="1"/>
        </dgm:presLayoutVars>
      </dgm:prSet>
      <dgm:spPr/>
    </dgm:pt>
    <dgm:pt modelId="{DDE7D6E0-CD52-6248-BD61-A53FF3CABD8D}" type="pres">
      <dgm:prSet presAssocID="{197B66EC-A8C6-4D27-AAA2-2A9CE88BF09F}" presName="sibTrans" presStyleLbl="sibTrans1D1" presStyleIdx="7" presStyleCnt="9"/>
      <dgm:spPr/>
    </dgm:pt>
    <dgm:pt modelId="{2712B111-3061-7141-8768-47E21E1BF3A8}" type="pres">
      <dgm:prSet presAssocID="{197B66EC-A8C6-4D27-AAA2-2A9CE88BF09F}" presName="connectorText" presStyleLbl="sibTrans1D1" presStyleIdx="7" presStyleCnt="9"/>
      <dgm:spPr/>
    </dgm:pt>
    <dgm:pt modelId="{1B7F9740-8405-D94F-AAFB-721390CB4B42}" type="pres">
      <dgm:prSet presAssocID="{945DE6E3-D594-4241-A6D2-5AF8206B6DBE}" presName="node" presStyleLbl="node1" presStyleIdx="8" presStyleCnt="10">
        <dgm:presLayoutVars>
          <dgm:bulletEnabled val="1"/>
        </dgm:presLayoutVars>
      </dgm:prSet>
      <dgm:spPr/>
    </dgm:pt>
    <dgm:pt modelId="{D9EA9EEC-19E4-1C40-9B0F-DFA3B83C83EB}" type="pres">
      <dgm:prSet presAssocID="{4180C10F-392C-498C-8F31-4897096AD9C6}" presName="sibTrans" presStyleLbl="sibTrans1D1" presStyleIdx="8" presStyleCnt="9"/>
      <dgm:spPr/>
    </dgm:pt>
    <dgm:pt modelId="{70C47ACB-B2B7-A040-9A38-59DDE8242CF1}" type="pres">
      <dgm:prSet presAssocID="{4180C10F-392C-498C-8F31-4897096AD9C6}" presName="connectorText" presStyleLbl="sibTrans1D1" presStyleIdx="8" presStyleCnt="9"/>
      <dgm:spPr/>
    </dgm:pt>
    <dgm:pt modelId="{29348140-F87F-794C-A122-2CED2E411C2D}" type="pres">
      <dgm:prSet presAssocID="{8F5CF7C1-A4E6-4363-8B22-113F0E9FA6FF}" presName="node" presStyleLbl="node1" presStyleIdx="9" presStyleCnt="10">
        <dgm:presLayoutVars>
          <dgm:bulletEnabled val="1"/>
        </dgm:presLayoutVars>
      </dgm:prSet>
      <dgm:spPr/>
    </dgm:pt>
  </dgm:ptLst>
  <dgm:cxnLst>
    <dgm:cxn modelId="{EAEBD61F-337A-8746-AF26-0714969A45C0}" type="presOf" srcId="{197B66EC-A8C6-4D27-AAA2-2A9CE88BF09F}" destId="{2712B111-3061-7141-8768-47E21E1BF3A8}" srcOrd="1" destOrd="0" presId="urn:microsoft.com/office/officeart/2016/7/layout/RepeatingBendingProcessNew"/>
    <dgm:cxn modelId="{24A40A2E-5914-DE4B-AD5E-8DB61EA538BF}" type="presOf" srcId="{AECBB1BE-F3DC-48BB-BE8D-5A1D8063E84B}" destId="{6B708E9E-6068-C946-9DE5-8FA50BB6ED6F}" srcOrd="1" destOrd="0" presId="urn:microsoft.com/office/officeart/2016/7/layout/RepeatingBendingProcessNew"/>
    <dgm:cxn modelId="{5DF4F234-BBC5-454F-8D42-BCC9E5CC8B94}" type="presOf" srcId="{26FDB83D-696D-48A8-A770-FCBE01A8056F}" destId="{CEA6D9BE-8A8B-4646-9467-C2E0E30A92A7}" srcOrd="1" destOrd="0" presId="urn:microsoft.com/office/officeart/2016/7/layout/RepeatingBendingProcessNew"/>
    <dgm:cxn modelId="{1E595A38-FEAD-2C4F-BBB5-AF1586891889}" type="presOf" srcId="{0DE24EDB-3347-4704-ACF9-2E8805578FFF}" destId="{CCF251D4-604E-DD4F-8B4A-3AE0CD9402D8}" srcOrd="0" destOrd="0" presId="urn:microsoft.com/office/officeart/2016/7/layout/RepeatingBendingProcessNew"/>
    <dgm:cxn modelId="{E665D748-AFB4-5C4F-883B-C33B2AA8FC98}" type="presOf" srcId="{4180C10F-392C-498C-8F31-4897096AD9C6}" destId="{70C47ACB-B2B7-A040-9A38-59DDE8242CF1}" srcOrd="1" destOrd="0" presId="urn:microsoft.com/office/officeart/2016/7/layout/RepeatingBendingProcessNew"/>
    <dgm:cxn modelId="{94F29850-1BCA-E347-A663-AC2FB19DDF4E}" type="presOf" srcId="{3BF12FA5-CB0A-407C-939F-41090EC658E8}" destId="{C40F83F3-CFCE-5C48-A1A8-84CC47B97D0C}" srcOrd="0" destOrd="0" presId="urn:microsoft.com/office/officeart/2016/7/layout/RepeatingBendingProcessNew"/>
    <dgm:cxn modelId="{64D1F750-0899-0C40-838C-608B51EFCE90}" type="presOf" srcId="{AECBB1BE-F3DC-48BB-BE8D-5A1D8063E84B}" destId="{372F603E-3F21-2440-A4C1-BE8EC9F8DB14}" srcOrd="0" destOrd="0" presId="urn:microsoft.com/office/officeart/2016/7/layout/RepeatingBendingProcessNew"/>
    <dgm:cxn modelId="{E0FD8F53-F324-4112-8EB3-821AB52A672B}" srcId="{0DE24EDB-3347-4704-ACF9-2E8805578FFF}" destId="{945DE6E3-D594-4241-A6D2-5AF8206B6DBE}" srcOrd="8" destOrd="0" parTransId="{0E35C81B-B4BB-4F63-9057-CDE0F9174F77}" sibTransId="{4180C10F-392C-498C-8F31-4897096AD9C6}"/>
    <dgm:cxn modelId="{9A61C753-C8A1-494B-B29A-591DCA0DE141}" srcId="{0DE24EDB-3347-4704-ACF9-2E8805578FFF}" destId="{B74DDD75-C284-4E51-8D81-E31669F69909}" srcOrd="3" destOrd="0" parTransId="{061F2459-B66F-47EC-9CFE-3EFDF023DD66}" sibTransId="{AECBB1BE-F3DC-48BB-BE8D-5A1D8063E84B}"/>
    <dgm:cxn modelId="{1D59D360-5675-4375-8C9F-E343B0FFA81F}" srcId="{0DE24EDB-3347-4704-ACF9-2E8805578FFF}" destId="{88CF5282-3940-4F0C-8784-E4797ACAE259}" srcOrd="7" destOrd="0" parTransId="{0A67504A-B8AE-44FB-93BE-61A301E0A6F1}" sibTransId="{197B66EC-A8C6-4D27-AAA2-2A9CE88BF09F}"/>
    <dgm:cxn modelId="{6FB78863-B1E0-244D-A5FE-573091B8A033}" type="presOf" srcId="{582445A3-D5CA-4161-BD43-6C13F0B8E715}" destId="{B4747634-96F0-C447-A200-7DC3701E7D27}" srcOrd="1" destOrd="0" presId="urn:microsoft.com/office/officeart/2016/7/layout/RepeatingBendingProcessNew"/>
    <dgm:cxn modelId="{CDF05666-7CD1-FD4C-A14C-08480689C18D}" type="presOf" srcId="{CA74D7E9-2B67-4C53-9034-161D653611FD}" destId="{4DD393B8-8AB6-BC42-9D0E-913B2329DB73}" srcOrd="0" destOrd="0" presId="urn:microsoft.com/office/officeart/2016/7/layout/RepeatingBendingProcessNew"/>
    <dgm:cxn modelId="{5890946E-FF92-D645-8284-B25BCD212788}" type="presOf" srcId="{8F5CF7C1-A4E6-4363-8B22-113F0E9FA6FF}" destId="{29348140-F87F-794C-A122-2CED2E411C2D}" srcOrd="0" destOrd="0" presId="urn:microsoft.com/office/officeart/2016/7/layout/RepeatingBendingProcessNew"/>
    <dgm:cxn modelId="{036AF473-EBB5-634A-969A-D82B2C036D6E}" type="presOf" srcId="{2C4E1CCC-1759-4442-A93D-7697BD04EB71}" destId="{C0883574-9E6F-3D47-B585-EB3C806124DE}" srcOrd="1" destOrd="0" presId="urn:microsoft.com/office/officeart/2016/7/layout/RepeatingBendingProcessNew"/>
    <dgm:cxn modelId="{DEC87078-F49D-8049-A75F-607DD0BFA606}" type="presOf" srcId="{56F866D1-95BC-4160-9CB8-7374A564405C}" destId="{E94F1329-BCCF-4945-9902-E8FCD573B499}" srcOrd="0" destOrd="0" presId="urn:microsoft.com/office/officeart/2016/7/layout/RepeatingBendingProcessNew"/>
    <dgm:cxn modelId="{A1065D7F-1D8F-46B1-BFD3-2DEC34B11C8A}" srcId="{0DE24EDB-3347-4704-ACF9-2E8805578FFF}" destId="{874B0C78-C008-410A-93CC-D1465A1330D6}" srcOrd="1" destOrd="0" parTransId="{A6834996-AAE7-4B64-97EC-449CAB7F8E24}" sibTransId="{CA74D7E9-2B67-4C53-9034-161D653611FD}"/>
    <dgm:cxn modelId="{20EEA188-E797-7C44-A4A8-F8E4432A0515}" type="presOf" srcId="{DB08FAB2-F0C7-4453-A92D-EBD5E9146ACC}" destId="{BDC655A0-8518-DB41-866E-EC063584A95C}" srcOrd="0" destOrd="0" presId="urn:microsoft.com/office/officeart/2016/7/layout/RepeatingBendingProcessNew"/>
    <dgm:cxn modelId="{8565A99C-D125-4D62-BD4A-B915DF071DA4}" srcId="{0DE24EDB-3347-4704-ACF9-2E8805578FFF}" destId="{8F5CF7C1-A4E6-4363-8B22-113F0E9FA6FF}" srcOrd="9" destOrd="0" parTransId="{607D5DC9-5227-4288-8E25-848A4E93B3C6}" sibTransId="{4634C1E1-062A-426F-9C64-250CAFCE6CD5}"/>
    <dgm:cxn modelId="{E76F4CAA-FC05-E946-9682-E4E05466A33B}" type="presOf" srcId="{88CF5282-3940-4F0C-8784-E4797ACAE259}" destId="{E390D81D-562B-AB40-AA58-8CB3E7A97379}" srcOrd="0" destOrd="0" presId="urn:microsoft.com/office/officeart/2016/7/layout/RepeatingBendingProcessNew"/>
    <dgm:cxn modelId="{D7DFE5AF-891E-174D-85FD-ACF706F77062}" type="presOf" srcId="{B74DDD75-C284-4E51-8D81-E31669F69909}" destId="{68582F5D-B268-AC43-B3C0-E796D780E7E7}" srcOrd="0" destOrd="0" presId="urn:microsoft.com/office/officeart/2016/7/layout/RepeatingBendingProcessNew"/>
    <dgm:cxn modelId="{E4D4D3B1-1B40-E24D-B07F-C340A0C477D6}" type="presOf" srcId="{874B0C78-C008-410A-93CC-D1465A1330D6}" destId="{533B25D2-8E4C-2C43-AB82-3A987FAC08C5}" srcOrd="0" destOrd="0" presId="urn:microsoft.com/office/officeart/2016/7/layout/RepeatingBendingProcessNew"/>
    <dgm:cxn modelId="{F272CDB2-9116-4AD1-8F87-5A8CDE900BF6}" srcId="{0DE24EDB-3347-4704-ACF9-2E8805578FFF}" destId="{DB08FAB2-F0C7-4453-A92D-EBD5E9146ACC}" srcOrd="2" destOrd="0" parTransId="{31675107-BB7B-4BBA-B75A-FF303B43F937}" sibTransId="{582445A3-D5CA-4161-BD43-6C13F0B8E715}"/>
    <dgm:cxn modelId="{CE63DCB3-C88F-934C-AE0C-443199323D32}" type="presOf" srcId="{E90BD2F2-6D70-48C4-AF95-C05AF7149B7A}" destId="{CE4338A1-7794-A94F-A1A9-297AE606D942}" srcOrd="0" destOrd="0" presId="urn:microsoft.com/office/officeart/2016/7/layout/RepeatingBendingProcessNew"/>
    <dgm:cxn modelId="{C1C276B8-36BB-A742-94F2-98D626079F02}" type="presOf" srcId="{4180C10F-392C-498C-8F31-4897096AD9C6}" destId="{D9EA9EEC-19E4-1C40-9B0F-DFA3B83C83EB}" srcOrd="0" destOrd="0" presId="urn:microsoft.com/office/officeart/2016/7/layout/RepeatingBendingProcessNew"/>
    <dgm:cxn modelId="{E35C07B9-55E3-1B45-8753-A19085C79818}" type="presOf" srcId="{26FDB83D-696D-48A8-A770-FCBE01A8056F}" destId="{BF14BA0C-1804-7C47-8550-71F2F81DC98E}" srcOrd="0" destOrd="0" presId="urn:microsoft.com/office/officeart/2016/7/layout/RepeatingBendingProcessNew"/>
    <dgm:cxn modelId="{5B9A5DBB-E55F-174E-AC03-91299816B1E9}" type="presOf" srcId="{197B66EC-A8C6-4D27-AAA2-2A9CE88BF09F}" destId="{DDE7D6E0-CD52-6248-BD61-A53FF3CABD8D}" srcOrd="0" destOrd="0" presId="urn:microsoft.com/office/officeart/2016/7/layout/RepeatingBendingProcessNew"/>
    <dgm:cxn modelId="{7F26C4C0-EA0A-EF48-A52A-A5E923052AB3}" type="presOf" srcId="{A394FDDE-D473-4134-A877-6F167F4B5E32}" destId="{9B7B696B-79E5-1B4E-BE62-C12A9150DC2E}" srcOrd="1" destOrd="0" presId="urn:microsoft.com/office/officeart/2016/7/layout/RepeatingBendingProcessNew"/>
    <dgm:cxn modelId="{398045C3-8432-B04C-B603-0C049933ECB5}" type="presOf" srcId="{5F3637FB-0FC1-4C2F-975D-7E64733786D6}" destId="{5C5D0A4A-7BEF-8949-A56B-25FDCB11F0FB}" srcOrd="0" destOrd="0" presId="urn:microsoft.com/office/officeart/2016/7/layout/RepeatingBendingProcessNew"/>
    <dgm:cxn modelId="{6730F2C5-C9EF-394A-B3F2-62AD28DFE369}" type="presOf" srcId="{945DE6E3-D594-4241-A6D2-5AF8206B6DBE}" destId="{1B7F9740-8405-D94F-AAFB-721390CB4B42}" srcOrd="0" destOrd="0" presId="urn:microsoft.com/office/officeart/2016/7/layout/RepeatingBendingProcessNew"/>
    <dgm:cxn modelId="{436FA8D1-978F-4E42-AE1B-54B47D9C24C4}" type="presOf" srcId="{2C4E1CCC-1759-4442-A93D-7697BD04EB71}" destId="{A41BD54C-A03D-C946-AB03-ADFF8162CD74}" srcOrd="0" destOrd="0" presId="urn:microsoft.com/office/officeart/2016/7/layout/RepeatingBendingProcessNew"/>
    <dgm:cxn modelId="{B552C4D4-7A08-9E46-A57E-FE5AA2191A42}" type="presOf" srcId="{DDCFFD45-738E-4B77-B1D8-EC3BE7CE30F9}" destId="{C2520139-0BF3-3F4F-A818-9680FCB569FE}" srcOrd="1" destOrd="0" presId="urn:microsoft.com/office/officeart/2016/7/layout/RepeatingBendingProcessNew"/>
    <dgm:cxn modelId="{19F515D6-B119-44DB-9597-6D53BDAE6512}" srcId="{0DE24EDB-3347-4704-ACF9-2E8805578FFF}" destId="{5F3637FB-0FC1-4C2F-975D-7E64733786D6}" srcOrd="5" destOrd="0" parTransId="{CE100D6F-B6BC-4307-B7EB-BEE5941EC5E6}" sibTransId="{26FDB83D-696D-48A8-A770-FCBE01A8056F}"/>
    <dgm:cxn modelId="{354E80D8-A908-5C4F-AE18-6734D6A8FCDD}" type="presOf" srcId="{CA74D7E9-2B67-4C53-9034-161D653611FD}" destId="{A83B875F-9B9E-8C4C-BF8A-248066CEDA25}" srcOrd="1" destOrd="0" presId="urn:microsoft.com/office/officeart/2016/7/layout/RepeatingBendingProcessNew"/>
    <dgm:cxn modelId="{BC1A85E0-7816-41D4-B654-A30989E9326B}" srcId="{0DE24EDB-3347-4704-ACF9-2E8805578FFF}" destId="{E90BD2F2-6D70-48C4-AF95-C05AF7149B7A}" srcOrd="0" destOrd="0" parTransId="{74979D4A-D1BB-4962-AB3D-01ABD9BE556C}" sibTransId="{DDCFFD45-738E-4B77-B1D8-EC3BE7CE30F9}"/>
    <dgm:cxn modelId="{6834CCE2-7231-3F4B-8DF1-5C1A22B7B3C8}" type="presOf" srcId="{A394FDDE-D473-4134-A877-6F167F4B5E32}" destId="{FB9D4791-457F-B44B-9796-4257763EA446}" srcOrd="0" destOrd="0" presId="urn:microsoft.com/office/officeart/2016/7/layout/RepeatingBendingProcessNew"/>
    <dgm:cxn modelId="{2A1A07EF-D4B2-7044-B891-D48B214D409E}" type="presOf" srcId="{DDCFFD45-738E-4B77-B1D8-EC3BE7CE30F9}" destId="{DF286ABD-86AC-4D47-A449-D13149A65128}" srcOrd="0" destOrd="0" presId="urn:microsoft.com/office/officeart/2016/7/layout/RepeatingBendingProcessNew"/>
    <dgm:cxn modelId="{3CD5A8F8-9035-1044-B770-8DEAAC1C3E27}" type="presOf" srcId="{582445A3-D5CA-4161-BD43-6C13F0B8E715}" destId="{65D2BF24-6C50-2249-BDDC-B76BCE52380B}" srcOrd="0" destOrd="0" presId="urn:microsoft.com/office/officeart/2016/7/layout/RepeatingBendingProcessNew"/>
    <dgm:cxn modelId="{CCABD6F9-81DF-4A97-BE03-28F651F9A489}" srcId="{0DE24EDB-3347-4704-ACF9-2E8805578FFF}" destId="{3BF12FA5-CB0A-407C-939F-41090EC658E8}" srcOrd="6" destOrd="0" parTransId="{26E90C81-C7EF-46B7-BF47-BA9B3F4A808D}" sibTransId="{A394FDDE-D473-4134-A877-6F167F4B5E32}"/>
    <dgm:cxn modelId="{169D92FF-8BF9-45B5-BA6C-1D335AB82ACA}" srcId="{0DE24EDB-3347-4704-ACF9-2E8805578FFF}" destId="{56F866D1-95BC-4160-9CB8-7374A564405C}" srcOrd="4" destOrd="0" parTransId="{E01E5AAD-4CCF-404C-B543-70B07575382C}" sibTransId="{2C4E1CCC-1759-4442-A93D-7697BD04EB71}"/>
    <dgm:cxn modelId="{8A6DB81C-7A6C-CC49-869C-CB1031295380}" type="presParOf" srcId="{CCF251D4-604E-DD4F-8B4A-3AE0CD9402D8}" destId="{CE4338A1-7794-A94F-A1A9-297AE606D942}" srcOrd="0" destOrd="0" presId="urn:microsoft.com/office/officeart/2016/7/layout/RepeatingBendingProcessNew"/>
    <dgm:cxn modelId="{B1944882-C7C8-D744-9A4F-7AAEE0003E77}" type="presParOf" srcId="{CCF251D4-604E-DD4F-8B4A-3AE0CD9402D8}" destId="{DF286ABD-86AC-4D47-A449-D13149A65128}" srcOrd="1" destOrd="0" presId="urn:microsoft.com/office/officeart/2016/7/layout/RepeatingBendingProcessNew"/>
    <dgm:cxn modelId="{A4FA7758-6435-1E4C-B0EB-C1CB6D45CC99}" type="presParOf" srcId="{DF286ABD-86AC-4D47-A449-D13149A65128}" destId="{C2520139-0BF3-3F4F-A818-9680FCB569FE}" srcOrd="0" destOrd="0" presId="urn:microsoft.com/office/officeart/2016/7/layout/RepeatingBendingProcessNew"/>
    <dgm:cxn modelId="{EE048A89-9399-EB47-84A8-0F0B70370126}" type="presParOf" srcId="{CCF251D4-604E-DD4F-8B4A-3AE0CD9402D8}" destId="{533B25D2-8E4C-2C43-AB82-3A987FAC08C5}" srcOrd="2" destOrd="0" presId="urn:microsoft.com/office/officeart/2016/7/layout/RepeatingBendingProcessNew"/>
    <dgm:cxn modelId="{9C6E8FF9-22A8-C041-B856-0D6901125638}" type="presParOf" srcId="{CCF251D4-604E-DD4F-8B4A-3AE0CD9402D8}" destId="{4DD393B8-8AB6-BC42-9D0E-913B2329DB73}" srcOrd="3" destOrd="0" presId="urn:microsoft.com/office/officeart/2016/7/layout/RepeatingBendingProcessNew"/>
    <dgm:cxn modelId="{76A5DF7D-ECA9-DA48-A315-78005CC8B973}" type="presParOf" srcId="{4DD393B8-8AB6-BC42-9D0E-913B2329DB73}" destId="{A83B875F-9B9E-8C4C-BF8A-248066CEDA25}" srcOrd="0" destOrd="0" presId="urn:microsoft.com/office/officeart/2016/7/layout/RepeatingBendingProcessNew"/>
    <dgm:cxn modelId="{7F66AFFF-7D4D-2B46-977F-FDEB3F8129A1}" type="presParOf" srcId="{CCF251D4-604E-DD4F-8B4A-3AE0CD9402D8}" destId="{BDC655A0-8518-DB41-866E-EC063584A95C}" srcOrd="4" destOrd="0" presId="urn:microsoft.com/office/officeart/2016/7/layout/RepeatingBendingProcessNew"/>
    <dgm:cxn modelId="{1AC48F24-0130-374B-8D7C-5C2C0A9B9A84}" type="presParOf" srcId="{CCF251D4-604E-DD4F-8B4A-3AE0CD9402D8}" destId="{65D2BF24-6C50-2249-BDDC-B76BCE52380B}" srcOrd="5" destOrd="0" presId="urn:microsoft.com/office/officeart/2016/7/layout/RepeatingBendingProcessNew"/>
    <dgm:cxn modelId="{3C0ADA86-4BF1-F747-96EE-708A2DC60F8A}" type="presParOf" srcId="{65D2BF24-6C50-2249-BDDC-B76BCE52380B}" destId="{B4747634-96F0-C447-A200-7DC3701E7D27}" srcOrd="0" destOrd="0" presId="urn:microsoft.com/office/officeart/2016/7/layout/RepeatingBendingProcessNew"/>
    <dgm:cxn modelId="{C578D472-243A-D541-9618-F4619B056832}" type="presParOf" srcId="{CCF251D4-604E-DD4F-8B4A-3AE0CD9402D8}" destId="{68582F5D-B268-AC43-B3C0-E796D780E7E7}" srcOrd="6" destOrd="0" presId="urn:microsoft.com/office/officeart/2016/7/layout/RepeatingBendingProcessNew"/>
    <dgm:cxn modelId="{0F31C291-6044-E340-9ABA-8A26F5EFADA7}" type="presParOf" srcId="{CCF251D4-604E-DD4F-8B4A-3AE0CD9402D8}" destId="{372F603E-3F21-2440-A4C1-BE8EC9F8DB14}" srcOrd="7" destOrd="0" presId="urn:microsoft.com/office/officeart/2016/7/layout/RepeatingBendingProcessNew"/>
    <dgm:cxn modelId="{0BBD824C-E9B9-F549-AC58-4B1419D3DCD7}" type="presParOf" srcId="{372F603E-3F21-2440-A4C1-BE8EC9F8DB14}" destId="{6B708E9E-6068-C946-9DE5-8FA50BB6ED6F}" srcOrd="0" destOrd="0" presId="urn:microsoft.com/office/officeart/2016/7/layout/RepeatingBendingProcessNew"/>
    <dgm:cxn modelId="{F24EABE2-9BBA-F84F-A3D2-40AAFBFFC7AC}" type="presParOf" srcId="{CCF251D4-604E-DD4F-8B4A-3AE0CD9402D8}" destId="{E94F1329-BCCF-4945-9902-E8FCD573B499}" srcOrd="8" destOrd="0" presId="urn:microsoft.com/office/officeart/2016/7/layout/RepeatingBendingProcessNew"/>
    <dgm:cxn modelId="{282D2138-FFD8-A84A-BDDE-A07D2E04D601}" type="presParOf" srcId="{CCF251D4-604E-DD4F-8B4A-3AE0CD9402D8}" destId="{A41BD54C-A03D-C946-AB03-ADFF8162CD74}" srcOrd="9" destOrd="0" presId="urn:microsoft.com/office/officeart/2016/7/layout/RepeatingBendingProcessNew"/>
    <dgm:cxn modelId="{E712BD3E-B60F-F043-B427-697B7315B796}" type="presParOf" srcId="{A41BD54C-A03D-C946-AB03-ADFF8162CD74}" destId="{C0883574-9E6F-3D47-B585-EB3C806124DE}" srcOrd="0" destOrd="0" presId="urn:microsoft.com/office/officeart/2016/7/layout/RepeatingBendingProcessNew"/>
    <dgm:cxn modelId="{3D28642D-46C3-334F-890E-06CC597E8B0A}" type="presParOf" srcId="{CCF251D4-604E-DD4F-8B4A-3AE0CD9402D8}" destId="{5C5D0A4A-7BEF-8949-A56B-25FDCB11F0FB}" srcOrd="10" destOrd="0" presId="urn:microsoft.com/office/officeart/2016/7/layout/RepeatingBendingProcessNew"/>
    <dgm:cxn modelId="{24198183-745D-EC49-9991-E1A993E44296}" type="presParOf" srcId="{CCF251D4-604E-DD4F-8B4A-3AE0CD9402D8}" destId="{BF14BA0C-1804-7C47-8550-71F2F81DC98E}" srcOrd="11" destOrd="0" presId="urn:microsoft.com/office/officeart/2016/7/layout/RepeatingBendingProcessNew"/>
    <dgm:cxn modelId="{F35DD793-7C39-2B4E-A657-B006BD27A52B}" type="presParOf" srcId="{BF14BA0C-1804-7C47-8550-71F2F81DC98E}" destId="{CEA6D9BE-8A8B-4646-9467-C2E0E30A92A7}" srcOrd="0" destOrd="0" presId="urn:microsoft.com/office/officeart/2016/7/layout/RepeatingBendingProcessNew"/>
    <dgm:cxn modelId="{168BF908-E806-B442-8AD7-46BF47F05339}" type="presParOf" srcId="{CCF251D4-604E-DD4F-8B4A-3AE0CD9402D8}" destId="{C40F83F3-CFCE-5C48-A1A8-84CC47B97D0C}" srcOrd="12" destOrd="0" presId="urn:microsoft.com/office/officeart/2016/7/layout/RepeatingBendingProcessNew"/>
    <dgm:cxn modelId="{71320EF3-56EF-364C-9731-AF2D408789FD}" type="presParOf" srcId="{CCF251D4-604E-DD4F-8B4A-3AE0CD9402D8}" destId="{FB9D4791-457F-B44B-9796-4257763EA446}" srcOrd="13" destOrd="0" presId="urn:microsoft.com/office/officeart/2016/7/layout/RepeatingBendingProcessNew"/>
    <dgm:cxn modelId="{6CBDAA93-2619-C246-AA1A-F65FF28FFB2A}" type="presParOf" srcId="{FB9D4791-457F-B44B-9796-4257763EA446}" destId="{9B7B696B-79E5-1B4E-BE62-C12A9150DC2E}" srcOrd="0" destOrd="0" presId="urn:microsoft.com/office/officeart/2016/7/layout/RepeatingBendingProcessNew"/>
    <dgm:cxn modelId="{6F79F070-FE86-8B4E-9B5F-866E813B2DFA}" type="presParOf" srcId="{CCF251D4-604E-DD4F-8B4A-3AE0CD9402D8}" destId="{E390D81D-562B-AB40-AA58-8CB3E7A97379}" srcOrd="14" destOrd="0" presId="urn:microsoft.com/office/officeart/2016/7/layout/RepeatingBendingProcessNew"/>
    <dgm:cxn modelId="{2F8183F3-C53C-344C-81E5-9FCF9300730E}" type="presParOf" srcId="{CCF251D4-604E-DD4F-8B4A-3AE0CD9402D8}" destId="{DDE7D6E0-CD52-6248-BD61-A53FF3CABD8D}" srcOrd="15" destOrd="0" presId="urn:microsoft.com/office/officeart/2016/7/layout/RepeatingBendingProcessNew"/>
    <dgm:cxn modelId="{2C0B6F17-A9EE-AE4B-A958-D04A265535DC}" type="presParOf" srcId="{DDE7D6E0-CD52-6248-BD61-A53FF3CABD8D}" destId="{2712B111-3061-7141-8768-47E21E1BF3A8}" srcOrd="0" destOrd="0" presId="urn:microsoft.com/office/officeart/2016/7/layout/RepeatingBendingProcessNew"/>
    <dgm:cxn modelId="{04F5E288-4761-BF41-A7D5-07648EED943A}" type="presParOf" srcId="{CCF251D4-604E-DD4F-8B4A-3AE0CD9402D8}" destId="{1B7F9740-8405-D94F-AAFB-721390CB4B42}" srcOrd="16" destOrd="0" presId="urn:microsoft.com/office/officeart/2016/7/layout/RepeatingBendingProcessNew"/>
    <dgm:cxn modelId="{018AE452-1FB8-ED4E-81E1-A026564DD30E}" type="presParOf" srcId="{CCF251D4-604E-DD4F-8B4A-3AE0CD9402D8}" destId="{D9EA9EEC-19E4-1C40-9B0F-DFA3B83C83EB}" srcOrd="17" destOrd="0" presId="urn:microsoft.com/office/officeart/2016/7/layout/RepeatingBendingProcessNew"/>
    <dgm:cxn modelId="{78670FD5-E04B-FE43-AAF0-DC26B93063EA}" type="presParOf" srcId="{D9EA9EEC-19E4-1C40-9B0F-DFA3B83C83EB}" destId="{70C47ACB-B2B7-A040-9A38-59DDE8242CF1}" srcOrd="0" destOrd="0" presId="urn:microsoft.com/office/officeart/2016/7/layout/RepeatingBendingProcessNew"/>
    <dgm:cxn modelId="{01B4B290-45D6-F14B-B4AD-83324F8DDC2A}" type="presParOf" srcId="{CCF251D4-604E-DD4F-8B4A-3AE0CD9402D8}" destId="{29348140-F87F-794C-A122-2CED2E411C2D}" srcOrd="1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E28B-F887-434B-BA4A-E5A978565EE2}">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618DD-6FEC-4A15-8DF0-B6FB41A2846B}">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A27B3B-1E14-45C3-AB0C-D9EDB6FDA73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0" i="0" kern="1200"/>
            <a:t>Mean Squared Error: 0.98: A lower MSE indicates a better fit of the model to the data. In this case, an MSE of 0.98 suggests that on average, the squared difference between the predicted and actual happiness scores is around 0.98 units</a:t>
          </a:r>
          <a:endParaRPr lang="en-US" sz="1700" kern="1200"/>
        </a:p>
      </dsp:txBody>
      <dsp:txXfrm>
        <a:off x="1057183" y="1805"/>
        <a:ext cx="9458416" cy="915310"/>
      </dsp:txXfrm>
    </dsp:sp>
    <dsp:sp modelId="{4A3C5031-402E-45D5-9212-9F740D6EF2EA}">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563C1-B1DF-4CD9-ABC8-4BCACE67567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09D61-D998-4398-9175-F0B307EF68F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0" i="0" kern="1200" dirty="0"/>
            <a:t>R^2 Score: 0.7368467575719668: An R² score of approximately 0.737 means that about 73.7% of the variance in the happiness score is explained by the model. This suggests a strong relationship between the predictors and the happiness score.</a:t>
          </a:r>
          <a:endParaRPr lang="en-US" sz="1700" kern="1200" dirty="0"/>
        </a:p>
      </dsp:txBody>
      <dsp:txXfrm>
        <a:off x="1057183" y="1145944"/>
        <a:ext cx="9458416" cy="915310"/>
      </dsp:txXfrm>
    </dsp:sp>
    <dsp:sp modelId="{67283067-B53C-4B25-8E9A-29469D26823B}">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10E83-C065-4DB4-9C11-C1F8FC31D1D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A3491B-2436-43BA-8868-BE90C555EA00}">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0" i="0" kern="1200"/>
            <a:t>Cross-Validation Scores: [-5.57285067 -5.9477523  -6.23988074 -8.84930385 -2.39521998]: The negative values indicate that the model performed poorly on these validation sets, which could be due to overfitting on the training data or variability in the data</a:t>
          </a:r>
          <a:endParaRPr lang="en-US" sz="1700" kern="1200"/>
        </a:p>
      </dsp:txBody>
      <dsp:txXfrm>
        <a:off x="1057183" y="2290082"/>
        <a:ext cx="9458416" cy="915310"/>
      </dsp:txXfrm>
    </dsp:sp>
    <dsp:sp modelId="{75974F2F-D2F1-49DE-9A97-A5AAFF76D541}">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68C0D-3943-4C4E-860A-345A1A91E000}">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A526A8-5CA0-43B2-BD1E-963FEF76576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0" i="0" kern="1200"/>
            <a:t>Root Mean Squared Error: 0.6386463842144325: An RMSE of approximately 0.639 indicates that, on average, the model's predictions differ from the actual happiness scores by around 0.639 units.</a:t>
          </a:r>
          <a:endParaRPr lang="en-US" sz="1700" kern="1200"/>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1FA73-8E5E-9247-AD93-4661D8B9272D}">
      <dsp:nvSpPr>
        <dsp:cNvPr id="0" name=""/>
        <dsp:cNvSpPr/>
      </dsp:nvSpPr>
      <dsp:spPr>
        <a:xfrm>
          <a:off x="0" y="323296"/>
          <a:ext cx="10515600" cy="1099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Lasso Coefficients: [1.35429473 0.40532089 0.         0.         0.         0.        ]: Here, only the first two predictors have non-zero coefficients, suggesting that the Lasso model considers only these two predictors (likely the most important ones) in explaining the happiness score</a:t>
          </a:r>
          <a:endParaRPr lang="en-US" sz="2000" kern="1200"/>
        </a:p>
      </dsp:txBody>
      <dsp:txXfrm>
        <a:off x="53688" y="376984"/>
        <a:ext cx="10408224" cy="992424"/>
      </dsp:txXfrm>
    </dsp:sp>
    <dsp:sp modelId="{A7593B9A-2C66-D843-A48F-B5118A213F14}">
      <dsp:nvSpPr>
        <dsp:cNvPr id="0" name=""/>
        <dsp:cNvSpPr/>
      </dsp:nvSpPr>
      <dsp:spPr>
        <a:xfrm>
          <a:off x="0" y="1480696"/>
          <a:ext cx="10515600" cy="10998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R^2 Score (Lasso): 0.6664963334361766 : about 66.0% of the variance in the happiness score is explained by the predictors.</a:t>
          </a:r>
          <a:endParaRPr lang="en-US" sz="2000" kern="1200"/>
        </a:p>
      </dsp:txBody>
      <dsp:txXfrm>
        <a:off x="53688" y="1534384"/>
        <a:ext cx="10408224" cy="992424"/>
      </dsp:txXfrm>
    </dsp:sp>
    <dsp:sp modelId="{167D6BBE-B7BC-FB42-9B27-857889D29AFF}">
      <dsp:nvSpPr>
        <dsp:cNvPr id="0" name=""/>
        <dsp:cNvSpPr/>
      </dsp:nvSpPr>
      <dsp:spPr>
        <a:xfrm>
          <a:off x="0" y="2638096"/>
          <a:ext cx="10515600" cy="1099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R^2 Score (Ridge): 0.6673941235948362: about 66.7% of the variance in the happiness score is explained by the predictors. This score is lower than the linear regression model but higher than the Lasso model, indicating a moderate level of regularization that balances bias and variance.</a:t>
          </a:r>
          <a:endParaRPr lang="en-US" sz="2000" kern="1200"/>
        </a:p>
      </dsp:txBody>
      <dsp:txXfrm>
        <a:off x="53688" y="2691784"/>
        <a:ext cx="10408224" cy="992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CDBD3-A917-D948-8627-CE7C9679FD89}">
      <dsp:nvSpPr>
        <dsp:cNvPr id="0" name=""/>
        <dsp:cNvSpPr/>
      </dsp:nvSpPr>
      <dsp:spPr>
        <a:xfrm>
          <a:off x="0" y="587657"/>
          <a:ext cx="6900512" cy="141520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Lasso Logistic Regression Accuracy: 0.8936170212765957</a:t>
          </a:r>
          <a:endParaRPr lang="en-US" sz="2000" kern="1200"/>
        </a:p>
      </dsp:txBody>
      <dsp:txXfrm>
        <a:off x="69085" y="656742"/>
        <a:ext cx="6762342" cy="1277038"/>
      </dsp:txXfrm>
    </dsp:sp>
    <dsp:sp modelId="{95D8FFFC-6C6F-A24D-BB5F-443CC8DCEEA8}">
      <dsp:nvSpPr>
        <dsp:cNvPr id="0" name=""/>
        <dsp:cNvSpPr/>
      </dsp:nvSpPr>
      <dsp:spPr>
        <a:xfrm>
          <a:off x="0" y="2060466"/>
          <a:ext cx="6900512" cy="141520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Best alpha for Lasso: 0.0011719128787983544: </a:t>
          </a:r>
          <a:r>
            <a:rPr lang="en-US" sz="2000" b="0" i="0" kern="1200"/>
            <a:t>Indicates that the optimal alpha for Ridge regression was found to be 0.1.</a:t>
          </a:r>
          <a:endParaRPr lang="en-US" sz="2000" kern="1200"/>
        </a:p>
      </dsp:txBody>
      <dsp:txXfrm>
        <a:off x="69085" y="2129551"/>
        <a:ext cx="6762342" cy="1277038"/>
      </dsp:txXfrm>
    </dsp:sp>
    <dsp:sp modelId="{A259E069-B567-6D49-A917-DAAF90BD3421}">
      <dsp:nvSpPr>
        <dsp:cNvPr id="0" name=""/>
        <dsp:cNvSpPr/>
      </dsp:nvSpPr>
      <dsp:spPr>
        <a:xfrm>
          <a:off x="0" y="3533274"/>
          <a:ext cx="6900512" cy="141520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R² Score (Lasso): 0.736525633365397: </a:t>
          </a:r>
          <a:r>
            <a:rPr lang="en-US" sz="2000" b="0" i="0" kern="1200"/>
            <a:t>The R² score for the Lasso regression indicates that approximately 73.65% of the variance in the dependent variable (target) is predictable from the independent variables (features) using the Lasso regression.</a:t>
          </a:r>
          <a:endParaRPr lang="en-US" sz="2000" kern="1200"/>
        </a:p>
      </dsp:txBody>
      <dsp:txXfrm>
        <a:off x="69085" y="3602359"/>
        <a:ext cx="6762342" cy="12770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02129-ECFA-4478-A082-2A5446F0E3BE}">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79963-A9C9-42ED-8ACE-E737924F1ED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0DCF8E-1430-4BC1-925B-1C77CDF9FE6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b="1" i="0" kern="1200"/>
            <a:t>Ridge Logistic Regression Accuracy: 0.8723404255319149</a:t>
          </a:r>
          <a:endParaRPr lang="en-US" sz="2000" kern="1200"/>
        </a:p>
      </dsp:txBody>
      <dsp:txXfrm>
        <a:off x="1435590" y="531"/>
        <a:ext cx="9080009" cy="1242935"/>
      </dsp:txXfrm>
    </dsp:sp>
    <dsp:sp modelId="{EA192CFB-4954-4FB7-9E0F-6E0018C2DFFA}">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8AC20-67F4-4FFA-BAE9-641355FF95F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9D00F0-C119-42AB-9D9C-9A4E14708B0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b="1" i="0" kern="1200"/>
            <a:t>Best alpha for Ridge: {'alpha': 0.1}</a:t>
          </a:r>
          <a:endParaRPr lang="en-US" sz="2000" kern="1200"/>
        </a:p>
      </dsp:txBody>
      <dsp:txXfrm>
        <a:off x="1435590" y="1554201"/>
        <a:ext cx="9080009" cy="1242935"/>
      </dsp:txXfrm>
    </dsp:sp>
    <dsp:sp modelId="{177C8EBD-6E69-43C5-8B5D-A785F3CE8867}">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6E529-9148-4B43-9014-64B5855F398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ED6DF2-4521-47CC-95A1-A4AEC668DE4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b="1" i="0" kern="1200"/>
            <a:t>R² Score (Ridge): 0.7386395153144539: </a:t>
          </a:r>
          <a:r>
            <a:rPr lang="en-US" sz="2000" b="0" i="0" kern="1200"/>
            <a:t>Similar to Lasso, the R² score for Ridge regression indicates that approximately 73.86% of the variance in the dependent variable is predictable from the independent variables using the Ridge regression</a:t>
          </a:r>
          <a:endParaRPr lang="en-US" sz="2000" kern="1200"/>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479ED-E6F5-954C-A92A-73E9B0BFF42A}">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linear regression model has the highest MSE and RMSE among the three models, indicating a larger average squared difference between the predicted and actual values.</a:t>
          </a:r>
          <a:endParaRPr lang="en-US" sz="1800" kern="1200"/>
        </a:p>
      </dsp:txBody>
      <dsp:txXfrm>
        <a:off x="0" y="39687"/>
        <a:ext cx="3286125" cy="1971675"/>
      </dsp:txXfrm>
    </dsp:sp>
    <dsp:sp modelId="{F944BDB6-85B8-E048-8DFF-C6A2703C30FA}">
      <dsp:nvSpPr>
        <dsp:cNvPr id="0" name=""/>
        <dsp:cNvSpPr/>
      </dsp:nvSpPr>
      <dsp:spPr>
        <a:xfrm>
          <a:off x="3614737" y="39687"/>
          <a:ext cx="3286125" cy="1971675"/>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All models have similar R² scores, indicating that they explain approximately 17-18% of the variance in the target variable.</a:t>
          </a:r>
          <a:endParaRPr lang="en-US" sz="1800" kern="1200"/>
        </a:p>
      </dsp:txBody>
      <dsp:txXfrm>
        <a:off x="3614737" y="39687"/>
        <a:ext cx="3286125" cy="1971675"/>
      </dsp:txXfrm>
    </dsp:sp>
    <dsp:sp modelId="{E19B9E78-E12E-E94B-85D3-81C32098268F}">
      <dsp:nvSpPr>
        <dsp:cNvPr id="0" name=""/>
        <dsp:cNvSpPr/>
      </dsp:nvSpPr>
      <dsp:spPr>
        <a:xfrm>
          <a:off x="7229475" y="39687"/>
          <a:ext cx="3286125" cy="1971675"/>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coefficients of the Is_Europe predictor variable are relatively close across all models, suggesting that being in Europe has a similar impact on the predicted score in each model.</a:t>
          </a:r>
          <a:endParaRPr lang="en-US" sz="1800" kern="1200"/>
        </a:p>
      </dsp:txBody>
      <dsp:txXfrm>
        <a:off x="7229475" y="39687"/>
        <a:ext cx="3286125" cy="1971675"/>
      </dsp:txXfrm>
    </dsp:sp>
    <dsp:sp modelId="{AB9E4B2A-D3BA-F847-BDE9-D2F6CA54F058}">
      <dsp:nvSpPr>
        <dsp:cNvPr id="0" name=""/>
        <dsp:cNvSpPr/>
      </dsp:nvSpPr>
      <dsp:spPr>
        <a:xfrm>
          <a:off x="0" y="2339975"/>
          <a:ext cx="3286125" cy="1971675"/>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For Linear Regression: The coefficient of Is_Europe is 1.190, indicating that, on average, living in a European country is associated with an increase in happiness scores by 1.190 units compared to not living in Europe.</a:t>
          </a:r>
          <a:endParaRPr lang="en-US" sz="1800" kern="1200"/>
        </a:p>
      </dsp:txBody>
      <dsp:txXfrm>
        <a:off x="0" y="2339975"/>
        <a:ext cx="3286125" cy="1971675"/>
      </dsp:txXfrm>
    </dsp:sp>
    <dsp:sp modelId="{D26A1153-E1D4-DB44-9086-FB0CE5BC2D11}">
      <dsp:nvSpPr>
        <dsp:cNvPr id="0" name=""/>
        <dsp:cNvSpPr/>
      </dsp:nvSpPr>
      <dsp:spPr>
        <a:xfrm>
          <a:off x="3614737" y="2339975"/>
          <a:ext cx="3286125" cy="1971675"/>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For Lasso Regression: The coefficient of Is_Europe is 1.135, suggesting a similar interpretation as above.</a:t>
          </a:r>
          <a:endParaRPr lang="en-US" sz="1800" kern="1200"/>
        </a:p>
      </dsp:txBody>
      <dsp:txXfrm>
        <a:off x="3614737" y="2339975"/>
        <a:ext cx="3286125" cy="1971675"/>
      </dsp:txXfrm>
    </dsp:sp>
    <dsp:sp modelId="{C134F5C1-419F-F24B-B33D-0281B6332561}">
      <dsp:nvSpPr>
        <dsp:cNvPr id="0" name=""/>
        <dsp:cNvSpPr/>
      </dsp:nvSpPr>
      <dsp:spPr>
        <a:xfrm>
          <a:off x="7229475" y="2339975"/>
          <a:ext cx="3286125" cy="197167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For Ridge Regression: The coefficient of Is_Europe is 1.139, which also aligns with the interpretation provided by Linear and Lasso Regression.</a:t>
          </a:r>
          <a:endParaRPr lang="en-US" sz="1800" kern="1200"/>
        </a:p>
      </dsp:txBody>
      <dsp:txXfrm>
        <a:off x="7229475" y="2339975"/>
        <a:ext cx="3286125" cy="1971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93083-4C79-4672-B314-8982B0E7B958}">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35F0A-93FE-4588-8008-2057F85C2E08}">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40907D-D32C-4203-8491-64FEA9E3F5ED}">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Mean Squared Error (MSE): 1.3162814595959718:  This metric measures the average squared difference between the predicted values and the actual values. In the linear model, the MSE is approximately 1.3163, while in Lasso, Ridge, and the improved linear model, it is 1.0444. A lower MSE indicates better model performance.</a:t>
          </a:r>
          <a:endParaRPr lang="en-US" sz="1100" kern="1200"/>
        </a:p>
      </dsp:txBody>
      <dsp:txXfrm>
        <a:off x="1172126" y="1727046"/>
        <a:ext cx="2114937" cy="897246"/>
      </dsp:txXfrm>
    </dsp:sp>
    <dsp:sp modelId="{4E5B5DB9-177C-4740-9BF5-4E4D2DA872B6}">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084B79-6FC7-4F92-929A-AB8FB8BE1E96}">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23287A-8859-4CC9-A2D6-51B392BA22FF}">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Root Mean Squared Error (RMSE): 1.1472931009972873:  RMSE is the square root of the MSE and provides a measure of the average magnitude of the errors in the predicted values. The linear model has an RMSE of approximately 1.1473, while the others have the same RMSE as the MSE. Again, lower values are desirable.</a:t>
          </a:r>
          <a:endParaRPr lang="en-US" sz="1100" kern="1200"/>
        </a:p>
      </dsp:txBody>
      <dsp:txXfrm>
        <a:off x="4745088" y="1727046"/>
        <a:ext cx="2114937" cy="897246"/>
      </dsp:txXfrm>
    </dsp:sp>
    <dsp:sp modelId="{800C32D3-E2E3-46C3-A591-B2ED173B11CA}">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A6158-5A84-487F-A174-E37D35F543EF}">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C26D3D-DD64-4CD5-98A8-CB566DC3D2F5}">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R² Score: 0.17215126960468774: The R² score, also known as the coefficient of determination, measures the proportion of the variance in the dependent variable that is predictable from the independent variables. In the linear model, the R² score is approximately 0.1722, indicating that about 17.22% of the variance in the dependent variable is explained by the independent variable.</a:t>
          </a:r>
          <a:endParaRPr lang="en-US" sz="1100" kern="1200"/>
        </a:p>
      </dsp:txBody>
      <dsp:txXfrm>
        <a:off x="8318049" y="1727046"/>
        <a:ext cx="2114937" cy="897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AAC55-AB82-B44B-820C-960410A53DA4}">
      <dsp:nvSpPr>
        <dsp:cNvPr id="0" name=""/>
        <dsp:cNvSpPr/>
      </dsp:nvSpPr>
      <dsp:spPr>
        <a:xfrm>
          <a:off x="0" y="96585"/>
          <a:ext cx="5397309" cy="13973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R^2 Score on Testing Set (Random Forest): 0.17579930048754733</a:t>
          </a:r>
          <a:endParaRPr lang="en-US" sz="1300" kern="1200" dirty="0"/>
        </a:p>
      </dsp:txBody>
      <dsp:txXfrm>
        <a:off x="40927" y="137512"/>
        <a:ext cx="5315455" cy="1315507"/>
      </dsp:txXfrm>
    </dsp:sp>
    <dsp:sp modelId="{B4E1F412-C53C-EA4F-BFBE-317D86E353B8}">
      <dsp:nvSpPr>
        <dsp:cNvPr id="0" name=""/>
        <dsp:cNvSpPr/>
      </dsp:nvSpPr>
      <dsp:spPr>
        <a:xfrm rot="4696572">
          <a:off x="2675525" y="1480588"/>
          <a:ext cx="461192" cy="6288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703420" y="1565841"/>
        <a:ext cx="377288" cy="322834"/>
      </dsp:txXfrm>
    </dsp:sp>
    <dsp:sp modelId="{32878947-D282-1141-A991-C357DD05C975}">
      <dsp:nvSpPr>
        <dsp:cNvPr id="0" name=""/>
        <dsp:cNvSpPr/>
      </dsp:nvSpPr>
      <dsp:spPr>
        <a:xfrm>
          <a:off x="414933" y="2096042"/>
          <a:ext cx="5397309" cy="13973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Feature Importance (Is_Europe): 1.0</a:t>
          </a:r>
          <a:endParaRPr lang="en-US" sz="1300" kern="1200"/>
        </a:p>
      </dsp:txBody>
      <dsp:txXfrm>
        <a:off x="455860" y="2136969"/>
        <a:ext cx="5315455" cy="1315507"/>
      </dsp:txXfrm>
    </dsp:sp>
    <dsp:sp modelId="{C051F990-3B1F-A14F-AB3D-A45D62DE3608}">
      <dsp:nvSpPr>
        <dsp:cNvPr id="0" name=""/>
        <dsp:cNvSpPr/>
      </dsp:nvSpPr>
      <dsp:spPr>
        <a:xfrm rot="5400000">
          <a:off x="2851583" y="3528338"/>
          <a:ext cx="524010" cy="62881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924945" y="3580739"/>
        <a:ext cx="377288" cy="366807"/>
      </dsp:txXfrm>
    </dsp:sp>
    <dsp:sp modelId="{4E1F3726-5A63-5647-8F4E-7DAC7B083124}">
      <dsp:nvSpPr>
        <dsp:cNvPr id="0" name=""/>
        <dsp:cNvSpPr/>
      </dsp:nvSpPr>
      <dsp:spPr>
        <a:xfrm>
          <a:off x="414933" y="4192085"/>
          <a:ext cx="5397309" cy="139736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The Random Forest model's feature importance of 1.0 for </a:t>
          </a:r>
          <a:r>
            <a:rPr lang="en-US" sz="1300" b="0" i="0" kern="1200" dirty="0" err="1"/>
            <a:t>Is_Europe</a:t>
          </a:r>
          <a:r>
            <a:rPr lang="en-US" sz="1300" b="0" i="0" kern="1200" dirty="0"/>
            <a:t> supports </a:t>
          </a:r>
          <a:r>
            <a:rPr lang="en-US" sz="1300" b="1" i="0" kern="1200" dirty="0"/>
            <a:t>H1(1)</a:t>
          </a:r>
          <a:r>
            <a:rPr lang="en-US" sz="1300" b="0" i="0" kern="1200" dirty="0"/>
            <a:t>, indicating that there is a significant relationship between happiness scores and living in a country in Europe. Furthermore, it suggests that living in Europe is strongly associated with an increase  of 1.1 in happiness scores compared to not living in Europe, as </a:t>
          </a:r>
          <a:r>
            <a:rPr lang="en-US" sz="1300" b="0" i="0" kern="1200" dirty="0" err="1"/>
            <a:t>Is_Europe</a:t>
          </a:r>
          <a:r>
            <a:rPr lang="en-US" sz="1300" b="0" i="0" kern="1200" dirty="0"/>
            <a:t> is the most important feature in predicting happiness scores according to the Random Forest model.</a:t>
          </a:r>
          <a:endParaRPr lang="en-US" sz="1300" kern="1200" dirty="0"/>
        </a:p>
      </dsp:txBody>
      <dsp:txXfrm>
        <a:off x="455860" y="4233012"/>
        <a:ext cx="5315455" cy="13155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0D41-457B-461E-8F1A-11CEB4556B06}">
      <dsp:nvSpPr>
        <dsp:cNvPr id="0" name=""/>
        <dsp:cNvSpPr/>
      </dsp:nvSpPr>
      <dsp:spPr>
        <a:xfrm>
          <a:off x="679050" y="376938"/>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6CFA5-8A9F-44E2-8073-07BE96927552}">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CDD946-4575-42B0-9213-75B6DC77E4A3}">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R^2 Score on Testing Set (Random Forest with multiple variables): 0.7474060993836442</a:t>
          </a:r>
          <a:endParaRPr lang="en-US" sz="1500" kern="1200"/>
        </a:p>
      </dsp:txBody>
      <dsp:txXfrm>
        <a:off x="75768" y="2851938"/>
        <a:ext cx="3093750" cy="720000"/>
      </dsp:txXfrm>
    </dsp:sp>
    <dsp:sp modelId="{23CDD48F-BC50-4CFF-BBA3-6989A8DFCF10}">
      <dsp:nvSpPr>
        <dsp:cNvPr id="0" name=""/>
        <dsp:cNvSpPr/>
      </dsp:nvSpPr>
      <dsp:spPr>
        <a:xfrm>
          <a:off x="4314206" y="376938"/>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2D532-F800-4FBE-A8CC-A288B9C6D312}">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D6CB0E-5B41-4A2D-81DD-3B7E5EBD5F88}">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Feature Importances: [0.00204356 0.12089449 0.48371644 0.24985969 0.06996415 0.0464603</a:t>
          </a:r>
          <a:r>
            <a:rPr lang="en-US" sz="1500" kern="1200"/>
            <a:t> </a:t>
          </a:r>
          <a:r>
            <a:rPr lang="en-US" sz="1500" b="0" i="0" kern="1200"/>
            <a:t> 0.02706136]</a:t>
          </a:r>
          <a:endParaRPr lang="en-US" sz="1500" kern="1200"/>
        </a:p>
      </dsp:txBody>
      <dsp:txXfrm>
        <a:off x="3710925" y="2851938"/>
        <a:ext cx="3093750" cy="720000"/>
      </dsp:txXfrm>
    </dsp:sp>
    <dsp:sp modelId="{6308BDCF-7725-40E8-B2CF-E13BB5DDB376}">
      <dsp:nvSpPr>
        <dsp:cNvPr id="0" name=""/>
        <dsp:cNvSpPr/>
      </dsp:nvSpPr>
      <dsp:spPr>
        <a:xfrm>
          <a:off x="7949362" y="376938"/>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5C990-2A5A-4B47-999E-74B016AB9C94}">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DB4798-57A4-4162-8664-2E4DBD1BC7A9}">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Mean Squared Error: 0.40162490559062575</a:t>
          </a:r>
          <a:endParaRPr lang="en-US" sz="1500" kern="1200"/>
        </a:p>
      </dsp:txBody>
      <dsp:txXfrm>
        <a:off x="7346081" y="2851938"/>
        <a:ext cx="30937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6ABD-86AC-4D47-A449-D13149A65128}">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CE4338A1-7794-A94F-A1A9-297AE606D942}">
      <dsp:nvSpPr>
        <dsp:cNvPr id="0" name=""/>
        <dsp:cNvSpPr/>
      </dsp:nvSpPr>
      <dsp:spPr>
        <a:xfrm>
          <a:off x="748607" y="2795"/>
          <a:ext cx="1922896" cy="115373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Mean Squared Error (MSE): 0.38041227086962087</a:t>
          </a:r>
          <a:endParaRPr lang="en-US" sz="1400" kern="1200"/>
        </a:p>
      </dsp:txBody>
      <dsp:txXfrm>
        <a:off x="748607" y="2795"/>
        <a:ext cx="1922896" cy="1153737"/>
      </dsp:txXfrm>
    </dsp:sp>
    <dsp:sp modelId="{4DD393B8-8AB6-BC42-9D0E-913B2329DB73}">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181920"/>
              <a:satOff val="-10491"/>
              <a:lumOff val="107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533B25D2-8E4C-2C43-AB82-3A987FAC08C5}">
      <dsp:nvSpPr>
        <dsp:cNvPr id="0" name=""/>
        <dsp:cNvSpPr/>
      </dsp:nvSpPr>
      <dsp:spPr>
        <a:xfrm>
          <a:off x="3113770" y="2795"/>
          <a:ext cx="1922896" cy="1153737"/>
        </a:xfrm>
        <a:prstGeom prst="rect">
          <a:avLst/>
        </a:prstGeom>
        <a:gradFill rotWithShape="0">
          <a:gsLst>
            <a:gs pos="0">
              <a:schemeClr val="accent2">
                <a:hueOff val="-161707"/>
                <a:satOff val="-9325"/>
                <a:lumOff val="959"/>
                <a:alphaOff val="0"/>
                <a:satMod val="103000"/>
                <a:lumMod val="102000"/>
                <a:tint val="94000"/>
              </a:schemeClr>
            </a:gs>
            <a:gs pos="50000">
              <a:schemeClr val="accent2">
                <a:hueOff val="-161707"/>
                <a:satOff val="-9325"/>
                <a:lumOff val="959"/>
                <a:alphaOff val="0"/>
                <a:satMod val="110000"/>
                <a:lumMod val="100000"/>
                <a:shade val="100000"/>
              </a:schemeClr>
            </a:gs>
            <a:gs pos="100000">
              <a:schemeClr val="accent2">
                <a:hueOff val="-161707"/>
                <a:satOff val="-9325"/>
                <a:lumOff val="9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Root Mean Squared Error (RMSE): 0.6167757054794075</a:t>
          </a:r>
          <a:endParaRPr lang="en-US" sz="1400" kern="1200"/>
        </a:p>
      </dsp:txBody>
      <dsp:txXfrm>
        <a:off x="3113770" y="2795"/>
        <a:ext cx="1922896" cy="1153737"/>
      </dsp:txXfrm>
    </dsp:sp>
    <dsp:sp modelId="{65D2BF24-6C50-2249-BDDC-B76BCE52380B}">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BDC655A0-8518-DB41-866E-EC063584A95C}">
      <dsp:nvSpPr>
        <dsp:cNvPr id="0" name=""/>
        <dsp:cNvSpPr/>
      </dsp:nvSpPr>
      <dsp:spPr>
        <a:xfrm>
          <a:off x="5478933" y="2795"/>
          <a:ext cx="1922896" cy="1153737"/>
        </a:xfrm>
        <a:prstGeom prst="rect">
          <a:avLst/>
        </a:prstGeom>
        <a:gradFill rotWithShape="0">
          <a:gsLst>
            <a:gs pos="0">
              <a:schemeClr val="accent2">
                <a:hueOff val="-323414"/>
                <a:satOff val="-18651"/>
                <a:lumOff val="1917"/>
                <a:alphaOff val="0"/>
                <a:satMod val="103000"/>
                <a:lumMod val="102000"/>
                <a:tint val="94000"/>
              </a:schemeClr>
            </a:gs>
            <a:gs pos="50000">
              <a:schemeClr val="accent2">
                <a:hueOff val="-323414"/>
                <a:satOff val="-18651"/>
                <a:lumOff val="1917"/>
                <a:alphaOff val="0"/>
                <a:satMod val="110000"/>
                <a:lumMod val="100000"/>
                <a:shade val="100000"/>
              </a:schemeClr>
            </a:gs>
            <a:gs pos="100000">
              <a:schemeClr val="accent2">
                <a:hueOff val="-323414"/>
                <a:satOff val="-18651"/>
                <a:lumOff val="19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R² Score: 0.7607473590314962</a:t>
          </a:r>
          <a:endParaRPr lang="en-US" sz="1400" kern="1200"/>
        </a:p>
      </dsp:txBody>
      <dsp:txXfrm>
        <a:off x="5478933" y="2795"/>
        <a:ext cx="1922896" cy="1153737"/>
      </dsp:txXfrm>
    </dsp:sp>
    <dsp:sp modelId="{372F603E-3F21-2440-A4C1-BE8EC9F8DB14}">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2">
              <a:hueOff val="-545761"/>
              <a:satOff val="-31473"/>
              <a:lumOff val="32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68582F5D-B268-AC43-B3C0-E796D780E7E7}">
      <dsp:nvSpPr>
        <dsp:cNvPr id="0" name=""/>
        <dsp:cNvSpPr/>
      </dsp:nvSpPr>
      <dsp:spPr>
        <a:xfrm>
          <a:off x="7844095" y="2795"/>
          <a:ext cx="1922896" cy="1153737"/>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Coefficient of Is_Europe: 0.23540731665880985</a:t>
          </a:r>
          <a:endParaRPr lang="en-US" sz="1400" kern="1200"/>
        </a:p>
      </dsp:txBody>
      <dsp:txXfrm>
        <a:off x="7844095" y="2795"/>
        <a:ext cx="1922896" cy="1153737"/>
      </dsp:txXfrm>
    </dsp:sp>
    <dsp:sp modelId="{A41BD54C-A03D-C946-AB03-ADFF8162CD74}">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E94F1329-BCCF-4945-9902-E8FCD573B499}">
      <dsp:nvSpPr>
        <dsp:cNvPr id="0" name=""/>
        <dsp:cNvSpPr/>
      </dsp:nvSpPr>
      <dsp:spPr>
        <a:xfrm>
          <a:off x="748607" y="1598800"/>
          <a:ext cx="1922896" cy="1153737"/>
        </a:xfrm>
        <a:prstGeom prst="rect">
          <a:avLst/>
        </a:prstGeom>
        <a:gradFill rotWithShape="0">
          <a:gsLst>
            <a:gs pos="0">
              <a:schemeClr val="accent2">
                <a:hueOff val="-646828"/>
                <a:satOff val="-37301"/>
                <a:lumOff val="3835"/>
                <a:alphaOff val="0"/>
                <a:satMod val="103000"/>
                <a:lumMod val="102000"/>
                <a:tint val="94000"/>
              </a:schemeClr>
            </a:gs>
            <a:gs pos="50000">
              <a:schemeClr val="accent2">
                <a:hueOff val="-646828"/>
                <a:satOff val="-37301"/>
                <a:lumOff val="3835"/>
                <a:alphaOff val="0"/>
                <a:satMod val="110000"/>
                <a:lumMod val="100000"/>
                <a:shade val="100000"/>
              </a:schemeClr>
            </a:gs>
            <a:gs pos="100000">
              <a:schemeClr val="accent2">
                <a:hueOff val="-646828"/>
                <a:satOff val="-37301"/>
                <a:lumOff val="38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Coefficient of GDP per capita: 0.7083550339710856</a:t>
          </a:r>
          <a:endParaRPr lang="en-US" sz="1400" kern="1200"/>
        </a:p>
      </dsp:txBody>
      <dsp:txXfrm>
        <a:off x="748607" y="1598800"/>
        <a:ext cx="1922896" cy="1153737"/>
      </dsp:txXfrm>
    </dsp:sp>
    <dsp:sp modelId="{BF14BA0C-1804-7C47-8550-71F2F81DC98E}">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909602"/>
              <a:satOff val="-52455"/>
              <a:lumOff val="53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5C5D0A4A-7BEF-8949-A56B-25FDCB11F0FB}">
      <dsp:nvSpPr>
        <dsp:cNvPr id="0" name=""/>
        <dsp:cNvSpPr/>
      </dsp:nvSpPr>
      <dsp:spPr>
        <a:xfrm>
          <a:off x="3113770" y="1598800"/>
          <a:ext cx="1922896" cy="1153737"/>
        </a:xfrm>
        <a:prstGeom prst="rect">
          <a:avLst/>
        </a:prstGeom>
        <a:gradFill rotWithShape="0">
          <a:gsLst>
            <a:gs pos="0">
              <a:schemeClr val="accent2">
                <a:hueOff val="-808535"/>
                <a:satOff val="-46627"/>
                <a:lumOff val="4793"/>
                <a:alphaOff val="0"/>
                <a:satMod val="103000"/>
                <a:lumMod val="102000"/>
                <a:tint val="94000"/>
              </a:schemeClr>
            </a:gs>
            <a:gs pos="50000">
              <a:schemeClr val="accent2">
                <a:hueOff val="-808535"/>
                <a:satOff val="-46627"/>
                <a:lumOff val="4793"/>
                <a:alphaOff val="0"/>
                <a:satMod val="110000"/>
                <a:lumMod val="100000"/>
                <a:shade val="100000"/>
              </a:schemeClr>
            </a:gs>
            <a:gs pos="100000">
              <a:schemeClr val="accent2">
                <a:hueOff val="-808535"/>
                <a:satOff val="-46627"/>
                <a:lumOff val="47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Coefficient of Social support: 1.0785913651072891</a:t>
          </a:r>
          <a:endParaRPr lang="en-US" sz="1400" kern="1200"/>
        </a:p>
      </dsp:txBody>
      <dsp:txXfrm>
        <a:off x="3113770" y="1598800"/>
        <a:ext cx="1922896" cy="1153737"/>
      </dsp:txXfrm>
    </dsp:sp>
    <dsp:sp modelId="{FB9D4791-457F-B44B-9796-4257763EA446}">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C40F83F3-CFCE-5C48-A1A8-84CC47B97D0C}">
      <dsp:nvSpPr>
        <dsp:cNvPr id="0" name=""/>
        <dsp:cNvSpPr/>
      </dsp:nvSpPr>
      <dsp:spPr>
        <a:xfrm>
          <a:off x="5478933" y="1598800"/>
          <a:ext cx="1922896" cy="1153737"/>
        </a:xfrm>
        <a:prstGeom prst="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Coefficient of Healthy life expectancy: 0.9508426954623314</a:t>
          </a:r>
          <a:endParaRPr lang="en-US" sz="1400" kern="1200"/>
        </a:p>
      </dsp:txBody>
      <dsp:txXfrm>
        <a:off x="5478933" y="1598800"/>
        <a:ext cx="1922896" cy="1153737"/>
      </dsp:txXfrm>
    </dsp:sp>
    <dsp:sp modelId="{DDE7D6E0-CD52-6248-BD61-A53FF3CABD8D}">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2">
              <a:hueOff val="-1273443"/>
              <a:satOff val="-73437"/>
              <a:lumOff val="754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E390D81D-562B-AB40-AA58-8CB3E7A97379}">
      <dsp:nvSpPr>
        <dsp:cNvPr id="0" name=""/>
        <dsp:cNvSpPr/>
      </dsp:nvSpPr>
      <dsp:spPr>
        <a:xfrm>
          <a:off x="7844095" y="1598800"/>
          <a:ext cx="1922896" cy="1153737"/>
        </a:xfrm>
        <a:prstGeom prst="rect">
          <a:avLst/>
        </a:prstGeom>
        <a:gradFill rotWithShape="0">
          <a:gsLst>
            <a:gs pos="0">
              <a:schemeClr val="accent2">
                <a:hueOff val="-1131949"/>
                <a:satOff val="-65277"/>
                <a:lumOff val="6711"/>
                <a:alphaOff val="0"/>
                <a:satMod val="103000"/>
                <a:lumMod val="102000"/>
                <a:tint val="94000"/>
              </a:schemeClr>
            </a:gs>
            <a:gs pos="50000">
              <a:schemeClr val="accent2">
                <a:hueOff val="-1131949"/>
                <a:satOff val="-65277"/>
                <a:lumOff val="6711"/>
                <a:alphaOff val="0"/>
                <a:satMod val="110000"/>
                <a:lumMod val="100000"/>
                <a:shade val="100000"/>
              </a:schemeClr>
            </a:gs>
            <a:gs pos="100000">
              <a:schemeClr val="accent2">
                <a:hueOff val="-1131949"/>
                <a:satOff val="-65277"/>
                <a:lumOff val="671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Coefficient of Freedom to make life choices: 1.6156442736882448</a:t>
          </a:r>
          <a:endParaRPr lang="en-US" sz="1400" kern="1200"/>
        </a:p>
      </dsp:txBody>
      <dsp:txXfrm>
        <a:off x="7844095" y="1598800"/>
        <a:ext cx="1922896" cy="1153737"/>
      </dsp:txXfrm>
    </dsp:sp>
    <dsp:sp modelId="{D9EA9EEC-19E4-1C40-9B0F-DFA3B83C83EB}">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1B7F9740-8405-D94F-AAFB-721390CB4B42}">
      <dsp:nvSpPr>
        <dsp:cNvPr id="0" name=""/>
        <dsp:cNvSpPr/>
      </dsp:nvSpPr>
      <dsp:spPr>
        <a:xfrm>
          <a:off x="748607" y="3194804"/>
          <a:ext cx="1922896" cy="1153737"/>
        </a:xfrm>
        <a:prstGeom prst="rect">
          <a:avLst/>
        </a:prstGeom>
        <a:gradFill rotWithShape="0">
          <a:gsLst>
            <a:gs pos="0">
              <a:schemeClr val="accent2">
                <a:hueOff val="-1293656"/>
                <a:satOff val="-74603"/>
                <a:lumOff val="7669"/>
                <a:alphaOff val="0"/>
                <a:satMod val="103000"/>
                <a:lumMod val="102000"/>
                <a:tint val="94000"/>
              </a:schemeClr>
            </a:gs>
            <a:gs pos="50000">
              <a:schemeClr val="accent2">
                <a:hueOff val="-1293656"/>
                <a:satOff val="-74603"/>
                <a:lumOff val="7669"/>
                <a:alphaOff val="0"/>
                <a:satMod val="110000"/>
                <a:lumMod val="100000"/>
                <a:shade val="100000"/>
              </a:schemeClr>
            </a:gs>
            <a:gs pos="100000">
              <a:schemeClr val="accent2">
                <a:hueOff val="-1293656"/>
                <a:satOff val="-74603"/>
                <a:lumOff val="76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Coefficient of Perceptions of corruption: 0.2811869157470659</a:t>
          </a:r>
          <a:endParaRPr lang="en-US" sz="1400" kern="1200"/>
        </a:p>
      </dsp:txBody>
      <dsp:txXfrm>
        <a:off x="748607" y="3194804"/>
        <a:ext cx="1922896" cy="1153737"/>
      </dsp:txXfrm>
    </dsp:sp>
    <dsp:sp modelId="{29348140-F87F-794C-A122-2CED2E411C2D}">
      <dsp:nvSpPr>
        <dsp:cNvPr id="0" name=""/>
        <dsp:cNvSpPr/>
      </dsp:nvSpPr>
      <dsp:spPr>
        <a:xfrm>
          <a:off x="3113770" y="3194804"/>
          <a:ext cx="1922896" cy="115373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b="0" i="0" kern="1200"/>
            <a:t>Coefficient of Generosity: 0.5871626032326751</a:t>
          </a:r>
          <a:endParaRPr lang="en-US" sz="1400" kern="1200"/>
        </a:p>
      </dsp:txBody>
      <dsp:txXfrm>
        <a:off x="3113770" y="3194804"/>
        <a:ext cx="1922896" cy="11537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8712-F52C-CC66-3535-D41245DBE9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B82303EA-550B-A44D-B266-EC05A7CAB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B278CC2A-111E-FEC8-5274-DE6025C76CE9}"/>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5" name="Footer Placeholder 4">
            <a:extLst>
              <a:ext uri="{FF2B5EF4-FFF2-40B4-BE49-F238E27FC236}">
                <a16:creationId xmlns:a16="http://schemas.microsoft.com/office/drawing/2014/main" id="{29AF2684-C2AC-5D4B-1FB7-A44684F84A1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C574409-4BB9-70D8-1F24-37CE1D417DCF}"/>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396258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4224-8AE8-8246-26D1-E234A0995427}"/>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FBC3F6AD-AD4D-C136-C8C6-10C33FE87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2BF7AA7-1461-975B-9189-7DF208C8B08A}"/>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5" name="Footer Placeholder 4">
            <a:extLst>
              <a:ext uri="{FF2B5EF4-FFF2-40B4-BE49-F238E27FC236}">
                <a16:creationId xmlns:a16="http://schemas.microsoft.com/office/drawing/2014/main" id="{D4FA10DA-9167-D06D-FDE3-31190CCBECC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65B50EC-BC84-C3E3-197D-893F7D7C68E6}"/>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424023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26C54-BDA4-61CD-B718-BA148402E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87E5D2EB-874B-26D3-83F7-8672540F7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7BA96A1-991B-B157-3B76-2D69335C7702}"/>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5" name="Footer Placeholder 4">
            <a:extLst>
              <a:ext uri="{FF2B5EF4-FFF2-40B4-BE49-F238E27FC236}">
                <a16:creationId xmlns:a16="http://schemas.microsoft.com/office/drawing/2014/main" id="{F6314DF6-714B-3247-675E-0CC6B9E128F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E540F26E-C07A-855D-C54C-1013DABC4989}"/>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7206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2DC4-15A6-F276-1361-46465013D508}"/>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B0FBA788-5565-CFE6-573B-A1BD64D31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5F434D32-8300-597F-233C-8D54AD6D5325}"/>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5" name="Footer Placeholder 4">
            <a:extLst>
              <a:ext uri="{FF2B5EF4-FFF2-40B4-BE49-F238E27FC236}">
                <a16:creationId xmlns:a16="http://schemas.microsoft.com/office/drawing/2014/main" id="{D3C66D0E-121D-F82C-2EAD-53503859AE76}"/>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D43F085-29C7-4762-9A03-87D6AE78F4AC}"/>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60909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AB7C-0E0A-66E4-ED8F-705316D72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5B85CCF1-0D11-C1A2-7D51-F503CBF8F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D1F7B-DE95-B7A9-9564-85D2F26E6954}"/>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5" name="Footer Placeholder 4">
            <a:extLst>
              <a:ext uri="{FF2B5EF4-FFF2-40B4-BE49-F238E27FC236}">
                <a16:creationId xmlns:a16="http://schemas.microsoft.com/office/drawing/2014/main" id="{0470FFAD-FE6D-BC96-B8CE-41294587EBC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D2B8C67-27AF-BA02-ED3E-ABD6BF580DBD}"/>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36316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A036-E4F1-28BC-E7EB-C215B28482C6}"/>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71BFC0B8-3DF9-BD99-3D29-646943ECE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61E20CA6-F04C-E265-DA5B-BCBE98FC9D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42EBB9F4-7B08-573F-35E7-7FEB2647F71D}"/>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6" name="Footer Placeholder 5">
            <a:extLst>
              <a:ext uri="{FF2B5EF4-FFF2-40B4-BE49-F238E27FC236}">
                <a16:creationId xmlns:a16="http://schemas.microsoft.com/office/drawing/2014/main" id="{83438DD1-3AEC-6C62-E9E3-5EBC48E022FE}"/>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7E66D3D9-D5A8-FB31-F7D3-47F09715C2BD}"/>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179572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0EE4-3D27-1C64-4179-24E9292064D7}"/>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1A93E37F-F5E8-1738-F027-0E45CDE23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1FE633-5845-3653-8DE0-03B0FF695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168F371E-B48D-4FC7-1372-3091EDA7F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5EE6C-ED3C-5994-CFB9-1EB53A22C9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B73C87C7-5B82-DB36-0379-CA429799CF4B}"/>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8" name="Footer Placeholder 7">
            <a:extLst>
              <a:ext uri="{FF2B5EF4-FFF2-40B4-BE49-F238E27FC236}">
                <a16:creationId xmlns:a16="http://schemas.microsoft.com/office/drawing/2014/main" id="{BF927AB5-4B26-2DC0-9631-F2324AB8001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E7F50B5F-490C-BBCF-8831-2903C190A60D}"/>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416415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DCAB-9255-8817-F134-6E3D0F845A9E}"/>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F54E2A9B-682D-60BD-E8C6-5469D442F66C}"/>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4" name="Footer Placeholder 3">
            <a:extLst>
              <a:ext uri="{FF2B5EF4-FFF2-40B4-BE49-F238E27FC236}">
                <a16:creationId xmlns:a16="http://schemas.microsoft.com/office/drawing/2014/main" id="{C955582D-61D3-0418-518B-46AB2356D104}"/>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8692A3E2-90CB-E610-7ABA-982887F94001}"/>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428751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25DFBA-D713-5937-25A9-07B795B8A852}"/>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3" name="Footer Placeholder 2">
            <a:extLst>
              <a:ext uri="{FF2B5EF4-FFF2-40B4-BE49-F238E27FC236}">
                <a16:creationId xmlns:a16="http://schemas.microsoft.com/office/drawing/2014/main" id="{F0D9EC2A-F90D-D488-A4BA-B5AF53253D40}"/>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A7E70952-6BDC-4F55-650A-9933A46FC298}"/>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63919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35EA-ADB6-FF7F-210C-957C33F86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5297084-EE7E-B357-60B2-F75323247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0C2F4EDF-92B8-05A2-ED24-8C3164FB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56218-53F0-86AF-5A30-B420343E29F5}"/>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6" name="Footer Placeholder 5">
            <a:extLst>
              <a:ext uri="{FF2B5EF4-FFF2-40B4-BE49-F238E27FC236}">
                <a16:creationId xmlns:a16="http://schemas.microsoft.com/office/drawing/2014/main" id="{5ABCEE52-886D-2BD2-5FA7-FDACB5EF3193}"/>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187B6207-0A36-C7A7-F73E-429FCA823357}"/>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55177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4EF7-94B6-F9B4-3C1B-7E19277B3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9A1E01A1-EB8A-A9FB-3D8F-2E0A586C6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8020FF8C-8D50-3E3B-F13A-F2BBCA323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7BC37-D80F-1854-1DAE-B929A4171BE4}"/>
              </a:ext>
            </a:extLst>
          </p:cNvPr>
          <p:cNvSpPr>
            <a:spLocks noGrp="1"/>
          </p:cNvSpPr>
          <p:nvPr>
            <p:ph type="dt" sz="half" idx="10"/>
          </p:nvPr>
        </p:nvSpPr>
        <p:spPr/>
        <p:txBody>
          <a:bodyPr/>
          <a:lstStyle/>
          <a:p>
            <a:fld id="{7DB0D76B-03CD-8141-AC56-F7D6837A56F7}" type="datetimeFigureOut">
              <a:rPr lang="en-TR" smtClean="0"/>
              <a:t>8.06.2024</a:t>
            </a:fld>
            <a:endParaRPr lang="en-TR"/>
          </a:p>
        </p:txBody>
      </p:sp>
      <p:sp>
        <p:nvSpPr>
          <p:cNvPr id="6" name="Footer Placeholder 5">
            <a:extLst>
              <a:ext uri="{FF2B5EF4-FFF2-40B4-BE49-F238E27FC236}">
                <a16:creationId xmlns:a16="http://schemas.microsoft.com/office/drawing/2014/main" id="{F86A5FAE-B734-553D-7414-6A056CA6031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EB98869-7ADC-180B-701A-33F83671FD35}"/>
              </a:ext>
            </a:extLst>
          </p:cNvPr>
          <p:cNvSpPr>
            <a:spLocks noGrp="1"/>
          </p:cNvSpPr>
          <p:nvPr>
            <p:ph type="sldNum" sz="quarter" idx="12"/>
          </p:nvPr>
        </p:nvSpPr>
        <p:spPr/>
        <p:txBody>
          <a:bodyPr/>
          <a:lstStyle/>
          <a:p>
            <a:fld id="{B0B65704-86C8-444E-933F-2067651C3630}" type="slidenum">
              <a:rPr lang="en-TR" smtClean="0"/>
              <a:t>‹#›</a:t>
            </a:fld>
            <a:endParaRPr lang="en-TR"/>
          </a:p>
        </p:txBody>
      </p:sp>
    </p:spTree>
    <p:extLst>
      <p:ext uri="{BB962C8B-B14F-4D97-AF65-F5344CB8AC3E}">
        <p14:creationId xmlns:p14="http://schemas.microsoft.com/office/powerpoint/2010/main" val="156803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259AB-E46E-EB0C-CAF4-6902277E2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C0B9A129-12B0-EECA-ECF9-A335D2F85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1F6D8C85-E2B9-4D19-5C77-39D0B7AFF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0D76B-03CD-8141-AC56-F7D6837A56F7}" type="datetimeFigureOut">
              <a:rPr lang="en-TR" smtClean="0"/>
              <a:t>8.06.2024</a:t>
            </a:fld>
            <a:endParaRPr lang="en-TR"/>
          </a:p>
        </p:txBody>
      </p:sp>
      <p:sp>
        <p:nvSpPr>
          <p:cNvPr id="5" name="Footer Placeholder 4">
            <a:extLst>
              <a:ext uri="{FF2B5EF4-FFF2-40B4-BE49-F238E27FC236}">
                <a16:creationId xmlns:a16="http://schemas.microsoft.com/office/drawing/2014/main" id="{133DD705-8D8A-7515-EF2E-D39829459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4E6F231A-259C-9BAB-7DBD-C91A86AB5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65704-86C8-444E-933F-2067651C3630}" type="slidenum">
              <a:rPr lang="en-TR" smtClean="0"/>
              <a:t>‹#›</a:t>
            </a:fld>
            <a:endParaRPr lang="en-TR"/>
          </a:p>
        </p:txBody>
      </p:sp>
    </p:spTree>
    <p:extLst>
      <p:ext uri="{BB962C8B-B14F-4D97-AF65-F5344CB8AC3E}">
        <p14:creationId xmlns:p14="http://schemas.microsoft.com/office/powerpoint/2010/main" val="1465754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9.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2EC1C8-67AB-6E3C-BF78-C67B0F6E4E60}"/>
              </a:ext>
            </a:extLst>
          </p:cNvPr>
          <p:cNvSpPr>
            <a:spLocks noGrp="1"/>
          </p:cNvSpPr>
          <p:nvPr>
            <p:ph type="ctrTitle"/>
          </p:nvPr>
        </p:nvSpPr>
        <p:spPr>
          <a:xfrm>
            <a:off x="5093520" y="2744662"/>
            <a:ext cx="6589707" cy="2387600"/>
          </a:xfrm>
        </p:spPr>
        <p:txBody>
          <a:bodyPr>
            <a:normAutofit/>
          </a:bodyPr>
          <a:lstStyle/>
          <a:p>
            <a:pPr algn="r"/>
            <a:r>
              <a:rPr lang="en-TR" dirty="0">
                <a:solidFill>
                  <a:srgbClr val="FFFFFF"/>
                </a:solidFill>
              </a:rPr>
              <a:t>SOCI354 FINAL PROJECT</a:t>
            </a:r>
          </a:p>
        </p:txBody>
      </p:sp>
      <p:sp>
        <p:nvSpPr>
          <p:cNvPr id="3" name="Subtitle 2">
            <a:extLst>
              <a:ext uri="{FF2B5EF4-FFF2-40B4-BE49-F238E27FC236}">
                <a16:creationId xmlns:a16="http://schemas.microsoft.com/office/drawing/2014/main" id="{30B53948-A871-26B5-3E15-02A3C06F3922}"/>
              </a:ext>
            </a:extLst>
          </p:cNvPr>
          <p:cNvSpPr>
            <a:spLocks noGrp="1"/>
          </p:cNvSpPr>
          <p:nvPr>
            <p:ph type="subTitle" idx="1"/>
          </p:nvPr>
        </p:nvSpPr>
        <p:spPr>
          <a:xfrm>
            <a:off x="5093520" y="5224337"/>
            <a:ext cx="6589707" cy="1329443"/>
          </a:xfrm>
        </p:spPr>
        <p:txBody>
          <a:bodyPr>
            <a:normAutofit/>
          </a:bodyPr>
          <a:lstStyle/>
          <a:p>
            <a:pPr algn="r"/>
            <a:r>
              <a:rPr lang="en-TR">
                <a:solidFill>
                  <a:srgbClr val="FFFFFF"/>
                </a:solidFill>
              </a:rPr>
              <a:t>Dila Gürer</a:t>
            </a:r>
          </a:p>
        </p:txBody>
      </p:sp>
      <p:cxnSp>
        <p:nvCxnSpPr>
          <p:cNvPr id="31" name="Straight Connector 3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Oval 3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1" name="Arc 4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03664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of different colored rectangular shapes&#10;&#10;Description automatically generated">
            <a:extLst>
              <a:ext uri="{FF2B5EF4-FFF2-40B4-BE49-F238E27FC236}">
                <a16:creationId xmlns:a16="http://schemas.microsoft.com/office/drawing/2014/main" id="{91B054FD-58FF-AF79-8F90-C60B7A55B4CB}"/>
              </a:ext>
            </a:extLst>
          </p:cNvPr>
          <p:cNvPicPr>
            <a:picLocks noChangeAspect="1"/>
          </p:cNvPicPr>
          <p:nvPr/>
        </p:nvPicPr>
        <p:blipFill>
          <a:blip r:embed="rId2"/>
          <a:stretch>
            <a:fillRect/>
          </a:stretch>
        </p:blipFill>
        <p:spPr>
          <a:xfrm>
            <a:off x="6541053" y="1801940"/>
            <a:ext cx="4777381" cy="30814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E89529-360E-FEA3-8FB2-0C0172E214A4}"/>
              </a:ext>
            </a:extLst>
          </p:cNvPr>
          <p:cNvSpPr>
            <a:spLocks noGrp="1"/>
          </p:cNvSpPr>
          <p:nvPr>
            <p:ph type="title"/>
          </p:nvPr>
        </p:nvSpPr>
        <p:spPr>
          <a:xfrm>
            <a:off x="838201" y="479493"/>
            <a:ext cx="5257800" cy="1325563"/>
          </a:xfrm>
        </p:spPr>
        <p:txBody>
          <a:bodyPr>
            <a:normAutofit fontScale="90000"/>
          </a:bodyPr>
          <a:lstStyle/>
          <a:p>
            <a:r>
              <a:rPr lang="en-US" sz="4400" b="1" i="0" u="none" strike="noStrike" dirty="0">
                <a:effectLst/>
              </a:rPr>
              <a:t>Interpretation of the Plot</a:t>
            </a:r>
            <a:br>
              <a:rPr lang="en-US" sz="4400" b="1" dirty="0">
                <a:effectLst/>
              </a:rPr>
            </a:br>
            <a:endParaRPr lang="en-TR" dirty="0"/>
          </a:p>
        </p:txBody>
      </p:sp>
      <p:sp>
        <p:nvSpPr>
          <p:cNvPr id="3" name="Content Placeholder 2">
            <a:extLst>
              <a:ext uri="{FF2B5EF4-FFF2-40B4-BE49-F238E27FC236}">
                <a16:creationId xmlns:a16="http://schemas.microsoft.com/office/drawing/2014/main" id="{461EB67F-9616-5B9E-F909-F2C5B50C51F8}"/>
              </a:ext>
            </a:extLst>
          </p:cNvPr>
          <p:cNvSpPr>
            <a:spLocks noGrp="1"/>
          </p:cNvSpPr>
          <p:nvPr>
            <p:ph idx="1"/>
          </p:nvPr>
        </p:nvSpPr>
        <p:spPr>
          <a:xfrm>
            <a:off x="838201" y="1984443"/>
            <a:ext cx="5257800" cy="4192520"/>
          </a:xfrm>
        </p:spPr>
        <p:txBody>
          <a:bodyPr>
            <a:normAutofit/>
          </a:bodyPr>
          <a:lstStyle/>
          <a:p>
            <a:pPr marL="0" indent="0" rtl="0">
              <a:spcBef>
                <a:spcPts val="1400"/>
              </a:spcBef>
              <a:spcAft>
                <a:spcPts val="400"/>
              </a:spcAft>
              <a:buNone/>
            </a:pPr>
            <a:r>
              <a:rPr lang="en-US" sz="1800" b="1" i="0" u="sng" strike="noStrike" dirty="0">
                <a:effectLst/>
                <a:latin typeface="+mj-lt"/>
              </a:rPr>
              <a:t>Interpretation of the Plot</a:t>
            </a:r>
            <a:endParaRPr lang="en-US" sz="1800" b="1" u="sng" dirty="0">
              <a:effectLst/>
              <a:latin typeface="+mj-lt"/>
            </a:endParaRPr>
          </a:p>
          <a:p>
            <a:pPr rtl="0" fontAlgn="base">
              <a:spcBef>
                <a:spcPts val="1200"/>
              </a:spcBef>
              <a:spcAft>
                <a:spcPts val="0"/>
              </a:spcAft>
              <a:buFont typeface="Arial" panose="020B0604020202020204" pitchFamily="34" charset="0"/>
              <a:buChar char="•"/>
            </a:pPr>
            <a:r>
              <a:rPr lang="en-US" sz="1800" b="1" i="0" u="none" strike="noStrike" dirty="0">
                <a:effectLst/>
                <a:latin typeface="+mj-lt"/>
              </a:rPr>
              <a:t>Linear Regression</a:t>
            </a:r>
            <a:r>
              <a:rPr lang="en-US" sz="1800" b="0" i="0" u="none" strike="noStrike" dirty="0">
                <a:effectLst/>
                <a:latin typeface="+mj-lt"/>
              </a:rPr>
              <a:t>: Shows how well the linear regression model fits the test data.</a:t>
            </a:r>
          </a:p>
          <a:p>
            <a:pPr rtl="0" fontAlgn="base">
              <a:spcBef>
                <a:spcPts val="0"/>
              </a:spcBef>
              <a:spcAft>
                <a:spcPts val="0"/>
              </a:spcAft>
              <a:buFont typeface="Arial" panose="020B0604020202020204" pitchFamily="34" charset="0"/>
              <a:buChar char="•"/>
            </a:pPr>
            <a:r>
              <a:rPr lang="en-US" sz="1800" b="1" i="0" u="none" strike="noStrike" dirty="0">
                <a:effectLst/>
                <a:latin typeface="+mj-lt"/>
              </a:rPr>
              <a:t>Lasso Regression</a:t>
            </a:r>
            <a:r>
              <a:rPr lang="en-US" sz="1800" b="0" i="0" u="none" strike="noStrike" dirty="0">
                <a:effectLst/>
                <a:latin typeface="+mj-lt"/>
              </a:rPr>
              <a:t>: Demonstrates the performance of the Lasso model with L1 regularization, typically lower R² due to its feature selection property.</a:t>
            </a:r>
          </a:p>
          <a:p>
            <a:pPr rtl="0" fontAlgn="base">
              <a:spcBef>
                <a:spcPts val="0"/>
              </a:spcBef>
              <a:spcAft>
                <a:spcPts val="0"/>
              </a:spcAft>
              <a:buFont typeface="Arial" panose="020B0604020202020204" pitchFamily="34" charset="0"/>
              <a:buChar char="•"/>
            </a:pPr>
            <a:r>
              <a:rPr lang="en-US" sz="1800" b="1" i="0" u="none" strike="noStrike" dirty="0">
                <a:effectLst/>
                <a:latin typeface="+mj-lt"/>
              </a:rPr>
              <a:t>Ridge Regression</a:t>
            </a:r>
            <a:r>
              <a:rPr lang="en-US" sz="1800" b="0" i="0" u="none" strike="noStrike" dirty="0">
                <a:effectLst/>
                <a:latin typeface="+mj-lt"/>
              </a:rPr>
              <a:t>: Demonstrates the performance of the Ridge model with L2 regularization, balancing between the fit and regularization.</a:t>
            </a:r>
          </a:p>
          <a:p>
            <a:pPr rtl="0" fontAlgn="base">
              <a:spcBef>
                <a:spcPts val="0"/>
              </a:spcBef>
              <a:spcAft>
                <a:spcPts val="1200"/>
              </a:spcAft>
              <a:buFont typeface="Arial" panose="020B0604020202020204" pitchFamily="34" charset="0"/>
              <a:buChar char="•"/>
            </a:pPr>
            <a:r>
              <a:rPr lang="en-US" sz="1800" b="1" i="0" u="none" strike="noStrike" dirty="0">
                <a:effectLst/>
                <a:latin typeface="+mj-lt"/>
              </a:rPr>
              <a:t>OLS Regression</a:t>
            </a:r>
            <a:r>
              <a:rPr lang="en-US" sz="1800" b="0" i="0" u="none" strike="noStrike" dirty="0">
                <a:effectLst/>
                <a:latin typeface="+mj-lt"/>
              </a:rPr>
              <a:t>: Reflects the model fit on the entire dataset, which is generally higher as it includes the training data in the evaluation.</a:t>
            </a:r>
          </a:p>
          <a:p>
            <a:endParaRPr lang="en-TR" sz="1800" dirty="0">
              <a:latin typeface="+mj-lt"/>
            </a:endParaRPr>
          </a:p>
        </p:txBody>
      </p:sp>
    </p:spTree>
    <p:extLst>
      <p:ext uri="{BB962C8B-B14F-4D97-AF65-F5344CB8AC3E}">
        <p14:creationId xmlns:p14="http://schemas.microsoft.com/office/powerpoint/2010/main" val="330094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4585A-94BC-6B90-DADF-3AC3E9890820}"/>
              </a:ext>
            </a:extLst>
          </p:cNvPr>
          <p:cNvSpPr>
            <a:spLocks noGrp="1"/>
          </p:cNvSpPr>
          <p:nvPr>
            <p:ph type="title"/>
          </p:nvPr>
        </p:nvSpPr>
        <p:spPr>
          <a:xfrm>
            <a:off x="686834" y="1153572"/>
            <a:ext cx="3200400" cy="4461163"/>
          </a:xfrm>
        </p:spPr>
        <p:txBody>
          <a:bodyPr>
            <a:normAutofit/>
          </a:bodyPr>
          <a:lstStyle/>
          <a:p>
            <a:pPr rtl="0">
              <a:spcBef>
                <a:spcPts val="0"/>
              </a:spcBef>
              <a:spcAft>
                <a:spcPts val="0"/>
              </a:spcAft>
            </a:pPr>
            <a:r>
              <a:rPr lang="en-US" sz="3400" dirty="0">
                <a:solidFill>
                  <a:srgbClr val="FFFFFF"/>
                </a:solidFill>
              </a:rPr>
              <a:t>A</a:t>
            </a:r>
            <a:r>
              <a:rPr lang="en-TR" sz="3400" dirty="0">
                <a:solidFill>
                  <a:srgbClr val="FFFFFF"/>
                </a:solidFill>
              </a:rPr>
              <a:t>nalysis 2 : </a:t>
            </a:r>
            <a:r>
              <a:rPr lang="en-US" sz="3400" b="1" i="0" u="none" strike="noStrike" dirty="0">
                <a:solidFill>
                  <a:srgbClr val="FFFFFF"/>
                </a:solidFill>
                <a:effectLst/>
              </a:rPr>
              <a:t>LOGISTIC REGRESSION: Happiness level in relation to social support level</a:t>
            </a:r>
            <a:br>
              <a:rPr lang="en-US" sz="3400" b="0" dirty="0">
                <a:solidFill>
                  <a:srgbClr val="FFFFFF"/>
                </a:solidFill>
                <a:effectLst/>
              </a:rPr>
            </a:br>
            <a:br>
              <a:rPr lang="en-US" sz="3400" dirty="0">
                <a:solidFill>
                  <a:srgbClr val="FFFFFF"/>
                </a:solidFill>
              </a:rPr>
            </a:br>
            <a:endParaRPr lang="en-TR" sz="34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7F582B-FD37-F69C-26FF-068F38D26748}"/>
              </a:ext>
            </a:extLst>
          </p:cNvPr>
          <p:cNvSpPr>
            <a:spLocks noGrp="1"/>
          </p:cNvSpPr>
          <p:nvPr>
            <p:ph idx="1"/>
          </p:nvPr>
        </p:nvSpPr>
        <p:spPr>
          <a:xfrm>
            <a:off x="4447308" y="591344"/>
            <a:ext cx="6906491" cy="5585619"/>
          </a:xfrm>
        </p:spPr>
        <p:txBody>
          <a:bodyPr anchor="ctr">
            <a:normAutofit/>
          </a:bodyPr>
          <a:lstStyle/>
          <a:p>
            <a:pPr rtl="0">
              <a:spcBef>
                <a:spcPts val="0"/>
              </a:spcBef>
              <a:spcAft>
                <a:spcPts val="0"/>
              </a:spcAft>
            </a:pPr>
            <a:r>
              <a:rPr lang="en-US" b="1" i="0" u="none" strike="noStrike" dirty="0">
                <a:effectLst/>
                <a:latin typeface="+mj-lt"/>
              </a:rPr>
              <a:t>Hypotheses:</a:t>
            </a:r>
            <a:endParaRPr lang="en-US" b="0" dirty="0">
              <a:effectLst/>
              <a:latin typeface="+mj-lt"/>
            </a:endParaRPr>
          </a:p>
          <a:p>
            <a:pPr rtl="0">
              <a:spcBef>
                <a:spcPts val="0"/>
              </a:spcBef>
              <a:spcAft>
                <a:spcPts val="0"/>
              </a:spcAft>
            </a:pPr>
            <a:r>
              <a:rPr lang="en-US" b="1" i="0" u="none" strike="noStrike" dirty="0">
                <a:effectLst/>
                <a:latin typeface="+mj-lt"/>
              </a:rPr>
              <a:t>H0(1)</a:t>
            </a:r>
            <a:r>
              <a:rPr lang="en-US" b="0" i="0" u="none" strike="noStrike" dirty="0">
                <a:effectLst/>
                <a:latin typeface="+mj-lt"/>
              </a:rPr>
              <a:t>: There is no significant relationship between being happy &amp; unhappy and the level of social support in a country.</a:t>
            </a:r>
          </a:p>
          <a:p>
            <a:pPr marL="0" indent="0" rtl="0">
              <a:spcBef>
                <a:spcPts val="0"/>
              </a:spcBef>
              <a:spcAft>
                <a:spcPts val="0"/>
              </a:spcAft>
              <a:buNone/>
            </a:pPr>
            <a:endParaRPr lang="en-US" b="0" dirty="0">
              <a:effectLst/>
              <a:latin typeface="+mj-lt"/>
            </a:endParaRPr>
          </a:p>
          <a:p>
            <a:pPr rtl="0">
              <a:spcBef>
                <a:spcPts val="0"/>
              </a:spcBef>
              <a:spcAft>
                <a:spcPts val="0"/>
              </a:spcAft>
            </a:pPr>
            <a:r>
              <a:rPr lang="en-US" b="1" i="0" u="none" strike="noStrike" dirty="0">
                <a:effectLst/>
                <a:latin typeface="+mj-lt"/>
              </a:rPr>
              <a:t>H1(1)</a:t>
            </a:r>
            <a:r>
              <a:rPr lang="en-US" b="0" i="0" u="none" strike="noStrike" dirty="0">
                <a:effectLst/>
                <a:latin typeface="+mj-lt"/>
              </a:rPr>
              <a:t>: There is a significant relationship between being happy &amp; unhappy and the level of social support in a country: Increase in social support is associated with an increase in the likelihood of being happy compared to being unhappy. </a:t>
            </a:r>
            <a:endParaRPr lang="en-US" b="0" dirty="0">
              <a:effectLst/>
              <a:latin typeface="+mj-lt"/>
            </a:endParaRPr>
          </a:p>
          <a:p>
            <a:pPr marL="0" indent="0">
              <a:buNone/>
            </a:pPr>
            <a:br>
              <a:rPr lang="en-US" dirty="0">
                <a:latin typeface="+mj-lt"/>
              </a:rPr>
            </a:br>
            <a:endParaRPr lang="en-TR" dirty="0">
              <a:latin typeface="+mj-lt"/>
            </a:endParaRPr>
          </a:p>
        </p:txBody>
      </p:sp>
    </p:spTree>
    <p:extLst>
      <p:ext uri="{BB962C8B-B14F-4D97-AF65-F5344CB8AC3E}">
        <p14:creationId xmlns:p14="http://schemas.microsoft.com/office/powerpoint/2010/main" val="2091559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Arc 2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0AE26-E4F0-332C-AE23-811C1A0729A0}"/>
              </a:ext>
            </a:extLst>
          </p:cNvPr>
          <p:cNvSpPr>
            <a:spLocks noGrp="1"/>
          </p:cNvSpPr>
          <p:nvPr>
            <p:ph type="title"/>
          </p:nvPr>
        </p:nvSpPr>
        <p:spPr>
          <a:xfrm>
            <a:off x="5894962" y="479493"/>
            <a:ext cx="5458838" cy="1325563"/>
          </a:xfrm>
        </p:spPr>
        <p:txBody>
          <a:bodyPr>
            <a:normAutofit/>
          </a:bodyPr>
          <a:lstStyle/>
          <a:p>
            <a:r>
              <a:rPr lang="en-TR"/>
              <a:t>Result</a:t>
            </a:r>
          </a:p>
        </p:txBody>
      </p:sp>
      <p:sp>
        <p:nvSpPr>
          <p:cNvPr id="28" name="Freeform: Shape 2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Bar chart">
            <a:extLst>
              <a:ext uri="{FF2B5EF4-FFF2-40B4-BE49-F238E27FC236}">
                <a16:creationId xmlns:a16="http://schemas.microsoft.com/office/drawing/2014/main" id="{B732BA9C-1F95-7945-AFD8-67A7A961E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458" y="-28253"/>
            <a:ext cx="3666617" cy="366661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9" name="Content Placeholder 2">
            <a:extLst>
              <a:ext uri="{FF2B5EF4-FFF2-40B4-BE49-F238E27FC236}">
                <a16:creationId xmlns:a16="http://schemas.microsoft.com/office/drawing/2014/main" id="{35FFF9B0-EF0E-4FA6-4829-2DB728253A5D}"/>
              </a:ext>
            </a:extLst>
          </p:cNvPr>
          <p:cNvSpPr>
            <a:spLocks noGrp="1"/>
          </p:cNvSpPr>
          <p:nvPr>
            <p:ph idx="1"/>
          </p:nvPr>
        </p:nvSpPr>
        <p:spPr>
          <a:xfrm>
            <a:off x="3140242" y="1600200"/>
            <a:ext cx="9051757" cy="5077326"/>
          </a:xfrm>
        </p:spPr>
        <p:txBody>
          <a:bodyPr>
            <a:normAutofit fontScale="85000" lnSpcReduction="20000"/>
          </a:bodyPr>
          <a:lstStyle/>
          <a:p>
            <a:pPr marL="0" indent="0" rtl="0">
              <a:spcBef>
                <a:spcPts val="0"/>
              </a:spcBef>
              <a:spcAft>
                <a:spcPts val="0"/>
              </a:spcAft>
              <a:buNone/>
            </a:pPr>
            <a:r>
              <a:rPr lang="en-US" sz="2200" i="0" u="none" strike="noStrike" dirty="0">
                <a:effectLst/>
                <a:latin typeface="+mj-lt"/>
              </a:rPr>
              <a:t>Logistic Regression Intercept: -7.054138917215498</a:t>
            </a:r>
            <a:endParaRPr lang="en-US" sz="2200" dirty="0">
              <a:effectLst/>
              <a:latin typeface="+mj-lt"/>
            </a:endParaRPr>
          </a:p>
          <a:p>
            <a:pPr marL="0" indent="0" rtl="0">
              <a:spcBef>
                <a:spcPts val="0"/>
              </a:spcBef>
              <a:spcAft>
                <a:spcPts val="0"/>
              </a:spcAft>
              <a:buNone/>
            </a:pPr>
            <a:r>
              <a:rPr lang="en-US" sz="2200" i="0" u="none" strike="noStrike" dirty="0">
                <a:effectLst/>
                <a:latin typeface="+mj-lt"/>
              </a:rPr>
              <a:t>Logistic Regression Coefficients:</a:t>
            </a:r>
            <a:endParaRPr lang="en-US" sz="2200" dirty="0">
              <a:effectLst/>
              <a:latin typeface="+mj-lt"/>
            </a:endParaRPr>
          </a:p>
          <a:p>
            <a:pPr rtl="0">
              <a:spcBef>
                <a:spcPts val="0"/>
              </a:spcBef>
              <a:spcAft>
                <a:spcPts val="0"/>
              </a:spcAft>
            </a:pPr>
            <a:r>
              <a:rPr lang="en-US" sz="2200" i="0" u="none" strike="noStrike" dirty="0">
                <a:effectLst/>
                <a:latin typeface="+mj-lt"/>
              </a:rPr>
              <a:t>GDP per capita: 1.6267428370389814</a:t>
            </a:r>
            <a:endParaRPr lang="en-US" sz="2200" dirty="0">
              <a:effectLst/>
              <a:latin typeface="+mj-lt"/>
            </a:endParaRPr>
          </a:p>
          <a:p>
            <a:pPr>
              <a:spcBef>
                <a:spcPts val="0"/>
              </a:spcBef>
            </a:pPr>
            <a:r>
              <a:rPr lang="en-US" sz="2200" b="1" i="0" u="none" strike="noStrike" dirty="0">
                <a:effectLst/>
                <a:highlight>
                  <a:srgbClr val="FFFF00"/>
                </a:highlight>
                <a:latin typeface="+mj-lt"/>
              </a:rPr>
              <a:t>Social support</a:t>
            </a:r>
            <a:r>
              <a:rPr lang="en-US" sz="2200" i="0" u="none" strike="noStrike" dirty="0">
                <a:effectLst/>
                <a:highlight>
                  <a:srgbClr val="FFFF00"/>
                </a:highlight>
                <a:latin typeface="+mj-lt"/>
              </a:rPr>
              <a:t>: 1.480992204134107: 7: </a:t>
            </a:r>
            <a:r>
              <a:rPr lang="en-US" sz="2200" b="1" i="0" u="none" strike="noStrike" dirty="0">
                <a:effectLst/>
                <a:highlight>
                  <a:srgbClr val="FFFF00"/>
                </a:highlight>
                <a:latin typeface="+mj-lt"/>
              </a:rPr>
              <a:t>A one-unit increase in Social support is associated with an increase in the log-odds of being happy by 1.48.</a:t>
            </a:r>
            <a:r>
              <a:rPr lang="en-US" sz="2200" b="1" i="1" dirty="0">
                <a:latin typeface="+mj-lt"/>
              </a:rPr>
              <a:t> H1 is accepted, there is a significant association between happiness scores and social support level in a country. </a:t>
            </a:r>
            <a:endParaRPr lang="en-TR" sz="2200" dirty="0">
              <a:latin typeface="+mj-lt"/>
            </a:endParaRPr>
          </a:p>
          <a:p>
            <a:pPr rtl="0">
              <a:spcBef>
                <a:spcPts val="0"/>
              </a:spcBef>
              <a:spcAft>
                <a:spcPts val="0"/>
              </a:spcAft>
            </a:pPr>
            <a:endParaRPr lang="en-US" sz="2200" b="1" dirty="0">
              <a:effectLst/>
              <a:highlight>
                <a:srgbClr val="FFFF00"/>
              </a:highlight>
              <a:latin typeface="+mj-lt"/>
            </a:endParaRPr>
          </a:p>
          <a:p>
            <a:pPr rtl="0">
              <a:spcBef>
                <a:spcPts val="0"/>
              </a:spcBef>
              <a:spcAft>
                <a:spcPts val="0"/>
              </a:spcAft>
            </a:pPr>
            <a:r>
              <a:rPr lang="en-US" sz="2200" i="0" u="none" strike="noStrike" dirty="0">
                <a:effectLst/>
                <a:latin typeface="+mj-lt"/>
              </a:rPr>
              <a:t>Healthy life expectancy: 1.396284986920191</a:t>
            </a:r>
            <a:endParaRPr lang="en-US" sz="2200" dirty="0">
              <a:effectLst/>
              <a:latin typeface="+mj-lt"/>
            </a:endParaRPr>
          </a:p>
          <a:p>
            <a:pPr rtl="0">
              <a:spcBef>
                <a:spcPts val="0"/>
              </a:spcBef>
              <a:spcAft>
                <a:spcPts val="0"/>
              </a:spcAft>
            </a:pPr>
            <a:r>
              <a:rPr lang="en-US" sz="2200" i="0" u="none" strike="noStrike" dirty="0">
                <a:effectLst/>
                <a:latin typeface="+mj-lt"/>
              </a:rPr>
              <a:t>Freedom to make life choices: 0.25172957535536006</a:t>
            </a:r>
            <a:endParaRPr lang="en-US" sz="2200" dirty="0">
              <a:effectLst/>
              <a:latin typeface="+mj-lt"/>
            </a:endParaRPr>
          </a:p>
          <a:p>
            <a:pPr rtl="0">
              <a:spcBef>
                <a:spcPts val="0"/>
              </a:spcBef>
              <a:spcAft>
                <a:spcPts val="0"/>
              </a:spcAft>
            </a:pPr>
            <a:r>
              <a:rPr lang="en-US" sz="2200" i="0" u="none" strike="noStrike" dirty="0">
                <a:effectLst/>
                <a:latin typeface="+mj-lt"/>
              </a:rPr>
              <a:t>Perceptions of corruption: 0.36306356224808306</a:t>
            </a:r>
            <a:endParaRPr lang="en-US" sz="2200" dirty="0">
              <a:effectLst/>
              <a:latin typeface="+mj-lt"/>
            </a:endParaRPr>
          </a:p>
          <a:p>
            <a:pPr marL="0" indent="0" rtl="0">
              <a:spcBef>
                <a:spcPts val="0"/>
              </a:spcBef>
              <a:spcAft>
                <a:spcPts val="0"/>
              </a:spcAft>
              <a:buNone/>
            </a:pPr>
            <a:br>
              <a:rPr lang="en-US" sz="2200" dirty="0">
                <a:effectLst/>
                <a:latin typeface="+mj-lt"/>
              </a:rPr>
            </a:br>
            <a:r>
              <a:rPr lang="en-US" sz="2200" i="0" u="none" strike="noStrike" dirty="0">
                <a:effectLst/>
                <a:latin typeface="+mj-lt"/>
              </a:rPr>
              <a:t>Lasso Coefficients:</a:t>
            </a:r>
            <a:endParaRPr lang="en-US" sz="2200" dirty="0">
              <a:effectLst/>
              <a:latin typeface="+mj-lt"/>
            </a:endParaRPr>
          </a:p>
          <a:p>
            <a:pPr rtl="0">
              <a:spcBef>
                <a:spcPts val="0"/>
              </a:spcBef>
              <a:spcAft>
                <a:spcPts val="0"/>
              </a:spcAft>
            </a:pPr>
            <a:r>
              <a:rPr lang="en-US" sz="2200" i="0" u="none" strike="noStrike" dirty="0">
                <a:effectLst/>
                <a:latin typeface="+mj-lt"/>
              </a:rPr>
              <a:t>GDP per capita: 1.1251083192593825</a:t>
            </a:r>
            <a:endParaRPr lang="en-US" sz="2200" dirty="0">
              <a:effectLst/>
              <a:latin typeface="+mj-lt"/>
            </a:endParaRPr>
          </a:p>
          <a:p>
            <a:pPr>
              <a:spcBef>
                <a:spcPts val="0"/>
              </a:spcBef>
            </a:pPr>
            <a:r>
              <a:rPr lang="en-US" sz="2200" b="1" i="0" u="none" strike="noStrike" dirty="0">
                <a:effectLst/>
                <a:highlight>
                  <a:srgbClr val="FFFF00"/>
                </a:highlight>
                <a:latin typeface="+mj-lt"/>
              </a:rPr>
              <a:t>Social support: 0.8735533594961641: A one-unit increase in Social support is associated with an increase in the happiness score by approximately 0.87 units</a:t>
            </a:r>
            <a:r>
              <a:rPr lang="en-US" sz="2200" i="0" u="none" strike="noStrike" dirty="0">
                <a:effectLst/>
                <a:highlight>
                  <a:srgbClr val="FFFF00"/>
                </a:highlight>
                <a:latin typeface="+mj-lt"/>
              </a:rPr>
              <a:t>. </a:t>
            </a:r>
            <a:r>
              <a:rPr lang="en-US" sz="2200" b="1" i="1" dirty="0">
                <a:latin typeface="+mj-lt"/>
              </a:rPr>
              <a:t>H1 is accepted, there is a significant association between happiness scores and social support level in a country. </a:t>
            </a:r>
            <a:endParaRPr lang="en-TR" sz="2200" dirty="0">
              <a:latin typeface="+mj-lt"/>
            </a:endParaRPr>
          </a:p>
          <a:p>
            <a:pPr marL="0" indent="0">
              <a:buNone/>
            </a:pPr>
            <a:r>
              <a:rPr lang="en-US" sz="2200" b="1" i="0" u="none" strike="noStrike" dirty="0">
                <a:effectLst/>
                <a:latin typeface="+mj-lt"/>
              </a:rPr>
              <a:t>This positive coefficients indicates that higher Social support is associated with higher happiness scores.</a:t>
            </a:r>
            <a:endParaRPr lang="en-US" sz="2200" b="1" dirty="0">
              <a:effectLst/>
              <a:latin typeface="+mj-lt"/>
            </a:endParaRPr>
          </a:p>
          <a:p>
            <a:pPr rtl="0">
              <a:spcBef>
                <a:spcPts val="0"/>
              </a:spcBef>
              <a:spcAft>
                <a:spcPts val="0"/>
              </a:spcAft>
            </a:pPr>
            <a:r>
              <a:rPr lang="en-US" sz="2200" i="0" u="none" strike="noStrike" dirty="0">
                <a:effectLst/>
                <a:latin typeface="+mj-lt"/>
              </a:rPr>
              <a:t>Healthy life expectancy: 1.5622147427709918</a:t>
            </a:r>
            <a:endParaRPr lang="en-US" sz="2200" dirty="0">
              <a:effectLst/>
              <a:latin typeface="+mj-lt"/>
            </a:endParaRPr>
          </a:p>
          <a:p>
            <a:pPr rtl="0">
              <a:spcBef>
                <a:spcPts val="0"/>
              </a:spcBef>
              <a:spcAft>
                <a:spcPts val="0"/>
              </a:spcAft>
            </a:pPr>
            <a:r>
              <a:rPr lang="en-US" sz="2200" i="0" u="none" strike="noStrike" dirty="0">
                <a:effectLst/>
                <a:latin typeface="+mj-lt"/>
              </a:rPr>
              <a:t>Freedom to make life choices: 0.26251801680768827</a:t>
            </a:r>
            <a:endParaRPr lang="en-US" sz="2200" dirty="0">
              <a:effectLst/>
              <a:latin typeface="+mj-lt"/>
            </a:endParaRPr>
          </a:p>
          <a:p>
            <a:pPr rtl="0">
              <a:spcBef>
                <a:spcPts val="0"/>
              </a:spcBef>
              <a:spcAft>
                <a:spcPts val="0"/>
              </a:spcAft>
            </a:pPr>
            <a:r>
              <a:rPr lang="en-US" sz="2200" i="0" u="none" strike="noStrike" dirty="0">
                <a:effectLst/>
                <a:latin typeface="+mj-lt"/>
              </a:rPr>
              <a:t>Perceptions of corruption: 0.842877219980052</a:t>
            </a:r>
            <a:endParaRPr lang="en-US" sz="2200" dirty="0">
              <a:effectLst/>
              <a:latin typeface="+mj-lt"/>
            </a:endParaRPr>
          </a:p>
          <a:p>
            <a:endParaRPr lang="en-TR" sz="1300" dirty="0">
              <a:latin typeface="+mj-lt"/>
            </a:endParaRPr>
          </a:p>
        </p:txBody>
      </p:sp>
    </p:spTree>
    <p:extLst>
      <p:ext uri="{BB962C8B-B14F-4D97-AF65-F5344CB8AC3E}">
        <p14:creationId xmlns:p14="http://schemas.microsoft.com/office/powerpoint/2010/main" val="47373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96D12-E2A1-D6A2-4B8A-3003DBD9601F}"/>
              </a:ext>
            </a:extLst>
          </p:cNvPr>
          <p:cNvSpPr>
            <a:spLocks noGrp="1"/>
          </p:cNvSpPr>
          <p:nvPr>
            <p:ph type="title"/>
          </p:nvPr>
        </p:nvSpPr>
        <p:spPr>
          <a:xfrm>
            <a:off x="686834" y="1153572"/>
            <a:ext cx="3200400" cy="4461163"/>
          </a:xfrm>
        </p:spPr>
        <p:txBody>
          <a:bodyPr>
            <a:normAutofit/>
          </a:bodyPr>
          <a:lstStyle/>
          <a:p>
            <a:r>
              <a:rPr lang="en-TR" dirty="0">
                <a:solidFill>
                  <a:srgbClr val="FFFFFF"/>
                </a:solidFill>
              </a:rPr>
              <a:t>Model Evaluation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AA44DCA-E49A-2D69-F5A8-47D5BA78180D}"/>
              </a:ext>
            </a:extLst>
          </p:cNvPr>
          <p:cNvSpPr>
            <a:spLocks noGrp="1"/>
          </p:cNvSpPr>
          <p:nvPr>
            <p:ph idx="1"/>
          </p:nvPr>
        </p:nvSpPr>
        <p:spPr>
          <a:xfrm>
            <a:off x="4447308" y="591344"/>
            <a:ext cx="7741644" cy="5585619"/>
          </a:xfrm>
        </p:spPr>
        <p:txBody>
          <a:bodyPr anchor="ctr">
            <a:normAutofit/>
          </a:bodyPr>
          <a:lstStyle/>
          <a:p>
            <a:pPr rtl="0">
              <a:spcBef>
                <a:spcPts val="0"/>
              </a:spcBef>
              <a:spcAft>
                <a:spcPts val="0"/>
              </a:spcAft>
            </a:pPr>
            <a:r>
              <a:rPr lang="en-US" sz="1400" b="1" i="0" u="none" strike="noStrike" dirty="0">
                <a:effectLst/>
                <a:latin typeface="+mj-lt"/>
              </a:rPr>
              <a:t>Accuracy: 0.851063829787234</a:t>
            </a:r>
            <a:endParaRPr lang="en-US" sz="1400" b="0" dirty="0">
              <a:effectLst/>
              <a:latin typeface="+mj-lt"/>
            </a:endParaRPr>
          </a:p>
          <a:p>
            <a:pPr marL="0" indent="0" rtl="0">
              <a:spcBef>
                <a:spcPts val="0"/>
              </a:spcBef>
              <a:spcAft>
                <a:spcPts val="0"/>
              </a:spcAft>
              <a:buNone/>
            </a:pPr>
            <a:br>
              <a:rPr lang="en-US" sz="1400" dirty="0">
                <a:latin typeface="+mj-lt"/>
              </a:rPr>
            </a:br>
            <a:r>
              <a:rPr lang="en-US" sz="1400" b="1" i="0" u="none" strike="noStrike" dirty="0">
                <a:effectLst/>
                <a:latin typeface="+mj-lt"/>
              </a:rPr>
              <a:t>Cross-Validation Scores: [0.6875     0.96774194 0.87096774 0.87096774 0.74193548]</a:t>
            </a:r>
            <a:endParaRPr lang="en-US" sz="1400" b="0" dirty="0">
              <a:effectLst/>
              <a:latin typeface="+mj-lt"/>
            </a:endParaRPr>
          </a:p>
          <a:p>
            <a:pPr marL="0" indent="0" rtl="0">
              <a:spcBef>
                <a:spcPts val="0"/>
              </a:spcBef>
              <a:spcAft>
                <a:spcPts val="0"/>
              </a:spcAft>
              <a:buNone/>
            </a:pPr>
            <a:r>
              <a:rPr lang="en-US" sz="1400" b="1" i="0" u="none" strike="noStrike" dirty="0">
                <a:effectLst/>
                <a:latin typeface="+mj-lt"/>
              </a:rPr>
              <a:t>Mean Cross-Validation Score: 0.8278225806451613</a:t>
            </a:r>
            <a:endParaRPr lang="en-US" sz="1400" b="0" dirty="0">
              <a:effectLst/>
              <a:latin typeface="+mj-lt"/>
            </a:endParaRPr>
          </a:p>
          <a:p>
            <a:pPr rtl="0" fontAlgn="base">
              <a:spcBef>
                <a:spcPts val="1200"/>
              </a:spcBef>
              <a:spcAft>
                <a:spcPts val="0"/>
              </a:spcAft>
              <a:buFont typeface="Arial" panose="020B0604020202020204" pitchFamily="34" charset="0"/>
              <a:buChar char="•"/>
            </a:pPr>
            <a:r>
              <a:rPr lang="en-US" sz="1400" b="0" i="0" u="none" strike="noStrike" dirty="0">
                <a:effectLst/>
                <a:latin typeface="+mj-lt"/>
              </a:rPr>
              <a:t>The cross-validation scores range from 0.6875 to 0.96774194, indicating a variation in performance across different folds of the data.</a:t>
            </a:r>
          </a:p>
          <a:p>
            <a:pPr rtl="0" fontAlgn="base">
              <a:spcBef>
                <a:spcPts val="0"/>
              </a:spcBef>
              <a:spcAft>
                <a:spcPts val="1200"/>
              </a:spcAft>
              <a:buFont typeface="Arial" panose="020B0604020202020204" pitchFamily="34" charset="0"/>
              <a:buChar char="•"/>
            </a:pPr>
            <a:r>
              <a:rPr lang="en-US" sz="1400" b="0" i="0" u="none" strike="noStrike" dirty="0">
                <a:effectLst/>
                <a:latin typeface="+mj-lt"/>
              </a:rPr>
              <a:t>The mean cross-validation score, which is 0.8278225806451613, represents the average performance of the model across all folds. This value indicates the overall effectiveness of the model in capturing the relationship between the predictors and the target variable.</a:t>
            </a:r>
          </a:p>
          <a:p>
            <a:pPr marL="0" indent="0" rtl="0" fontAlgn="base">
              <a:spcBef>
                <a:spcPts val="0"/>
              </a:spcBef>
              <a:spcAft>
                <a:spcPts val="1200"/>
              </a:spcAft>
              <a:buNone/>
            </a:pPr>
            <a:br>
              <a:rPr lang="en-US" sz="1400" b="0" dirty="0">
                <a:effectLst/>
                <a:latin typeface="+mj-lt"/>
              </a:rPr>
            </a:br>
            <a:r>
              <a:rPr lang="en-US" sz="1400" b="1" i="0" u="none" strike="noStrike" dirty="0">
                <a:effectLst/>
                <a:latin typeface="+mj-lt"/>
              </a:rPr>
              <a:t>Mean Squared Error (MSE): 0.10638297872340426</a:t>
            </a:r>
            <a:endParaRPr lang="en-US" sz="1400" b="0" dirty="0">
              <a:effectLst/>
              <a:latin typeface="+mj-lt"/>
            </a:endParaRPr>
          </a:p>
          <a:p>
            <a:pPr rtl="0">
              <a:spcBef>
                <a:spcPts val="0"/>
              </a:spcBef>
              <a:spcAft>
                <a:spcPts val="0"/>
              </a:spcAft>
            </a:pPr>
            <a:r>
              <a:rPr lang="en-US" sz="1400" b="1" i="0" u="none" strike="noStrike" dirty="0">
                <a:effectLst/>
                <a:latin typeface="+mj-lt"/>
              </a:rPr>
              <a:t>Root Mean Squared Error (RMSE): 0.3261640365267211: </a:t>
            </a:r>
            <a:r>
              <a:rPr lang="en-US" sz="1400" b="0" i="0" u="none" strike="noStrike" dirty="0">
                <a:effectLst/>
                <a:latin typeface="+mj-lt"/>
              </a:rPr>
              <a:t>The Root Mean Squared Error (RMSE) is the square root of the MSE and represents the average magnitude of the errors in the predicted values. The RMSE value of 0.3261640365267211 indicates that, on average, the difference between the predicted and actual values is approximately 0.326. In summary, both the MSE and RMSE provide insights into the accuracy of the predictions made by the model. Lower values of MSE and RMSE indicate better performance, suggesting that the model's predictions are closer to the actual values.</a:t>
            </a:r>
            <a:endParaRPr lang="en-US" sz="1400" b="0" dirty="0">
              <a:effectLst/>
              <a:latin typeface="+mj-lt"/>
            </a:endParaRPr>
          </a:p>
          <a:p>
            <a:pPr rtl="0">
              <a:spcBef>
                <a:spcPts val="0"/>
              </a:spcBef>
              <a:spcAft>
                <a:spcPts val="0"/>
              </a:spcAft>
            </a:pPr>
            <a:r>
              <a:rPr lang="en-US" sz="1400" b="1" i="0" u="none" strike="noStrike" dirty="0">
                <a:effectLst/>
                <a:latin typeface="+mj-lt"/>
              </a:rPr>
              <a:t>Pseudo R² Score: 0.5115876602606143:</a:t>
            </a:r>
            <a:r>
              <a:rPr lang="en-US" sz="1400" b="0" i="0" u="none" strike="noStrike" dirty="0">
                <a:effectLst/>
                <a:latin typeface="+mj-lt"/>
              </a:rPr>
              <a:t> The Pseudo R² score is a measure of the goodness of fit of a statistical model, particularly in regression analysis. It provides an indication of how well the independent variables explain the variation in the dependent variable. In your context, a Pseudo R² score of 0.5115876602606143 indicates that approximately 51.16% of the variance in the dependent variable is explained by the independent variables included in the model.</a:t>
            </a:r>
            <a:endParaRPr lang="en-US" sz="1400" b="0" dirty="0">
              <a:effectLst/>
              <a:latin typeface="+mj-lt"/>
            </a:endParaRPr>
          </a:p>
          <a:p>
            <a:pPr marL="0" indent="0">
              <a:buNone/>
            </a:pPr>
            <a:br>
              <a:rPr lang="en-US" sz="1100" dirty="0"/>
            </a:br>
            <a:endParaRPr lang="en-TR" sz="1100" dirty="0"/>
          </a:p>
        </p:txBody>
      </p:sp>
    </p:spTree>
    <p:extLst>
      <p:ext uri="{BB962C8B-B14F-4D97-AF65-F5344CB8AC3E}">
        <p14:creationId xmlns:p14="http://schemas.microsoft.com/office/powerpoint/2010/main" val="259264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8A6045-C7AA-8655-AB62-ECBF9CEF0FA4}"/>
              </a:ext>
            </a:extLst>
          </p:cNvPr>
          <p:cNvGraphicFramePr>
            <a:graphicFrameLocks noGrp="1"/>
          </p:cNvGraphicFramePr>
          <p:nvPr>
            <p:ph idx="1"/>
            <p:extLst>
              <p:ext uri="{D42A27DB-BD31-4B8C-83A1-F6EECF244321}">
                <p14:modId xmlns:p14="http://schemas.microsoft.com/office/powerpoint/2010/main" val="402983856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624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C47E71E-BAAB-C88E-D65D-EE781C500E78}"/>
              </a:ext>
            </a:extLst>
          </p:cNvPr>
          <p:cNvGraphicFramePr>
            <a:graphicFrameLocks noGrp="1"/>
          </p:cNvGraphicFramePr>
          <p:nvPr>
            <p:ph idx="1"/>
            <p:extLst>
              <p:ext uri="{D42A27DB-BD31-4B8C-83A1-F6EECF244321}">
                <p14:modId xmlns:p14="http://schemas.microsoft.com/office/powerpoint/2010/main" val="67465331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85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1" name="Rectangle 309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2" name="Freeform: Shape 308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A graph of different colored rectangular shapes&#10;&#10;Description automatically generated with medium confidence">
            <a:extLst>
              <a:ext uri="{FF2B5EF4-FFF2-40B4-BE49-F238E27FC236}">
                <a16:creationId xmlns:a16="http://schemas.microsoft.com/office/drawing/2014/main" id="{16B68405-CEFB-AB80-31A6-3CA77FE4CB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564106"/>
            <a:ext cx="5146117" cy="331924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090" name="Arc 308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F91A6FD-8E04-8A94-930E-184F4E14BC3E}"/>
              </a:ext>
            </a:extLst>
          </p:cNvPr>
          <p:cNvSpPr>
            <a:spLocks noGrp="1"/>
          </p:cNvSpPr>
          <p:nvPr>
            <p:ph idx="1"/>
          </p:nvPr>
        </p:nvSpPr>
        <p:spPr>
          <a:xfrm>
            <a:off x="393148" y="937696"/>
            <a:ext cx="6236252" cy="4192520"/>
          </a:xfrm>
        </p:spPr>
        <p:txBody>
          <a:bodyPr>
            <a:noAutofit/>
          </a:bodyPr>
          <a:lstStyle/>
          <a:p>
            <a:pPr marL="0" indent="0" rtl="0">
              <a:spcBef>
                <a:spcPts val="0"/>
              </a:spcBef>
              <a:spcAft>
                <a:spcPts val="0"/>
              </a:spcAft>
              <a:buNone/>
            </a:pPr>
            <a:r>
              <a:rPr lang="en-US" sz="1700" b="1" i="0" u="none" strike="noStrike" dirty="0">
                <a:effectLst/>
                <a:latin typeface="+mj-lt"/>
              </a:rPr>
              <a:t>Ridge Logistic Regression Classification Report:</a:t>
            </a:r>
            <a:endParaRPr lang="en-US" sz="1700" b="0" dirty="0">
              <a:effectLst/>
              <a:latin typeface="+mj-lt"/>
            </a:endParaRPr>
          </a:p>
          <a:p>
            <a:pPr marL="0" indent="0" rtl="0">
              <a:spcBef>
                <a:spcPts val="0"/>
              </a:spcBef>
              <a:spcAft>
                <a:spcPts val="0"/>
              </a:spcAft>
              <a:buNone/>
            </a:pPr>
            <a:r>
              <a:rPr lang="en-US" sz="1700" b="1" i="0" u="none" strike="noStrike" dirty="0">
                <a:effectLst/>
                <a:latin typeface="+mj-lt"/>
              </a:rPr>
              <a:t>Precision: </a:t>
            </a:r>
            <a:r>
              <a:rPr lang="en-US" sz="1700" b="0" i="0" u="none" strike="noStrike" dirty="0">
                <a:effectLst/>
                <a:latin typeface="+mj-lt"/>
              </a:rPr>
              <a:t>The ratio of correctly predicted positive observations to the total predicted positives. Precision for Class 0 is 0.84 and for Class 1 is 1.00.</a:t>
            </a:r>
            <a:endParaRPr lang="en-US" sz="1700" b="0" dirty="0">
              <a:effectLst/>
              <a:latin typeface="+mj-lt"/>
            </a:endParaRPr>
          </a:p>
          <a:p>
            <a:pPr marL="0" indent="0" rtl="0">
              <a:spcBef>
                <a:spcPts val="0"/>
              </a:spcBef>
              <a:spcAft>
                <a:spcPts val="0"/>
              </a:spcAft>
              <a:buNone/>
            </a:pPr>
            <a:r>
              <a:rPr lang="en-US" sz="1700" b="1" i="0" u="none" strike="noStrike" dirty="0">
                <a:effectLst/>
                <a:latin typeface="+mj-lt"/>
              </a:rPr>
              <a:t>Recall: </a:t>
            </a:r>
            <a:r>
              <a:rPr lang="en-US" sz="1700" b="0" i="0" u="none" strike="noStrike" dirty="0">
                <a:effectLst/>
                <a:latin typeface="+mj-lt"/>
              </a:rPr>
              <a:t>The ratio of correctly predicted positive observations to all the observations in the actual class. Recall for Class 0 is 1.00 and for Class 1 is 0.60.</a:t>
            </a:r>
            <a:endParaRPr lang="en-US" sz="1700" b="0" dirty="0">
              <a:effectLst/>
              <a:latin typeface="+mj-lt"/>
            </a:endParaRPr>
          </a:p>
          <a:p>
            <a:pPr marL="0" indent="0" rtl="0">
              <a:spcBef>
                <a:spcPts val="0"/>
              </a:spcBef>
              <a:spcAft>
                <a:spcPts val="0"/>
              </a:spcAft>
              <a:buNone/>
            </a:pPr>
            <a:r>
              <a:rPr lang="en-US" sz="1700" b="1" i="0" u="none" strike="noStrike" dirty="0">
                <a:effectLst/>
                <a:latin typeface="+mj-lt"/>
              </a:rPr>
              <a:t>F1-score: </a:t>
            </a:r>
            <a:r>
              <a:rPr lang="en-US" sz="1700" b="0" i="0" u="none" strike="noStrike" dirty="0">
                <a:effectLst/>
                <a:latin typeface="+mj-lt"/>
              </a:rPr>
              <a:t>The weighted average of Precision and Recall. F1-score for Class 0 is 0.91 and for Class 1 is 0.75.</a:t>
            </a:r>
            <a:endParaRPr lang="en-US" sz="1700" b="0" dirty="0">
              <a:effectLst/>
              <a:latin typeface="+mj-lt"/>
            </a:endParaRPr>
          </a:p>
          <a:p>
            <a:pPr marL="0" indent="0" rtl="0">
              <a:spcBef>
                <a:spcPts val="0"/>
              </a:spcBef>
              <a:spcAft>
                <a:spcPts val="0"/>
              </a:spcAft>
              <a:buNone/>
            </a:pPr>
            <a:endParaRPr lang="en-US" sz="1700" b="1" i="0" u="none" strike="noStrike" dirty="0">
              <a:effectLst/>
              <a:latin typeface="+mj-lt"/>
            </a:endParaRPr>
          </a:p>
          <a:p>
            <a:pPr marL="0" indent="0" rtl="0">
              <a:spcBef>
                <a:spcPts val="0"/>
              </a:spcBef>
              <a:spcAft>
                <a:spcPts val="0"/>
              </a:spcAft>
              <a:buNone/>
            </a:pPr>
            <a:r>
              <a:rPr lang="en-US" sz="1700" b="1" i="0" u="none" strike="noStrike" dirty="0">
                <a:effectLst/>
                <a:latin typeface="+mj-lt"/>
              </a:rPr>
              <a:t>Lasso Logistic Regression</a:t>
            </a:r>
            <a:endParaRPr lang="en-US" sz="1700" b="0" dirty="0">
              <a:effectLst/>
              <a:latin typeface="+mj-lt"/>
            </a:endParaRPr>
          </a:p>
          <a:p>
            <a:pPr marL="0" indent="0" rtl="0">
              <a:spcBef>
                <a:spcPts val="0"/>
              </a:spcBef>
              <a:spcAft>
                <a:spcPts val="0"/>
              </a:spcAft>
              <a:buNone/>
            </a:pPr>
            <a:r>
              <a:rPr lang="en-US" sz="1700" b="1" i="0" u="none" strike="noStrike" dirty="0">
                <a:effectLst/>
                <a:latin typeface="+mj-lt"/>
              </a:rPr>
              <a:t>Precision: </a:t>
            </a:r>
            <a:r>
              <a:rPr lang="en-US" sz="1700" b="0" i="0" u="none" strike="noStrike" dirty="0">
                <a:effectLst/>
                <a:latin typeface="+mj-lt"/>
              </a:rPr>
              <a:t>The ratio of correctly predicted positive observations to the total predicted positives. Precision for Class 0 is 0.86 and for Class 1 is 1.00.</a:t>
            </a:r>
            <a:endParaRPr lang="en-US" sz="1700" dirty="0">
              <a:latin typeface="+mj-lt"/>
            </a:endParaRPr>
          </a:p>
          <a:p>
            <a:pPr marL="0" indent="0" rtl="0">
              <a:spcBef>
                <a:spcPts val="0"/>
              </a:spcBef>
              <a:spcAft>
                <a:spcPts val="0"/>
              </a:spcAft>
              <a:buNone/>
            </a:pPr>
            <a:r>
              <a:rPr lang="en-US" sz="1700" b="1" i="0" u="none" strike="noStrike" dirty="0">
                <a:effectLst/>
                <a:latin typeface="+mj-lt"/>
              </a:rPr>
              <a:t>Recall: </a:t>
            </a:r>
            <a:r>
              <a:rPr lang="en-US" sz="1700" b="0" i="0" u="none" strike="noStrike" dirty="0">
                <a:effectLst/>
                <a:latin typeface="+mj-lt"/>
              </a:rPr>
              <a:t>The ratio of correctly predicted positive observations to all the observations in the actual class. Recall for Class 0 is 1.00 and for Class 1 is 0.67.</a:t>
            </a:r>
            <a:endParaRPr lang="en-US" sz="1700" b="0" dirty="0">
              <a:effectLst/>
              <a:latin typeface="+mj-lt"/>
            </a:endParaRPr>
          </a:p>
          <a:p>
            <a:pPr marL="0" indent="0" rtl="0">
              <a:spcBef>
                <a:spcPts val="0"/>
              </a:spcBef>
              <a:spcAft>
                <a:spcPts val="0"/>
              </a:spcAft>
              <a:buNone/>
            </a:pPr>
            <a:r>
              <a:rPr lang="en-US" sz="1700" b="1" i="0" u="none" strike="noStrike" dirty="0">
                <a:effectLst/>
                <a:latin typeface="+mj-lt"/>
              </a:rPr>
              <a:t>F1-score: </a:t>
            </a:r>
            <a:r>
              <a:rPr lang="en-US" sz="1700" b="0" i="0" u="none" strike="noStrike" dirty="0">
                <a:effectLst/>
                <a:latin typeface="+mj-lt"/>
              </a:rPr>
              <a:t>The weighted average of Precision and Recall. F1-score for Class 0 is 0.93 and for Class 1 is 0.80.</a:t>
            </a:r>
            <a:endParaRPr lang="en-US" sz="1700" b="0" dirty="0">
              <a:effectLst/>
              <a:latin typeface="+mj-lt"/>
            </a:endParaRPr>
          </a:p>
          <a:p>
            <a:pPr marL="0" indent="0">
              <a:buNone/>
            </a:pPr>
            <a:br>
              <a:rPr lang="en-US" sz="1500" dirty="0">
                <a:latin typeface="+mj-lt"/>
              </a:rPr>
            </a:br>
            <a:endParaRPr lang="en-TR" sz="1500" dirty="0">
              <a:latin typeface="+mj-lt"/>
            </a:endParaRPr>
          </a:p>
        </p:txBody>
      </p:sp>
    </p:spTree>
    <p:extLst>
      <p:ext uri="{BB962C8B-B14F-4D97-AF65-F5344CB8AC3E}">
        <p14:creationId xmlns:p14="http://schemas.microsoft.com/office/powerpoint/2010/main" val="19876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athematics">
            <a:extLst>
              <a:ext uri="{FF2B5EF4-FFF2-40B4-BE49-F238E27FC236}">
                <a16:creationId xmlns:a16="http://schemas.microsoft.com/office/drawing/2014/main" id="{7C89E63B-9F5D-E44D-5C3D-842E9F25CD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DB306E-25D2-D122-D344-AE4190806E9B}"/>
              </a:ext>
            </a:extLst>
          </p:cNvPr>
          <p:cNvSpPr>
            <a:spLocks noGrp="1"/>
          </p:cNvSpPr>
          <p:nvPr>
            <p:ph idx="1"/>
          </p:nvPr>
        </p:nvSpPr>
        <p:spPr>
          <a:xfrm>
            <a:off x="838201" y="953955"/>
            <a:ext cx="5257800" cy="5223008"/>
          </a:xfrm>
        </p:spPr>
        <p:txBody>
          <a:bodyPr>
            <a:normAutofit/>
          </a:bodyPr>
          <a:lstStyle/>
          <a:p>
            <a:pPr marL="0" indent="0" rtl="0">
              <a:spcBef>
                <a:spcPts val="0"/>
              </a:spcBef>
              <a:spcAft>
                <a:spcPts val="0"/>
              </a:spcAft>
              <a:buNone/>
            </a:pPr>
            <a:r>
              <a:rPr lang="en-US" sz="1900" b="1" i="0" u="none" strike="noStrike" dirty="0">
                <a:effectLst/>
                <a:latin typeface="+mj-lt"/>
              </a:rPr>
              <a:t>Overall Interpretation</a:t>
            </a:r>
          </a:p>
          <a:p>
            <a:pPr marL="0" indent="0" rtl="0">
              <a:spcBef>
                <a:spcPts val="0"/>
              </a:spcBef>
              <a:spcAft>
                <a:spcPts val="0"/>
              </a:spcAft>
              <a:buNone/>
            </a:pPr>
            <a:endParaRPr lang="en-US" sz="1900" b="0" dirty="0">
              <a:effectLst/>
              <a:latin typeface="+mj-lt"/>
            </a:endParaRPr>
          </a:p>
          <a:p>
            <a:pPr rtl="0">
              <a:spcBef>
                <a:spcPts val="0"/>
              </a:spcBef>
              <a:spcAft>
                <a:spcPts val="0"/>
              </a:spcAft>
            </a:pPr>
            <a:r>
              <a:rPr lang="en-US" sz="1900" b="0" i="0" u="none" strike="noStrike" dirty="0">
                <a:effectLst/>
                <a:latin typeface="+mj-lt"/>
              </a:rPr>
              <a:t>Both Lasso and Ridge logistic regression models show high accuracy, precision, and recall for Class 0 (negative class), but the recall for Class 1 (positive class) is lower, indicating some misclassification in predicting the positive class in Ridge logistic regression. </a:t>
            </a:r>
            <a:endParaRPr lang="en-US" sz="1900" b="0" dirty="0">
              <a:effectLst/>
              <a:latin typeface="+mj-lt"/>
            </a:endParaRPr>
          </a:p>
          <a:p>
            <a:pPr rtl="0">
              <a:spcBef>
                <a:spcPts val="0"/>
              </a:spcBef>
              <a:spcAft>
                <a:spcPts val="0"/>
              </a:spcAft>
            </a:pPr>
            <a:r>
              <a:rPr lang="en-US" sz="1900" b="0" i="0" u="none" strike="noStrike" dirty="0">
                <a:effectLst/>
                <a:latin typeface="+mj-lt"/>
              </a:rPr>
              <a:t>The Lasso model appears to perform slightly better in terms of accuracy and recall for the positive class compared to Ridge.</a:t>
            </a:r>
            <a:endParaRPr lang="en-US" sz="1900" b="0" dirty="0">
              <a:effectLst/>
              <a:latin typeface="+mj-lt"/>
            </a:endParaRPr>
          </a:p>
          <a:p>
            <a:pPr marL="0" indent="0">
              <a:buNone/>
            </a:pPr>
            <a:br>
              <a:rPr lang="en-US" sz="1500" dirty="0">
                <a:latin typeface="+mj-lt"/>
              </a:rPr>
            </a:br>
            <a:endParaRPr lang="en-TR" sz="1500" dirty="0">
              <a:latin typeface="+mj-lt"/>
            </a:endParaRPr>
          </a:p>
        </p:txBody>
      </p:sp>
    </p:spTree>
    <p:extLst>
      <p:ext uri="{BB962C8B-B14F-4D97-AF65-F5344CB8AC3E}">
        <p14:creationId xmlns:p14="http://schemas.microsoft.com/office/powerpoint/2010/main" val="1707714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of a bar graph&#10;&#10;Description automatically generated">
            <a:extLst>
              <a:ext uri="{FF2B5EF4-FFF2-40B4-BE49-F238E27FC236}">
                <a16:creationId xmlns:a16="http://schemas.microsoft.com/office/drawing/2014/main" id="{76C3F24B-5E6E-E3DC-9C54-732BE0E995CB}"/>
              </a:ext>
            </a:extLst>
          </p:cNvPr>
          <p:cNvPicPr>
            <a:picLocks noChangeAspect="1"/>
          </p:cNvPicPr>
          <p:nvPr/>
        </p:nvPicPr>
        <p:blipFill>
          <a:blip r:embed="rId2"/>
          <a:stretch>
            <a:fillRect/>
          </a:stretch>
        </p:blipFill>
        <p:spPr>
          <a:xfrm>
            <a:off x="6541053" y="1431693"/>
            <a:ext cx="4777381" cy="382190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FE305D-4D51-00E0-FDAD-1AE8D8127A66}"/>
              </a:ext>
            </a:extLst>
          </p:cNvPr>
          <p:cNvSpPr>
            <a:spLocks noGrp="1"/>
          </p:cNvSpPr>
          <p:nvPr>
            <p:ph idx="1"/>
          </p:nvPr>
        </p:nvSpPr>
        <p:spPr>
          <a:xfrm>
            <a:off x="838201" y="1984443"/>
            <a:ext cx="5257800" cy="4192520"/>
          </a:xfrm>
        </p:spPr>
        <p:txBody>
          <a:bodyPr>
            <a:normAutofit/>
          </a:bodyPr>
          <a:lstStyle/>
          <a:p>
            <a:r>
              <a:rPr lang="en-US" b="1" i="0" u="none" strike="noStrike" dirty="0">
                <a:effectLst/>
                <a:latin typeface="+mj-lt"/>
              </a:rPr>
              <a:t>AUC: 0.92: </a:t>
            </a:r>
            <a:r>
              <a:rPr lang="en-US" b="0" i="0" u="none" strike="noStrike" dirty="0">
                <a:effectLst/>
                <a:latin typeface="+mj-lt"/>
              </a:rPr>
              <a:t> An AUC of 0.92 indicates that there is a 92% chance that the classifier will be able to distinguish between positive and negative classes correctly. This is a high value, suggesting that the model has excellent performance in distinguishing between the two classes.</a:t>
            </a:r>
            <a:endParaRPr lang="en-TR" dirty="0">
              <a:latin typeface="+mj-lt"/>
            </a:endParaRPr>
          </a:p>
        </p:txBody>
      </p:sp>
    </p:spTree>
    <p:extLst>
      <p:ext uri="{BB962C8B-B14F-4D97-AF65-F5344CB8AC3E}">
        <p14:creationId xmlns:p14="http://schemas.microsoft.com/office/powerpoint/2010/main" val="188721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15C77-8E48-9AC4-7DD5-1233FC2C71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Aft>
                <a:spcPts val="400"/>
              </a:spcAft>
            </a:pPr>
            <a:r>
              <a:rPr lang="en-US" sz="1200" b="1" i="0" u="none" strike="noStrike" kern="1200" dirty="0">
                <a:solidFill>
                  <a:srgbClr val="FFFFFF"/>
                </a:solidFill>
                <a:effectLst/>
                <a:latin typeface="+mj-lt"/>
                <a:ea typeface="+mj-ea"/>
                <a:cs typeface="+mj-cs"/>
              </a:rPr>
              <a:t>Summary</a:t>
            </a:r>
            <a:br>
              <a:rPr lang="en-US" sz="1200" b="1" kern="1200" dirty="0">
                <a:solidFill>
                  <a:srgbClr val="FFFFFF"/>
                </a:solidFill>
                <a:effectLst/>
                <a:latin typeface="+mj-lt"/>
                <a:ea typeface="+mj-ea"/>
                <a:cs typeface="+mj-cs"/>
              </a:rPr>
            </a:br>
            <a:r>
              <a:rPr lang="en-US" sz="1200" b="0" i="0" u="none" strike="noStrike" kern="1200" dirty="0">
                <a:solidFill>
                  <a:srgbClr val="FFFFFF"/>
                </a:solidFill>
                <a:effectLst/>
                <a:latin typeface="+mj-lt"/>
                <a:ea typeface="+mj-ea"/>
                <a:cs typeface="+mj-cs"/>
              </a:rPr>
              <a:t>The model is statistically significant overall, as indicated by the LLR p-value.</a:t>
            </a:r>
            <a:br>
              <a:rPr lang="en-US" sz="1200" b="0" i="0" u="none" strike="noStrike" kern="1200" dirty="0">
                <a:solidFill>
                  <a:srgbClr val="FFFFFF"/>
                </a:solidFill>
                <a:effectLst/>
                <a:latin typeface="+mj-lt"/>
                <a:ea typeface="+mj-ea"/>
                <a:cs typeface="+mj-cs"/>
              </a:rPr>
            </a:br>
            <a:r>
              <a:rPr lang="en-US" sz="1200" b="0" i="0" u="none" strike="noStrike" kern="1200" dirty="0">
                <a:solidFill>
                  <a:srgbClr val="FFFFFF"/>
                </a:solidFill>
                <a:effectLst/>
                <a:latin typeface="+mj-lt"/>
                <a:ea typeface="+mj-ea"/>
                <a:cs typeface="+mj-cs"/>
              </a:rPr>
              <a:t>Key predictors such as GDP per capita, social support, and freedom to make life choices are significant and positively associated with the binary outcome.</a:t>
            </a:r>
            <a:br>
              <a:rPr lang="en-US" sz="1200" b="0" i="0" u="none" strike="noStrike" kern="1200" dirty="0">
                <a:solidFill>
                  <a:srgbClr val="FFFFFF"/>
                </a:solidFill>
                <a:effectLst/>
                <a:latin typeface="+mj-lt"/>
                <a:ea typeface="+mj-ea"/>
                <a:cs typeface="+mj-cs"/>
              </a:rPr>
            </a:br>
            <a:r>
              <a:rPr lang="en-US" sz="1200" b="0" i="0" u="none" strike="noStrike" kern="1200" dirty="0">
                <a:solidFill>
                  <a:srgbClr val="FFFFFF"/>
                </a:solidFill>
                <a:effectLst/>
                <a:latin typeface="+mj-lt"/>
                <a:ea typeface="+mj-ea"/>
                <a:cs typeface="+mj-cs"/>
              </a:rPr>
              <a:t>The relatively high pseudo R-squared value suggests that the model explains a good portion of the variability in the binary outcome.</a:t>
            </a:r>
            <a:br>
              <a:rPr lang="en-US" sz="1200" b="0" i="0" u="none" strike="noStrike" kern="1200" dirty="0">
                <a:solidFill>
                  <a:srgbClr val="FFFFFF"/>
                </a:solidFill>
                <a:effectLst/>
                <a:latin typeface="+mj-lt"/>
                <a:ea typeface="+mj-ea"/>
                <a:cs typeface="+mj-cs"/>
              </a:rPr>
            </a:br>
            <a:endParaRPr lang="en-US" sz="1200" kern="1200" dirty="0">
              <a:solidFill>
                <a:srgbClr val="FFFFFF"/>
              </a:solidFill>
              <a:latin typeface="+mj-lt"/>
              <a:ea typeface="+mj-ea"/>
              <a:cs typeface="+mj-cs"/>
            </a:endParaRPr>
          </a:p>
        </p:txBody>
      </p:sp>
      <p:pic>
        <p:nvPicPr>
          <p:cNvPr id="4098" name="Picture 2">
            <a:extLst>
              <a:ext uri="{FF2B5EF4-FFF2-40B4-BE49-F238E27FC236}">
                <a16:creationId xmlns:a16="http://schemas.microsoft.com/office/drawing/2014/main" id="{902095E6-E709-BA50-BDCC-A656CF7DBC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978461"/>
            <a:ext cx="6780700" cy="289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18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D7FA5-FACE-1ADA-0735-CFFB43B4CD7E}"/>
              </a:ext>
            </a:extLst>
          </p:cNvPr>
          <p:cNvSpPr>
            <a:spLocks noGrp="1"/>
          </p:cNvSpPr>
          <p:nvPr>
            <p:ph type="title"/>
          </p:nvPr>
        </p:nvSpPr>
        <p:spPr>
          <a:xfrm>
            <a:off x="1183098" y="1674341"/>
            <a:ext cx="3240506" cy="4064628"/>
          </a:xfrm>
        </p:spPr>
        <p:txBody>
          <a:bodyPr>
            <a:normAutofit/>
          </a:bodyPr>
          <a:lstStyle/>
          <a:p>
            <a:pPr rtl="0">
              <a:spcBef>
                <a:spcPts val="0"/>
              </a:spcBef>
              <a:spcAft>
                <a:spcPts val="0"/>
              </a:spcAft>
            </a:pPr>
            <a:r>
              <a:rPr lang="en-US" sz="3100" b="1" i="0" u="sng" dirty="0">
                <a:solidFill>
                  <a:srgbClr val="FFFFFF"/>
                </a:solidFill>
                <a:effectLst/>
              </a:rPr>
              <a:t>ANALYSIS 1: </a:t>
            </a:r>
            <a:r>
              <a:rPr lang="en-US" sz="3100" b="1" i="0" u="none" strike="noStrike" dirty="0">
                <a:solidFill>
                  <a:srgbClr val="FFFFFF"/>
                </a:solidFill>
                <a:effectLst/>
              </a:rPr>
              <a:t>LINEAR REGRESSION: Happiness level in relation to social support level in the country</a:t>
            </a:r>
            <a:br>
              <a:rPr lang="en-US" sz="3100" b="0" dirty="0">
                <a:solidFill>
                  <a:srgbClr val="FFFFFF"/>
                </a:solidFill>
                <a:effectLst/>
              </a:rPr>
            </a:br>
            <a:br>
              <a:rPr lang="en-US" sz="3100" dirty="0">
                <a:solidFill>
                  <a:srgbClr val="FFFFFF"/>
                </a:solidFill>
              </a:rPr>
            </a:br>
            <a:endParaRPr lang="en-TR" sz="3100" dirty="0">
              <a:solidFill>
                <a:srgbClr val="FFFFFF"/>
              </a:solidFill>
            </a:endParaRPr>
          </a:p>
        </p:txBody>
      </p:sp>
      <p:sp>
        <p:nvSpPr>
          <p:cNvPr id="33" name="Arc 3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F3BF55-9165-42AC-F797-1CE17077256F}"/>
              </a:ext>
            </a:extLst>
          </p:cNvPr>
          <p:cNvSpPr>
            <a:spLocks noGrp="1"/>
          </p:cNvSpPr>
          <p:nvPr>
            <p:ph idx="1"/>
          </p:nvPr>
        </p:nvSpPr>
        <p:spPr>
          <a:xfrm>
            <a:off x="5370153" y="1526033"/>
            <a:ext cx="5536397" cy="3935281"/>
          </a:xfrm>
        </p:spPr>
        <p:txBody>
          <a:bodyPr>
            <a:normAutofit lnSpcReduction="10000"/>
          </a:bodyPr>
          <a:lstStyle/>
          <a:p>
            <a:pPr rtl="0">
              <a:spcBef>
                <a:spcPts val="0"/>
              </a:spcBef>
              <a:spcAft>
                <a:spcPts val="0"/>
              </a:spcAft>
            </a:pPr>
            <a:r>
              <a:rPr lang="en-US" sz="2400" b="1" i="0" u="none" strike="noStrike" dirty="0">
                <a:effectLst/>
                <a:latin typeface="+mj-lt"/>
              </a:rPr>
              <a:t>Hypotheses:</a:t>
            </a:r>
            <a:endParaRPr lang="en-US" sz="2400" b="0" dirty="0">
              <a:effectLst/>
              <a:latin typeface="+mj-lt"/>
            </a:endParaRPr>
          </a:p>
          <a:p>
            <a:pPr rtl="0">
              <a:spcBef>
                <a:spcPts val="0"/>
              </a:spcBef>
              <a:spcAft>
                <a:spcPts val="0"/>
              </a:spcAft>
            </a:pPr>
            <a:r>
              <a:rPr lang="en-US" sz="2400" b="1" i="0" u="none" strike="noStrike" dirty="0">
                <a:effectLst/>
                <a:latin typeface="+mj-lt"/>
              </a:rPr>
              <a:t>H0(1)</a:t>
            </a:r>
            <a:r>
              <a:rPr lang="en-US" sz="2400" b="0" i="0" u="none" strike="noStrike" dirty="0">
                <a:effectLst/>
                <a:latin typeface="+mj-lt"/>
              </a:rPr>
              <a:t>: There is no significant relationship between happiness scores and level of social support in a country.</a:t>
            </a:r>
          </a:p>
          <a:p>
            <a:pPr rtl="0">
              <a:spcBef>
                <a:spcPts val="0"/>
              </a:spcBef>
              <a:spcAft>
                <a:spcPts val="0"/>
              </a:spcAft>
            </a:pPr>
            <a:endParaRPr lang="en-US" sz="2400" b="0" dirty="0">
              <a:effectLst/>
              <a:latin typeface="+mj-lt"/>
            </a:endParaRPr>
          </a:p>
          <a:p>
            <a:pPr rtl="0">
              <a:spcBef>
                <a:spcPts val="0"/>
              </a:spcBef>
              <a:spcAft>
                <a:spcPts val="0"/>
              </a:spcAft>
            </a:pPr>
            <a:r>
              <a:rPr lang="en-US" sz="2400" b="1" i="0" u="none" strike="noStrike" dirty="0">
                <a:effectLst/>
                <a:latin typeface="+mj-lt"/>
              </a:rPr>
              <a:t>H1(1)</a:t>
            </a:r>
            <a:r>
              <a:rPr lang="en-US" sz="2400" b="0" i="0" u="none" strike="noStrike" dirty="0">
                <a:effectLst/>
                <a:latin typeface="+mj-lt"/>
              </a:rPr>
              <a:t>: There is a significant relationship between happiness scores and level of social support in a country: Increase in social support is associated with an increase in happiness scores in a country.</a:t>
            </a:r>
            <a:endParaRPr lang="en-US" sz="2400" b="0" dirty="0">
              <a:effectLst/>
              <a:latin typeface="+mj-lt"/>
            </a:endParaRPr>
          </a:p>
          <a:p>
            <a:pPr marL="0" indent="0">
              <a:buNone/>
            </a:pPr>
            <a:br>
              <a:rPr lang="en-US" sz="2400" b="0" dirty="0">
                <a:effectLst/>
                <a:latin typeface="+mj-lt"/>
              </a:rPr>
            </a:br>
            <a:endParaRPr lang="en-TR" sz="2400" dirty="0">
              <a:latin typeface="+mj-lt"/>
            </a:endParaRPr>
          </a:p>
        </p:txBody>
      </p:sp>
    </p:spTree>
    <p:extLst>
      <p:ext uri="{BB962C8B-B14F-4D97-AF65-F5344CB8AC3E}">
        <p14:creationId xmlns:p14="http://schemas.microsoft.com/office/powerpoint/2010/main" val="2099525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9B91629-B4D8-DCFD-731B-CBEA0B530C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60540" y="643466"/>
            <a:ext cx="867091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3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FA438D-48C6-40D7-1315-11497F0E7059}"/>
              </a:ext>
            </a:extLst>
          </p:cNvPr>
          <p:cNvSpPr>
            <a:spLocks noGrp="1"/>
          </p:cNvSpPr>
          <p:nvPr>
            <p:ph type="title"/>
          </p:nvPr>
        </p:nvSpPr>
        <p:spPr>
          <a:xfrm>
            <a:off x="4151107" y="2053457"/>
            <a:ext cx="7644627" cy="2751086"/>
          </a:xfrm>
        </p:spPr>
        <p:txBody>
          <a:bodyPr vert="horz" lIns="91440" tIns="45720" rIns="91440" bIns="45720" rtlCol="0" anchor="b">
            <a:normAutofit/>
          </a:bodyPr>
          <a:lstStyle/>
          <a:p>
            <a:pPr>
              <a:spcAft>
                <a:spcPts val="0"/>
              </a:spcAft>
            </a:pPr>
            <a:r>
              <a:rPr lang="en-US" sz="2000" b="1" kern="1200" dirty="0">
                <a:solidFill>
                  <a:schemeClr val="tx1"/>
                </a:solidFill>
                <a:latin typeface="+mj-lt"/>
                <a:ea typeface="+mj-ea"/>
                <a:cs typeface="+mj-cs"/>
              </a:rPr>
              <a:t>Analysis 3:</a:t>
            </a:r>
            <a:r>
              <a:rPr lang="en-US" sz="2000" b="1" i="0" u="none" strike="noStrike" kern="1200" dirty="0">
                <a:solidFill>
                  <a:schemeClr val="tx1"/>
                </a:solidFill>
                <a:effectLst/>
                <a:latin typeface="+mj-lt"/>
                <a:ea typeface="+mj-ea"/>
                <a:cs typeface="+mj-cs"/>
              </a:rPr>
              <a:t>Linear Regression: Happiness Levels in relation to Continent </a:t>
            </a:r>
            <a:br>
              <a:rPr lang="en-US" sz="2000" b="1" kern="1200" dirty="0">
                <a:solidFill>
                  <a:schemeClr val="tx1"/>
                </a:solidFill>
                <a:effectLst/>
                <a:latin typeface="+mj-lt"/>
                <a:ea typeface="+mj-ea"/>
                <a:cs typeface="+mj-cs"/>
              </a:rPr>
            </a:br>
            <a:br>
              <a:rPr lang="en-US" sz="2000" kern="1200" dirty="0">
                <a:solidFill>
                  <a:schemeClr val="tx1"/>
                </a:solidFill>
                <a:latin typeface="+mj-lt"/>
                <a:ea typeface="+mj-ea"/>
                <a:cs typeface="+mj-cs"/>
              </a:rPr>
            </a:br>
            <a:r>
              <a:rPr lang="en-US" sz="2000" b="1" i="0" u="none" strike="noStrike" kern="1200" dirty="0">
                <a:solidFill>
                  <a:schemeClr val="tx1"/>
                </a:solidFill>
                <a:effectLst/>
                <a:latin typeface="+mj-lt"/>
                <a:ea typeface="+mj-ea"/>
                <a:cs typeface="+mj-cs"/>
              </a:rPr>
              <a:t>Hypotheses:</a:t>
            </a:r>
            <a:br>
              <a:rPr lang="en-US" sz="2000" b="0" kern="1200" dirty="0">
                <a:solidFill>
                  <a:schemeClr val="tx1"/>
                </a:solidFill>
                <a:effectLst/>
                <a:latin typeface="+mj-lt"/>
                <a:ea typeface="+mj-ea"/>
                <a:cs typeface="+mj-cs"/>
              </a:rPr>
            </a:br>
            <a:r>
              <a:rPr lang="en-US" sz="2000" b="1" i="0" u="none" strike="noStrike" kern="1200" dirty="0">
                <a:solidFill>
                  <a:schemeClr val="tx1"/>
                </a:solidFill>
                <a:effectLst/>
                <a:latin typeface="+mj-lt"/>
                <a:ea typeface="+mj-ea"/>
                <a:cs typeface="+mj-cs"/>
              </a:rPr>
              <a:t>H0(2):</a:t>
            </a:r>
            <a:r>
              <a:rPr lang="en-US" sz="2000" b="0" i="0" u="none" strike="noStrike" kern="1200" dirty="0">
                <a:solidFill>
                  <a:schemeClr val="tx1"/>
                </a:solidFill>
                <a:effectLst/>
                <a:latin typeface="+mj-lt"/>
                <a:ea typeface="+mj-ea"/>
                <a:cs typeface="+mj-cs"/>
              </a:rPr>
              <a:t> There is no significant relationship between happiness scores and living in a country in Europe.</a:t>
            </a:r>
            <a:br>
              <a:rPr lang="en-US" sz="2000" b="0" kern="1200" dirty="0">
                <a:solidFill>
                  <a:schemeClr val="tx1"/>
                </a:solidFill>
                <a:effectLst/>
                <a:latin typeface="+mj-lt"/>
                <a:ea typeface="+mj-ea"/>
                <a:cs typeface="+mj-cs"/>
              </a:rPr>
            </a:br>
            <a:r>
              <a:rPr lang="en-US" sz="2000" b="1" i="0" u="none" strike="noStrike" kern="1200" dirty="0">
                <a:solidFill>
                  <a:schemeClr val="tx1"/>
                </a:solidFill>
                <a:effectLst/>
                <a:latin typeface="+mj-lt"/>
                <a:ea typeface="+mj-ea"/>
                <a:cs typeface="+mj-cs"/>
              </a:rPr>
              <a:t>H1(1)</a:t>
            </a:r>
            <a:r>
              <a:rPr lang="en-US" sz="2000" b="0" i="0" u="none" strike="noStrike" kern="1200" dirty="0">
                <a:solidFill>
                  <a:schemeClr val="tx1"/>
                </a:solidFill>
                <a:effectLst/>
                <a:latin typeface="+mj-lt"/>
                <a:ea typeface="+mj-ea"/>
                <a:cs typeface="+mj-cs"/>
              </a:rPr>
              <a:t>: There is a significant relationship between happiness scores and living in a country in Europe. Living in Europe is associated with an increase in happiness scores compared to not living in Europe.</a:t>
            </a:r>
            <a:r>
              <a:rPr lang="en-US" sz="2000" kern="1200" dirty="0">
                <a:solidFill>
                  <a:schemeClr val="tx1"/>
                </a:solidFill>
                <a:latin typeface="+mj-lt"/>
                <a:ea typeface="+mj-ea"/>
                <a:cs typeface="+mj-cs"/>
              </a:rPr>
              <a:t> </a:t>
            </a:r>
          </a:p>
        </p:txBody>
      </p:sp>
    </p:spTree>
    <p:extLst>
      <p:ext uri="{BB962C8B-B14F-4D97-AF65-F5344CB8AC3E}">
        <p14:creationId xmlns:p14="http://schemas.microsoft.com/office/powerpoint/2010/main" val="176664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EEA65-1B24-6C38-01C0-89116239522F}"/>
              </a:ext>
            </a:extLst>
          </p:cNvPr>
          <p:cNvSpPr>
            <a:spLocks noGrp="1"/>
          </p:cNvSpPr>
          <p:nvPr>
            <p:ph type="title"/>
          </p:nvPr>
        </p:nvSpPr>
        <p:spPr>
          <a:xfrm>
            <a:off x="838200" y="459863"/>
            <a:ext cx="10515600" cy="1004594"/>
          </a:xfrm>
        </p:spPr>
        <p:txBody>
          <a:bodyPr>
            <a:noAutofit/>
          </a:bodyPr>
          <a:lstStyle/>
          <a:p>
            <a:pPr algn="ctr"/>
            <a:r>
              <a:rPr lang="en-TR" sz="2400" dirty="0">
                <a:solidFill>
                  <a:srgbClr val="FFFFFF"/>
                </a:solidFill>
              </a:rPr>
              <a:t>Results: </a:t>
            </a:r>
            <a:r>
              <a:rPr lang="en-US" sz="2400" b="0" i="0" u="none" strike="noStrike" dirty="0">
                <a:solidFill>
                  <a:srgbClr val="000000"/>
                </a:solidFill>
                <a:effectLst/>
              </a:rPr>
              <a:t>Since the coefficients are positive and not equal to zero, this suggests that there is evidence to support the alternative hypothesis (H1). Living in Europe is associated with a statistically significant increase in happiness scores compared to not living in Europe</a:t>
            </a:r>
            <a:br>
              <a:rPr lang="en-TR" sz="2400" dirty="0"/>
            </a:br>
            <a:endParaRPr lang="en-TR" sz="2400" dirty="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63E2C45-633E-BF92-6C63-F9D94AFDCC5E}"/>
              </a:ext>
            </a:extLst>
          </p:cNvPr>
          <p:cNvGraphicFramePr>
            <a:graphicFrameLocks noGrp="1"/>
          </p:cNvGraphicFramePr>
          <p:nvPr>
            <p:ph idx="1"/>
            <p:extLst>
              <p:ext uri="{D42A27DB-BD31-4B8C-83A1-F6EECF244321}">
                <p14:modId xmlns:p14="http://schemas.microsoft.com/office/powerpoint/2010/main" val="61011108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720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8E18D59-AF12-6456-AD88-801C58294C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3278" y="643466"/>
            <a:ext cx="8505444"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134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B68AE-7E2F-692A-01FA-E5BFA07925B5}"/>
              </a:ext>
            </a:extLst>
          </p:cNvPr>
          <p:cNvSpPr>
            <a:spLocks noGrp="1"/>
          </p:cNvSpPr>
          <p:nvPr>
            <p:ph type="title"/>
          </p:nvPr>
        </p:nvSpPr>
        <p:spPr>
          <a:xfrm>
            <a:off x="838200" y="459863"/>
            <a:ext cx="10515600" cy="1004594"/>
          </a:xfrm>
        </p:spPr>
        <p:txBody>
          <a:bodyPr>
            <a:normAutofit/>
          </a:bodyPr>
          <a:lstStyle/>
          <a:p>
            <a:pPr algn="ctr"/>
            <a:r>
              <a:rPr lang="en-TR">
                <a:solidFill>
                  <a:srgbClr val="FFFFFF"/>
                </a:solidFill>
              </a:rPr>
              <a:t>Model Evaluation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790C13F-4C90-1D2D-83B5-2D23FC69D85B}"/>
              </a:ext>
            </a:extLst>
          </p:cNvPr>
          <p:cNvGraphicFramePr>
            <a:graphicFrameLocks noGrp="1"/>
          </p:cNvGraphicFramePr>
          <p:nvPr>
            <p:ph idx="1"/>
            <p:extLst>
              <p:ext uri="{D42A27DB-BD31-4B8C-83A1-F6EECF244321}">
                <p14:modId xmlns:p14="http://schemas.microsoft.com/office/powerpoint/2010/main" val="187587413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0281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170" name="Picture 2">
            <a:extLst>
              <a:ext uri="{FF2B5EF4-FFF2-40B4-BE49-F238E27FC236}">
                <a16:creationId xmlns:a16="http://schemas.microsoft.com/office/drawing/2014/main" id="{31F001D9-4188-467E-A9A7-C51248D79BC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38" r="1"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72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2D64819-AC95-89AA-02AC-C31F1F0D66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24931" y="643466"/>
            <a:ext cx="694213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054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49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AA8A746E-2DC6-10D8-B318-ADCE6F0EFD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0201" y="643467"/>
            <a:ext cx="7631597"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289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A53B0-8B24-333E-23CD-567B9304CD7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Random forest modeling</a:t>
            </a:r>
          </a:p>
        </p:txBody>
      </p:sp>
      <p:pic>
        <p:nvPicPr>
          <p:cNvPr id="10242" name="Picture 2">
            <a:extLst>
              <a:ext uri="{FF2B5EF4-FFF2-40B4-BE49-F238E27FC236}">
                <a16:creationId xmlns:a16="http://schemas.microsoft.com/office/drawing/2014/main" id="{2B5A3B38-DB8D-3BE0-DA2C-796E481400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274963"/>
            <a:ext cx="6780700" cy="430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254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2DA1C6FD-8485-199F-74C5-B5EFAFBC4EA6}"/>
              </a:ext>
            </a:extLst>
          </p:cNvPr>
          <p:cNvPicPr>
            <a:picLocks noChangeAspect="1"/>
          </p:cNvPicPr>
          <p:nvPr/>
        </p:nvPicPr>
        <p:blipFill rotWithShape="1">
          <a:blip r:embed="rId2"/>
          <a:srcRect l="26538" r="5113" b="1"/>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2"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16993DD-6B62-0839-C81C-CE507E8FEC3C}"/>
              </a:ext>
            </a:extLst>
          </p:cNvPr>
          <p:cNvGraphicFramePr>
            <a:graphicFrameLocks noGrp="1"/>
          </p:cNvGraphicFramePr>
          <p:nvPr>
            <p:ph idx="1"/>
            <p:extLst>
              <p:ext uri="{D42A27DB-BD31-4B8C-83A1-F6EECF244321}">
                <p14:modId xmlns:p14="http://schemas.microsoft.com/office/powerpoint/2010/main" val="2534674947"/>
              </p:ext>
            </p:extLst>
          </p:nvPr>
        </p:nvGraphicFramePr>
        <p:xfrm>
          <a:off x="416274" y="587516"/>
          <a:ext cx="6227177" cy="5589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860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8" name="Freeform: Shape 205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7BD9101E-CA76-313D-617D-FABA3A9AE2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419750"/>
            <a:ext cx="4777381" cy="38457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2069" name="Arc 206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CA71CE-C4B9-E733-C809-BF84659D7D01}"/>
              </a:ext>
            </a:extLst>
          </p:cNvPr>
          <p:cNvSpPr>
            <a:spLocks noGrp="1"/>
          </p:cNvSpPr>
          <p:nvPr>
            <p:ph type="title"/>
          </p:nvPr>
        </p:nvSpPr>
        <p:spPr>
          <a:xfrm>
            <a:off x="838201" y="479493"/>
            <a:ext cx="5257800" cy="1325563"/>
          </a:xfrm>
        </p:spPr>
        <p:txBody>
          <a:bodyPr>
            <a:normAutofit/>
          </a:bodyPr>
          <a:lstStyle/>
          <a:p>
            <a:r>
              <a:rPr lang="en-TR" dirty="0"/>
              <a:t>Results</a:t>
            </a:r>
          </a:p>
        </p:txBody>
      </p:sp>
      <p:sp>
        <p:nvSpPr>
          <p:cNvPr id="3" name="Content Placeholder 2">
            <a:extLst>
              <a:ext uri="{FF2B5EF4-FFF2-40B4-BE49-F238E27FC236}">
                <a16:creationId xmlns:a16="http://schemas.microsoft.com/office/drawing/2014/main" id="{8ABF7EDD-D48E-1440-7871-3372CF51FCA7}"/>
              </a:ext>
            </a:extLst>
          </p:cNvPr>
          <p:cNvSpPr>
            <a:spLocks noGrp="1"/>
          </p:cNvSpPr>
          <p:nvPr>
            <p:ph idx="1"/>
          </p:nvPr>
        </p:nvSpPr>
        <p:spPr>
          <a:xfrm>
            <a:off x="838201" y="1984443"/>
            <a:ext cx="5257800" cy="4192520"/>
          </a:xfrm>
        </p:spPr>
        <p:txBody>
          <a:bodyPr>
            <a:normAutofit/>
          </a:bodyPr>
          <a:lstStyle/>
          <a:p>
            <a:r>
              <a:rPr lang="en-US" b="1" i="1" u="none" strike="noStrike" dirty="0">
                <a:effectLst/>
                <a:latin typeface="+mj-lt"/>
              </a:rPr>
              <a:t> For every one-unit increase in social support, the predicted happiness score increases by approximately 1.1477.</a:t>
            </a:r>
          </a:p>
          <a:p>
            <a:r>
              <a:rPr lang="en-US" b="1" i="1" dirty="0">
                <a:latin typeface="+mj-lt"/>
              </a:rPr>
              <a:t>H1 is accepted, there is a significant association between happiness scores and social support level in a country. </a:t>
            </a:r>
            <a:endParaRPr lang="en-TR" dirty="0">
              <a:latin typeface="+mj-lt"/>
            </a:endParaRPr>
          </a:p>
        </p:txBody>
      </p:sp>
    </p:spTree>
    <p:extLst>
      <p:ext uri="{BB962C8B-B14F-4D97-AF65-F5344CB8AC3E}">
        <p14:creationId xmlns:p14="http://schemas.microsoft.com/office/powerpoint/2010/main" val="1933849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3224A-D13C-FF69-68E3-792829430424}"/>
              </a:ext>
            </a:extLst>
          </p:cNvPr>
          <p:cNvSpPr>
            <a:spLocks noGrp="1"/>
          </p:cNvSpPr>
          <p:nvPr>
            <p:ph type="title"/>
          </p:nvPr>
        </p:nvSpPr>
        <p:spPr>
          <a:xfrm>
            <a:off x="838200" y="365125"/>
            <a:ext cx="10515600" cy="1325563"/>
          </a:xfrm>
        </p:spPr>
        <p:txBody>
          <a:bodyPr>
            <a:normAutofit/>
          </a:bodyPr>
          <a:lstStyle/>
          <a:p>
            <a:r>
              <a:rPr lang="en-US" sz="5400" dirty="0"/>
              <a:t>A</a:t>
            </a:r>
            <a:r>
              <a:rPr lang="en-TR" sz="5400" dirty="0"/>
              <a:t>nalysis 3: other factors included </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243E047-9CDE-97D5-A975-54F671D3100B}"/>
              </a:ext>
            </a:extLst>
          </p:cNvPr>
          <p:cNvGraphicFramePr>
            <a:graphicFrameLocks noGrp="1"/>
          </p:cNvGraphicFramePr>
          <p:nvPr>
            <p:ph idx="1"/>
            <p:extLst>
              <p:ext uri="{D42A27DB-BD31-4B8C-83A1-F6EECF244321}">
                <p14:modId xmlns:p14="http://schemas.microsoft.com/office/powerpoint/2010/main" val="414074549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86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Vibrant green forest">
            <a:extLst>
              <a:ext uri="{FF2B5EF4-FFF2-40B4-BE49-F238E27FC236}">
                <a16:creationId xmlns:a16="http://schemas.microsoft.com/office/drawing/2014/main" id="{98769CE7-0BAC-371F-F731-75E4FCF5FDDD}"/>
              </a:ext>
            </a:extLst>
          </p:cNvPr>
          <p:cNvPicPr>
            <a:picLocks noChangeAspect="1"/>
          </p:cNvPicPr>
          <p:nvPr/>
        </p:nvPicPr>
        <p:blipFill rotWithShape="1">
          <a:blip r:embed="rId2"/>
          <a:srcRect l="21169" r="26172" b="-2"/>
          <a:stretch/>
        </p:blipFill>
        <p:spPr>
          <a:xfrm>
            <a:off x="-1" y="-2"/>
            <a:ext cx="4896854" cy="6858002"/>
          </a:xfrm>
          <a:prstGeom prst="rect">
            <a:avLst/>
          </a:prstGeom>
        </p:spPr>
      </p:pic>
      <p:sp useBgFill="1">
        <p:nvSpPr>
          <p:cNvPr id="25" name="Rectangle 2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EACA546-9782-6EE0-C0F5-27F699C9FF88}"/>
              </a:ext>
            </a:extLst>
          </p:cNvPr>
          <p:cNvSpPr>
            <a:spLocks noGrp="1"/>
          </p:cNvSpPr>
          <p:nvPr>
            <p:ph idx="1"/>
          </p:nvPr>
        </p:nvSpPr>
        <p:spPr>
          <a:xfrm>
            <a:off x="5113421" y="414338"/>
            <a:ext cx="6930190" cy="5825740"/>
          </a:xfrm>
        </p:spPr>
        <p:txBody>
          <a:bodyPr anchor="ctr">
            <a:normAutofit fontScale="92500" lnSpcReduction="20000"/>
          </a:bodyPr>
          <a:lstStyle/>
          <a:p>
            <a:pPr rtl="0">
              <a:spcBef>
                <a:spcPts val="1200"/>
              </a:spcBef>
              <a:spcAft>
                <a:spcPts val="1200"/>
              </a:spcAft>
            </a:pPr>
            <a:r>
              <a:rPr lang="en-US" sz="1600" b="0" i="0" u="none" strike="noStrike" dirty="0">
                <a:effectLst/>
                <a:latin typeface="+mj-lt"/>
              </a:rPr>
              <a:t>R^2 Score on Testing Set (Random Forest with multiple variables): 0.7474060993836442</a:t>
            </a:r>
            <a:endParaRPr lang="en-US" sz="1600" b="0" dirty="0">
              <a:effectLst/>
              <a:latin typeface="+mj-lt"/>
            </a:endParaRPr>
          </a:p>
          <a:p>
            <a:pPr rtl="0">
              <a:spcBef>
                <a:spcPts val="1200"/>
              </a:spcBef>
              <a:spcAft>
                <a:spcPts val="1200"/>
              </a:spcAft>
            </a:pPr>
            <a:r>
              <a:rPr lang="en-US" sz="1600" b="0" i="0" u="none" strike="noStrike" dirty="0">
                <a:effectLst/>
                <a:latin typeface="+mj-lt"/>
              </a:rPr>
              <a:t>The R² score indicates the proportion of the variance in the dependent variable (happiness score) that is predictable from the independent variables using the Random Forest model.</a:t>
            </a:r>
            <a:endParaRPr lang="en-US" sz="1600" b="0" dirty="0">
              <a:effectLst/>
              <a:latin typeface="+mj-lt"/>
            </a:endParaRPr>
          </a:p>
          <a:p>
            <a:pPr rtl="0">
              <a:spcBef>
                <a:spcPts val="1200"/>
              </a:spcBef>
              <a:spcAft>
                <a:spcPts val="1200"/>
              </a:spcAft>
            </a:pPr>
            <a:r>
              <a:rPr lang="en-US" sz="1600" b="0" i="0" u="none" strike="noStrike" dirty="0">
                <a:effectLst/>
                <a:latin typeface="+mj-lt"/>
              </a:rPr>
              <a:t>An R² score of approximately 0.747 means that 74.7% of the variance in the happiness score is explained by the predictors included in the model. This suggests a strong relationship between the predictors and the happiness score, and indicates that the Random Forest model has a good fit.</a:t>
            </a:r>
          </a:p>
          <a:p>
            <a:pPr rtl="0">
              <a:spcBef>
                <a:spcPts val="1200"/>
              </a:spcBef>
              <a:spcAft>
                <a:spcPts val="1200"/>
              </a:spcAft>
            </a:pPr>
            <a:br>
              <a:rPr lang="en-US" sz="1600" b="0" dirty="0">
                <a:effectLst/>
                <a:latin typeface="+mj-lt"/>
              </a:rPr>
            </a:br>
            <a:r>
              <a:rPr lang="en-US" sz="1600" b="0" i="0" u="none" strike="noStrike" dirty="0">
                <a:effectLst/>
                <a:latin typeface="+mj-lt"/>
              </a:rPr>
              <a:t>Feature </a:t>
            </a:r>
            <a:r>
              <a:rPr lang="en-US" sz="1600" b="0" i="0" u="none" strike="noStrike" dirty="0" err="1">
                <a:effectLst/>
                <a:latin typeface="+mj-lt"/>
              </a:rPr>
              <a:t>Importances</a:t>
            </a:r>
            <a:r>
              <a:rPr lang="en-US" sz="1600" b="0" i="0" u="none" strike="noStrike" dirty="0">
                <a:effectLst/>
                <a:latin typeface="+mj-lt"/>
              </a:rPr>
              <a:t>: [0.00204356 0.12089449 0.48371644 0.24985969 0.06996415 0.0464603 0.02706136]</a:t>
            </a:r>
            <a:endParaRPr lang="en-US" sz="1600" b="0" dirty="0">
              <a:effectLst/>
              <a:latin typeface="+mj-lt"/>
            </a:endParaRPr>
          </a:p>
          <a:p>
            <a:pPr rtl="0">
              <a:spcBef>
                <a:spcPts val="1200"/>
              </a:spcBef>
              <a:spcAft>
                <a:spcPts val="1200"/>
              </a:spcAft>
            </a:pPr>
            <a:r>
              <a:rPr lang="en-US" sz="1600" b="1" i="0" u="none" strike="noStrike" dirty="0">
                <a:effectLst/>
                <a:latin typeface="+mj-lt"/>
              </a:rPr>
              <a:t>The coefficient for </a:t>
            </a:r>
            <a:r>
              <a:rPr lang="en-US" sz="1600" b="1" i="0" u="none" strike="noStrike" dirty="0" err="1">
                <a:effectLst/>
                <a:latin typeface="+mj-lt"/>
              </a:rPr>
              <a:t>Is_Europe</a:t>
            </a:r>
            <a:r>
              <a:rPr lang="en-US" sz="1600" b="1" i="0" u="none" strike="noStrike" dirty="0">
                <a:effectLst/>
                <a:latin typeface="+mj-lt"/>
              </a:rPr>
              <a:t> is approximately 0.235.</a:t>
            </a:r>
            <a:endParaRPr lang="en-US" sz="1600" b="1" dirty="0">
              <a:effectLst/>
              <a:latin typeface="+mj-lt"/>
            </a:endParaRPr>
          </a:p>
          <a:p>
            <a:pPr rtl="0">
              <a:spcBef>
                <a:spcPts val="1200"/>
              </a:spcBef>
              <a:spcAft>
                <a:spcPts val="1200"/>
              </a:spcAft>
            </a:pPr>
            <a:r>
              <a:rPr lang="en-US" sz="1600" b="0" i="0" u="none" strike="noStrike" dirty="0">
                <a:effectLst/>
                <a:latin typeface="+mj-lt"/>
              </a:rPr>
              <a:t>This coefficient represents the average change in the happiness score for countries in Europe compared to countries not in Europe, holding all other predictors constant.</a:t>
            </a:r>
            <a:endParaRPr lang="en-US" sz="1600" dirty="0">
              <a:latin typeface="+mj-lt"/>
            </a:endParaRPr>
          </a:p>
          <a:p>
            <a:pPr rtl="0">
              <a:spcBef>
                <a:spcPts val="1200"/>
              </a:spcBef>
              <a:spcAft>
                <a:spcPts val="1200"/>
              </a:spcAft>
            </a:pPr>
            <a:r>
              <a:rPr lang="en-US" sz="1600" b="0" i="0" u="none" strike="noStrike" dirty="0">
                <a:effectLst/>
                <a:latin typeface="+mj-lt"/>
              </a:rPr>
              <a:t>Mean Squared Error: 0.40162490559062575: The Mean Squared Error (MSE) measures the average squared difference between the actual and predicted values.</a:t>
            </a:r>
            <a:endParaRPr lang="en-US" sz="1600" dirty="0">
              <a:latin typeface="+mj-lt"/>
            </a:endParaRPr>
          </a:p>
          <a:p>
            <a:pPr rtl="0">
              <a:spcBef>
                <a:spcPts val="1200"/>
              </a:spcBef>
              <a:spcAft>
                <a:spcPts val="1200"/>
              </a:spcAft>
            </a:pPr>
            <a:r>
              <a:rPr lang="en-US" sz="1600" b="0" i="0" u="none" strike="noStrike" dirty="0">
                <a:effectLst/>
                <a:latin typeface="+mj-lt"/>
              </a:rPr>
              <a:t>An MSE of approximately 0.402 indicates that, on average, the squared differences between the actual happiness scores and the predicted scores by the Random Forest model are 0.402 units. Lower MSE values indicate better model performance.</a:t>
            </a:r>
            <a:endParaRPr lang="en-US" sz="1600" b="0" dirty="0">
              <a:effectLst/>
              <a:latin typeface="+mj-lt"/>
            </a:endParaRPr>
          </a:p>
          <a:p>
            <a:pPr marL="0" indent="0">
              <a:buNone/>
            </a:pPr>
            <a:endParaRPr lang="en-TR" sz="800" dirty="0">
              <a:latin typeface="+mj-lt"/>
            </a:endParaRPr>
          </a:p>
        </p:txBody>
      </p:sp>
    </p:spTree>
    <p:extLst>
      <p:ext uri="{BB962C8B-B14F-4D97-AF65-F5344CB8AC3E}">
        <p14:creationId xmlns:p14="http://schemas.microsoft.com/office/powerpoint/2010/main" val="57770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290" name="Picture 2">
            <a:extLst>
              <a:ext uri="{FF2B5EF4-FFF2-40B4-BE49-F238E27FC236}">
                <a16:creationId xmlns:a16="http://schemas.microsoft.com/office/drawing/2014/main" id="{8D5C17ED-C9E6-2BAC-4DAE-B15C4FF164A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80" b="429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347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2CA16F-B1D1-BBB0-60DC-33F366E969D0}"/>
              </a:ext>
            </a:extLst>
          </p:cNvPr>
          <p:cNvPicPr>
            <a:picLocks noChangeAspect="1"/>
          </p:cNvPicPr>
          <p:nvPr/>
        </p:nvPicPr>
        <p:blipFill rotWithShape="1">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AC88234-32CF-4B80-77A3-AE0E54800858}"/>
              </a:ext>
            </a:extLst>
          </p:cNvPr>
          <p:cNvGraphicFramePr>
            <a:graphicFrameLocks noGrp="1"/>
          </p:cNvGraphicFramePr>
          <p:nvPr>
            <p:ph idx="1"/>
            <p:extLst>
              <p:ext uri="{D42A27DB-BD31-4B8C-83A1-F6EECF244321}">
                <p14:modId xmlns:p14="http://schemas.microsoft.com/office/powerpoint/2010/main" val="3888621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2761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BCF063F3-09B4-41F5-3CCE-F3C9260561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29995"/>
            <a:ext cx="10905066" cy="539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848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4F2640D-E2BE-836A-9C95-7419316F25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4019" y="643466"/>
            <a:ext cx="9323962"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91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dots&#10;&#10;Description automatically generated">
            <a:extLst>
              <a:ext uri="{FF2B5EF4-FFF2-40B4-BE49-F238E27FC236}">
                <a16:creationId xmlns:a16="http://schemas.microsoft.com/office/drawing/2014/main" id="{DAD760CA-DEB6-A35B-8A0E-E67D5F2E0A1A}"/>
              </a:ext>
            </a:extLst>
          </p:cNvPr>
          <p:cNvPicPr>
            <a:picLocks noGrp="1" noChangeAspect="1"/>
          </p:cNvPicPr>
          <p:nvPr>
            <p:ph idx="1"/>
          </p:nvPr>
        </p:nvPicPr>
        <p:blipFill>
          <a:blip r:embed="rId2"/>
          <a:stretch>
            <a:fillRect/>
          </a:stretch>
        </p:blipFill>
        <p:spPr>
          <a:xfrm>
            <a:off x="2715943" y="1416551"/>
            <a:ext cx="6760114" cy="4351338"/>
          </a:xfrm>
        </p:spPr>
      </p:pic>
    </p:spTree>
    <p:extLst>
      <p:ext uri="{BB962C8B-B14F-4D97-AF65-F5344CB8AC3E}">
        <p14:creationId xmlns:p14="http://schemas.microsoft.com/office/powerpoint/2010/main" val="62982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90D28D-54B9-F6E6-9AE1-6038C3F3F631}"/>
              </a:ext>
            </a:extLst>
          </p:cNvPr>
          <p:cNvSpPr>
            <a:spLocks noGrp="1"/>
          </p:cNvSpPr>
          <p:nvPr>
            <p:ph type="title"/>
          </p:nvPr>
        </p:nvSpPr>
        <p:spPr>
          <a:xfrm>
            <a:off x="838200" y="365125"/>
            <a:ext cx="10515600" cy="1325563"/>
          </a:xfrm>
        </p:spPr>
        <p:txBody>
          <a:bodyPr>
            <a:normAutofit/>
          </a:bodyPr>
          <a:lstStyle/>
          <a:p>
            <a:pPr algn="ctr"/>
            <a:r>
              <a:rPr lang="en-TR" dirty="0"/>
              <a:t>Model Evaluation</a:t>
            </a:r>
            <a:endParaRPr lang="en-TR"/>
          </a:p>
        </p:txBody>
      </p:sp>
      <p:graphicFrame>
        <p:nvGraphicFramePr>
          <p:cNvPr id="26" name="Content Placeholder 2">
            <a:extLst>
              <a:ext uri="{FF2B5EF4-FFF2-40B4-BE49-F238E27FC236}">
                <a16:creationId xmlns:a16="http://schemas.microsoft.com/office/drawing/2014/main" id="{4E619002-1EF0-BA59-B619-CC138A742A34}"/>
              </a:ext>
            </a:extLst>
          </p:cNvPr>
          <p:cNvGraphicFramePr>
            <a:graphicFrameLocks noGrp="1"/>
          </p:cNvGraphicFramePr>
          <p:nvPr>
            <p:ph idx="1"/>
            <p:extLst>
              <p:ext uri="{D42A27DB-BD31-4B8C-83A1-F6EECF244321}">
                <p14:modId xmlns:p14="http://schemas.microsoft.com/office/powerpoint/2010/main" val="9097843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530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12AC0387-9E9D-792E-6019-BEE0711DA7D2}"/>
              </a:ext>
            </a:extLst>
          </p:cNvPr>
          <p:cNvGraphicFramePr>
            <a:graphicFrameLocks noGrp="1"/>
          </p:cNvGraphicFramePr>
          <p:nvPr>
            <p:ph idx="1"/>
            <p:extLst>
              <p:ext uri="{D42A27DB-BD31-4B8C-83A1-F6EECF244321}">
                <p14:modId xmlns:p14="http://schemas.microsoft.com/office/powerpoint/2010/main" val="3200831621"/>
              </p:ext>
            </p:extLst>
          </p:nvPr>
        </p:nvGraphicFramePr>
        <p:xfrm>
          <a:off x="838200" y="2184158"/>
          <a:ext cx="105156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929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ine graph with blue dots&#10;&#10;Description automatically generated">
            <a:extLst>
              <a:ext uri="{FF2B5EF4-FFF2-40B4-BE49-F238E27FC236}">
                <a16:creationId xmlns:a16="http://schemas.microsoft.com/office/drawing/2014/main" id="{D3B6BB94-5740-9543-5A17-402B27FE1A42}"/>
              </a:ext>
            </a:extLst>
          </p:cNvPr>
          <p:cNvPicPr>
            <a:picLocks noChangeAspect="1"/>
          </p:cNvPicPr>
          <p:nvPr/>
        </p:nvPicPr>
        <p:blipFill>
          <a:blip r:embed="rId2"/>
          <a:stretch>
            <a:fillRect/>
          </a:stretch>
        </p:blipFill>
        <p:spPr>
          <a:xfrm>
            <a:off x="530021" y="1311443"/>
            <a:ext cx="5025548" cy="3987884"/>
          </a:xfrm>
          <a:prstGeom prst="rect">
            <a:avLst/>
          </a:prstGeom>
        </p:spPr>
      </p:pic>
      <p:pic>
        <p:nvPicPr>
          <p:cNvPr id="7" name="Picture 6" descr="A line graph with blue dots&#10;&#10;Description automatically generated">
            <a:extLst>
              <a:ext uri="{FF2B5EF4-FFF2-40B4-BE49-F238E27FC236}">
                <a16:creationId xmlns:a16="http://schemas.microsoft.com/office/drawing/2014/main" id="{35932F5B-671C-0633-6433-E460EF81FC72}"/>
              </a:ext>
            </a:extLst>
          </p:cNvPr>
          <p:cNvPicPr>
            <a:picLocks noChangeAspect="1"/>
          </p:cNvPicPr>
          <p:nvPr/>
        </p:nvPicPr>
        <p:blipFill>
          <a:blip r:embed="rId3"/>
          <a:stretch>
            <a:fillRect/>
          </a:stretch>
        </p:blipFill>
        <p:spPr>
          <a:xfrm>
            <a:off x="5854560" y="1263317"/>
            <a:ext cx="5178398" cy="4159697"/>
          </a:xfrm>
          <a:prstGeom prst="rect">
            <a:avLst/>
          </a:prstGeom>
        </p:spPr>
      </p:pic>
    </p:spTree>
    <p:extLst>
      <p:ext uri="{BB962C8B-B14F-4D97-AF65-F5344CB8AC3E}">
        <p14:creationId xmlns:p14="http://schemas.microsoft.com/office/powerpoint/2010/main" val="319353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ine graph with blue dots&#10;&#10;Description automatically generated">
            <a:extLst>
              <a:ext uri="{FF2B5EF4-FFF2-40B4-BE49-F238E27FC236}">
                <a16:creationId xmlns:a16="http://schemas.microsoft.com/office/drawing/2014/main" id="{16C6C0E2-C813-5A76-DF81-F1D15CDE6A25}"/>
              </a:ext>
            </a:extLst>
          </p:cNvPr>
          <p:cNvPicPr>
            <a:picLocks noChangeAspect="1"/>
          </p:cNvPicPr>
          <p:nvPr/>
        </p:nvPicPr>
        <p:blipFill>
          <a:blip r:embed="rId2"/>
          <a:stretch>
            <a:fillRect/>
          </a:stretch>
        </p:blipFill>
        <p:spPr>
          <a:xfrm>
            <a:off x="787350" y="163401"/>
            <a:ext cx="4065338" cy="3265599"/>
          </a:xfrm>
          <a:prstGeom prst="rect">
            <a:avLst/>
          </a:prstGeom>
        </p:spPr>
      </p:pic>
      <p:pic>
        <p:nvPicPr>
          <p:cNvPr id="10" name="Picture 9" descr="A line with blue dots&#10;&#10;Description automatically generated">
            <a:extLst>
              <a:ext uri="{FF2B5EF4-FFF2-40B4-BE49-F238E27FC236}">
                <a16:creationId xmlns:a16="http://schemas.microsoft.com/office/drawing/2014/main" id="{C60DFFED-5738-602D-3817-211949276755}"/>
              </a:ext>
            </a:extLst>
          </p:cNvPr>
          <p:cNvPicPr>
            <a:picLocks noChangeAspect="1"/>
          </p:cNvPicPr>
          <p:nvPr/>
        </p:nvPicPr>
        <p:blipFill>
          <a:blip r:embed="rId3"/>
          <a:stretch>
            <a:fillRect/>
          </a:stretch>
        </p:blipFill>
        <p:spPr>
          <a:xfrm>
            <a:off x="6874622" y="3496241"/>
            <a:ext cx="4185048" cy="3361760"/>
          </a:xfrm>
          <a:prstGeom prst="rect">
            <a:avLst/>
          </a:prstGeom>
        </p:spPr>
      </p:pic>
      <p:pic>
        <p:nvPicPr>
          <p:cNvPr id="12" name="Picture 11" descr="A line graph with blue dots&#10;&#10;Description automatically generated">
            <a:extLst>
              <a:ext uri="{FF2B5EF4-FFF2-40B4-BE49-F238E27FC236}">
                <a16:creationId xmlns:a16="http://schemas.microsoft.com/office/drawing/2014/main" id="{A38660AA-0AFF-B789-CA8B-7ED32047760B}"/>
              </a:ext>
            </a:extLst>
          </p:cNvPr>
          <p:cNvPicPr>
            <a:picLocks noChangeAspect="1"/>
          </p:cNvPicPr>
          <p:nvPr/>
        </p:nvPicPr>
        <p:blipFill>
          <a:blip r:embed="rId4"/>
          <a:stretch>
            <a:fillRect/>
          </a:stretch>
        </p:blipFill>
        <p:spPr>
          <a:xfrm>
            <a:off x="6874622" y="230641"/>
            <a:ext cx="4065339" cy="3265600"/>
          </a:xfrm>
          <a:prstGeom prst="rect">
            <a:avLst/>
          </a:prstGeom>
        </p:spPr>
      </p:pic>
      <p:pic>
        <p:nvPicPr>
          <p:cNvPr id="14" name="Picture 13" descr="A graph with blue dots and a black line&#10;&#10;Description automatically generated">
            <a:extLst>
              <a:ext uri="{FF2B5EF4-FFF2-40B4-BE49-F238E27FC236}">
                <a16:creationId xmlns:a16="http://schemas.microsoft.com/office/drawing/2014/main" id="{36DE9C89-AC67-F6CB-1DB3-2D7B1A4E8C21}"/>
              </a:ext>
            </a:extLst>
          </p:cNvPr>
          <p:cNvPicPr>
            <a:picLocks noChangeAspect="1"/>
          </p:cNvPicPr>
          <p:nvPr/>
        </p:nvPicPr>
        <p:blipFill>
          <a:blip r:embed="rId5"/>
          <a:stretch>
            <a:fillRect/>
          </a:stretch>
        </p:blipFill>
        <p:spPr>
          <a:xfrm>
            <a:off x="787351" y="3592401"/>
            <a:ext cx="4065337" cy="3265599"/>
          </a:xfrm>
          <a:prstGeom prst="rect">
            <a:avLst/>
          </a:prstGeom>
        </p:spPr>
      </p:pic>
    </p:spTree>
    <p:extLst>
      <p:ext uri="{BB962C8B-B14F-4D97-AF65-F5344CB8AC3E}">
        <p14:creationId xmlns:p14="http://schemas.microsoft.com/office/powerpoint/2010/main" val="181652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8EFAD7-E05E-36F9-0CEF-6C48B8112EE8}"/>
              </a:ext>
            </a:extLst>
          </p:cNvPr>
          <p:cNvSpPr>
            <a:spLocks noGrp="1"/>
          </p:cNvSpPr>
          <p:nvPr>
            <p:ph idx="1"/>
          </p:nvPr>
        </p:nvSpPr>
        <p:spPr>
          <a:xfrm>
            <a:off x="838200" y="1825625"/>
            <a:ext cx="10515600" cy="4351338"/>
          </a:xfrm>
        </p:spPr>
        <p:txBody>
          <a:bodyPr>
            <a:normAutofit/>
          </a:bodyPr>
          <a:lstStyle/>
          <a:p>
            <a:pPr rtl="0">
              <a:spcBef>
                <a:spcPts val="1400"/>
              </a:spcBef>
              <a:spcAft>
                <a:spcPts val="400"/>
              </a:spcAft>
            </a:pPr>
            <a:r>
              <a:rPr lang="en-US" sz="2400" b="1" i="0" u="none" strike="noStrike" dirty="0">
                <a:effectLst/>
                <a:latin typeface="+mj-lt"/>
              </a:rPr>
              <a:t>OLS Regression Results</a:t>
            </a:r>
            <a:endParaRPr lang="en-US" sz="2400" b="1" dirty="0">
              <a:effectLst/>
              <a:latin typeface="+mj-lt"/>
            </a:endParaRPr>
          </a:p>
          <a:p>
            <a:pPr rtl="0" fontAlgn="base">
              <a:spcBef>
                <a:spcPts val="1200"/>
              </a:spcBef>
              <a:spcAft>
                <a:spcPts val="1200"/>
              </a:spcAft>
              <a:buFont typeface="Arial" panose="020B0604020202020204" pitchFamily="34" charset="0"/>
              <a:buChar char="•"/>
            </a:pPr>
            <a:r>
              <a:rPr lang="en-US" sz="2400" b="0" i="0" u="none" strike="noStrike" dirty="0">
                <a:effectLst/>
                <a:latin typeface="+mj-lt"/>
              </a:rPr>
              <a:t>The R² value of 0.791 comes from an OLS regression performed on the entire dataset using the </a:t>
            </a:r>
            <a:r>
              <a:rPr lang="en-US" sz="2400" b="0" i="0" u="none" strike="noStrike" dirty="0" err="1">
                <a:effectLst/>
                <a:latin typeface="+mj-lt"/>
              </a:rPr>
              <a:t>statsmodel</a:t>
            </a:r>
            <a:r>
              <a:rPr lang="en-US" sz="2400" b="0" i="0" u="none" strike="noStrike" dirty="0">
                <a:effectLst/>
                <a:latin typeface="+mj-lt"/>
              </a:rPr>
              <a:t> library. This value represents how well the model fits the entire dataset without separating it into training and testing sets.</a:t>
            </a:r>
          </a:p>
          <a:p>
            <a:pPr rtl="0">
              <a:spcBef>
                <a:spcPts val="1200"/>
              </a:spcBef>
              <a:spcAft>
                <a:spcPts val="1200"/>
              </a:spcAft>
            </a:pPr>
            <a:r>
              <a:rPr lang="en-US" sz="2400" b="1" i="0" u="none" strike="noStrike" dirty="0">
                <a:effectLst/>
                <a:latin typeface="+mj-lt"/>
              </a:rPr>
              <a:t>Social support:</a:t>
            </a:r>
            <a:endParaRPr lang="en-US" sz="2400" b="0" dirty="0">
              <a:effectLst/>
              <a:latin typeface="+mj-lt"/>
            </a:endParaRPr>
          </a:p>
          <a:p>
            <a:pPr rtl="0" fontAlgn="base">
              <a:spcBef>
                <a:spcPts val="1200"/>
              </a:spcBef>
              <a:spcAft>
                <a:spcPts val="0"/>
              </a:spcAft>
              <a:buFont typeface="Arial" panose="020B0604020202020204" pitchFamily="34" charset="0"/>
              <a:buChar char="•"/>
            </a:pPr>
            <a:r>
              <a:rPr lang="en-US" sz="2400" b="1" i="0" u="none" strike="noStrike" dirty="0" err="1">
                <a:effectLst/>
                <a:latin typeface="+mj-lt"/>
              </a:rPr>
              <a:t>Coef</a:t>
            </a:r>
            <a:r>
              <a:rPr lang="en-US" sz="2400" b="1" i="0" u="none" strike="noStrike" dirty="0">
                <a:effectLst/>
                <a:latin typeface="+mj-lt"/>
              </a:rPr>
              <a:t>:</a:t>
            </a:r>
            <a:r>
              <a:rPr lang="en-US" sz="2400" b="0" i="0" u="none" strike="noStrike" dirty="0">
                <a:effectLst/>
                <a:latin typeface="+mj-lt"/>
              </a:rPr>
              <a:t> 1.1477</a:t>
            </a:r>
          </a:p>
          <a:p>
            <a:pPr rtl="0" fontAlgn="base">
              <a:spcBef>
                <a:spcPts val="0"/>
              </a:spcBef>
              <a:spcAft>
                <a:spcPts val="0"/>
              </a:spcAft>
              <a:buFont typeface="Arial" panose="020B0604020202020204" pitchFamily="34" charset="0"/>
              <a:buChar char="•"/>
            </a:pPr>
            <a:r>
              <a:rPr lang="en-US" sz="2400" b="1" i="0" u="none" strike="noStrike" dirty="0">
                <a:effectLst/>
                <a:latin typeface="+mj-lt"/>
              </a:rPr>
              <a:t>P-value:</a:t>
            </a:r>
            <a:r>
              <a:rPr lang="en-US" sz="2400" b="0" i="0" u="none" strike="noStrike" dirty="0">
                <a:effectLst/>
                <a:latin typeface="+mj-lt"/>
              </a:rPr>
              <a:t> 0.000</a:t>
            </a:r>
          </a:p>
          <a:p>
            <a:pPr rtl="0" fontAlgn="base">
              <a:spcBef>
                <a:spcPts val="0"/>
              </a:spcBef>
              <a:spcAft>
                <a:spcPts val="1200"/>
              </a:spcAft>
              <a:buFont typeface="Arial" panose="020B0604020202020204" pitchFamily="34" charset="0"/>
              <a:buChar char="•"/>
            </a:pPr>
            <a:r>
              <a:rPr lang="en-US" sz="2400" b="0" i="0" u="none" strike="noStrike" dirty="0">
                <a:effectLst/>
                <a:latin typeface="+mj-lt"/>
              </a:rPr>
              <a:t>Interpretation: A one-unit increase in social support is associated with an increase of approximately 1.1477 in the happiness score. This predictor is highly significant.</a:t>
            </a:r>
          </a:p>
          <a:p>
            <a:endParaRPr lang="en-TR" sz="2400" dirty="0">
              <a:latin typeface="+mj-lt"/>
            </a:endParaRPr>
          </a:p>
        </p:txBody>
      </p:sp>
    </p:spTree>
    <p:extLst>
      <p:ext uri="{BB962C8B-B14F-4D97-AF65-F5344CB8AC3E}">
        <p14:creationId xmlns:p14="http://schemas.microsoft.com/office/powerpoint/2010/main" val="2033101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2501</Words>
  <Application>Microsoft Macintosh PowerPoint</Application>
  <PresentationFormat>Widescreen</PresentationFormat>
  <Paragraphs>124</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SOCI354 FINAL PROJECT</vt:lpstr>
      <vt:lpstr>ANALYSIS 1: LINEAR REGRESSION: Happiness level in relation to social support level in the country  </vt:lpstr>
      <vt:lpstr>Results</vt:lpstr>
      <vt:lpstr>PowerPoint Presentation</vt:lpstr>
      <vt:lpstr>Model Evaluation</vt:lpstr>
      <vt:lpstr>PowerPoint Presentation</vt:lpstr>
      <vt:lpstr>PowerPoint Presentation</vt:lpstr>
      <vt:lpstr>PowerPoint Presentation</vt:lpstr>
      <vt:lpstr>PowerPoint Presentation</vt:lpstr>
      <vt:lpstr>Interpretation of the Plot </vt:lpstr>
      <vt:lpstr>Analysis 2 : LOGISTIC REGRESSION: Happiness level in relation to social support level  </vt:lpstr>
      <vt:lpstr>Result</vt:lpstr>
      <vt:lpstr>Model Evaluation</vt:lpstr>
      <vt:lpstr>PowerPoint Presentation</vt:lpstr>
      <vt:lpstr>PowerPoint Presentation</vt:lpstr>
      <vt:lpstr>PowerPoint Presentation</vt:lpstr>
      <vt:lpstr>PowerPoint Presentation</vt:lpstr>
      <vt:lpstr>PowerPoint Presentation</vt:lpstr>
      <vt:lpstr>Summary The model is statistically significant overall, as indicated by the LLR p-value. Key predictors such as GDP per capita, social support, and freedom to make life choices are significant and positively associated with the binary outcome. The relatively high pseudo R-squared value suggests that the model explains a good portion of the variability in the binary outcome. </vt:lpstr>
      <vt:lpstr>PowerPoint Presentation</vt:lpstr>
      <vt:lpstr>Analysis 3:Linear Regression: Happiness Levels in relation to Continent   Hypotheses: H0(2): There is no significant relationship between happiness scores and living in a country in Europe. H1(1): There is a significant relationship between happiness scores and living in a country in Europe. Living in Europe is associated with an increase in happiness scores compared to not living in Europe. </vt:lpstr>
      <vt:lpstr>Results: Since the coefficients are positive and not equal to zero, this suggests that there is evidence to support the alternative hypothesis (H1). Living in Europe is associated with a statistically significant increase in happiness scores compared to not living in Europe </vt:lpstr>
      <vt:lpstr>PowerPoint Presentation</vt:lpstr>
      <vt:lpstr>Model Evaluation</vt:lpstr>
      <vt:lpstr>PowerPoint Presentation</vt:lpstr>
      <vt:lpstr>PowerPoint Presentation</vt:lpstr>
      <vt:lpstr>PowerPoint Presentation</vt:lpstr>
      <vt:lpstr>Random forest modeling</vt:lpstr>
      <vt:lpstr>PowerPoint Presentation</vt:lpstr>
      <vt:lpstr>Analysis 3: other factors included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DILA GURER</dc:creator>
  <cp:lastModifiedBy>DILA GURER</cp:lastModifiedBy>
  <cp:revision>4</cp:revision>
  <dcterms:created xsi:type="dcterms:W3CDTF">2024-06-07T21:51:25Z</dcterms:created>
  <dcterms:modified xsi:type="dcterms:W3CDTF">2024-06-08T06:35:25Z</dcterms:modified>
</cp:coreProperties>
</file>