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</p:sldMasterIdLst>
  <p:notesMasterIdLst>
    <p:notesMasterId r:id="rId13"/>
  </p:notesMasterIdLst>
  <p:sldIdLst>
    <p:sldId id="256" r:id="rId2"/>
    <p:sldId id="263" r:id="rId3"/>
    <p:sldId id="266" r:id="rId4"/>
    <p:sldId id="267" r:id="rId5"/>
    <p:sldId id="265" r:id="rId6"/>
    <p:sldId id="273" r:id="rId7"/>
    <p:sldId id="274" r:id="rId8"/>
    <p:sldId id="275" r:id="rId9"/>
    <p:sldId id="276" r:id="rId10"/>
    <p:sldId id="277" r:id="rId11"/>
    <p:sldId id="261" r:id="rId12"/>
  </p:sldIdLst>
  <p:sldSz cx="12192000" cy="6858000"/>
  <p:notesSz cx="68580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522"/>
    <a:srgbClr val="BE510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53" autoAdjust="0"/>
    <p:restoredTop sz="89565" autoAdjust="0"/>
  </p:normalViewPr>
  <p:slideViewPr>
    <p:cSldViewPr snapToGrid="0">
      <p:cViewPr varScale="1">
        <p:scale>
          <a:sx n="81" d="100"/>
          <a:sy n="81" d="100"/>
        </p:scale>
        <p:origin x="366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5050"/>
    </p:cViewPr>
  </p:sorterViewPr>
  <p:notesViewPr>
    <p:cSldViewPr snapToGrid="0">
      <p:cViewPr varScale="1">
        <p:scale>
          <a:sx n="75" d="100"/>
          <a:sy n="75" d="100"/>
        </p:scale>
        <p:origin x="350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8130CE5-07E2-3344-92B6-95057E56FF34}" type="datetimeFigureOut">
              <a:rPr lang="es-ES"/>
              <a:pPr>
                <a:defRPr/>
              </a:pPr>
              <a:t>01/06/2018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73893"/>
            <a:ext cx="5486400" cy="366045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Editar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647EA902-091C-0242-A926-1BD07A64628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36375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tiva Opc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18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tiva Casa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41" y="0"/>
            <a:ext cx="12162282" cy="6857999"/>
          </a:xfrm>
          <a:prstGeom prst="rect">
            <a:avLst/>
          </a:prstGeo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23342" y="0"/>
            <a:ext cx="10515600" cy="7747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AG Rounded Std Light" charset="0"/>
                <a:ea typeface="VAG Rounded Std Light" charset="0"/>
                <a:cs typeface="VAG Rounded Std Light" charset="0"/>
              </a:defRPr>
            </a:lvl1pPr>
          </a:lstStyle>
          <a:p>
            <a:r>
              <a:rPr lang="es-ES_tradnl"/>
              <a:t>Clic para editar título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tiva Casa Ne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1" y="0"/>
            <a:ext cx="12158519" cy="6857999"/>
          </a:xfrm>
          <a:prstGeom prst="rect">
            <a:avLst/>
          </a:prstGeo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23342" y="0"/>
            <a:ext cx="10515600" cy="7747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AG Rounded Std Light" charset="0"/>
                <a:ea typeface="VAG Rounded Std Light" charset="0"/>
                <a:cs typeface="VAG Rounded Std Light" charset="0"/>
              </a:defRPr>
            </a:lvl1pPr>
          </a:lstStyle>
          <a:p>
            <a:r>
              <a:rPr lang="es-ES_tradnl"/>
              <a:t>Clic para editar título</a:t>
            </a:r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856"/>
            <a:ext cx="12158519" cy="6852289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tiva Casa Amar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03" y="3318"/>
            <a:ext cx="12150515" cy="6851364"/>
          </a:xfrm>
          <a:prstGeom prst="rect">
            <a:avLst/>
          </a:prstGeo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23342" y="0"/>
            <a:ext cx="10515600" cy="7747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AG Rounded Std Light" charset="0"/>
                <a:ea typeface="VAG Rounded Std Light" charset="0"/>
                <a:cs typeface="VAG Rounded Std Light" charset="0"/>
              </a:defRPr>
            </a:lvl1pPr>
          </a:lstStyle>
          <a:p>
            <a:r>
              <a:rPr lang="es-ES_tradnl"/>
              <a:t>Clic para editar título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tiva Casa 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" y="2122"/>
            <a:ext cx="12161121" cy="6853756"/>
          </a:xfrm>
          <a:prstGeom prst="rect">
            <a:avLst/>
          </a:prstGeo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23342" y="0"/>
            <a:ext cx="10515600" cy="7747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AG Rounded Std Light" charset="0"/>
                <a:ea typeface="VAG Rounded Std Light" charset="0"/>
                <a:cs typeface="VAG Rounded Std Light" charset="0"/>
              </a:defRPr>
            </a:lvl1pPr>
          </a:lstStyle>
          <a:p>
            <a:r>
              <a:rPr lang="es-ES_tradnl"/>
              <a:t>Clic para editar título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tiva Casa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B03929-A7B0-6C4D-984B-CE61D7DFC5AD}" type="datetimeFigureOut">
              <a:rPr lang="es-ES" smtClean="0"/>
              <a:pPr>
                <a:defRPr/>
              </a:pPr>
              <a:t>01/06/2018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8312D-05E9-674D-BE51-9174CBE53182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636"/>
            <a:ext cx="12158519" cy="6851364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 userDrawn="1"/>
        </p:nvSpPr>
        <p:spPr>
          <a:xfrm>
            <a:off x="823342" y="0"/>
            <a:ext cx="10515600" cy="774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VAG Rounded Std Light" charset="0"/>
                <a:ea typeface="VAG Rounded Std Light" charset="0"/>
                <a:cs typeface="VAG Rounded Std Light" charset="0"/>
              </a:defRPr>
            </a:lvl1pPr>
          </a:lstStyle>
          <a:p>
            <a:r>
              <a:rPr lang="es-ES_tradnl"/>
              <a:t>Clic para editar título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" y="6636"/>
            <a:ext cx="12150515" cy="685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9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tiva Árbol Aguamarin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" y="4514"/>
            <a:ext cx="12156877" cy="685136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3342" y="0"/>
            <a:ext cx="10515600" cy="7747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AG Rounded Std Light" charset="0"/>
                <a:ea typeface="VAG Rounded Std Light" charset="0"/>
                <a:cs typeface="VAG Rounded Std Light" charset="0"/>
              </a:defRPr>
            </a:lvl1pPr>
          </a:lstStyle>
          <a:p>
            <a:r>
              <a:rPr lang="es-ES_tradnl"/>
              <a:t>Clic para editar título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tiva Árbol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04" y="2122"/>
            <a:ext cx="12154755" cy="6853755"/>
          </a:xfrm>
          <a:prstGeom prst="rect">
            <a:avLst/>
          </a:prstGeo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23342" y="0"/>
            <a:ext cx="10515600" cy="7747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AG Rounded Std Light" charset="0"/>
                <a:ea typeface="VAG Rounded Std Light" charset="0"/>
                <a:cs typeface="VAG Rounded Std Light" charset="0"/>
              </a:defRPr>
            </a:lvl1pPr>
          </a:lstStyle>
          <a:p>
            <a:r>
              <a:rPr lang="es-ES_tradnl"/>
              <a:t>Clic para editar título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tiva Árbol Ne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22" y="3317"/>
            <a:ext cx="12156877" cy="6851364"/>
          </a:xfrm>
          <a:prstGeom prst="rect">
            <a:avLst/>
          </a:prstGeo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23342" y="0"/>
            <a:ext cx="10515600" cy="7747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AG Rounded Std Light" charset="0"/>
                <a:ea typeface="VAG Rounded Std Light" charset="0"/>
                <a:cs typeface="VAG Rounded Std Light" charset="0"/>
              </a:defRPr>
            </a:lvl1pPr>
          </a:lstStyle>
          <a:p>
            <a:r>
              <a:rPr lang="es-ES_tradnl"/>
              <a:t>Clic para editar título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tiva Árbol Amar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04" y="3318"/>
            <a:ext cx="12150513" cy="6851363"/>
          </a:xfrm>
          <a:prstGeom prst="rect">
            <a:avLst/>
          </a:prstGeo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23342" y="0"/>
            <a:ext cx="10515600" cy="7747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AG Rounded Std Light" charset="0"/>
                <a:ea typeface="VAG Rounded Std Light" charset="0"/>
                <a:cs typeface="VAG Rounded Std Light" charset="0"/>
              </a:defRPr>
            </a:lvl1pPr>
          </a:lstStyle>
          <a:p>
            <a:r>
              <a:rPr lang="es-ES_tradnl"/>
              <a:t>Clic para editar título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tiva Árbol 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3" y="4244"/>
            <a:ext cx="12149838" cy="6853755"/>
          </a:xfrm>
          <a:prstGeom prst="rect">
            <a:avLst/>
          </a:prstGeo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23342" y="0"/>
            <a:ext cx="10515600" cy="7747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AG Rounded Std Light" charset="0"/>
                <a:ea typeface="VAG Rounded Std Light" charset="0"/>
                <a:cs typeface="VAG Rounded Std Light" charset="0"/>
              </a:defRPr>
            </a:lvl1pPr>
          </a:lstStyle>
          <a:p>
            <a:r>
              <a:rPr lang="es-ES_tradnl"/>
              <a:t>Clic para editar título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83" y="0"/>
            <a:ext cx="12162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56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tiva Árbol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9" y="6636"/>
            <a:ext cx="12139242" cy="6851363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23342" y="0"/>
            <a:ext cx="10515600" cy="7747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AG Rounded Std Light" charset="0"/>
                <a:ea typeface="VAG Rounded Std Light" charset="0"/>
                <a:cs typeface="VAG Rounded Std Light" charset="0"/>
              </a:defRPr>
            </a:lvl1pPr>
          </a:lstStyle>
          <a:p>
            <a:r>
              <a:rPr lang="es-ES_tradnl" dirty="0"/>
              <a:t>Clic para editar título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tiva Gente Aguamarin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1" y="4514"/>
            <a:ext cx="12145599" cy="685136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3342" y="0"/>
            <a:ext cx="10515600" cy="7747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AG Rounded Std Light" charset="0"/>
                <a:ea typeface="VAG Rounded Std Light" charset="0"/>
                <a:cs typeface="VAG Rounded Std Light" charset="0"/>
              </a:defRPr>
            </a:lvl1pPr>
          </a:lstStyle>
          <a:p>
            <a:r>
              <a:rPr lang="es-ES_tradnl"/>
              <a:t>Clic para editar título</a:t>
            </a: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tiva Gente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42" y="2122"/>
            <a:ext cx="12143480" cy="6853754"/>
          </a:xfrm>
          <a:prstGeom prst="rect">
            <a:avLst/>
          </a:prstGeo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23342" y="0"/>
            <a:ext cx="10515600" cy="7747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AG Rounded Std Light" charset="0"/>
                <a:ea typeface="VAG Rounded Std Light" charset="0"/>
                <a:cs typeface="VAG Rounded Std Light" charset="0"/>
              </a:defRPr>
            </a:lvl1pPr>
          </a:lstStyle>
          <a:p>
            <a:r>
              <a:rPr lang="es-ES_tradnl"/>
              <a:t>Clic para editar título</a:t>
            </a: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tiva Gente Ne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61" y="3317"/>
            <a:ext cx="12145599" cy="6851363"/>
          </a:xfrm>
          <a:prstGeom prst="rect">
            <a:avLst/>
          </a:prstGeo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23342" y="0"/>
            <a:ext cx="10515600" cy="7747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AG Rounded Std Light" charset="0"/>
                <a:ea typeface="VAG Rounded Std Light" charset="0"/>
                <a:cs typeface="VAG Rounded Std Light" charset="0"/>
              </a:defRPr>
            </a:lvl1pPr>
          </a:lstStyle>
          <a:p>
            <a:r>
              <a:rPr lang="es-ES_tradnl"/>
              <a:t>Clic para editar título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tiva Gente Amar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39" y="3318"/>
            <a:ext cx="12139242" cy="6851362"/>
          </a:xfrm>
          <a:prstGeom prst="rect">
            <a:avLst/>
          </a:prstGeo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23342" y="0"/>
            <a:ext cx="10515600" cy="7747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AG Rounded Std Light" charset="0"/>
                <a:ea typeface="VAG Rounded Std Light" charset="0"/>
                <a:cs typeface="VAG Rounded Std Light" charset="0"/>
              </a:defRPr>
            </a:lvl1pPr>
          </a:lstStyle>
          <a:p>
            <a:r>
              <a:rPr lang="es-ES_tradnl"/>
              <a:t>Clic para editar título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tiva Gente 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3" y="4244"/>
            <a:ext cx="12149838" cy="6853754"/>
          </a:xfrm>
          <a:prstGeom prst="rect">
            <a:avLst/>
          </a:prstGeo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23342" y="0"/>
            <a:ext cx="10515600" cy="7747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AG Rounded Std Light" charset="0"/>
                <a:ea typeface="VAG Rounded Std Light" charset="0"/>
                <a:cs typeface="VAG Rounded Std Light" charset="0"/>
              </a:defRPr>
            </a:lvl1pPr>
          </a:lstStyle>
          <a:p>
            <a:r>
              <a:rPr lang="es-ES_tradnl"/>
              <a:t>Clic para editar título</a:t>
            </a: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tiva Gente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9" y="6636"/>
            <a:ext cx="12139242" cy="6851362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23342" y="0"/>
            <a:ext cx="10515600" cy="7747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AG Rounded Std Light" charset="0"/>
                <a:ea typeface="VAG Rounded Std Light" charset="0"/>
                <a:cs typeface="VAG Rounded Std Light" charset="0"/>
              </a:defRPr>
            </a:lvl1pPr>
          </a:lstStyle>
          <a:p>
            <a:r>
              <a:rPr lang="es-ES_tradnl" dirty="0"/>
              <a:t>Clic para editar título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c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 hasCustomPrompt="1"/>
          </p:nvPr>
        </p:nvSpPr>
        <p:spPr>
          <a:xfrm>
            <a:off x="774700" y="2282825"/>
            <a:ext cx="10515600" cy="13255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s-ES_tradnl" dirty="0"/>
              <a:t>Clic para agregar un cuadro o una imagen que no </a:t>
            </a:r>
            <a:r>
              <a:rPr lang="es-ES_tradnl"/>
              <a:t>necesite fondo</a:t>
            </a:r>
            <a:endParaRPr lang="es-ES_tradnl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tiva Sol Agua Mar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2" y="2854"/>
            <a:ext cx="12158521" cy="68522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3342" y="0"/>
            <a:ext cx="10515600" cy="7747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AG Rounded Std Light" charset="0"/>
                <a:ea typeface="VAG Rounded Std Light" charset="0"/>
                <a:cs typeface="VAG Rounded Std Light" charset="0"/>
              </a:defRPr>
            </a:lvl1pPr>
          </a:lstStyle>
          <a:p>
            <a:r>
              <a:rPr lang="es-ES_tradnl"/>
              <a:t>Clic para editar título</a:t>
            </a:r>
          </a:p>
        </p:txBody>
      </p:sp>
    </p:spTree>
    <p:extLst>
      <p:ext uri="{BB962C8B-B14F-4D97-AF65-F5344CB8AC3E}">
        <p14:creationId xmlns:p14="http://schemas.microsoft.com/office/powerpoint/2010/main" val="250865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tiva Sol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40" y="0"/>
            <a:ext cx="12162284" cy="6858000"/>
          </a:xfrm>
          <a:prstGeom prst="rect">
            <a:avLst/>
          </a:prstGeo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23342" y="0"/>
            <a:ext cx="10515600" cy="7747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AG Rounded Std Light" charset="0"/>
                <a:ea typeface="VAG Rounded Std Light" charset="0"/>
                <a:cs typeface="VAG Rounded Std Light" charset="0"/>
              </a:defRPr>
            </a:lvl1pPr>
          </a:lstStyle>
          <a:p>
            <a:r>
              <a:rPr lang="es-ES_tradnl"/>
              <a:t>Clic para editar título</a:t>
            </a:r>
          </a:p>
        </p:txBody>
      </p:sp>
    </p:spTree>
    <p:extLst>
      <p:ext uri="{BB962C8B-B14F-4D97-AF65-F5344CB8AC3E}">
        <p14:creationId xmlns:p14="http://schemas.microsoft.com/office/powerpoint/2010/main" val="272984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tiva Sol Ne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0" y="2854"/>
            <a:ext cx="12158521" cy="6852290"/>
          </a:xfrm>
          <a:prstGeom prst="rect">
            <a:avLst/>
          </a:prstGeo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23342" y="0"/>
            <a:ext cx="10515600" cy="7747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AG Rounded Std Light" charset="0"/>
                <a:ea typeface="VAG Rounded Std Light" charset="0"/>
                <a:cs typeface="VAG Rounded Std Light" charset="0"/>
              </a:defRPr>
            </a:lvl1pPr>
          </a:lstStyle>
          <a:p>
            <a:r>
              <a:rPr lang="es-ES_tradnl"/>
              <a:t>Clic para editar título</a:t>
            </a:r>
          </a:p>
        </p:txBody>
      </p:sp>
    </p:spTree>
    <p:extLst>
      <p:ext uri="{BB962C8B-B14F-4D97-AF65-F5344CB8AC3E}">
        <p14:creationId xmlns:p14="http://schemas.microsoft.com/office/powerpoint/2010/main" val="345505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tiva Sol 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0" y="1060"/>
            <a:ext cx="12158521" cy="6855878"/>
          </a:xfrm>
          <a:prstGeom prst="rect">
            <a:avLst/>
          </a:prstGeo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23342" y="0"/>
            <a:ext cx="10515600" cy="7747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AG Rounded Std Light" charset="0"/>
                <a:ea typeface="VAG Rounded Std Light" charset="0"/>
                <a:cs typeface="VAG Rounded Std Light" charset="0"/>
              </a:defRPr>
            </a:lvl1pPr>
          </a:lstStyle>
          <a:p>
            <a:r>
              <a:rPr lang="es-ES_tradnl"/>
              <a:t>Clic para editar título</a:t>
            </a:r>
          </a:p>
        </p:txBody>
      </p:sp>
    </p:spTree>
    <p:extLst>
      <p:ext uri="{BB962C8B-B14F-4D97-AF65-F5344CB8AC3E}">
        <p14:creationId xmlns:p14="http://schemas.microsoft.com/office/powerpoint/2010/main" val="85415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tiva Sol 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0" y="1659"/>
            <a:ext cx="12162764" cy="6854681"/>
          </a:xfrm>
          <a:prstGeom prst="rect">
            <a:avLst/>
          </a:prstGeo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23342" y="0"/>
            <a:ext cx="10515600" cy="7747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AG Rounded Std Light" charset="0"/>
                <a:ea typeface="VAG Rounded Std Light" charset="0"/>
                <a:cs typeface="VAG Rounded Std Light" charset="0"/>
              </a:defRPr>
            </a:lvl1pPr>
          </a:lstStyle>
          <a:p>
            <a:r>
              <a:rPr lang="es-ES_tradnl"/>
              <a:t>Clic para editar título</a:t>
            </a:r>
          </a:p>
        </p:txBody>
      </p:sp>
    </p:spTree>
    <p:extLst>
      <p:ext uri="{BB962C8B-B14F-4D97-AF65-F5344CB8AC3E}">
        <p14:creationId xmlns:p14="http://schemas.microsoft.com/office/powerpoint/2010/main" val="85415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tiva Sol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0" y="1060"/>
            <a:ext cx="12158521" cy="6855878"/>
          </a:xfrm>
          <a:prstGeom prst="rect">
            <a:avLst/>
          </a:prstGeo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23342" y="0"/>
            <a:ext cx="10515600" cy="7747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AG Rounded Std Light" charset="0"/>
                <a:ea typeface="VAG Rounded Std Light" charset="0"/>
                <a:cs typeface="VAG Rounded Std Light" charset="0"/>
              </a:defRPr>
            </a:lvl1pPr>
          </a:lstStyle>
          <a:p>
            <a:r>
              <a:rPr lang="es-ES_tradnl"/>
              <a:t>Clic para editar título</a:t>
            </a:r>
          </a:p>
        </p:txBody>
      </p:sp>
    </p:spTree>
    <p:extLst>
      <p:ext uri="{BB962C8B-B14F-4D97-AF65-F5344CB8AC3E}">
        <p14:creationId xmlns:p14="http://schemas.microsoft.com/office/powerpoint/2010/main" val="85415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tiva Casa Aguamar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2" y="5711"/>
            <a:ext cx="12158520" cy="685228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3342" y="0"/>
            <a:ext cx="10515600" cy="7747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AG Rounded Std Light" charset="0"/>
                <a:ea typeface="VAG Rounded Std Light" charset="0"/>
                <a:cs typeface="VAG Rounded Std Light" charset="0"/>
              </a:defRPr>
            </a:lvl1pPr>
          </a:lstStyle>
          <a:p>
            <a:r>
              <a:rPr lang="es-ES_tradnl"/>
              <a:t>Clic para editar título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B03929-A7B0-6C4D-984B-CE61D7DFC5AD}" type="datetimeFigureOut">
              <a:rPr lang="es-ES" smtClean="0"/>
              <a:pPr>
                <a:defRPr/>
              </a:pPr>
              <a:t>01/06/2018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A8312D-05E9-674D-BE51-9174CBE53182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703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55" r:id="rId14"/>
    <p:sldLayoutId id="2147483949" r:id="rId15"/>
    <p:sldLayoutId id="2147483950" r:id="rId16"/>
    <p:sldLayoutId id="2147483951" r:id="rId17"/>
    <p:sldLayoutId id="2147483952" r:id="rId18"/>
    <p:sldLayoutId id="2147483953" r:id="rId19"/>
    <p:sldLayoutId id="2147483954" r:id="rId20"/>
    <p:sldLayoutId id="2147483957" r:id="rId21"/>
    <p:sldLayoutId id="2147483958" r:id="rId22"/>
    <p:sldLayoutId id="2147483959" r:id="rId23"/>
    <p:sldLayoutId id="2147483960" r:id="rId24"/>
    <p:sldLayoutId id="2147483961" r:id="rId25"/>
    <p:sldLayoutId id="2147483962" r:id="rId26"/>
    <p:sldLayoutId id="2147483929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7" Type="http://schemas.openxmlformats.org/officeDocument/2006/relationships/image" Target="../media/image37.jpe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788899" y="3799787"/>
            <a:ext cx="83374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bg1"/>
                </a:solidFill>
                <a:latin typeface="VAG Rounded" pitchFamily="34" charset="0"/>
              </a:rPr>
              <a:t>Proyecto Social para la Generación de Confianza y Promoción de la Cultura de la Legalidad</a:t>
            </a:r>
          </a:p>
          <a:p>
            <a:endParaRPr lang="es-ES" sz="4400" dirty="0">
              <a:solidFill>
                <a:schemeClr val="bg1"/>
              </a:solidFill>
              <a:latin typeface="VAG Rounded Std Bold"/>
              <a:cs typeface="VAG Rounded Std Bold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404591" y="5795778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VAG Rounded Std Light"/>
                <a:cs typeface="VAG Rounded Std Light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329642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PENDIENTES/PROYECCIONES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A004051-8040-45F4-ABA5-882D30AB0A1F}"/>
              </a:ext>
            </a:extLst>
          </p:cNvPr>
          <p:cNvSpPr/>
          <p:nvPr/>
        </p:nvSpPr>
        <p:spPr>
          <a:xfrm>
            <a:off x="1107828" y="1376739"/>
            <a:ext cx="9739533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>
                <a:latin typeface="VAG Rounded" pitchFamily="34" charset="0"/>
              </a:rPr>
              <a:t>Realizar reunión con los ingenieros de perdidas para revisar zonas de intervención que se puedan vincular con los procesos ya iniciados y realizar articulaciones o alianzas.</a:t>
            </a:r>
          </a:p>
          <a:p>
            <a:pPr algn="just"/>
            <a:endParaRPr lang="es-ES" sz="2000" dirty="0">
              <a:latin typeface="VAG Rounded" pitchFamily="34" charset="0"/>
            </a:endParaRPr>
          </a:p>
          <a:p>
            <a:pPr algn="just"/>
            <a:r>
              <a:rPr lang="es-CO" sz="2000" dirty="0">
                <a:latin typeface="VAG Rounded" pitchFamily="34" charset="0"/>
              </a:rPr>
              <a:t> Realizar una evaluación del proceso que permite medir el alcance de las acciones, dando respuesta a la 4 fase de la estrategia de relacionamiento;  dar inicio al análisis del proceso a la luz de los indicadores empresariales, a fin de entregar insumos de pertinencia CHEC, estos insumos serán vinculados a la multimedia de generación de confianza.</a:t>
            </a:r>
          </a:p>
          <a:p>
            <a:pPr algn="just"/>
            <a:endParaRPr lang="es-CO" sz="2000" dirty="0">
              <a:latin typeface="VAG Rounded" pitchFamily="34" charset="0"/>
            </a:endParaRPr>
          </a:p>
          <a:p>
            <a:pPr algn="just"/>
            <a:r>
              <a:rPr lang="es-CO" sz="2000" dirty="0">
                <a:latin typeface="VAG Rounded" pitchFamily="34" charset="0"/>
              </a:rPr>
              <a:t>Definir la continuidad del acompañamiento al proyecto de Faroles</a:t>
            </a:r>
          </a:p>
          <a:p>
            <a:endParaRPr lang="es-CO" sz="2000" dirty="0">
              <a:latin typeface="VAG Rounded" pitchFamily="34" charset="0"/>
            </a:endParaRPr>
          </a:p>
          <a:p>
            <a:r>
              <a:rPr lang="es-CO" sz="2000" dirty="0">
                <a:latin typeface="VAG Rounded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es-CO" dirty="0"/>
          </a:p>
          <a:p>
            <a:endParaRPr lang="es-CO" dirty="0"/>
          </a:p>
          <a:p>
            <a:r>
              <a:rPr lang="es-CO" dirty="0">
                <a:solidFill>
                  <a:srgbClr val="FF0000"/>
                </a:solidFill>
              </a:rPr>
              <a:t> </a:t>
            </a:r>
          </a:p>
          <a:p>
            <a:endParaRPr lang="es-CO" dirty="0">
              <a:solidFill>
                <a:srgbClr val="FF0000"/>
              </a:solidFill>
            </a:endParaRPr>
          </a:p>
          <a:p>
            <a:endParaRPr lang="es-CO" dirty="0">
              <a:solidFill>
                <a:srgbClr val="FF0000"/>
              </a:solidFill>
            </a:endParaRPr>
          </a:p>
          <a:p>
            <a:endParaRPr lang="es-CO" dirty="0">
              <a:solidFill>
                <a:srgbClr val="FF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D34D94-1C4B-456E-AC70-28C56C0972F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342" y="1391754"/>
            <a:ext cx="284486" cy="35924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FBA5B1E-270C-48BA-B0E9-79D826A0749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488" y="2262057"/>
            <a:ext cx="253340" cy="29071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BA23D6C-AA97-43CE-B182-18AB6186AA3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368" y="3896380"/>
            <a:ext cx="238546" cy="27801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69F9481-CE13-493B-B9C8-23CCE60DA20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421" y="4555676"/>
            <a:ext cx="2798618" cy="185116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ADD980F-3EA2-47AB-A7B4-89F4FB20143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494" y="4490978"/>
            <a:ext cx="2468226" cy="185116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48B77DA-0C8D-4AF1-9F68-ADCC73BCB95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3" y="4490977"/>
            <a:ext cx="2874503" cy="191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4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792224" y="4856202"/>
            <a:ext cx="26904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6600" dirty="0">
                <a:solidFill>
                  <a:schemeClr val="bg1"/>
                </a:solidFill>
                <a:latin typeface="VAG Rounded Std Bold"/>
                <a:cs typeface="VAG Rounded Std Bold"/>
              </a:rPr>
              <a:t>Gracias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470" y="4400550"/>
            <a:ext cx="21209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6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616686" y="1372838"/>
            <a:ext cx="67218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000" dirty="0">
                <a:latin typeface="VAG Rounded" pitchFamily="34" charset="0"/>
              </a:rPr>
              <a:t>Es una iniciativa de CHEC grupo EPM que busca dar soporte y sostenibilidad a las acciones técnicas emprendidas por la empresa para la gestión de </a:t>
            </a:r>
            <a:r>
              <a:rPr lang="es-CO" sz="2000" b="1" dirty="0">
                <a:latin typeface="VAG Rounded" pitchFamily="34" charset="0"/>
              </a:rPr>
              <a:t>pérdidas no técnicas</a:t>
            </a:r>
            <a:r>
              <a:rPr lang="es-CO" sz="2000" dirty="0">
                <a:latin typeface="VAG Rounded" pitchFamily="34" charset="0"/>
              </a:rPr>
              <a:t>, desde </a:t>
            </a:r>
            <a:r>
              <a:rPr lang="es-CO" sz="2000" b="1" i="1" dirty="0">
                <a:latin typeface="VAG Rounded" pitchFamily="34" charset="0"/>
              </a:rPr>
              <a:t>procesos alternativos </a:t>
            </a:r>
            <a:r>
              <a:rPr lang="es-CO" sz="2000" dirty="0">
                <a:latin typeface="VAG Rounded" pitchFamily="34" charset="0"/>
              </a:rPr>
              <a:t>que impactan las formas de relacionamiento de los clientes, usuarios y comunidades con la infraestructura de la empresa.</a:t>
            </a:r>
            <a:endParaRPr lang="es-ES" sz="2000" b="1" dirty="0">
              <a:solidFill>
                <a:srgbClr val="00B050"/>
              </a:solidFill>
              <a:latin typeface="VAG Rounded" pitchFamily="34" charset="0"/>
            </a:endParaRPr>
          </a:p>
          <a:p>
            <a:pPr algn="just"/>
            <a:endParaRPr lang="es-ES" sz="2000" dirty="0">
              <a:solidFill>
                <a:schemeClr val="bg1"/>
              </a:solidFill>
              <a:latin typeface="VAG Rounded Std Bold"/>
              <a:cs typeface="VAG Rounded Std Bold"/>
            </a:endParaRPr>
          </a:p>
        </p:txBody>
      </p:sp>
      <p:pic>
        <p:nvPicPr>
          <p:cNvPr id="5" name="Picture 2" descr="C:\Users\user\Downloads\logo-generacion-png.png">
            <a:extLst>
              <a:ext uri="{FF2B5EF4-FFF2-40B4-BE49-F238E27FC236}">
                <a16:creationId xmlns:a16="http://schemas.microsoft.com/office/drawing/2014/main" id="{D74167AD-5956-448B-954B-B59722F70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2" y="5735769"/>
            <a:ext cx="920853" cy="92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EB297C0-CA6D-48CC-A372-A2F490CFCD5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761" y="5660472"/>
            <a:ext cx="1109414" cy="119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9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08649" y="295834"/>
            <a:ext cx="10515600" cy="7747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omfortaa" pitchFamily="34" charset="0"/>
              </a:rPr>
              <a:t>Hemos GENERADO CONFIANZA a partir de:</a:t>
            </a:r>
            <a:br>
              <a:rPr lang="es-ES" b="1" dirty="0">
                <a:latin typeface="Comfortaa" pitchFamily="34" charset="0"/>
              </a:rPr>
            </a:b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A8DFCFA-7117-4404-97E8-55818573346F}"/>
              </a:ext>
            </a:extLst>
          </p:cNvPr>
          <p:cNvSpPr/>
          <p:nvPr/>
        </p:nvSpPr>
        <p:spPr>
          <a:xfrm>
            <a:off x="740898" y="1536955"/>
            <a:ext cx="114511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b="1" dirty="0">
              <a:latin typeface="Comfortaa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s-ES" dirty="0">
                <a:latin typeface="Comfortaa" pitchFamily="34" charset="0"/>
              </a:rPr>
              <a:t>Vinculándonos a las iniciativas que lideran las organizaciones sociales de los  municipio en pro del mejoramiento de la calidad de vida de los ciudadanos.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s-ES" dirty="0">
                <a:latin typeface="Comfortaa" pitchFamily="34" charset="0"/>
              </a:rPr>
              <a:t>Generando vínculos y acercamiento constante entre las comunidades del municipio y la empresa CHEC.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s-ES" dirty="0">
                <a:latin typeface="Comfortaa" pitchFamily="34" charset="0"/>
              </a:rPr>
              <a:t>Asesorando a los líderes comunitarios y organizaciones en el desarrollo de acciones encaminadas a la construcción de territorios sostenibles.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s-ES" dirty="0">
                <a:latin typeface="Comfortaa" pitchFamily="34" charset="0"/>
              </a:rPr>
              <a:t>La participación activa en escenarios de relacionamiento interinstitucional e intersectorial, para la formulación y ejecución de programas y proyectos sociales.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s-ES" dirty="0">
                <a:latin typeface="Comfortaa" pitchFamily="34" charset="0"/>
              </a:rPr>
              <a:t>Logrando transformar la percepción de las comunidades de manera positiva frente a la empresa CHEC.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s-ES" dirty="0">
                <a:latin typeface="Comfortaa" pitchFamily="34" charset="0"/>
              </a:rPr>
              <a:t>Facilitando los recursos técnicos y humanos para que las comunidades formulen proyectos y realicen los procesos de gestión, como garantía de sostenibilidad.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s-ES" dirty="0">
                <a:latin typeface="Comfortaa" pitchFamily="34" charset="0"/>
              </a:rPr>
              <a:t>Generando Iniciativas de emprendimiento y auto-</a:t>
            </a:r>
            <a:r>
              <a:rPr lang="es-ES" dirty="0" err="1">
                <a:latin typeface="Comfortaa" pitchFamily="34" charset="0"/>
              </a:rPr>
              <a:t>sosteniblidad</a:t>
            </a:r>
            <a:r>
              <a:rPr lang="es-ES" dirty="0">
                <a:latin typeface="Comfortaa" pitchFamily="34" charset="0"/>
              </a:rPr>
              <a:t> de las iniciativas</a:t>
            </a:r>
          </a:p>
          <a:p>
            <a:pPr lvl="0"/>
            <a:endParaRPr lang="es-ES" dirty="0">
              <a:latin typeface="Comforta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63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345809" y="0"/>
            <a:ext cx="10515600" cy="774700"/>
          </a:xfrm>
        </p:spPr>
        <p:txBody>
          <a:bodyPr/>
          <a:lstStyle/>
          <a:p>
            <a:r>
              <a:rPr lang="es-ES" b="1" dirty="0">
                <a:latin typeface="Comfortaa" pitchFamily="34" charset="0"/>
              </a:rPr>
              <a:t>Hemos GENERADO CONFIANZA a partir de:</a:t>
            </a: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53CC4CD-9F07-4561-8D0F-E6062E90EB31}"/>
              </a:ext>
            </a:extLst>
          </p:cNvPr>
          <p:cNvSpPr/>
          <p:nvPr/>
        </p:nvSpPr>
        <p:spPr>
          <a:xfrm>
            <a:off x="1345809" y="1264314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Se ha logrado la consecución de recursos por medio de convocatorias con algunas organizaciones como estrategia de sostenibilidad y auto-gestión entre el 2016 – 2017 y 2018</a:t>
            </a:r>
          </a:p>
          <a:p>
            <a:r>
              <a:rPr lang="es-ES" b="1" dirty="0">
                <a:latin typeface="Arial" pitchFamily="34" charset="0"/>
                <a:cs typeface="Arial" pitchFamily="34" charset="0"/>
              </a:rPr>
              <a:t> -  Casa de la mujer (Iniciativa BIP) : 10.000.000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latin typeface="Arial" pitchFamily="34" charset="0"/>
                <a:cs typeface="Arial" pitchFamily="34" charset="0"/>
              </a:rPr>
              <a:t>Fundación Redes (Min Cultura): 19.000.000 (2017) – 15.000.000 (2018)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latin typeface="Arial" pitchFamily="34" charset="0"/>
                <a:cs typeface="Arial" pitchFamily="34" charset="0"/>
              </a:rPr>
              <a:t>Asociación Cimarrona (Min Cultura): 18.000.000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latin typeface="Arial" pitchFamily="34" charset="0"/>
                <a:cs typeface="Arial" pitchFamily="34" charset="0"/>
              </a:rPr>
              <a:t>Fundación Huellas de Vida (Min Cultura): 18.000.0000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latin typeface="Arial" pitchFamily="34" charset="0"/>
                <a:cs typeface="Arial" pitchFamily="34" charset="0"/>
              </a:rPr>
              <a:t>Fundación Huellas de vida (Premio cívico con el proyecto Tomas por la Vida): 7.000.000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latin typeface="Arial" pitchFamily="34" charset="0"/>
                <a:cs typeface="Arial" pitchFamily="34" charset="0"/>
              </a:rPr>
              <a:t>Fundación Afro del adulto Mayor(Caritas Canadá): 700.000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latin typeface="Arial" pitchFamily="34" charset="0"/>
                <a:cs typeface="Arial" pitchFamily="34" charset="0"/>
              </a:rPr>
              <a:t>Fundación Huellas de Vida (Iniciativa BIP) $10.000.000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latin typeface="Arial" pitchFamily="34" charset="0"/>
                <a:cs typeface="Arial" pitchFamily="34" charset="0"/>
              </a:rPr>
              <a:t>Fundación Huellas de Vida (Premio cívico con el proyecto Luces por la paz y la reconciliación) $10.000.000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latin typeface="Arial" pitchFamily="34" charset="0"/>
                <a:cs typeface="Arial" pitchFamily="34" charset="0"/>
              </a:rPr>
              <a:t>Proyecto Luces por la paz y la reconciliación</a:t>
            </a:r>
          </a:p>
          <a:p>
            <a:r>
              <a:rPr lang="es-ES" b="1" dirty="0">
                <a:latin typeface="Arial" pitchFamily="34" charset="0"/>
                <a:cs typeface="Arial" pitchFamily="34" charset="0"/>
              </a:rPr>
              <a:t>       2016: 16.500.000</a:t>
            </a:r>
          </a:p>
          <a:p>
            <a:r>
              <a:rPr lang="es-ES" b="1" dirty="0">
                <a:latin typeface="Arial" pitchFamily="34" charset="0"/>
                <a:cs typeface="Arial" pitchFamily="34" charset="0"/>
              </a:rPr>
              <a:t>       2017: 18.200.000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latin typeface="Arial" pitchFamily="34" charset="0"/>
                <a:cs typeface="Arial" pitchFamily="34" charset="0"/>
              </a:rPr>
              <a:t>Resguardo indígena escopetera y </a:t>
            </a:r>
            <a:r>
              <a:rPr lang="es-ES" b="1" dirty="0" err="1">
                <a:latin typeface="Arial" pitchFamily="34" charset="0"/>
                <a:cs typeface="Arial" pitchFamily="34" charset="0"/>
              </a:rPr>
              <a:t>Pirza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 (Min Cultura): 14.000.000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latin typeface="Arial" pitchFamily="34" charset="0"/>
                <a:cs typeface="Arial" pitchFamily="34" charset="0"/>
              </a:rPr>
              <a:t>Resguardo Indígena la Montaña (Min Cultura): 13.000.000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34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LINEA DEL TIEMPO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791C40B-5004-4B56-94CB-B3B16A2B04DA}"/>
              </a:ext>
            </a:extLst>
          </p:cNvPr>
          <p:cNvCxnSpPr>
            <a:cxnSpLocks/>
          </p:cNvCxnSpPr>
          <p:nvPr/>
        </p:nvCxnSpPr>
        <p:spPr>
          <a:xfrm flipV="1">
            <a:off x="217131" y="1151361"/>
            <a:ext cx="10980383" cy="44181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D1381EC-33AC-469A-A578-F88FFA560004}"/>
              </a:ext>
            </a:extLst>
          </p:cNvPr>
          <p:cNvCxnSpPr>
            <a:cxnSpLocks/>
          </p:cNvCxnSpPr>
          <p:nvPr/>
        </p:nvCxnSpPr>
        <p:spPr>
          <a:xfrm>
            <a:off x="231567" y="942535"/>
            <a:ext cx="1" cy="73152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9D08EAD7-E8BD-4E1D-BEEF-83DC27252359}"/>
              </a:ext>
            </a:extLst>
          </p:cNvPr>
          <p:cNvSpPr txBox="1"/>
          <p:nvPr/>
        </p:nvSpPr>
        <p:spPr>
          <a:xfrm>
            <a:off x="-50840" y="1545660"/>
            <a:ext cx="143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2012-2014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E226653-0322-4804-91E1-4D59063F7909}"/>
              </a:ext>
            </a:extLst>
          </p:cNvPr>
          <p:cNvSpPr txBox="1"/>
          <p:nvPr/>
        </p:nvSpPr>
        <p:spPr>
          <a:xfrm>
            <a:off x="-14428" y="1870809"/>
            <a:ext cx="291201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      LA DORADA:</a:t>
            </a:r>
          </a:p>
          <a:p>
            <a:pPr marL="285750" indent="-285750">
              <a:buFontTx/>
              <a:buChar char="-"/>
            </a:pPr>
            <a:r>
              <a:rPr lang="es-CO" sz="1600" dirty="0"/>
              <a:t>Asociación Cimarrona</a:t>
            </a:r>
          </a:p>
          <a:p>
            <a:pPr marL="285750" indent="-285750">
              <a:buFontTx/>
              <a:buChar char="-"/>
            </a:pPr>
            <a:r>
              <a:rPr lang="es-CO" sz="1600" dirty="0"/>
              <a:t>Jóvenes emprendedores</a:t>
            </a:r>
          </a:p>
          <a:p>
            <a:pPr marL="285750" indent="-285750">
              <a:buFontTx/>
              <a:buChar char="-"/>
            </a:pPr>
            <a:r>
              <a:rPr lang="es-CO" sz="1600" dirty="0"/>
              <a:t> Convite por mi Barrio</a:t>
            </a:r>
          </a:p>
          <a:p>
            <a:pPr marL="285750" indent="-285750">
              <a:buFontTx/>
              <a:buChar char="-"/>
            </a:pPr>
            <a:r>
              <a:rPr lang="es-CO" sz="1600" dirty="0"/>
              <a:t>Alcaldía Municipal (Unidad de Juventud y JAC)</a:t>
            </a:r>
          </a:p>
          <a:p>
            <a:pPr marL="285750" indent="-285750">
              <a:buFontTx/>
              <a:buChar char="-"/>
            </a:pPr>
            <a:r>
              <a:rPr lang="es-CO" sz="1600" dirty="0"/>
              <a:t>Molinos de Vida</a:t>
            </a:r>
          </a:p>
          <a:p>
            <a:pPr marL="285750" indent="-285750">
              <a:buFontTx/>
              <a:buChar char="-"/>
            </a:pPr>
            <a:r>
              <a:rPr lang="es-CO" sz="1600" dirty="0"/>
              <a:t>IE Renan Barco</a:t>
            </a:r>
          </a:p>
          <a:p>
            <a:pPr marL="285750" indent="-285750">
              <a:buFontTx/>
              <a:buChar char="-"/>
            </a:pPr>
            <a:endParaRPr lang="es-CO" sz="1600" dirty="0"/>
          </a:p>
          <a:p>
            <a:r>
              <a:rPr lang="es-CO" sz="1600" dirty="0"/>
              <a:t>     </a:t>
            </a:r>
            <a:r>
              <a:rPr lang="es-CO" sz="1600" b="1" dirty="0"/>
              <a:t>MANIZALES:</a:t>
            </a:r>
          </a:p>
          <a:p>
            <a:pPr marL="285750" indent="-285750">
              <a:buFontTx/>
              <a:buChar char="-"/>
            </a:pPr>
            <a:r>
              <a:rPr lang="es-CO" sz="1600" dirty="0"/>
              <a:t>Huellas de Vida</a:t>
            </a:r>
          </a:p>
          <a:p>
            <a:pPr marL="285750" indent="-285750">
              <a:buFontTx/>
              <a:buChar char="-"/>
            </a:pPr>
            <a:r>
              <a:rPr lang="es-CO" sz="1600" dirty="0"/>
              <a:t>Comité Inter barriales</a:t>
            </a:r>
          </a:p>
          <a:p>
            <a:pPr marL="285750" indent="-285750">
              <a:buFontTx/>
              <a:buChar char="-"/>
            </a:pPr>
            <a:r>
              <a:rPr lang="es-CO" sz="1600" dirty="0"/>
              <a:t>Alianza contra el fraude 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0128AA0-BB6F-4295-B641-99AA06F25B41}"/>
              </a:ext>
            </a:extLst>
          </p:cNvPr>
          <p:cNvCxnSpPr>
            <a:cxnSpLocks/>
          </p:cNvCxnSpPr>
          <p:nvPr/>
        </p:nvCxnSpPr>
        <p:spPr>
          <a:xfrm>
            <a:off x="5617698" y="942535"/>
            <a:ext cx="0" cy="689317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3AF670D-6698-4218-99A0-73FC77AFA832}"/>
              </a:ext>
            </a:extLst>
          </p:cNvPr>
          <p:cNvCxnSpPr>
            <a:cxnSpLocks/>
          </p:cNvCxnSpPr>
          <p:nvPr/>
        </p:nvCxnSpPr>
        <p:spPr>
          <a:xfrm>
            <a:off x="11211951" y="942535"/>
            <a:ext cx="0" cy="759656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EAD88D67-7B56-4D01-8131-5EDACD39B6E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268" y="1870809"/>
            <a:ext cx="218599" cy="29900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C490DF4-75E0-4625-85AB-8EFF930462A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8" y="4113581"/>
            <a:ext cx="218599" cy="299003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4CA90D2-2BF0-4190-8C50-26D37023BD79}"/>
              </a:ext>
            </a:extLst>
          </p:cNvPr>
          <p:cNvSpPr txBox="1"/>
          <p:nvPr/>
        </p:nvSpPr>
        <p:spPr>
          <a:xfrm>
            <a:off x="4960657" y="1461659"/>
            <a:ext cx="173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2015 - </a:t>
            </a:r>
            <a:r>
              <a:rPr lang="es-CO" sz="2000" dirty="0"/>
              <a:t>2017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6DC774E-B079-4554-BB8C-01A6E8C012F1}"/>
              </a:ext>
            </a:extLst>
          </p:cNvPr>
          <p:cNvSpPr txBox="1"/>
          <p:nvPr/>
        </p:nvSpPr>
        <p:spPr>
          <a:xfrm>
            <a:off x="2577643" y="1655039"/>
            <a:ext cx="312968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      LA DORADA:</a:t>
            </a:r>
          </a:p>
          <a:p>
            <a:pPr marL="285750" indent="-285750">
              <a:buFontTx/>
              <a:buChar char="-"/>
            </a:pPr>
            <a:r>
              <a:rPr lang="es-CO" sz="1600" dirty="0"/>
              <a:t>Asociación Cimarrona</a:t>
            </a:r>
          </a:p>
          <a:p>
            <a:pPr marL="285750" indent="-285750">
              <a:buFontTx/>
              <a:buChar char="-"/>
            </a:pPr>
            <a:r>
              <a:rPr lang="es-CO" sz="1600" dirty="0"/>
              <a:t>Jóvenes emprendedores</a:t>
            </a:r>
          </a:p>
          <a:p>
            <a:pPr marL="285750" indent="-285750">
              <a:buFontTx/>
              <a:buChar char="-"/>
            </a:pPr>
            <a:r>
              <a:rPr lang="es-CO" sz="1600" dirty="0"/>
              <a:t> Convite por mi Barrio</a:t>
            </a:r>
          </a:p>
          <a:p>
            <a:pPr marL="285750" indent="-285750">
              <a:buFontTx/>
              <a:buChar char="-"/>
            </a:pPr>
            <a:r>
              <a:rPr lang="es-CO" sz="1600" dirty="0"/>
              <a:t>Alcaldía Municipal (Unidad de Juventud y JAC)</a:t>
            </a:r>
          </a:p>
          <a:p>
            <a:pPr marL="285750" indent="-285750">
              <a:buFontTx/>
              <a:buChar char="-"/>
            </a:pPr>
            <a:r>
              <a:rPr lang="es-CO" sz="1600" dirty="0"/>
              <a:t>Molinos de Vida</a:t>
            </a:r>
          </a:p>
          <a:p>
            <a:pPr marL="285750" indent="-285750">
              <a:buFontTx/>
              <a:buChar char="-"/>
            </a:pPr>
            <a:r>
              <a:rPr lang="es-CO" sz="1600" dirty="0"/>
              <a:t>IE Renan Barco</a:t>
            </a:r>
          </a:p>
          <a:p>
            <a:pPr marL="285750" indent="-285750">
              <a:buFontTx/>
              <a:buChar char="-"/>
            </a:pPr>
            <a:r>
              <a:rPr lang="es-CO" sz="1600" dirty="0" err="1"/>
              <a:t>The</a:t>
            </a:r>
            <a:r>
              <a:rPr lang="es-CO" sz="1600" dirty="0"/>
              <a:t> Golden </a:t>
            </a:r>
            <a:r>
              <a:rPr lang="es-CO" sz="1600" dirty="0" err="1"/>
              <a:t>Group</a:t>
            </a:r>
            <a:endParaRPr lang="es-CO" sz="1600" dirty="0"/>
          </a:p>
          <a:p>
            <a:pPr marL="285750" indent="-285750">
              <a:buFontTx/>
              <a:buChar char="-"/>
            </a:pPr>
            <a:r>
              <a:rPr lang="es-CO" sz="1600" dirty="0"/>
              <a:t>Fundación redes</a:t>
            </a:r>
          </a:p>
          <a:p>
            <a:pPr marL="285750" indent="-285750">
              <a:buFontTx/>
              <a:buChar char="-"/>
            </a:pPr>
            <a:r>
              <a:rPr lang="es-CO" sz="1600" dirty="0"/>
              <a:t>Fundación Apoyar</a:t>
            </a:r>
          </a:p>
          <a:p>
            <a:r>
              <a:rPr lang="es-CO" sz="1600" dirty="0"/>
              <a:t>     </a:t>
            </a:r>
            <a:r>
              <a:rPr lang="es-CO" sz="1600" b="1" dirty="0"/>
              <a:t>MANIZALES:</a:t>
            </a:r>
          </a:p>
          <a:p>
            <a:pPr marL="285750" indent="-285750">
              <a:buFontTx/>
              <a:buChar char="-"/>
            </a:pPr>
            <a:r>
              <a:rPr lang="es-CO" sz="1600" dirty="0"/>
              <a:t>Fundación Huellas de Vida</a:t>
            </a:r>
          </a:p>
          <a:p>
            <a:pPr marL="285750" indent="-285750">
              <a:buFontTx/>
              <a:buChar char="-"/>
            </a:pPr>
            <a:r>
              <a:rPr lang="es-CO" sz="1600" dirty="0"/>
              <a:t>Comité Inter barriales</a:t>
            </a:r>
          </a:p>
          <a:p>
            <a:pPr marL="285750" indent="-285750">
              <a:buFontTx/>
              <a:buChar char="-"/>
            </a:pPr>
            <a:r>
              <a:rPr lang="es-CO" sz="1600" dirty="0"/>
              <a:t>Alianza contra el fraude</a:t>
            </a:r>
          </a:p>
          <a:p>
            <a:pPr marL="285750" indent="-285750">
              <a:buFontTx/>
              <a:buChar char="-"/>
            </a:pPr>
            <a:r>
              <a:rPr lang="es-CO" sz="1600" dirty="0"/>
              <a:t> Holocausto grupo ciudadela del norte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524B47DF-8003-4619-8F91-D53F564F85C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3045" y="1646746"/>
            <a:ext cx="218599" cy="29900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1337AF12-E753-4AE3-9B03-7CDB941CFFD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2465" y="4324307"/>
            <a:ext cx="218599" cy="299003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CB26CD26-4F5D-41A3-AA30-8E24965C5588}"/>
              </a:ext>
            </a:extLst>
          </p:cNvPr>
          <p:cNvSpPr txBox="1"/>
          <p:nvPr/>
        </p:nvSpPr>
        <p:spPr>
          <a:xfrm>
            <a:off x="5420626" y="1924333"/>
            <a:ext cx="238986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CO" sz="1600" dirty="0"/>
              <a:t>Manizales hip hop</a:t>
            </a:r>
          </a:p>
          <a:p>
            <a:pPr marL="285750" indent="-285750">
              <a:buFontTx/>
              <a:buChar char="-"/>
            </a:pPr>
            <a:r>
              <a:rPr lang="es-CO" sz="1600" dirty="0"/>
              <a:t>Casa de la Cultura comuna la fuente</a:t>
            </a:r>
          </a:p>
          <a:p>
            <a:pPr marL="285750" indent="-285750">
              <a:buFontTx/>
              <a:buChar char="-"/>
            </a:pPr>
            <a:r>
              <a:rPr lang="es-CO" sz="1600" dirty="0"/>
              <a:t>Circulo de mujeres</a:t>
            </a:r>
          </a:p>
          <a:p>
            <a:pPr marL="285750" indent="-285750">
              <a:buFontTx/>
              <a:buChar char="-"/>
            </a:pPr>
            <a:r>
              <a:rPr lang="es-CO" sz="1600" dirty="0"/>
              <a:t>Suburbial récords</a:t>
            </a:r>
          </a:p>
          <a:p>
            <a:pPr marL="285750" indent="-285750">
              <a:buFontTx/>
              <a:buChar char="-"/>
            </a:pPr>
            <a:r>
              <a:rPr lang="es-CO" sz="1600" dirty="0"/>
              <a:t>Grupo de comunicaciones alternativas</a:t>
            </a:r>
          </a:p>
          <a:p>
            <a:r>
              <a:rPr lang="es-CO" sz="1600" dirty="0"/>
              <a:t>    </a:t>
            </a:r>
            <a:r>
              <a:rPr lang="es-CO" sz="1600" b="1" dirty="0"/>
              <a:t>VICTORIA: </a:t>
            </a:r>
          </a:p>
          <a:p>
            <a:pPr marL="285750" indent="-285750">
              <a:buFontTx/>
              <a:buChar char="-"/>
            </a:pPr>
            <a:r>
              <a:rPr lang="es-CO" sz="1600" dirty="0"/>
              <a:t>Grupo RH+</a:t>
            </a:r>
          </a:p>
          <a:p>
            <a:r>
              <a:rPr lang="es-CO" sz="1600" b="1" dirty="0"/>
              <a:t>     RIOSUCIO:</a:t>
            </a:r>
          </a:p>
          <a:p>
            <a:pPr marL="285750" indent="-285750">
              <a:buFontTx/>
              <a:buChar char="-"/>
            </a:pPr>
            <a:r>
              <a:rPr lang="es-CO" sz="1600" dirty="0"/>
              <a:t>Resguardo indígena la montaña</a:t>
            </a:r>
          </a:p>
          <a:p>
            <a:pPr marL="285750" indent="-285750">
              <a:buFontTx/>
              <a:buChar char="-"/>
            </a:pPr>
            <a:r>
              <a:rPr lang="es-CO" sz="1600" dirty="0"/>
              <a:t>Resguardo indígena escopetera y </a:t>
            </a:r>
            <a:r>
              <a:rPr lang="es-CO" sz="1600" dirty="0" err="1"/>
              <a:t>pirza</a:t>
            </a:r>
            <a:endParaRPr lang="es-CO" sz="1600" dirty="0"/>
          </a:p>
          <a:p>
            <a:r>
              <a:rPr lang="es-CO" sz="1600" b="1" dirty="0"/>
              <a:t>      DOSQUEBRADAS</a:t>
            </a:r>
            <a:r>
              <a:rPr lang="es-CO" sz="1600" dirty="0"/>
              <a:t>:</a:t>
            </a:r>
          </a:p>
          <a:p>
            <a:r>
              <a:rPr lang="es-CO" sz="1600" dirty="0"/>
              <a:t>-     Grupo Amar y Vivir     </a:t>
            </a:r>
          </a:p>
          <a:p>
            <a:pPr marL="285750" indent="-285750">
              <a:buFontTx/>
              <a:buChar char="-"/>
            </a:pPr>
            <a:endParaRPr lang="es-CO" dirty="0"/>
          </a:p>
          <a:p>
            <a:pPr marL="285750" indent="-285750">
              <a:buFontTx/>
              <a:buChar char="-"/>
            </a:pPr>
            <a:endParaRPr lang="es-CO" b="1" dirty="0"/>
          </a:p>
          <a:p>
            <a:pPr marL="285750" indent="-285750">
              <a:buFontTx/>
              <a:buChar char="-"/>
            </a:pPr>
            <a:endParaRPr lang="es-CO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CA6B5234-9884-439B-904C-F0A01648360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7672" y="4324308"/>
            <a:ext cx="218599" cy="299003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DD73BEFA-D6B9-4A8F-A10F-F4ED1B3C3D2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270" y="3869393"/>
            <a:ext cx="215357" cy="294569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03F89953-4801-4B75-AD0E-BEACCF674D0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8746" y="5551382"/>
            <a:ext cx="218599" cy="299003"/>
          </a:xfrm>
          <a:prstGeom prst="rect">
            <a:avLst/>
          </a:prstGeom>
        </p:spPr>
      </p:pic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647351FE-4228-4119-93CF-88229BF0B509}"/>
              </a:ext>
            </a:extLst>
          </p:cNvPr>
          <p:cNvCxnSpPr/>
          <p:nvPr/>
        </p:nvCxnSpPr>
        <p:spPr>
          <a:xfrm>
            <a:off x="2624520" y="1509822"/>
            <a:ext cx="0" cy="501371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6132A820-B759-4BB9-BC58-5F218C38BD5F}"/>
              </a:ext>
            </a:extLst>
          </p:cNvPr>
          <p:cNvCxnSpPr/>
          <p:nvPr/>
        </p:nvCxnSpPr>
        <p:spPr>
          <a:xfrm>
            <a:off x="7694831" y="1521319"/>
            <a:ext cx="0" cy="501371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00E51F7-0839-4635-A468-9BE5B839BF16}"/>
              </a:ext>
            </a:extLst>
          </p:cNvPr>
          <p:cNvSpPr txBox="1"/>
          <p:nvPr/>
        </p:nvSpPr>
        <p:spPr>
          <a:xfrm>
            <a:off x="10935057" y="1576417"/>
            <a:ext cx="1171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2018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B165D658-A5C5-40ED-AE26-D5A14635E9E9}"/>
              </a:ext>
            </a:extLst>
          </p:cNvPr>
          <p:cNvSpPr txBox="1"/>
          <p:nvPr/>
        </p:nvSpPr>
        <p:spPr>
          <a:xfrm>
            <a:off x="7617582" y="1366544"/>
            <a:ext cx="2644441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      LA DORADA:</a:t>
            </a:r>
          </a:p>
          <a:p>
            <a:pPr marL="285750" indent="-285750">
              <a:buFontTx/>
              <a:buChar char="-"/>
            </a:pPr>
            <a:r>
              <a:rPr lang="es-CO" sz="1600" dirty="0"/>
              <a:t>Asociación Cimarrona</a:t>
            </a:r>
          </a:p>
          <a:p>
            <a:pPr marL="285750" indent="-285750">
              <a:buFontTx/>
              <a:buChar char="-"/>
            </a:pPr>
            <a:r>
              <a:rPr lang="es-CO" sz="1600" dirty="0"/>
              <a:t> Convite por mi Barrio</a:t>
            </a:r>
          </a:p>
          <a:p>
            <a:pPr marL="285750" indent="-285750">
              <a:buFontTx/>
              <a:buChar char="-"/>
            </a:pPr>
            <a:r>
              <a:rPr lang="es-CO" sz="1600" dirty="0"/>
              <a:t>Alcaldía Municipal (Unidad de Juventud y JAC)</a:t>
            </a:r>
          </a:p>
          <a:p>
            <a:pPr marL="285750" indent="-285750">
              <a:buFontTx/>
              <a:buChar char="-"/>
            </a:pPr>
            <a:r>
              <a:rPr lang="es-CO" sz="1600" dirty="0" err="1"/>
              <a:t>The</a:t>
            </a:r>
            <a:r>
              <a:rPr lang="es-CO" sz="1600" dirty="0"/>
              <a:t> Golden </a:t>
            </a:r>
            <a:r>
              <a:rPr lang="es-CO" sz="1600" dirty="0" err="1"/>
              <a:t>Group</a:t>
            </a:r>
            <a:endParaRPr lang="es-CO" sz="1600" dirty="0"/>
          </a:p>
          <a:p>
            <a:pPr marL="285750" indent="-285750">
              <a:buFontTx/>
              <a:buChar char="-"/>
            </a:pPr>
            <a:r>
              <a:rPr lang="es-CO" sz="1600" dirty="0"/>
              <a:t>Fundación redes</a:t>
            </a:r>
          </a:p>
          <a:p>
            <a:pPr marL="285750" indent="-285750">
              <a:buFontTx/>
              <a:buChar char="-"/>
            </a:pPr>
            <a:r>
              <a:rPr lang="es-CO" sz="1600" dirty="0"/>
              <a:t>Fundación Apoyar</a:t>
            </a:r>
          </a:p>
          <a:p>
            <a:pPr marL="285750" indent="-285750">
              <a:buFontTx/>
              <a:buChar char="-"/>
            </a:pPr>
            <a:r>
              <a:rPr lang="es-CO" sz="1600" dirty="0"/>
              <a:t>AMUCID</a:t>
            </a:r>
          </a:p>
          <a:p>
            <a:pPr marL="285750" indent="-285750">
              <a:buFontTx/>
              <a:buChar char="-"/>
            </a:pPr>
            <a:r>
              <a:rPr lang="es-CO" sz="1600" dirty="0"/>
              <a:t>Casa de la mujer</a:t>
            </a:r>
          </a:p>
          <a:p>
            <a:r>
              <a:rPr lang="es-CO" sz="1600" dirty="0"/>
              <a:t>       </a:t>
            </a:r>
            <a:r>
              <a:rPr lang="es-CO" sz="1600" b="1" dirty="0"/>
              <a:t>MANIZALES:</a:t>
            </a:r>
          </a:p>
          <a:p>
            <a:pPr marL="285750" indent="-285750">
              <a:buFontTx/>
              <a:buChar char="-"/>
            </a:pPr>
            <a:r>
              <a:rPr lang="es-CO" sz="1600" dirty="0"/>
              <a:t>Fundación Huellas de Vida</a:t>
            </a:r>
          </a:p>
          <a:p>
            <a:pPr marL="285750" indent="-285750">
              <a:buFontTx/>
              <a:buChar char="-"/>
            </a:pPr>
            <a:r>
              <a:rPr lang="es-CO" sz="1600" dirty="0"/>
              <a:t>Comité Inter barriales</a:t>
            </a:r>
          </a:p>
          <a:p>
            <a:pPr marL="285750" indent="-285750">
              <a:buFontTx/>
              <a:buChar char="-"/>
            </a:pPr>
            <a:r>
              <a:rPr lang="es-CO" sz="1600" dirty="0"/>
              <a:t>Alianza contra el fraude</a:t>
            </a:r>
          </a:p>
          <a:p>
            <a:pPr marL="285750" indent="-285750">
              <a:buFontTx/>
              <a:buChar char="-"/>
            </a:pPr>
            <a:r>
              <a:rPr lang="es-CO" sz="1600" dirty="0"/>
              <a:t> Holocausto grupo ciudadela del norte</a:t>
            </a:r>
          </a:p>
          <a:p>
            <a:pPr marL="285750" indent="-285750">
              <a:buFontTx/>
              <a:buChar char="-"/>
            </a:pPr>
            <a:r>
              <a:rPr lang="es-CO" sz="1600" dirty="0"/>
              <a:t>Casa de la Cultura comuna la fuente</a:t>
            </a:r>
          </a:p>
          <a:p>
            <a:pPr marL="285750" indent="-285750">
              <a:buFontTx/>
              <a:buChar char="-"/>
            </a:pPr>
            <a:r>
              <a:rPr lang="es-CO" sz="1600" dirty="0"/>
              <a:t>Circulo de mujeres (Marmato)</a:t>
            </a:r>
          </a:p>
          <a:p>
            <a:pPr marL="285750" indent="-285750">
              <a:buFontTx/>
              <a:buChar char="-"/>
            </a:pPr>
            <a:endParaRPr lang="es-CO" sz="1600" dirty="0"/>
          </a:p>
          <a:p>
            <a:pPr marL="285750" indent="-285750">
              <a:buFontTx/>
              <a:buChar char="-"/>
            </a:pPr>
            <a:endParaRPr lang="es-CO" sz="1600" dirty="0"/>
          </a:p>
          <a:p>
            <a:endParaRPr lang="es-CO" sz="1600" dirty="0"/>
          </a:p>
          <a:p>
            <a:pPr marL="285750" indent="-285750">
              <a:buFontTx/>
              <a:buChar char="-"/>
            </a:pPr>
            <a:endParaRPr lang="es-CO" sz="1600" dirty="0"/>
          </a:p>
          <a:p>
            <a:endParaRPr lang="es-CO" dirty="0"/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EFCB2544-1818-45DA-9832-D53E9E1E5A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0124" y="1422815"/>
            <a:ext cx="234455" cy="320692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1AB0E72B-3333-46FD-AFAF-0EDB263972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4460" y="4159291"/>
            <a:ext cx="215357" cy="294569"/>
          </a:xfrm>
          <a:prstGeom prst="rect">
            <a:avLst/>
          </a:prstGeom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597F1AD0-B302-4E9A-BE30-4EE1883AEB2F}"/>
              </a:ext>
            </a:extLst>
          </p:cNvPr>
          <p:cNvSpPr txBox="1"/>
          <p:nvPr/>
        </p:nvSpPr>
        <p:spPr>
          <a:xfrm>
            <a:off x="10262025" y="1830991"/>
            <a:ext cx="165420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RIOSUCIO:</a:t>
            </a:r>
          </a:p>
          <a:p>
            <a:pPr marL="285750" indent="-285750">
              <a:buFontTx/>
              <a:buChar char="-"/>
            </a:pPr>
            <a:r>
              <a:rPr lang="es-CO" sz="1600" dirty="0"/>
              <a:t>Resguardo indígena la montaña</a:t>
            </a:r>
          </a:p>
          <a:p>
            <a:pPr marL="285750" indent="-285750">
              <a:buFontTx/>
              <a:buChar char="-"/>
            </a:pPr>
            <a:r>
              <a:rPr lang="es-CO" sz="1600" dirty="0"/>
              <a:t>Resguardo indígena escopetera y </a:t>
            </a:r>
            <a:r>
              <a:rPr lang="es-CO" sz="1600" dirty="0" err="1"/>
              <a:t>Pirza</a:t>
            </a:r>
            <a:endParaRPr lang="es-CO" sz="1600" dirty="0"/>
          </a:p>
          <a:p>
            <a:r>
              <a:rPr lang="es-CO" sz="1600" b="1" dirty="0"/>
              <a:t>      DOSQUEBRADAS</a:t>
            </a:r>
            <a:endParaRPr lang="es-CO" sz="1600" dirty="0"/>
          </a:p>
          <a:p>
            <a:pPr marL="285750" indent="-285750">
              <a:buFontTx/>
              <a:buChar char="-"/>
            </a:pPr>
            <a:r>
              <a:rPr lang="es-CO" sz="1600" dirty="0"/>
              <a:t>Grupo Amar y Vivir  </a:t>
            </a:r>
          </a:p>
          <a:p>
            <a:r>
              <a:rPr lang="es-CO" sz="1600" dirty="0"/>
              <a:t>   </a:t>
            </a:r>
            <a:r>
              <a:rPr lang="es-CO" sz="1600" b="1" dirty="0"/>
              <a:t> VICTORIA: </a:t>
            </a:r>
          </a:p>
          <a:p>
            <a:pPr marL="285750" indent="-285750">
              <a:buFontTx/>
              <a:buChar char="-"/>
            </a:pPr>
            <a:r>
              <a:rPr lang="es-CO" sz="1600" dirty="0"/>
              <a:t>Grupo RH+</a:t>
            </a:r>
          </a:p>
          <a:p>
            <a:pPr marL="285750" indent="-285750">
              <a:buFontTx/>
              <a:buChar char="-"/>
            </a:pPr>
            <a:endParaRPr lang="es-CO" sz="1600" dirty="0"/>
          </a:p>
          <a:p>
            <a:r>
              <a:rPr lang="es-CO" sz="1600" b="1" dirty="0"/>
              <a:t>SANTA CECILIA</a:t>
            </a:r>
          </a:p>
          <a:p>
            <a:r>
              <a:rPr lang="es-CO" sz="1600" b="1" dirty="0"/>
              <a:t>- </a:t>
            </a:r>
            <a:r>
              <a:rPr lang="es-CO" sz="1600" dirty="0"/>
              <a:t>Resguardo Indígena</a:t>
            </a:r>
            <a:endParaRPr lang="es-CO" sz="1600" b="1" dirty="0"/>
          </a:p>
          <a:p>
            <a:endParaRPr lang="es-CO" sz="1600" dirty="0"/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BAE1B9E3-D6F8-4DB6-BCE2-A62AD9E11E0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3964" y="1805095"/>
            <a:ext cx="234455" cy="320692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FE620A14-ABF8-4221-A03A-335438A0DF6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4847" y="4003616"/>
            <a:ext cx="234455" cy="320692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566E0687-E1D0-4FA8-BD9B-DA14ED1F7ED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0259" y="4749364"/>
            <a:ext cx="234455" cy="320692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6DF0E2BC-7A23-4192-9BA6-439DF21EF19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0915" y="5479366"/>
            <a:ext cx="215357" cy="29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7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PENDIENTES/PROYECCIONES 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5B4F540-9D4D-4080-9673-6ADAA07C9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146437"/>
              </p:ext>
            </p:extLst>
          </p:nvPr>
        </p:nvGraphicFramePr>
        <p:xfrm>
          <a:off x="1975868" y="1098950"/>
          <a:ext cx="7290237" cy="5154549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2430079">
                  <a:extLst>
                    <a:ext uri="{9D8B030D-6E8A-4147-A177-3AD203B41FA5}">
                      <a16:colId xmlns:a16="http://schemas.microsoft.com/office/drawing/2014/main" val="4179385910"/>
                    </a:ext>
                  </a:extLst>
                </a:gridCol>
                <a:gridCol w="2430079">
                  <a:extLst>
                    <a:ext uri="{9D8B030D-6E8A-4147-A177-3AD203B41FA5}">
                      <a16:colId xmlns:a16="http://schemas.microsoft.com/office/drawing/2014/main" val="4267245062"/>
                    </a:ext>
                  </a:extLst>
                </a:gridCol>
                <a:gridCol w="2430079">
                  <a:extLst>
                    <a:ext uri="{9D8B030D-6E8A-4147-A177-3AD203B41FA5}">
                      <a16:colId xmlns:a16="http://schemas.microsoft.com/office/drawing/2014/main" val="1272095877"/>
                    </a:ext>
                  </a:extLst>
                </a:gridCol>
              </a:tblGrid>
              <a:tr h="1579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MUNICIPIO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65" marR="63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ORGANIZACIÓN/PROYECTO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65" marR="63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PENDIENTE/ PROYECCIÓN 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65" marR="63165" marT="0" marB="0"/>
                </a:tc>
                <a:extLst>
                  <a:ext uri="{0D108BD9-81ED-4DB2-BD59-A6C34878D82A}">
                    <a16:rowId xmlns:a16="http://schemas.microsoft.com/office/drawing/2014/main" val="2293694853"/>
                  </a:ext>
                </a:extLst>
              </a:tr>
              <a:tr h="323134">
                <a:tc rowSpan="1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RIOSUCIO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65" marR="63165" marT="0" marB="0"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Resguardo Indígena Escopetera Y </a:t>
                      </a:r>
                      <a:r>
                        <a:rPr lang="es-CO" sz="1200" dirty="0" err="1">
                          <a:effectLst/>
                        </a:rPr>
                        <a:t>Pirza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65" marR="631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Acompañamiento proyecto Ministerio de Cultura 2018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65" marR="63165" marT="0" marB="0"/>
                </a:tc>
                <a:extLst>
                  <a:ext uri="{0D108BD9-81ED-4DB2-BD59-A6C34878D82A}">
                    <a16:rowId xmlns:a16="http://schemas.microsoft.com/office/drawing/2014/main" val="379446067"/>
                  </a:ext>
                </a:extLst>
              </a:tr>
              <a:tr h="1579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Rastreo de convocatorias 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65" marR="63165" marT="0" marB="0"/>
                </a:tc>
                <a:extLst>
                  <a:ext uri="{0D108BD9-81ED-4DB2-BD59-A6C34878D82A}">
                    <a16:rowId xmlns:a16="http://schemas.microsoft.com/office/drawing/2014/main" val="1582836895"/>
                  </a:ext>
                </a:extLst>
              </a:tr>
              <a:tr h="32313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Implementación módulo soy un ciudadano legal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65" marR="63165" marT="0" marB="0"/>
                </a:tc>
                <a:extLst>
                  <a:ext uri="{0D108BD9-81ED-4DB2-BD59-A6C34878D82A}">
                    <a16:rowId xmlns:a16="http://schemas.microsoft.com/office/drawing/2014/main" val="2715702765"/>
                  </a:ext>
                </a:extLst>
              </a:tr>
              <a:tr h="32313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Formación en formulación de proyectos, participación DDHH.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65" marR="63165" marT="0" marB="0"/>
                </a:tc>
                <a:extLst>
                  <a:ext uri="{0D108BD9-81ED-4DB2-BD59-A6C34878D82A}">
                    <a16:rowId xmlns:a16="http://schemas.microsoft.com/office/drawing/2014/main" val="4120361036"/>
                  </a:ext>
                </a:extLst>
              </a:tr>
              <a:tr h="32313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Formulación proyecto estímulos 2019 Ministerio de Cultura 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65" marR="63165" marT="0" marB="0"/>
                </a:tc>
                <a:extLst>
                  <a:ext uri="{0D108BD9-81ED-4DB2-BD59-A6C34878D82A}">
                    <a16:rowId xmlns:a16="http://schemas.microsoft.com/office/drawing/2014/main" val="1841114157"/>
                  </a:ext>
                </a:extLst>
              </a:tr>
              <a:tr h="32313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Resguardo Indígena La Montaña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65" marR="631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Acompañamiento proyecto Ministerio de Cultura 2018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65" marR="63165" marT="0" marB="0"/>
                </a:tc>
                <a:extLst>
                  <a:ext uri="{0D108BD9-81ED-4DB2-BD59-A6C34878D82A}">
                    <a16:rowId xmlns:a16="http://schemas.microsoft.com/office/drawing/2014/main" val="2882759230"/>
                  </a:ext>
                </a:extLst>
              </a:tr>
              <a:tr h="1579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Rastreo de convocatorias 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65" marR="63165" marT="0" marB="0"/>
                </a:tc>
                <a:extLst>
                  <a:ext uri="{0D108BD9-81ED-4DB2-BD59-A6C34878D82A}">
                    <a16:rowId xmlns:a16="http://schemas.microsoft.com/office/drawing/2014/main" val="2821355614"/>
                  </a:ext>
                </a:extLst>
              </a:tr>
              <a:tr h="32313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Implementación módulo soy un ciudadano legal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65" marR="63165" marT="0" marB="0"/>
                </a:tc>
                <a:extLst>
                  <a:ext uri="{0D108BD9-81ED-4DB2-BD59-A6C34878D82A}">
                    <a16:rowId xmlns:a16="http://schemas.microsoft.com/office/drawing/2014/main" val="661950241"/>
                  </a:ext>
                </a:extLst>
              </a:tr>
              <a:tr h="32313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Formación en formulación de proyectos, participación DDHH.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65" marR="63165" marT="0" marB="0"/>
                </a:tc>
                <a:extLst>
                  <a:ext uri="{0D108BD9-81ED-4DB2-BD59-A6C34878D82A}">
                    <a16:rowId xmlns:a16="http://schemas.microsoft.com/office/drawing/2014/main" val="841331707"/>
                  </a:ext>
                </a:extLst>
              </a:tr>
              <a:tr h="32313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Formulación proyecto estímulos 2019 Ministerio de Cultura 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65" marR="63165" marT="0" marB="0"/>
                </a:tc>
                <a:extLst>
                  <a:ext uri="{0D108BD9-81ED-4DB2-BD59-A6C34878D82A}">
                    <a16:rowId xmlns:a16="http://schemas.microsoft.com/office/drawing/2014/main" val="1259955626"/>
                  </a:ext>
                </a:extLst>
              </a:tr>
              <a:tr h="32313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Resguardo Indígena San Lorenzo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65" marR="631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Implementación módulo soy un ciudadano legal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65" marR="63165" marT="0" marB="0"/>
                </a:tc>
                <a:extLst>
                  <a:ext uri="{0D108BD9-81ED-4DB2-BD59-A6C34878D82A}">
                    <a16:rowId xmlns:a16="http://schemas.microsoft.com/office/drawing/2014/main" val="497479232"/>
                  </a:ext>
                </a:extLst>
              </a:tr>
              <a:tr h="32313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Formulación proyecto recuperación ancestral 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65" marR="63165" marT="0" marB="0"/>
                </a:tc>
                <a:extLst>
                  <a:ext uri="{0D108BD9-81ED-4DB2-BD59-A6C34878D82A}">
                    <a16:rowId xmlns:a16="http://schemas.microsoft.com/office/drawing/2014/main" val="4274264987"/>
                  </a:ext>
                </a:extLst>
              </a:tr>
              <a:tr h="32313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Resguardo Indígena </a:t>
                      </a:r>
                      <a:r>
                        <a:rPr lang="es-CO" sz="1200" dirty="0" err="1">
                          <a:effectLst/>
                        </a:rPr>
                        <a:t>Cañamomo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65" marR="631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Implementación módulo soy un ciudadano legal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65" marR="63165" marT="0" marB="0"/>
                </a:tc>
                <a:extLst>
                  <a:ext uri="{0D108BD9-81ED-4DB2-BD59-A6C34878D82A}">
                    <a16:rowId xmlns:a16="http://schemas.microsoft.com/office/drawing/2014/main" val="649025499"/>
                  </a:ext>
                </a:extLst>
              </a:tr>
              <a:tr h="32313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Formulación proyecto recuperación ancestral - Ambiental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65" marR="63165" marT="0" marB="0"/>
                </a:tc>
                <a:extLst>
                  <a:ext uri="{0D108BD9-81ED-4DB2-BD59-A6C34878D82A}">
                    <a16:rowId xmlns:a16="http://schemas.microsoft.com/office/drawing/2014/main" val="307381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96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PENDIENTES/PROYECCIONES 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4C0C391-FBCB-4BC8-9394-9551EB256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815251"/>
              </p:ext>
            </p:extLst>
          </p:nvPr>
        </p:nvGraphicFramePr>
        <p:xfrm>
          <a:off x="1331012" y="903868"/>
          <a:ext cx="9500259" cy="5631046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2125683">
                  <a:extLst>
                    <a:ext uri="{9D8B030D-6E8A-4147-A177-3AD203B41FA5}">
                      <a16:colId xmlns:a16="http://schemas.microsoft.com/office/drawing/2014/main" val="3685124462"/>
                    </a:ext>
                  </a:extLst>
                </a:gridCol>
                <a:gridCol w="3170712">
                  <a:extLst>
                    <a:ext uri="{9D8B030D-6E8A-4147-A177-3AD203B41FA5}">
                      <a16:colId xmlns:a16="http://schemas.microsoft.com/office/drawing/2014/main" val="608792946"/>
                    </a:ext>
                  </a:extLst>
                </a:gridCol>
                <a:gridCol w="4203864">
                  <a:extLst>
                    <a:ext uri="{9D8B030D-6E8A-4147-A177-3AD203B41FA5}">
                      <a16:colId xmlns:a16="http://schemas.microsoft.com/office/drawing/2014/main" val="3238505347"/>
                    </a:ext>
                  </a:extLst>
                </a:gridCol>
              </a:tblGrid>
              <a:tr h="409139">
                <a:tc rowSpan="2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LA DORADA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41" marR="39541" marT="0" marB="0"/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Casa de la Mujer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41" marR="395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Fortalecimiento Junta Directiva: En temas administrativos, Contable, trabajo en equipo, comunicación, resolución de conflictos, roles, funciones y auto gestión 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41" marR="39541" marT="0" marB="0"/>
                </a:tc>
                <a:extLst>
                  <a:ext uri="{0D108BD9-81ED-4DB2-BD59-A6C34878D82A}">
                    <a16:rowId xmlns:a16="http://schemas.microsoft.com/office/drawing/2014/main" val="466234209"/>
                  </a:ext>
                </a:extLst>
              </a:tr>
              <a:tr h="20228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Construcción Plan de Trabajo de la Junta directiva.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41" marR="39541" marT="0" marB="0"/>
                </a:tc>
                <a:extLst>
                  <a:ext uri="{0D108BD9-81ED-4DB2-BD59-A6C34878D82A}">
                    <a16:rowId xmlns:a16="http://schemas.microsoft.com/office/drawing/2014/main" val="4058345208"/>
                  </a:ext>
                </a:extLst>
              </a:tr>
              <a:tr h="20228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Gestión de recursos mejoramiento infraestructura 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41" marR="39541" marT="0" marB="0"/>
                </a:tc>
                <a:extLst>
                  <a:ext uri="{0D108BD9-81ED-4DB2-BD59-A6C34878D82A}">
                    <a16:rowId xmlns:a16="http://schemas.microsoft.com/office/drawing/2014/main" val="1163014482"/>
                  </a:ext>
                </a:extLst>
              </a:tr>
              <a:tr h="9885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Construcción de Reglamento interno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41" marR="39541" marT="0" marB="0"/>
                </a:tc>
                <a:extLst>
                  <a:ext uri="{0D108BD9-81ED-4DB2-BD59-A6C34878D82A}">
                    <a16:rowId xmlns:a16="http://schemas.microsoft.com/office/drawing/2014/main" val="1853892860"/>
                  </a:ext>
                </a:extLst>
              </a:tr>
              <a:tr h="9885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Formulación proyectos. 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41" marR="39541" marT="0" marB="0"/>
                </a:tc>
                <a:extLst>
                  <a:ext uri="{0D108BD9-81ED-4DB2-BD59-A6C34878D82A}">
                    <a16:rowId xmlns:a16="http://schemas.microsoft.com/office/drawing/2014/main" val="1743787092"/>
                  </a:ext>
                </a:extLst>
              </a:tr>
              <a:tr h="20228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Implementación módulo soy un ciudadano legal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41" marR="39541" marT="0" marB="0"/>
                </a:tc>
                <a:extLst>
                  <a:ext uri="{0D108BD9-81ED-4DB2-BD59-A6C34878D82A}">
                    <a16:rowId xmlns:a16="http://schemas.microsoft.com/office/drawing/2014/main" val="2807639171"/>
                  </a:ext>
                </a:extLst>
              </a:tr>
              <a:tr h="20228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AMUCID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41" marR="395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Acompañamiento en formulación de proyectos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41" marR="39541" marT="0" marB="0"/>
                </a:tc>
                <a:extLst>
                  <a:ext uri="{0D108BD9-81ED-4DB2-BD59-A6C34878D82A}">
                    <a16:rowId xmlns:a16="http://schemas.microsoft.com/office/drawing/2014/main" val="2136100160"/>
                  </a:ext>
                </a:extLst>
              </a:tr>
              <a:tr h="9885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Auto - gestión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41" marR="39541" marT="0" marB="0"/>
                </a:tc>
                <a:extLst>
                  <a:ext uri="{0D108BD9-81ED-4DB2-BD59-A6C34878D82A}">
                    <a16:rowId xmlns:a16="http://schemas.microsoft.com/office/drawing/2014/main" val="2425731356"/>
                  </a:ext>
                </a:extLst>
              </a:tr>
              <a:tr h="20228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Formulación proyecto estímulos 2019 Ministerio de Cultura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41" marR="39541" marT="0" marB="0"/>
                </a:tc>
                <a:extLst>
                  <a:ext uri="{0D108BD9-81ED-4DB2-BD59-A6C34878D82A}">
                    <a16:rowId xmlns:a16="http://schemas.microsoft.com/office/drawing/2014/main" val="3176432335"/>
                  </a:ext>
                </a:extLst>
              </a:tr>
              <a:tr h="30571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Acompañamiento en la re-formulación y gestión de proyectos de recuperación ancestral afro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41" marR="39541" marT="0" marB="0"/>
                </a:tc>
                <a:extLst>
                  <a:ext uri="{0D108BD9-81ED-4DB2-BD59-A6C34878D82A}">
                    <a16:rowId xmlns:a16="http://schemas.microsoft.com/office/drawing/2014/main" val="701853210"/>
                  </a:ext>
                </a:extLst>
              </a:tr>
              <a:tr h="30571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Fundación Redes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41" marR="395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Acompañamiento en la gestión y operación del Primer Festival Cultural Territorio Urbano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41" marR="39541" marT="0" marB="0"/>
                </a:tc>
                <a:extLst>
                  <a:ext uri="{0D108BD9-81ED-4DB2-BD59-A6C34878D82A}">
                    <a16:rowId xmlns:a16="http://schemas.microsoft.com/office/drawing/2014/main" val="3615954169"/>
                  </a:ext>
                </a:extLst>
              </a:tr>
              <a:tr h="20228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Implementación módulo soy un ciudadano legal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41" marR="39541" marT="0" marB="0"/>
                </a:tc>
                <a:extLst>
                  <a:ext uri="{0D108BD9-81ED-4DB2-BD59-A6C34878D82A}">
                    <a16:rowId xmlns:a16="http://schemas.microsoft.com/office/drawing/2014/main" val="1436100860"/>
                  </a:ext>
                </a:extLst>
              </a:tr>
              <a:tr h="20228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Formulación proyecto concertación 2019 Ministerio de Cultura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41" marR="39541" marT="0" marB="0"/>
                </a:tc>
                <a:extLst>
                  <a:ext uri="{0D108BD9-81ED-4DB2-BD59-A6C34878D82A}">
                    <a16:rowId xmlns:a16="http://schemas.microsoft.com/office/drawing/2014/main" val="1260878111"/>
                  </a:ext>
                </a:extLst>
              </a:tr>
              <a:tr h="30571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Comunidad Afro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41" marR="395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Acompañamiento en la re-formulación y gestión de proyectos de recuperación ancestral afro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41" marR="39541" marT="0" marB="0"/>
                </a:tc>
                <a:extLst>
                  <a:ext uri="{0D108BD9-81ED-4DB2-BD59-A6C34878D82A}">
                    <a16:rowId xmlns:a16="http://schemas.microsoft.com/office/drawing/2014/main" val="3641802262"/>
                  </a:ext>
                </a:extLst>
              </a:tr>
              <a:tr h="40913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Fortalecimiento Junta Directiva: En temas administrativos, Contable, trabajo en equipo, comunicación, resolución de conflictos, roles, funciones y auto gestión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41" marR="39541" marT="0" marB="0"/>
                </a:tc>
                <a:extLst>
                  <a:ext uri="{0D108BD9-81ED-4DB2-BD59-A6C34878D82A}">
                    <a16:rowId xmlns:a16="http://schemas.microsoft.com/office/drawing/2014/main" val="714711"/>
                  </a:ext>
                </a:extLst>
              </a:tr>
              <a:tr h="20228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Implementación módulo soy un ciudadano legal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41" marR="39541" marT="0" marB="0"/>
                </a:tc>
                <a:extLst>
                  <a:ext uri="{0D108BD9-81ED-4DB2-BD59-A6C34878D82A}">
                    <a16:rowId xmlns:a16="http://schemas.microsoft.com/office/drawing/2014/main" val="4219364779"/>
                  </a:ext>
                </a:extLst>
              </a:tr>
              <a:tr h="20228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Formulación proyecto concertación y estímulos 2019 Ministerio de Cultura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41" marR="39541" marT="0" marB="0"/>
                </a:tc>
                <a:extLst>
                  <a:ext uri="{0D108BD9-81ED-4DB2-BD59-A6C34878D82A}">
                    <a16:rowId xmlns:a16="http://schemas.microsoft.com/office/drawing/2014/main" val="2046814488"/>
                  </a:ext>
                </a:extLst>
              </a:tr>
              <a:tr h="20228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Acompañamiento en acciones con la población afro.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41" marR="39541" marT="0" marB="0"/>
                </a:tc>
                <a:extLst>
                  <a:ext uri="{0D108BD9-81ED-4DB2-BD59-A6C34878D82A}">
                    <a16:rowId xmlns:a16="http://schemas.microsoft.com/office/drawing/2014/main" val="2241595909"/>
                  </a:ext>
                </a:extLst>
              </a:tr>
              <a:tr h="9885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Rastreo de convocatorias 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41" marR="39541" marT="0" marB="0"/>
                </a:tc>
                <a:extLst>
                  <a:ext uri="{0D108BD9-81ED-4DB2-BD59-A6C34878D82A}">
                    <a16:rowId xmlns:a16="http://schemas.microsoft.com/office/drawing/2014/main" val="3357213050"/>
                  </a:ext>
                </a:extLst>
              </a:tr>
              <a:tr h="9885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Alcaldía Municipal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41" marR="395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implantación del Plan de trabajo de las JAC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41" marR="39541" marT="0" marB="0"/>
                </a:tc>
                <a:extLst>
                  <a:ext uri="{0D108BD9-81ED-4DB2-BD59-A6C34878D82A}">
                    <a16:rowId xmlns:a16="http://schemas.microsoft.com/office/drawing/2014/main" val="2364060756"/>
                  </a:ext>
                </a:extLst>
              </a:tr>
              <a:tr h="9885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Acompañamiento unidad de juventudes.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41" marR="39541" marT="0" marB="0"/>
                </a:tc>
                <a:extLst>
                  <a:ext uri="{0D108BD9-81ED-4DB2-BD59-A6C34878D82A}">
                    <a16:rowId xmlns:a16="http://schemas.microsoft.com/office/drawing/2014/main" val="460608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91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PENDIENTES/PROYECCIONES 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392DAA80-BE46-4DE4-A5EF-606B8A32E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706617"/>
              </p:ext>
            </p:extLst>
          </p:nvPr>
        </p:nvGraphicFramePr>
        <p:xfrm>
          <a:off x="1899741" y="1410835"/>
          <a:ext cx="7694594" cy="569849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2868644">
                  <a:extLst>
                    <a:ext uri="{9D8B030D-6E8A-4147-A177-3AD203B41FA5}">
                      <a16:colId xmlns:a16="http://schemas.microsoft.com/office/drawing/2014/main" val="995782951"/>
                    </a:ext>
                  </a:extLst>
                </a:gridCol>
                <a:gridCol w="1957306">
                  <a:extLst>
                    <a:ext uri="{9D8B030D-6E8A-4147-A177-3AD203B41FA5}">
                      <a16:colId xmlns:a16="http://schemas.microsoft.com/office/drawing/2014/main" val="2093478227"/>
                    </a:ext>
                  </a:extLst>
                </a:gridCol>
                <a:gridCol w="2868644">
                  <a:extLst>
                    <a:ext uri="{9D8B030D-6E8A-4147-A177-3AD203B41FA5}">
                      <a16:colId xmlns:a16="http://schemas.microsoft.com/office/drawing/2014/main" val="214480858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VICTORIA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Grupo Juvenil RH+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Asesoría en formulación de proyectos 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563504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Implementación módulo soy un ciudadano legal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3164001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7321B150-7209-4F9F-A891-1460C428E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193203"/>
              </p:ext>
            </p:extLst>
          </p:nvPr>
        </p:nvGraphicFramePr>
        <p:xfrm>
          <a:off x="1899741" y="2307167"/>
          <a:ext cx="7714696" cy="1326769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2638425">
                  <a:extLst>
                    <a:ext uri="{9D8B030D-6E8A-4147-A177-3AD203B41FA5}">
                      <a16:colId xmlns:a16="http://schemas.microsoft.com/office/drawing/2014/main" val="251594248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1993716422"/>
                    </a:ext>
                  </a:extLst>
                </a:gridCol>
                <a:gridCol w="3276046">
                  <a:extLst>
                    <a:ext uri="{9D8B030D-6E8A-4147-A177-3AD203B41FA5}">
                      <a16:colId xmlns:a16="http://schemas.microsoft.com/office/drawing/2014/main" val="2912590306"/>
                    </a:ext>
                  </a:extLst>
                </a:gridCol>
              </a:tblGrid>
              <a:tr h="151318"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SANTA CECILIA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Resguardo indígena Santa Cecilia.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Acercamiento resguardo indígena 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45321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Rastreo de convocatorias 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76901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Acompañamiento proceso de mujeres 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96488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Formación en formulación de proyectos, participación DDHH.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20165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Formulación proyecto estímulos 2019 Ministerio de Cultura 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7619298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9D5EC99A-3F1F-4866-9F2B-19EDDA4E7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371103"/>
              </p:ext>
            </p:extLst>
          </p:nvPr>
        </p:nvGraphicFramePr>
        <p:xfrm>
          <a:off x="1919842" y="3969519"/>
          <a:ext cx="7694595" cy="816235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2780263">
                  <a:extLst>
                    <a:ext uri="{9D8B030D-6E8A-4147-A177-3AD203B41FA5}">
                      <a16:colId xmlns:a16="http://schemas.microsoft.com/office/drawing/2014/main" val="4152433212"/>
                    </a:ext>
                  </a:extLst>
                </a:gridCol>
                <a:gridCol w="1915329">
                  <a:extLst>
                    <a:ext uri="{9D8B030D-6E8A-4147-A177-3AD203B41FA5}">
                      <a16:colId xmlns:a16="http://schemas.microsoft.com/office/drawing/2014/main" val="2665721005"/>
                    </a:ext>
                  </a:extLst>
                </a:gridCol>
                <a:gridCol w="2999003">
                  <a:extLst>
                    <a:ext uri="{9D8B030D-6E8A-4147-A177-3AD203B41FA5}">
                      <a16:colId xmlns:a16="http://schemas.microsoft.com/office/drawing/2014/main" val="1322760107"/>
                    </a:ext>
                  </a:extLst>
                </a:gridCol>
              </a:tblGrid>
              <a:tr h="8162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        DOSQUEBRADAS 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Grupo Amar y vivir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 dirty="0">
                          <a:effectLst/>
                        </a:rPr>
                        <a:t>Seguimiento a la gestión del Sena para proceso de formación en artesanía</a:t>
                      </a:r>
                      <a:endParaRPr lang="es-CO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5237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39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PENDIENTES/PROYECCIONES 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8E75408-C3B4-438B-ACFD-15CC0A9A6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550457"/>
              </p:ext>
            </p:extLst>
          </p:nvPr>
        </p:nvGraphicFramePr>
        <p:xfrm>
          <a:off x="986456" y="1235218"/>
          <a:ext cx="9820089" cy="4643065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1994250">
                  <a:extLst>
                    <a:ext uri="{9D8B030D-6E8A-4147-A177-3AD203B41FA5}">
                      <a16:colId xmlns:a16="http://schemas.microsoft.com/office/drawing/2014/main" val="2490938543"/>
                    </a:ext>
                  </a:extLst>
                </a:gridCol>
                <a:gridCol w="3241964">
                  <a:extLst>
                    <a:ext uri="{9D8B030D-6E8A-4147-A177-3AD203B41FA5}">
                      <a16:colId xmlns:a16="http://schemas.microsoft.com/office/drawing/2014/main" val="2295539346"/>
                    </a:ext>
                  </a:extLst>
                </a:gridCol>
                <a:gridCol w="4583875">
                  <a:extLst>
                    <a:ext uri="{9D8B030D-6E8A-4147-A177-3AD203B41FA5}">
                      <a16:colId xmlns:a16="http://schemas.microsoft.com/office/drawing/2014/main" val="3433618432"/>
                    </a:ext>
                  </a:extLst>
                </a:gridCol>
              </a:tblGrid>
              <a:tr h="387653">
                <a:tc rowSpan="1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MANIZALES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Líderes Barrio el Nevado -Andes y Marmato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Implementación módulo soy un ciudadano legal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136095"/>
                  </a:ext>
                </a:extLst>
              </a:tr>
              <a:tr h="58586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Fortalecimiento organizacional: trabajo en equipo, comunicación, resolución de conflictos, DDHH, genero, roles y funciones.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6877240"/>
                  </a:ext>
                </a:extLst>
              </a:tr>
              <a:tr h="18944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Acompañamiento en acciones comunitarias 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1523732"/>
                  </a:ext>
                </a:extLst>
              </a:tr>
              <a:tr h="18944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Rastreo de convocatorias 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9683999"/>
                  </a:ext>
                </a:extLst>
              </a:tr>
              <a:tr h="38765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Acompañamiento proyecto círculo de mujeres 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6288069"/>
                  </a:ext>
                </a:extLst>
              </a:tr>
              <a:tr h="38765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Fundación Huellas de Vida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Implementación módulo soy un ciudadano legal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5582497"/>
                  </a:ext>
                </a:extLst>
              </a:tr>
              <a:tr h="78407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Fortalecimiento organizacional: En temas administrativos, Contable, trabajo en equipo, comunicación, resolución de conflictos, DDHH, genero, roles y funciones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1380092"/>
                  </a:ext>
                </a:extLst>
              </a:tr>
              <a:tr h="18944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Acompañamiento proyecto faroles 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2624722"/>
                  </a:ext>
                </a:extLst>
              </a:tr>
              <a:tr h="18944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Acompañamiento acciones comunitarias 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3402255"/>
                  </a:ext>
                </a:extLst>
              </a:tr>
              <a:tr h="38765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Acompañamiento en la formulación de proyectos 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2702219"/>
                  </a:ext>
                </a:extLst>
              </a:tr>
              <a:tr h="18944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Rastreo de convocatorias 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9350438"/>
                  </a:ext>
                </a:extLst>
              </a:tr>
              <a:tr h="387653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Alianza unidos por la legalidad (alianza contra el fraude) Manizales - Risaralda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Construcción e implementación plan de acción 2018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0473833"/>
                  </a:ext>
                </a:extLst>
              </a:tr>
              <a:tr h="38765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Implementación módulo soy un ciudadano legal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348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484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7285</TotalTime>
  <Words>1187</Words>
  <Application>Microsoft Office PowerPoint</Application>
  <PresentationFormat>Panorámica</PresentationFormat>
  <Paragraphs>271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1" baseType="lpstr">
      <vt:lpstr>ＭＳ Ｐゴシック</vt:lpstr>
      <vt:lpstr>Arial</vt:lpstr>
      <vt:lpstr>Calibri</vt:lpstr>
      <vt:lpstr>Calibri Light</vt:lpstr>
      <vt:lpstr>Comfortaa</vt:lpstr>
      <vt:lpstr>Times New Roman</vt:lpstr>
      <vt:lpstr>VAG Rounded</vt:lpstr>
      <vt:lpstr>VAG Rounded Std Bold</vt:lpstr>
      <vt:lpstr>VAG Rounded Std Light</vt:lpstr>
      <vt:lpstr>Tema de Office</vt:lpstr>
      <vt:lpstr>Presentación de PowerPoint</vt:lpstr>
      <vt:lpstr>Presentación de PowerPoint</vt:lpstr>
      <vt:lpstr>Hemos GENERADO CONFIANZA a partir de: </vt:lpstr>
      <vt:lpstr>Hemos GENERADO CONFIANZA a partir de:</vt:lpstr>
      <vt:lpstr>LINEA DEL TIEMPO</vt:lpstr>
      <vt:lpstr>PENDIENTES/PROYECCIONES </vt:lpstr>
      <vt:lpstr>PENDIENTES/PROYECCIONES </vt:lpstr>
      <vt:lpstr>PENDIENTES/PROYECCIONES </vt:lpstr>
      <vt:lpstr>PENDIENTES/PROYECCIONES </vt:lpstr>
      <vt:lpstr>PENDIENTES/PROYECCIONES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MARCELA PELAEZ BOTERO</dc:creator>
  <cp:lastModifiedBy>Diana Lorena Gomes Giraldo</cp:lastModifiedBy>
  <cp:revision>450</cp:revision>
  <cp:lastPrinted>2017-06-02T22:21:30Z</cp:lastPrinted>
  <dcterms:created xsi:type="dcterms:W3CDTF">2017-05-19T19:59:40Z</dcterms:created>
  <dcterms:modified xsi:type="dcterms:W3CDTF">2018-06-01T16:53:07Z</dcterms:modified>
</cp:coreProperties>
</file>