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405" r:id="rId3"/>
    <p:sldId id="406" r:id="rId4"/>
    <p:sldId id="316" r:id="rId5"/>
    <p:sldId id="488" r:id="rId6"/>
    <p:sldId id="370" r:id="rId7"/>
    <p:sldId id="367"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3326" autoAdjust="0"/>
  </p:normalViewPr>
  <p:slideViewPr>
    <p:cSldViewPr>
      <p:cViewPr varScale="1">
        <p:scale>
          <a:sx n="127" d="100"/>
          <a:sy n="127" d="100"/>
        </p:scale>
        <p:origin x="1616" y="184"/>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AA0B4-911F-4B0A-94D0-29F2DE481761}" type="datetimeFigureOut">
              <a:rPr kumimoji="1" lang="ja-JP" altLang="en-US" smtClean="0"/>
              <a:t>2022/5/4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C866D-1913-4C1B-99A4-90A1299DC44E}" type="slidenum">
              <a:rPr kumimoji="1" lang="ja-JP" altLang="en-US" smtClean="0"/>
              <a:t>‹#›</a:t>
            </a:fld>
            <a:endParaRPr kumimoji="1" lang="ja-JP" altLang="en-US"/>
          </a:p>
        </p:txBody>
      </p:sp>
    </p:spTree>
    <p:extLst>
      <p:ext uri="{BB962C8B-B14F-4D97-AF65-F5344CB8AC3E}">
        <p14:creationId xmlns:p14="http://schemas.microsoft.com/office/powerpoint/2010/main" val="28796801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i="0" dirty="0">
                    <a:latin typeface="+mn-ea"/>
                    <a:ea typeface="+mn-ea"/>
                    <a:cs typeface="Times New Roman" panose="02020603050405020304" pitchFamily="18" charset="0"/>
                  </a:rPr>
                  <a:t>本研究は</a:t>
                </a:r>
                <a:r>
                  <a:rPr kumimoji="1" lang="ja-JP" altLang="en-US" sz="1200" dirty="0">
                    <a:solidFill>
                      <a:srgbClr val="FF0000"/>
                    </a:solidFill>
                    <a:latin typeface="ＭＳ Ｐゴシック" panose="020B0600070205080204" pitchFamily="50" charset="-128"/>
                    <a:ea typeface="ＭＳ Ｐゴシック" panose="020B0600070205080204" pitchFamily="50" charset="-128"/>
                  </a:rPr>
                  <a:t>超音波振動を利用した医療用</a:t>
                </a:r>
                <a:r>
                  <a:rPr kumimoji="1" lang="en-US" altLang="ja-JP" sz="1200" dirty="0">
                    <a:solidFill>
                      <a:srgbClr val="FF0000"/>
                    </a:solidFill>
                    <a:latin typeface="ＭＳ Ｐゴシック" panose="020B0600070205080204" pitchFamily="50" charset="-128"/>
                    <a:ea typeface="ＭＳ Ｐゴシック" panose="020B0600070205080204" pitchFamily="50" charset="-128"/>
                  </a:rPr>
                  <a:t>WPT</a:t>
                </a:r>
                <a:r>
                  <a:rPr kumimoji="1" lang="ja-JP" altLang="en-US" sz="1200" dirty="0">
                    <a:solidFill>
                      <a:srgbClr val="FF0000"/>
                    </a:solidFill>
                    <a:latin typeface="ＭＳ Ｐゴシック" panose="020B0600070205080204" pitchFamily="50" charset="-128"/>
                    <a:ea typeface="ＭＳ Ｐゴシック" panose="020B0600070205080204" pitchFamily="50" charset="-128"/>
                  </a:rPr>
                  <a:t>技術の開発を目的としており、この技術はペースメーカー等の小型インプラント医療機器に応用することが可能です。</a:t>
                </a:r>
                <a:endParaRPr kumimoji="1" lang="en-US" altLang="ja-JP" sz="1200" dirty="0">
                  <a:solidFill>
                    <a:srgbClr val="FF0000"/>
                  </a:solidFill>
                  <a:latin typeface="ＭＳ Ｐゴシック" panose="020B0600070205080204" pitchFamily="50" charset="-128"/>
                  <a:ea typeface="ＭＳ Ｐゴシック" panose="020B0600070205080204" pitchFamily="50" charset="-128"/>
                </a:endParaRPr>
              </a:p>
              <a:p>
                <a:pPr marL="0" indent="0">
                  <a:buFont typeface="Wingdings" panose="05000000000000000000" pitchFamily="2" charset="2"/>
                  <a:buNone/>
                </a:pPr>
                <a:r>
                  <a:rPr kumimoji="1" lang="ja-JP" altLang="en-US" sz="1200" dirty="0">
                    <a:solidFill>
                      <a:srgbClr val="FF0000"/>
                    </a:solidFill>
                    <a:latin typeface="ＭＳ Ｐゴシック" panose="020B0600070205080204" pitchFamily="50" charset="-128"/>
                    <a:ea typeface="ＭＳ Ｐゴシック" panose="020B0600070205080204" pitchFamily="50" charset="-128"/>
                  </a:rPr>
                  <a:t>また，特徴としてインプラント医療機器内蔵の</a:t>
                </a:r>
                <a:r>
                  <a:rPr lang="ja-JP" altLang="en-US" sz="1200" dirty="0"/>
                  <a:t>電池交換に伴うリスクの低減や埋め込み患者の </a:t>
                </a:r>
                <a:r>
                  <a:rPr lang="en-US" altLang="ja-JP" sz="1200" dirty="0"/>
                  <a:t>QOL </a:t>
                </a:r>
                <a:r>
                  <a:rPr lang="ja-JP" altLang="en-US" sz="1200" dirty="0"/>
                  <a:t>向上，</a:t>
                </a:r>
                <a:endParaRPr lang="en-US" altLang="ja-JP" sz="1200" dirty="0"/>
              </a:p>
              <a:p>
                <a:pPr marL="0" indent="0">
                  <a:buFont typeface="Wingdings" panose="05000000000000000000" pitchFamily="2" charset="2"/>
                  <a:buNone/>
                </a:pPr>
                <a:r>
                  <a:rPr lang="ja-JP" altLang="en-US" sz="1200" dirty="0"/>
                  <a:t>非侵襲かつ非接触の給電が可能な点が挙げられます。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srgbClr val="FF0000"/>
                  </a:solidFill>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rgbClr val="FF0000"/>
                    </a:solidFill>
                    <a:latin typeface="ＭＳ Ｐゴシック" panose="020B0600070205080204" pitchFamily="50" charset="-128"/>
                    <a:ea typeface="ＭＳ Ｐゴシック" panose="020B0600070205080204" pitchFamily="50" charset="-128"/>
                  </a:rPr>
                  <a:t>また、従来型の医療用</a:t>
                </a:r>
                <a:r>
                  <a:rPr kumimoji="1" lang="en-US" altLang="ja-JP" sz="1200" dirty="0">
                    <a:solidFill>
                      <a:srgbClr val="FF0000"/>
                    </a:solidFill>
                    <a:latin typeface="ＭＳ Ｐゴシック" panose="020B0600070205080204" pitchFamily="50" charset="-128"/>
                    <a:ea typeface="ＭＳ Ｐゴシック" panose="020B0600070205080204" pitchFamily="50" charset="-128"/>
                  </a:rPr>
                  <a:t>WPT</a:t>
                </a:r>
                <a:r>
                  <a:rPr kumimoji="1" lang="ja-JP" altLang="en-US" sz="1200" dirty="0">
                    <a:solidFill>
                      <a:srgbClr val="FF0000"/>
                    </a:solidFill>
                    <a:latin typeface="ＭＳ Ｐゴシック" panose="020B0600070205080204" pitchFamily="50" charset="-128"/>
                    <a:ea typeface="ＭＳ Ｐゴシック" panose="020B0600070205080204" pitchFamily="50" charset="-128"/>
                  </a:rPr>
                  <a:t>として磁界共鳴方式</a:t>
                </a:r>
                <a:r>
                  <a:rPr kumimoji="1" lang="en-US" altLang="ja-JP" sz="1200" dirty="0">
                    <a:solidFill>
                      <a:srgbClr val="FF0000"/>
                    </a:solidFill>
                    <a:latin typeface="ＭＳ Ｐゴシック" panose="020B0600070205080204" pitchFamily="50" charset="-128"/>
                    <a:ea typeface="ＭＳ Ｐゴシック" panose="020B0600070205080204" pitchFamily="50" charset="-128"/>
                  </a:rPr>
                  <a:t>(IWPT)</a:t>
                </a:r>
                <a:r>
                  <a:rPr kumimoji="1" lang="ja-JP" altLang="en-US" sz="1200" dirty="0">
                    <a:solidFill>
                      <a:srgbClr val="FF0000"/>
                    </a:solidFill>
                    <a:latin typeface="ＭＳ Ｐゴシック" panose="020B0600070205080204" pitchFamily="50" charset="-128"/>
                    <a:ea typeface="ＭＳ Ｐゴシック" panose="020B0600070205080204" pitchFamily="50" charset="-128"/>
                  </a:rPr>
                  <a:t>と電解結合方式</a:t>
                </a:r>
                <a:r>
                  <a:rPr kumimoji="1" lang="en-US" altLang="ja-JP" sz="1200" dirty="0">
                    <a:solidFill>
                      <a:srgbClr val="FF0000"/>
                    </a:solidFill>
                    <a:latin typeface="ＭＳ Ｐゴシック" panose="020B0600070205080204" pitchFamily="50" charset="-128"/>
                    <a:ea typeface="ＭＳ Ｐゴシック" panose="020B0600070205080204" pitchFamily="50" charset="-128"/>
                  </a:rPr>
                  <a:t>(CWPT)</a:t>
                </a:r>
                <a:r>
                  <a:rPr kumimoji="1" lang="ja-JP" altLang="en-US" sz="1200" dirty="0">
                    <a:solidFill>
                      <a:srgbClr val="FF0000"/>
                    </a:solidFill>
                    <a:latin typeface="ＭＳ Ｐゴシック" panose="020B0600070205080204" pitchFamily="50" charset="-128"/>
                    <a:ea typeface="ＭＳ Ｐゴシック" panose="020B0600070205080204" pitchFamily="50" charset="-128"/>
                  </a:rPr>
                  <a:t>が存在し，実用化に向けて研究開発が盛んに行われています。</a:t>
                </a:r>
                <a:endParaRPr kumimoji="1" lang="en-US" altLang="ja-JP" sz="1200" dirty="0">
                  <a:solidFill>
                    <a:srgbClr val="FF0000"/>
                  </a:solidFill>
                  <a:latin typeface="ＭＳ Ｐゴシック" panose="020B0600070205080204" pitchFamily="50" charset="-128"/>
                  <a:ea typeface="ＭＳ Ｐゴシック" panose="020B0600070205080204" pitchFamily="50" charset="-128"/>
                </a:endParaRPr>
              </a:p>
              <a:p>
                <a:pPr marL="0" indent="0">
                  <a:buFont typeface="Wingdings" panose="05000000000000000000" pitchFamily="2" charset="2"/>
                  <a:buNone/>
                </a:pPr>
                <a:r>
                  <a:rPr kumimoji="1" lang="ja-JP" altLang="en-US" sz="1200" dirty="0">
                    <a:solidFill>
                      <a:srgbClr val="FF0000"/>
                    </a:solidFill>
                    <a:latin typeface="ＭＳ Ｐゴシック" panose="020B0600070205080204" pitchFamily="50" charset="-128"/>
                    <a:ea typeface="ＭＳ Ｐゴシック" panose="020B0600070205080204" pitchFamily="50" charset="-128"/>
                  </a:rPr>
                  <a:t>そして本研究では</a:t>
                </a:r>
                <a:r>
                  <a:rPr lang="ja-JP" altLang="en-US" sz="1200" dirty="0"/>
                  <a:t>超音波振動による電力伝送を行う，超音波振動方式</a:t>
                </a:r>
                <a:r>
                  <a:rPr lang="en-US" altLang="ja-JP" sz="1200" dirty="0"/>
                  <a:t>UWPT</a:t>
                </a:r>
                <a:r>
                  <a:rPr lang="ja-JP" altLang="en-US" sz="1200" dirty="0"/>
                  <a:t>システムを新たに提案しています。</a:t>
                </a:r>
                <a:endParaRPr lang="en-US" altLang="ja-JP" sz="1200" dirty="0"/>
              </a:p>
              <a:p>
                <a:pPr marL="0" indent="0">
                  <a:buFont typeface="Wingdings" panose="05000000000000000000" pitchFamily="2" charset="2"/>
                  <a:buNone/>
                </a:pPr>
                <a:r>
                  <a:rPr lang="ja-JP" altLang="en-US" sz="1200" dirty="0"/>
                  <a:t>これは超音波振動の送受信に圧電トランデューサ</a:t>
                </a:r>
                <a:r>
                  <a:rPr lang="en-US" altLang="ja-JP" sz="1200" dirty="0"/>
                  <a:t>(PT)</a:t>
                </a:r>
                <a:r>
                  <a:rPr lang="ja-JP" altLang="en-US" sz="1200" dirty="0"/>
                  <a:t>を使用しており，人体への安全性が高く，臓器の微振動を用いた生体環境発電に応用可能といった特徴があります。</a:t>
                </a:r>
                <a:endParaRPr lang="en-US" altLang="ja-JP" sz="1200"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a:latin typeface="+mj-ea"/>
                </a:endParaRPr>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i="0" dirty="0" smtClean="0">
                    <a:latin typeface="+mn-ea"/>
                    <a:ea typeface="+mn-ea"/>
                  </a:rPr>
                  <a:t>この図は</a:t>
                </a:r>
                <a:r>
                  <a:rPr kumimoji="1" lang="ja-JP" altLang="en-US" sz="1200" i="0" dirty="0" smtClean="0">
                    <a:latin typeface="+mn-ea"/>
                    <a:ea typeface="+mn-ea"/>
                  </a:rPr>
                  <a:t>負荷抵抗</a:t>
                </a:r>
                <a:r>
                  <a:rPr kumimoji="1" lang="en-US" altLang="ja-JP" sz="1200" i="0" dirty="0" smtClean="0">
                    <a:latin typeface="+mn-ea"/>
                    <a:ea typeface="+mn-ea"/>
                  </a:rPr>
                  <a:t>20Ω</a:t>
                </a:r>
                <a:r>
                  <a:rPr kumimoji="1" lang="ja-JP" altLang="en-US" sz="1200" i="0" dirty="0" err="1" smtClean="0">
                    <a:latin typeface="+mn-ea"/>
                    <a:ea typeface="+mn-ea"/>
                  </a:rPr>
                  <a:t>での</a:t>
                </a:r>
                <a:r>
                  <a:rPr kumimoji="1" lang="ja-JP" altLang="en-US" sz="1200" i="0" dirty="0" smtClean="0">
                    <a:latin typeface="+mn-ea"/>
                    <a:ea typeface="+mn-ea"/>
                  </a:rPr>
                  <a:t>入出力電圧・電流波形となっております。</a:t>
                </a:r>
                <a:endParaRPr kumimoji="1" lang="en-US" altLang="ja-JP" sz="1200" i="0" dirty="0" smtClean="0">
                  <a:latin typeface="+mn-ea"/>
                  <a:ea typeface="+mn-ea"/>
                </a:endParaRPr>
              </a:p>
              <a:p>
                <a:r>
                  <a:rPr lang="ja-JP" altLang="en-US" i="0" dirty="0" smtClean="0">
                    <a:latin typeface="+mn-ea"/>
                    <a:ea typeface="+mn-ea"/>
                  </a:rPr>
                  <a:t>これより出力電圧</a:t>
                </a:r>
                <a:r>
                  <a:rPr lang="en-US" altLang="ja-JP" sz="1200" i="0">
                    <a:effectLst/>
                    <a:latin typeface="+mn-ea"/>
                    <a:ea typeface="+mn-ea"/>
                    <a:cs typeface="Times New Roman" panose="02020603050405020304" pitchFamily="18" charset="0"/>
                  </a:rPr>
                  <a:t>v</a:t>
                </a:r>
                <a:r>
                  <a:rPr lang="ja-JP" altLang="ja-JP" sz="1200" i="0" smtClean="0">
                    <a:effectLst/>
                    <a:latin typeface="+mn-ea"/>
                    <a:ea typeface="+mn-ea"/>
                    <a:cs typeface="Times New Roman" panose="02020603050405020304" pitchFamily="18" charset="0"/>
                  </a:rPr>
                  <a:t>_(</a:t>
                </a:r>
                <a:r>
                  <a:rPr lang="en-US" altLang="ja-JP" sz="1200" i="0">
                    <a:effectLst/>
                    <a:latin typeface="+mn-ea"/>
                    <a:ea typeface="+mn-ea"/>
                    <a:cs typeface="Times New Roman" panose="02020603050405020304" pitchFamily="18" charset="0"/>
                  </a:rPr>
                  <a:t>R</a:t>
                </a:r>
                <a:r>
                  <a:rPr lang="ja-JP" altLang="ja-JP" sz="1200" i="0">
                    <a:effectLst/>
                    <a:latin typeface="+mn-ea"/>
                    <a:ea typeface="+mn-ea"/>
                    <a:cs typeface="Times New Roman" panose="02020603050405020304" pitchFamily="18" charset="0"/>
                  </a:rPr>
                  <a:t>_(</a:t>
                </a:r>
                <a:r>
                  <a:rPr lang="en-US" altLang="ja-JP" sz="1200" i="0">
                    <a:effectLst/>
                    <a:latin typeface="+mn-ea"/>
                    <a:ea typeface="+mn-ea"/>
                    <a:cs typeface="Times New Roman" panose="02020603050405020304" pitchFamily="18" charset="0"/>
                  </a:rPr>
                  <a:t>o.rms</a:t>
                </a:r>
                <a:r>
                  <a:rPr lang="ja-JP" altLang="ja-JP" sz="1200" i="0">
                    <a:effectLst/>
                    <a:latin typeface="+mn-ea"/>
                    <a:ea typeface="+mn-ea"/>
                    <a:cs typeface="Times New Roman" panose="02020603050405020304" pitchFamily="18" charset="0"/>
                  </a:rPr>
                  <a:t>)</a:t>
                </a:r>
                <a:r>
                  <a:rPr lang="en-US" altLang="ja-JP" sz="1200" i="0">
                    <a:effectLst/>
                    <a:latin typeface="+mn-ea"/>
                    <a:ea typeface="+mn-ea"/>
                    <a:cs typeface="Times New Roman" panose="02020603050405020304" pitchFamily="18" charset="0"/>
                  </a:rPr>
                  <a:t> </a:t>
                </a:r>
                <a:r>
                  <a:rPr lang="ja-JP" altLang="ja-JP" sz="1200" i="0" smtClean="0">
                    <a:effectLst/>
                    <a:latin typeface="+mn-ea"/>
                    <a:ea typeface="+mn-ea"/>
                    <a:cs typeface="Times New Roman" panose="02020603050405020304" pitchFamily="18" charset="0"/>
                  </a:rPr>
                  <a:t>)</a:t>
                </a:r>
                <a:r>
                  <a:rPr lang="ja-JP" altLang="en-US" sz="1200" b="0" i="0" smtClean="0">
                    <a:effectLst/>
                    <a:latin typeface="+mn-ea"/>
                    <a:ea typeface="+mn-ea"/>
                    <a:cs typeface="Times New Roman" panose="02020603050405020304" pitchFamily="18" charset="0"/>
                  </a:rPr>
                  <a:t> が</a:t>
                </a:r>
                <a:r>
                  <a:rPr lang="en-US" altLang="ja-JP" sz="1200" b="0" i="0" smtClean="0">
                    <a:effectLst/>
                    <a:latin typeface="+mn-ea"/>
                    <a:ea typeface="+mn-ea"/>
                    <a:cs typeface="Times New Roman" panose="02020603050405020304" pitchFamily="18" charset="0"/>
                  </a:rPr>
                  <a:t>4.6V, </a:t>
                </a:r>
                <a:r>
                  <a:rPr lang="ja-JP" altLang="en-US" i="0" dirty="0">
                    <a:latin typeface="+mn-ea"/>
                    <a:ea typeface="+mn-ea"/>
                  </a:rPr>
                  <a:t>電圧位相差</a:t>
                </a:r>
                <a:r>
                  <a:rPr lang="en-US" altLang="ja-JP" i="0" dirty="0" smtClean="0">
                    <a:latin typeface="+mn-ea"/>
                    <a:ea typeface="+mn-ea"/>
                    <a:cs typeface="Times New Roman" panose="02020603050405020304" pitchFamily="18" charset="0"/>
                  </a:rPr>
                  <a:t>θ</a:t>
                </a:r>
                <a:r>
                  <a:rPr lang="ja-JP" altLang="en-US" i="0" dirty="0" smtClean="0">
                    <a:latin typeface="+mn-ea"/>
                    <a:ea typeface="+mn-ea"/>
                    <a:cs typeface="Times New Roman" panose="02020603050405020304" pitchFamily="18" charset="0"/>
                  </a:rPr>
                  <a:t>が</a:t>
                </a:r>
                <a:r>
                  <a:rPr lang="en-US" altLang="ja-JP" i="0" dirty="0" smtClean="0">
                    <a:latin typeface="+mn-ea"/>
                    <a:ea typeface="+mn-ea"/>
                    <a:cs typeface="Times New Roman" panose="02020603050405020304" pitchFamily="18" charset="0"/>
                  </a:rPr>
                  <a:t>60°</a:t>
                </a:r>
                <a:r>
                  <a:rPr lang="ja-JP" altLang="en-US" i="0" dirty="0" smtClean="0">
                    <a:latin typeface="+mn-ea"/>
                    <a:ea typeface="+mn-ea"/>
                    <a:cs typeface="Times New Roman" panose="02020603050405020304" pitchFamily="18" charset="0"/>
                  </a:rPr>
                  <a:t>とわかるので，出力電圧に関する</a:t>
                </a:r>
                <a:r>
                  <a:rPr lang="en-US" altLang="ja-JP" i="0" dirty="0" smtClean="0">
                    <a:latin typeface="+mn-ea"/>
                    <a:ea typeface="+mn-ea"/>
                    <a:cs typeface="Times New Roman" panose="02020603050405020304" pitchFamily="18" charset="0"/>
                  </a:rPr>
                  <a:t>2</a:t>
                </a:r>
                <a:r>
                  <a:rPr lang="ja-JP" altLang="en-US" i="0" dirty="0" err="1" smtClean="0">
                    <a:latin typeface="+mn-ea"/>
                    <a:ea typeface="+mn-ea"/>
                    <a:cs typeface="Times New Roman" panose="02020603050405020304" pitchFamily="18" charset="0"/>
                  </a:rPr>
                  <a:t>つの</a:t>
                </a:r>
                <a:r>
                  <a:rPr lang="ja-JP" altLang="en-US" i="0" dirty="0" smtClean="0">
                    <a:latin typeface="+mn-ea"/>
                    <a:ea typeface="+mn-ea"/>
                    <a:cs typeface="Times New Roman" panose="02020603050405020304" pitchFamily="18" charset="0"/>
                  </a:rPr>
                  <a:t>式から</a:t>
                </a:r>
                <a:endParaRPr lang="en-US" altLang="ja-JP" i="0" dirty="0" smtClean="0">
                  <a:latin typeface="+mn-ea"/>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0" dirty="0" smtClean="0">
                    <a:latin typeface="+mn-ea"/>
                    <a:ea typeface="+mn-ea"/>
                    <a:cs typeface="Times New Roman" panose="02020603050405020304" pitchFamily="18" charset="0"/>
                  </a:rPr>
                  <a:t>BLT</a:t>
                </a:r>
                <a:r>
                  <a:rPr kumimoji="1" lang="ja-JP" altLang="en-US" i="0" dirty="0">
                    <a:latin typeface="+mn-ea"/>
                    <a:ea typeface="+mn-ea"/>
                    <a:cs typeface="Times New Roman" panose="02020603050405020304" pitchFamily="18" charset="0"/>
                  </a:rPr>
                  <a:t>の内部インピーダンス</a:t>
                </a:r>
                <a:r>
                  <a:rPr kumimoji="1" lang="ja-JP" altLang="en-US" i="0" dirty="0" smtClean="0">
                    <a:latin typeface="+mn-ea"/>
                    <a:ea typeface="+mn-ea"/>
                    <a:cs typeface="Times New Roman" panose="02020603050405020304" pitchFamily="18" charset="0"/>
                  </a:rPr>
                  <a:t>成分である</a:t>
                </a:r>
                <a:r>
                  <a:rPr lang="en-US" altLang="ja-JP" i="0" kern="100">
                    <a:latin typeface="+mn-ea"/>
                    <a:ea typeface="+mn-ea"/>
                    <a:cs typeface="Times New Roman" panose="02020603050405020304" pitchFamily="18" charset="0"/>
                  </a:rPr>
                  <a:t>R</a:t>
                </a:r>
                <a:r>
                  <a:rPr lang="ja-JP" altLang="ja-JP" i="0" kern="100" smtClean="0">
                    <a:latin typeface="+mn-ea"/>
                    <a:ea typeface="+mn-ea"/>
                    <a:cs typeface="Times New Roman" panose="02020603050405020304" pitchFamily="18" charset="0"/>
                  </a:rPr>
                  <a:t>_</a:t>
                </a:r>
                <a:r>
                  <a:rPr lang="en-US" altLang="ja-JP" i="0" kern="100">
                    <a:latin typeface="+mn-ea"/>
                    <a:ea typeface="+mn-ea"/>
                    <a:cs typeface="Times New Roman" panose="02020603050405020304" pitchFamily="18" charset="0"/>
                  </a:rPr>
                  <a:t>m</a:t>
                </a:r>
                <a:r>
                  <a:rPr lang="ja-JP" altLang="en-US" b="0" i="0" kern="100" smtClean="0">
                    <a:latin typeface="+mn-ea"/>
                    <a:ea typeface="+mn-ea"/>
                    <a:cs typeface="Times New Roman" panose="02020603050405020304" pitchFamily="18" charset="0"/>
                  </a:rPr>
                  <a:t> が</a:t>
                </a:r>
                <a:r>
                  <a:rPr kumimoji="1" lang="en-US" altLang="ja-JP" i="0" dirty="0" smtClean="0">
                    <a:latin typeface="+mn-ea"/>
                    <a:ea typeface="+mn-ea"/>
                    <a:cs typeface="Times New Roman" panose="02020603050405020304" pitchFamily="18" charset="0"/>
                  </a:rPr>
                  <a:t>30.246[Ω]</a:t>
                </a:r>
                <a:r>
                  <a:rPr lang="en-US" altLang="ja-JP" i="0" dirty="0">
                    <a:latin typeface="+mn-ea"/>
                    <a:ea typeface="+mn-ea"/>
                    <a:cs typeface="Times New Roman" panose="02020603050405020304" pitchFamily="18" charset="0"/>
                  </a:rPr>
                  <a:t>,</a:t>
                </a:r>
                <a:r>
                  <a:rPr lang="en-US" altLang="ja-JP" i="0" kern="100">
                    <a:latin typeface="+mn-ea"/>
                    <a:ea typeface="+mn-ea"/>
                    <a:cs typeface="Times New Roman" panose="02020603050405020304" pitchFamily="18" charset="0"/>
                  </a:rPr>
                  <a:t>C</a:t>
                </a:r>
                <a:r>
                  <a:rPr lang="ja-JP" altLang="ja-JP" i="0" kern="100">
                    <a:latin typeface="+mn-ea"/>
                    <a:ea typeface="+mn-ea"/>
                    <a:cs typeface="Times New Roman" panose="02020603050405020304" pitchFamily="18" charset="0"/>
                  </a:rPr>
                  <a:t>_</a:t>
                </a:r>
                <a:r>
                  <a:rPr lang="en-US" altLang="ja-JP" i="0" kern="100">
                    <a:latin typeface="+mn-ea"/>
                    <a:ea typeface="+mn-ea"/>
                    <a:cs typeface="Times New Roman" panose="02020603050405020304" pitchFamily="18" charset="0"/>
                  </a:rPr>
                  <a:t>m</a:t>
                </a:r>
                <a:r>
                  <a:rPr lang="ja-JP" altLang="en-US" b="0" i="0" kern="100" smtClean="0">
                    <a:latin typeface="+mn-ea"/>
                    <a:ea typeface="+mn-ea"/>
                    <a:cs typeface="Times New Roman" panose="02020603050405020304" pitchFamily="18" charset="0"/>
                  </a:rPr>
                  <a:t> が</a:t>
                </a:r>
                <a:r>
                  <a:rPr lang="en-US" altLang="ja-JP" b="0" i="0" kern="100" smtClean="0">
                    <a:latin typeface="+mn-ea"/>
                    <a:ea typeface="+mn-ea"/>
                    <a:cs typeface="Times New Roman" panose="02020603050405020304" pitchFamily="18" charset="0"/>
                  </a:rPr>
                  <a:t>36.459[nF]</a:t>
                </a:r>
                <a:r>
                  <a:rPr kumimoji="1" lang="ja-JP" altLang="en-US" i="0" dirty="0" smtClean="0">
                    <a:latin typeface="+mn-ea"/>
                    <a:ea typeface="+mn-ea"/>
                    <a:cs typeface="Times New Roman" panose="02020603050405020304" pitchFamily="18" charset="0"/>
                  </a:rPr>
                  <a:t>と求まります。</a:t>
                </a:r>
                <a:endParaRPr kumimoji="1" lang="en-US" altLang="ja-JP" i="0" dirty="0">
                  <a:latin typeface="+mn-ea"/>
                  <a:ea typeface="+mn-ea"/>
                  <a:cs typeface="Times New Roman" panose="02020603050405020304" pitchFamily="18" charset="0"/>
                </a:endParaRPr>
              </a:p>
              <a:p>
                <a:endParaRPr lang="en-US" altLang="ja-JP" i="0" dirty="0" smtClean="0">
                  <a:latin typeface="+mn-ea"/>
                  <a:ea typeface="+mn-ea"/>
                  <a:cs typeface="Times New Roman" panose="02020603050405020304" pitchFamily="18" charset="0"/>
                </a:endParaRPr>
              </a:p>
              <a:p>
                <a:endParaRPr lang="en-US" altLang="ja-JP" i="0" dirty="0">
                  <a:latin typeface="+mn-ea"/>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smtClean="0">
                  <a:latin typeface="+mj-ea"/>
                </a:endParaRPr>
              </a:p>
              <a:p>
                <a:endParaRPr kumimoji="1" lang="en-US" altLang="ja-JP" dirty="0"/>
              </a:p>
            </p:txBody>
          </p:sp>
        </mc:Fallback>
      </mc:AlternateContent>
      <p:sp>
        <p:nvSpPr>
          <p:cNvPr id="4" name="スライド番号プレースホルダー 3"/>
          <p:cNvSpPr>
            <a:spLocks noGrp="1"/>
          </p:cNvSpPr>
          <p:nvPr>
            <p:ph type="sldNum" sz="quarter" idx="10"/>
          </p:nvPr>
        </p:nvSpPr>
        <p:spPr/>
        <p:txBody>
          <a:bodyPr/>
          <a:lstStyle/>
          <a:p>
            <a:fld id="{1D2E7FEC-EE29-4AEE-B78A-03CB4C055420}" type="slidenum">
              <a:rPr kumimoji="1" lang="ja-JP" altLang="en-US" smtClean="0"/>
              <a:pPr/>
              <a:t>1</a:t>
            </a:fld>
            <a:endParaRPr kumimoji="1" lang="ja-JP" altLang="en-US"/>
          </a:p>
        </p:txBody>
      </p:sp>
    </p:spTree>
    <p:extLst>
      <p:ext uri="{BB962C8B-B14F-4D97-AF65-F5344CB8AC3E}">
        <p14:creationId xmlns:p14="http://schemas.microsoft.com/office/powerpoint/2010/main" val="109307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i="0" dirty="0">
                    <a:latin typeface="+mn-ea"/>
                    <a:ea typeface="+mn-ea"/>
                    <a:cs typeface="Times New Roman" panose="02020603050405020304" pitchFamily="18" charset="0"/>
                  </a:rPr>
                  <a:t>こちらは</a:t>
                </a:r>
                <a:r>
                  <a:rPr kumimoji="1" lang="ja-JP" altLang="en-US" sz="1200" i="0"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インプラント</a:t>
                </a:r>
                <a:r>
                  <a:rPr kumimoji="1" lang="ja-JP" altLang="en-US" sz="1200" dirty="0">
                    <a:solidFill>
                      <a:srgbClr val="FF0000"/>
                    </a:solidFill>
                    <a:latin typeface="ＭＳ Ｐゴシック" panose="020B0600070205080204" pitchFamily="50" charset="-128"/>
                    <a:ea typeface="ＭＳ Ｐゴシック" panose="020B0600070205080204" pitchFamily="50" charset="-128"/>
                  </a:rPr>
                  <a:t>医療機器</a:t>
                </a:r>
                <a:r>
                  <a:rPr lang="ja-JP" altLang="en-US" i="0" dirty="0">
                    <a:latin typeface="+mn-ea"/>
                    <a:ea typeface="+mn-ea"/>
                    <a:cs typeface="Times New Roman" panose="02020603050405020304" pitchFamily="18" charset="0"/>
                  </a:rPr>
                  <a:t>への給電手法を比較した表です。現在用いられている手法はの取り換え手術によりバッテリーを交換する手法であり、</a:t>
                </a:r>
                <a:endParaRPr lang="en-US" altLang="ja-JP" i="0" dirty="0">
                  <a:latin typeface="+mn-ea"/>
                  <a:ea typeface="+mn-ea"/>
                  <a:cs typeface="Times New Roman" panose="02020603050405020304" pitchFamily="18" charset="0"/>
                </a:endParaRPr>
              </a:p>
              <a:p>
                <a:r>
                  <a:rPr lang="ja-JP" altLang="en-US" i="0" dirty="0">
                    <a:latin typeface="+mn-ea"/>
                    <a:ea typeface="+mn-ea"/>
                    <a:cs typeface="Times New Roman" panose="02020603050405020304" pitchFamily="18" charset="0"/>
                  </a:rPr>
                  <a:t>これは人体への影響において</a:t>
                </a:r>
                <a:r>
                  <a:rPr kumimoji="1" lang="ja-JP" altLang="en-US" sz="1200" dirty="0"/>
                  <a:t>リード線の接触不良や</a:t>
                </a:r>
                <a:r>
                  <a:rPr lang="ja-JP" altLang="en-US" i="0" dirty="0">
                    <a:latin typeface="+mn-ea"/>
                    <a:ea typeface="+mn-ea"/>
                    <a:cs typeface="Times New Roman" panose="02020603050405020304" pitchFamily="18" charset="0"/>
                  </a:rPr>
                  <a:t>手術による</a:t>
                </a:r>
                <a:r>
                  <a:rPr kumimoji="1" lang="ja-JP" altLang="en-US" sz="1200" dirty="0"/>
                  <a:t>侵襲性および感染症のリスクが高いことがわかっています。</a:t>
                </a:r>
                <a:endParaRPr lang="en-US" altLang="ja-JP" i="0" dirty="0">
                  <a:latin typeface="+mn-ea"/>
                  <a:ea typeface="+mn-ea"/>
                  <a:cs typeface="Times New Roman" panose="02020603050405020304" pitchFamily="18" charset="0"/>
                </a:endParaRPr>
              </a:p>
              <a:p>
                <a:endParaRPr lang="en-US" altLang="ja-JP" i="0" dirty="0">
                  <a:latin typeface="+mn-ea"/>
                  <a:ea typeface="+mn-ea"/>
                  <a:cs typeface="Times New Roman" panose="02020603050405020304" pitchFamily="18" charset="0"/>
                </a:endParaRPr>
              </a:p>
              <a:p>
                <a:r>
                  <a:rPr lang="ja-JP" altLang="en-US" i="0" dirty="0">
                    <a:latin typeface="+mn-ea"/>
                    <a:ea typeface="+mn-ea"/>
                    <a:cs typeface="Times New Roman" panose="02020603050405020304" pitchFamily="18" charset="0"/>
                  </a:rPr>
                  <a:t>一方で下の</a:t>
                </a:r>
                <a:r>
                  <a:rPr lang="en-US" altLang="ja-JP" i="0" dirty="0">
                    <a:latin typeface="+mn-ea"/>
                    <a:ea typeface="+mn-ea"/>
                    <a:cs typeface="Times New Roman" panose="02020603050405020304" pitchFamily="18" charset="0"/>
                  </a:rPr>
                  <a:t>WPT</a:t>
                </a:r>
                <a:r>
                  <a:rPr lang="ja-JP" altLang="en-US" i="0" dirty="0">
                    <a:latin typeface="+mn-ea"/>
                    <a:ea typeface="+mn-ea"/>
                    <a:cs typeface="Times New Roman" panose="02020603050405020304" pitchFamily="18" charset="0"/>
                  </a:rPr>
                  <a:t>方式はまだ実用化はされていませんが、取り換え手術の手法と比べてリスクがかなり軽減されることがわかっています。</a:t>
                </a:r>
                <a:endParaRPr lang="en-US" altLang="ja-JP" i="0" dirty="0">
                  <a:latin typeface="+mn-ea"/>
                  <a:ea typeface="+mn-ea"/>
                  <a:cs typeface="Times New Roman" panose="02020603050405020304" pitchFamily="18" charset="0"/>
                </a:endParaRPr>
              </a:p>
              <a:p>
                <a:r>
                  <a:rPr kumimoji="1" lang="ja-JP" altLang="en-US" sz="1200" b="0" i="0" u="none" strike="noStrike" kern="1200" baseline="0" dirty="0">
                    <a:solidFill>
                      <a:schemeClr val="tx1"/>
                    </a:solidFill>
                    <a:latin typeface="+mn-lt"/>
                    <a:ea typeface="+mn-ea"/>
                    <a:cs typeface="+mn-cs"/>
                  </a:rPr>
                  <a:t>また、</a:t>
                </a:r>
                <a:r>
                  <a:rPr lang="en-US" altLang="ja-JP" i="0" dirty="0">
                    <a:latin typeface="+mn-ea"/>
                    <a:ea typeface="+mn-ea"/>
                    <a:cs typeface="Times New Roman" panose="02020603050405020304" pitchFamily="18" charset="0"/>
                  </a:rPr>
                  <a:t>WPT</a:t>
                </a:r>
                <a:r>
                  <a:rPr lang="ja-JP" altLang="en-US" i="0" dirty="0">
                    <a:latin typeface="+mn-ea"/>
                    <a:ea typeface="+mn-ea"/>
                    <a:cs typeface="Times New Roman" panose="02020603050405020304" pitchFamily="18" charset="0"/>
                  </a:rPr>
                  <a:t>方式には</a:t>
                </a:r>
                <a:r>
                  <a:rPr kumimoji="1" lang="ja-JP" altLang="en-US" sz="1200" b="0" i="0" u="none" strike="noStrike" kern="1200" baseline="0" dirty="0">
                    <a:solidFill>
                      <a:schemeClr val="tx1"/>
                    </a:solidFill>
                    <a:latin typeface="+mn-lt"/>
                    <a:ea typeface="+mn-ea"/>
                    <a:cs typeface="+mn-cs"/>
                  </a:rPr>
                  <a:t>現在主流の磁界共鳴方式</a:t>
                </a:r>
                <a:r>
                  <a:rPr kumimoji="1" lang="en-US" altLang="ja-JP" sz="1200" b="0" i="0" u="none" strike="noStrike" kern="1200" baseline="0" dirty="0">
                    <a:solidFill>
                      <a:schemeClr val="tx1"/>
                    </a:solidFill>
                    <a:latin typeface="+mn-lt"/>
                    <a:ea typeface="+mn-ea"/>
                    <a:cs typeface="+mn-cs"/>
                  </a:rPr>
                  <a:t>IWPT</a:t>
                </a:r>
                <a:r>
                  <a:rPr kumimoji="1" lang="ja-JP" altLang="en-US" sz="1200" b="0" i="0" u="none" strike="noStrike" kern="1200" baseline="0" dirty="0">
                    <a:solidFill>
                      <a:schemeClr val="tx1"/>
                    </a:solidFill>
                    <a:latin typeface="+mn-lt"/>
                    <a:ea typeface="+mn-ea"/>
                    <a:cs typeface="+mn-cs"/>
                  </a:rPr>
                  <a:t>と電解結合方式</a:t>
                </a:r>
                <a:r>
                  <a:rPr kumimoji="1" lang="en-US" altLang="ja-JP" sz="1200" b="0" i="0" u="none" strike="noStrike" kern="1200" baseline="0" dirty="0">
                    <a:solidFill>
                      <a:schemeClr val="tx1"/>
                    </a:solidFill>
                    <a:latin typeface="+mn-lt"/>
                    <a:ea typeface="+mn-ea"/>
                    <a:cs typeface="+mn-cs"/>
                  </a:rPr>
                  <a:t>CWPT</a:t>
                </a:r>
                <a:r>
                  <a:rPr kumimoji="1" lang="ja-JP" altLang="en-US" sz="1200" b="0" i="0" u="none" strike="noStrike" kern="1200" baseline="0" dirty="0">
                    <a:solidFill>
                      <a:schemeClr val="tx1"/>
                    </a:solidFill>
                    <a:latin typeface="+mn-lt"/>
                    <a:ea typeface="+mn-ea"/>
                    <a:cs typeface="+mn-cs"/>
                  </a:rPr>
                  <a:t>があり，人体への給電に適用する文献なども数多くみられますが</a:t>
                </a:r>
                <a:r>
                  <a:rPr kumimoji="1" lang="ja-JP" altLang="en-US" sz="1200" b="0" dirty="0"/>
                  <a:t>高周波誘導加熱や金属プレート加熱による人体への影響があるため、</a:t>
                </a:r>
                <a:r>
                  <a:rPr kumimoji="1" lang="ja-JP" altLang="en-US" sz="1200" b="0" i="0" u="none" strike="noStrike" kern="1200" baseline="0" dirty="0">
                    <a:solidFill>
                      <a:schemeClr val="tx1"/>
                    </a:solidFill>
                    <a:latin typeface="+mn-lt"/>
                    <a:ea typeface="+mn-ea"/>
                    <a:cs typeface="+mn-cs"/>
                  </a:rPr>
                  <a:t>人体への</a:t>
                </a:r>
                <a:r>
                  <a:rPr kumimoji="1" lang="en-US" altLang="ja-JP" sz="1200" b="0" i="0" u="none" strike="noStrike" kern="1200" baseline="0" dirty="0">
                    <a:solidFill>
                      <a:schemeClr val="tx1"/>
                    </a:solidFill>
                    <a:latin typeface="+mn-lt"/>
                    <a:ea typeface="+mn-ea"/>
                    <a:cs typeface="+mn-cs"/>
                  </a:rPr>
                  <a:t>WPT </a:t>
                </a:r>
                <a:r>
                  <a:rPr kumimoji="1" lang="ja-JP" altLang="en-US" sz="1200" b="0" i="0" u="none" strike="noStrike" kern="1200" baseline="0" dirty="0">
                    <a:solidFill>
                      <a:schemeClr val="tx1"/>
                    </a:solidFill>
                    <a:latin typeface="+mn-lt"/>
                    <a:ea typeface="+mn-ea"/>
                    <a:cs typeface="+mn-cs"/>
                  </a:rPr>
                  <a:t>として技術課題となっています。</a:t>
                </a:r>
                <a:endParaRPr kumimoji="1" lang="en-US" altLang="ja-JP" sz="1200" b="0" i="0" u="none" strike="noStrike" kern="1200" baseline="0" dirty="0">
                  <a:solidFill>
                    <a:schemeClr val="tx1"/>
                  </a:solidFill>
                  <a:latin typeface="+mn-lt"/>
                  <a:ea typeface="+mn-ea"/>
                  <a:cs typeface="+mn-cs"/>
                </a:endParaRPr>
              </a:p>
              <a:p>
                <a:endParaRPr kumimoji="1" lang="en-US" altLang="ja-JP"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これに対し、超音波振動を用いた</a:t>
                </a:r>
                <a:r>
                  <a:rPr kumimoji="1" lang="en-US" altLang="ja-JP" sz="1200" b="0" i="0" u="none" strike="noStrike" kern="1200" baseline="0" dirty="0">
                    <a:solidFill>
                      <a:schemeClr val="tx1"/>
                    </a:solidFill>
                    <a:latin typeface="+mn-lt"/>
                    <a:ea typeface="+mn-ea"/>
                    <a:cs typeface="+mn-cs"/>
                  </a:rPr>
                  <a:t>WPT </a:t>
                </a:r>
                <a:r>
                  <a:rPr kumimoji="1" lang="ja-JP" altLang="en-US" sz="1200" b="0" i="0" u="none" strike="noStrike" kern="1200" baseline="0" dirty="0">
                    <a:solidFill>
                      <a:schemeClr val="tx1"/>
                    </a:solidFill>
                    <a:latin typeface="+mn-lt"/>
                    <a:ea typeface="+mn-ea"/>
                    <a:cs typeface="+mn-cs"/>
                  </a:rPr>
                  <a:t>方式</a:t>
                </a:r>
                <a:r>
                  <a:rPr kumimoji="1" lang="en-US" altLang="ja-JP" sz="1200" b="0" i="0" u="none" strike="noStrike" kern="1200" baseline="0" dirty="0">
                    <a:solidFill>
                      <a:schemeClr val="tx1"/>
                    </a:solidFill>
                    <a:latin typeface="+mn-lt"/>
                    <a:ea typeface="+mn-ea"/>
                    <a:cs typeface="+mn-cs"/>
                  </a:rPr>
                  <a:t>UWPT</a:t>
                </a:r>
                <a:r>
                  <a:rPr kumimoji="1" lang="ja-JP" altLang="en-US" sz="1200" b="0" i="0" u="none" strike="noStrike" kern="1200" baseline="0" dirty="0">
                    <a:solidFill>
                      <a:schemeClr val="tx1"/>
                    </a:solidFill>
                    <a:latin typeface="+mn-lt"/>
                    <a:ea typeface="+mn-ea"/>
                    <a:cs typeface="+mn-cs"/>
                  </a:rPr>
                  <a:t>は他の方式と比較して健康への影響がないことから人体への</a:t>
                </a:r>
                <a:r>
                  <a:rPr kumimoji="1" lang="en-US" altLang="ja-JP" sz="1200" b="0" i="0" u="none" strike="noStrike" kern="1200" baseline="0" dirty="0">
                    <a:solidFill>
                      <a:schemeClr val="tx1"/>
                    </a:solidFill>
                    <a:latin typeface="+mn-lt"/>
                    <a:ea typeface="+mn-ea"/>
                    <a:cs typeface="+mn-cs"/>
                  </a:rPr>
                  <a:t>WPT</a:t>
                </a:r>
                <a:r>
                  <a:rPr kumimoji="1" lang="ja-JP" altLang="en-US" sz="1200" b="0" i="0" u="none" strike="noStrike" kern="1200" baseline="0" dirty="0">
                    <a:solidFill>
                      <a:schemeClr val="tx1"/>
                    </a:solidFill>
                    <a:latin typeface="+mn-lt"/>
                    <a:ea typeface="+mn-ea"/>
                    <a:cs typeface="+mn-cs"/>
                  </a:rPr>
                  <a:t>技術として実用化が期待されています。</a:t>
                </a:r>
                <a:endParaRPr kumimoji="1" lang="en-US" altLang="ja-JP" sz="1200" b="0" i="0" u="none" strike="noStrike" kern="1200" baseline="0" dirty="0">
                  <a:solidFill>
                    <a:schemeClr val="tx1"/>
                  </a:solidFill>
                  <a:latin typeface="+mn-lt"/>
                  <a:ea typeface="+mn-ea"/>
                  <a:cs typeface="+mn-cs"/>
                </a:endParaRPr>
              </a:p>
              <a:p>
                <a:endParaRPr kumimoji="1" lang="ja-JP" alt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a:latin typeface="+mj-ea"/>
                </a:endParaRPr>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i="0" dirty="0" smtClean="0">
                    <a:latin typeface="+mn-ea"/>
                    <a:ea typeface="+mn-ea"/>
                  </a:rPr>
                  <a:t>この図は</a:t>
                </a:r>
                <a:r>
                  <a:rPr kumimoji="1" lang="ja-JP" altLang="en-US" sz="1200" i="0" dirty="0" smtClean="0">
                    <a:latin typeface="+mn-ea"/>
                    <a:ea typeface="+mn-ea"/>
                  </a:rPr>
                  <a:t>負荷抵抗</a:t>
                </a:r>
                <a:r>
                  <a:rPr kumimoji="1" lang="en-US" altLang="ja-JP" sz="1200" i="0" dirty="0" smtClean="0">
                    <a:latin typeface="+mn-ea"/>
                    <a:ea typeface="+mn-ea"/>
                  </a:rPr>
                  <a:t>20Ω</a:t>
                </a:r>
                <a:r>
                  <a:rPr kumimoji="1" lang="ja-JP" altLang="en-US" sz="1200" i="0" dirty="0" err="1" smtClean="0">
                    <a:latin typeface="+mn-ea"/>
                    <a:ea typeface="+mn-ea"/>
                  </a:rPr>
                  <a:t>での</a:t>
                </a:r>
                <a:r>
                  <a:rPr kumimoji="1" lang="ja-JP" altLang="en-US" sz="1200" i="0" dirty="0" smtClean="0">
                    <a:latin typeface="+mn-ea"/>
                    <a:ea typeface="+mn-ea"/>
                  </a:rPr>
                  <a:t>入出力電圧・電流波形となっております。</a:t>
                </a:r>
                <a:endParaRPr kumimoji="1" lang="en-US" altLang="ja-JP" sz="1200" i="0" dirty="0" smtClean="0">
                  <a:latin typeface="+mn-ea"/>
                  <a:ea typeface="+mn-ea"/>
                </a:endParaRPr>
              </a:p>
              <a:p>
                <a:r>
                  <a:rPr lang="ja-JP" altLang="en-US" i="0" dirty="0" smtClean="0">
                    <a:latin typeface="+mn-ea"/>
                    <a:ea typeface="+mn-ea"/>
                  </a:rPr>
                  <a:t>これより出力電圧</a:t>
                </a:r>
                <a:r>
                  <a:rPr lang="en-US" altLang="ja-JP" sz="1200" i="0">
                    <a:effectLst/>
                    <a:latin typeface="+mn-ea"/>
                    <a:ea typeface="+mn-ea"/>
                    <a:cs typeface="Times New Roman" panose="02020603050405020304" pitchFamily="18" charset="0"/>
                  </a:rPr>
                  <a:t>v</a:t>
                </a:r>
                <a:r>
                  <a:rPr lang="ja-JP" altLang="ja-JP" sz="1200" i="0" smtClean="0">
                    <a:effectLst/>
                    <a:latin typeface="+mn-ea"/>
                    <a:ea typeface="+mn-ea"/>
                    <a:cs typeface="Times New Roman" panose="02020603050405020304" pitchFamily="18" charset="0"/>
                  </a:rPr>
                  <a:t>_(</a:t>
                </a:r>
                <a:r>
                  <a:rPr lang="en-US" altLang="ja-JP" sz="1200" i="0">
                    <a:effectLst/>
                    <a:latin typeface="+mn-ea"/>
                    <a:ea typeface="+mn-ea"/>
                    <a:cs typeface="Times New Roman" panose="02020603050405020304" pitchFamily="18" charset="0"/>
                  </a:rPr>
                  <a:t>R</a:t>
                </a:r>
                <a:r>
                  <a:rPr lang="ja-JP" altLang="ja-JP" sz="1200" i="0">
                    <a:effectLst/>
                    <a:latin typeface="+mn-ea"/>
                    <a:ea typeface="+mn-ea"/>
                    <a:cs typeface="Times New Roman" panose="02020603050405020304" pitchFamily="18" charset="0"/>
                  </a:rPr>
                  <a:t>_(</a:t>
                </a:r>
                <a:r>
                  <a:rPr lang="en-US" altLang="ja-JP" sz="1200" i="0">
                    <a:effectLst/>
                    <a:latin typeface="+mn-ea"/>
                    <a:ea typeface="+mn-ea"/>
                    <a:cs typeface="Times New Roman" panose="02020603050405020304" pitchFamily="18" charset="0"/>
                  </a:rPr>
                  <a:t>o.rms</a:t>
                </a:r>
                <a:r>
                  <a:rPr lang="ja-JP" altLang="ja-JP" sz="1200" i="0">
                    <a:effectLst/>
                    <a:latin typeface="+mn-ea"/>
                    <a:ea typeface="+mn-ea"/>
                    <a:cs typeface="Times New Roman" panose="02020603050405020304" pitchFamily="18" charset="0"/>
                  </a:rPr>
                  <a:t>)</a:t>
                </a:r>
                <a:r>
                  <a:rPr lang="en-US" altLang="ja-JP" sz="1200" i="0">
                    <a:effectLst/>
                    <a:latin typeface="+mn-ea"/>
                    <a:ea typeface="+mn-ea"/>
                    <a:cs typeface="Times New Roman" panose="02020603050405020304" pitchFamily="18" charset="0"/>
                  </a:rPr>
                  <a:t> </a:t>
                </a:r>
                <a:r>
                  <a:rPr lang="ja-JP" altLang="ja-JP" sz="1200" i="0" smtClean="0">
                    <a:effectLst/>
                    <a:latin typeface="+mn-ea"/>
                    <a:ea typeface="+mn-ea"/>
                    <a:cs typeface="Times New Roman" panose="02020603050405020304" pitchFamily="18" charset="0"/>
                  </a:rPr>
                  <a:t>)</a:t>
                </a:r>
                <a:r>
                  <a:rPr lang="ja-JP" altLang="en-US" sz="1200" b="0" i="0" smtClean="0">
                    <a:effectLst/>
                    <a:latin typeface="+mn-ea"/>
                    <a:ea typeface="+mn-ea"/>
                    <a:cs typeface="Times New Roman" panose="02020603050405020304" pitchFamily="18" charset="0"/>
                  </a:rPr>
                  <a:t> が</a:t>
                </a:r>
                <a:r>
                  <a:rPr lang="en-US" altLang="ja-JP" sz="1200" b="0" i="0" smtClean="0">
                    <a:effectLst/>
                    <a:latin typeface="+mn-ea"/>
                    <a:ea typeface="+mn-ea"/>
                    <a:cs typeface="Times New Roman" panose="02020603050405020304" pitchFamily="18" charset="0"/>
                  </a:rPr>
                  <a:t>4.6V, </a:t>
                </a:r>
                <a:r>
                  <a:rPr lang="ja-JP" altLang="en-US" i="0" dirty="0">
                    <a:latin typeface="+mn-ea"/>
                    <a:ea typeface="+mn-ea"/>
                  </a:rPr>
                  <a:t>電圧位相差</a:t>
                </a:r>
                <a:r>
                  <a:rPr lang="en-US" altLang="ja-JP" i="0" dirty="0" smtClean="0">
                    <a:latin typeface="+mn-ea"/>
                    <a:ea typeface="+mn-ea"/>
                    <a:cs typeface="Times New Roman" panose="02020603050405020304" pitchFamily="18" charset="0"/>
                  </a:rPr>
                  <a:t>θ</a:t>
                </a:r>
                <a:r>
                  <a:rPr lang="ja-JP" altLang="en-US" i="0" dirty="0" smtClean="0">
                    <a:latin typeface="+mn-ea"/>
                    <a:ea typeface="+mn-ea"/>
                    <a:cs typeface="Times New Roman" panose="02020603050405020304" pitchFamily="18" charset="0"/>
                  </a:rPr>
                  <a:t>が</a:t>
                </a:r>
                <a:r>
                  <a:rPr lang="en-US" altLang="ja-JP" i="0" dirty="0" smtClean="0">
                    <a:latin typeface="+mn-ea"/>
                    <a:ea typeface="+mn-ea"/>
                    <a:cs typeface="Times New Roman" panose="02020603050405020304" pitchFamily="18" charset="0"/>
                  </a:rPr>
                  <a:t>60°</a:t>
                </a:r>
                <a:r>
                  <a:rPr lang="ja-JP" altLang="en-US" i="0" dirty="0" smtClean="0">
                    <a:latin typeface="+mn-ea"/>
                    <a:ea typeface="+mn-ea"/>
                    <a:cs typeface="Times New Roman" panose="02020603050405020304" pitchFamily="18" charset="0"/>
                  </a:rPr>
                  <a:t>とわかるので，出力電圧に関する</a:t>
                </a:r>
                <a:r>
                  <a:rPr lang="en-US" altLang="ja-JP" i="0" dirty="0" smtClean="0">
                    <a:latin typeface="+mn-ea"/>
                    <a:ea typeface="+mn-ea"/>
                    <a:cs typeface="Times New Roman" panose="02020603050405020304" pitchFamily="18" charset="0"/>
                  </a:rPr>
                  <a:t>2</a:t>
                </a:r>
                <a:r>
                  <a:rPr lang="ja-JP" altLang="en-US" i="0" dirty="0" err="1" smtClean="0">
                    <a:latin typeface="+mn-ea"/>
                    <a:ea typeface="+mn-ea"/>
                    <a:cs typeface="Times New Roman" panose="02020603050405020304" pitchFamily="18" charset="0"/>
                  </a:rPr>
                  <a:t>つの</a:t>
                </a:r>
                <a:r>
                  <a:rPr lang="ja-JP" altLang="en-US" i="0" dirty="0" smtClean="0">
                    <a:latin typeface="+mn-ea"/>
                    <a:ea typeface="+mn-ea"/>
                    <a:cs typeface="Times New Roman" panose="02020603050405020304" pitchFamily="18" charset="0"/>
                  </a:rPr>
                  <a:t>式から</a:t>
                </a:r>
                <a:endParaRPr lang="en-US" altLang="ja-JP" i="0" dirty="0" smtClean="0">
                  <a:latin typeface="+mn-ea"/>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0" dirty="0" smtClean="0">
                    <a:latin typeface="+mn-ea"/>
                    <a:ea typeface="+mn-ea"/>
                    <a:cs typeface="Times New Roman" panose="02020603050405020304" pitchFamily="18" charset="0"/>
                  </a:rPr>
                  <a:t>BLT</a:t>
                </a:r>
                <a:r>
                  <a:rPr kumimoji="1" lang="ja-JP" altLang="en-US" i="0" dirty="0">
                    <a:latin typeface="+mn-ea"/>
                    <a:ea typeface="+mn-ea"/>
                    <a:cs typeface="Times New Roman" panose="02020603050405020304" pitchFamily="18" charset="0"/>
                  </a:rPr>
                  <a:t>の内部インピーダンス</a:t>
                </a:r>
                <a:r>
                  <a:rPr kumimoji="1" lang="ja-JP" altLang="en-US" i="0" dirty="0" smtClean="0">
                    <a:latin typeface="+mn-ea"/>
                    <a:ea typeface="+mn-ea"/>
                    <a:cs typeface="Times New Roman" panose="02020603050405020304" pitchFamily="18" charset="0"/>
                  </a:rPr>
                  <a:t>成分である</a:t>
                </a:r>
                <a:r>
                  <a:rPr lang="en-US" altLang="ja-JP" i="0" kern="100">
                    <a:latin typeface="+mn-ea"/>
                    <a:ea typeface="+mn-ea"/>
                    <a:cs typeface="Times New Roman" panose="02020603050405020304" pitchFamily="18" charset="0"/>
                  </a:rPr>
                  <a:t>R</a:t>
                </a:r>
                <a:r>
                  <a:rPr lang="ja-JP" altLang="ja-JP" i="0" kern="100" smtClean="0">
                    <a:latin typeface="+mn-ea"/>
                    <a:ea typeface="+mn-ea"/>
                    <a:cs typeface="Times New Roman" panose="02020603050405020304" pitchFamily="18" charset="0"/>
                  </a:rPr>
                  <a:t>_</a:t>
                </a:r>
                <a:r>
                  <a:rPr lang="en-US" altLang="ja-JP" i="0" kern="100">
                    <a:latin typeface="+mn-ea"/>
                    <a:ea typeface="+mn-ea"/>
                    <a:cs typeface="Times New Roman" panose="02020603050405020304" pitchFamily="18" charset="0"/>
                  </a:rPr>
                  <a:t>m</a:t>
                </a:r>
                <a:r>
                  <a:rPr lang="ja-JP" altLang="en-US" b="0" i="0" kern="100" smtClean="0">
                    <a:latin typeface="+mn-ea"/>
                    <a:ea typeface="+mn-ea"/>
                    <a:cs typeface="Times New Roman" panose="02020603050405020304" pitchFamily="18" charset="0"/>
                  </a:rPr>
                  <a:t> が</a:t>
                </a:r>
                <a:r>
                  <a:rPr kumimoji="1" lang="en-US" altLang="ja-JP" i="0" dirty="0" smtClean="0">
                    <a:latin typeface="+mn-ea"/>
                    <a:ea typeface="+mn-ea"/>
                    <a:cs typeface="Times New Roman" panose="02020603050405020304" pitchFamily="18" charset="0"/>
                  </a:rPr>
                  <a:t>30.246[Ω]</a:t>
                </a:r>
                <a:r>
                  <a:rPr lang="en-US" altLang="ja-JP" i="0" dirty="0">
                    <a:latin typeface="+mn-ea"/>
                    <a:ea typeface="+mn-ea"/>
                    <a:cs typeface="Times New Roman" panose="02020603050405020304" pitchFamily="18" charset="0"/>
                  </a:rPr>
                  <a:t>,</a:t>
                </a:r>
                <a:r>
                  <a:rPr lang="en-US" altLang="ja-JP" i="0" kern="100">
                    <a:latin typeface="+mn-ea"/>
                    <a:ea typeface="+mn-ea"/>
                    <a:cs typeface="Times New Roman" panose="02020603050405020304" pitchFamily="18" charset="0"/>
                  </a:rPr>
                  <a:t>C</a:t>
                </a:r>
                <a:r>
                  <a:rPr lang="ja-JP" altLang="ja-JP" i="0" kern="100">
                    <a:latin typeface="+mn-ea"/>
                    <a:ea typeface="+mn-ea"/>
                    <a:cs typeface="Times New Roman" panose="02020603050405020304" pitchFamily="18" charset="0"/>
                  </a:rPr>
                  <a:t>_</a:t>
                </a:r>
                <a:r>
                  <a:rPr lang="en-US" altLang="ja-JP" i="0" kern="100">
                    <a:latin typeface="+mn-ea"/>
                    <a:ea typeface="+mn-ea"/>
                    <a:cs typeface="Times New Roman" panose="02020603050405020304" pitchFamily="18" charset="0"/>
                  </a:rPr>
                  <a:t>m</a:t>
                </a:r>
                <a:r>
                  <a:rPr lang="ja-JP" altLang="en-US" b="0" i="0" kern="100" smtClean="0">
                    <a:latin typeface="+mn-ea"/>
                    <a:ea typeface="+mn-ea"/>
                    <a:cs typeface="Times New Roman" panose="02020603050405020304" pitchFamily="18" charset="0"/>
                  </a:rPr>
                  <a:t> が</a:t>
                </a:r>
                <a:r>
                  <a:rPr lang="en-US" altLang="ja-JP" b="0" i="0" kern="100" smtClean="0">
                    <a:latin typeface="+mn-ea"/>
                    <a:ea typeface="+mn-ea"/>
                    <a:cs typeface="Times New Roman" panose="02020603050405020304" pitchFamily="18" charset="0"/>
                  </a:rPr>
                  <a:t>36.459[nF]</a:t>
                </a:r>
                <a:r>
                  <a:rPr kumimoji="1" lang="ja-JP" altLang="en-US" i="0" dirty="0" smtClean="0">
                    <a:latin typeface="+mn-ea"/>
                    <a:ea typeface="+mn-ea"/>
                    <a:cs typeface="Times New Roman" panose="02020603050405020304" pitchFamily="18" charset="0"/>
                  </a:rPr>
                  <a:t>と求まります。</a:t>
                </a:r>
                <a:endParaRPr kumimoji="1" lang="en-US" altLang="ja-JP" i="0" dirty="0">
                  <a:latin typeface="+mn-ea"/>
                  <a:ea typeface="+mn-ea"/>
                  <a:cs typeface="Times New Roman" panose="02020603050405020304" pitchFamily="18" charset="0"/>
                </a:endParaRPr>
              </a:p>
              <a:p>
                <a:endParaRPr lang="en-US" altLang="ja-JP" i="0" dirty="0" smtClean="0">
                  <a:latin typeface="+mn-ea"/>
                  <a:ea typeface="+mn-ea"/>
                  <a:cs typeface="Times New Roman" panose="02020603050405020304" pitchFamily="18" charset="0"/>
                </a:endParaRPr>
              </a:p>
              <a:p>
                <a:endParaRPr lang="en-US" altLang="ja-JP" i="0" dirty="0">
                  <a:latin typeface="+mn-ea"/>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smtClean="0">
                  <a:latin typeface="+mj-ea"/>
                </a:endParaRPr>
              </a:p>
              <a:p>
                <a:endParaRPr kumimoji="1" lang="en-US" altLang="ja-JP" dirty="0"/>
              </a:p>
            </p:txBody>
          </p:sp>
        </mc:Fallback>
      </mc:AlternateContent>
      <p:sp>
        <p:nvSpPr>
          <p:cNvPr id="4" name="スライド番号プレースホルダー 3"/>
          <p:cNvSpPr>
            <a:spLocks noGrp="1"/>
          </p:cNvSpPr>
          <p:nvPr>
            <p:ph type="sldNum" sz="quarter" idx="10"/>
          </p:nvPr>
        </p:nvSpPr>
        <p:spPr/>
        <p:txBody>
          <a:bodyPr/>
          <a:lstStyle/>
          <a:p>
            <a:fld id="{1D2E7FEC-EE29-4AEE-B78A-03CB4C055420}" type="slidenum">
              <a:rPr kumimoji="1" lang="ja-JP" altLang="en-US" smtClean="0"/>
              <a:pPr/>
              <a:t>2</a:t>
            </a:fld>
            <a:endParaRPr kumimoji="1" lang="ja-JP" altLang="en-US"/>
          </a:p>
        </p:txBody>
      </p:sp>
    </p:spTree>
    <p:extLst>
      <p:ext uri="{BB962C8B-B14F-4D97-AF65-F5344CB8AC3E}">
        <p14:creationId xmlns:p14="http://schemas.microsoft.com/office/powerpoint/2010/main" val="387521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こちらが提案する共振方式</a:t>
                </a:r>
                <a:r>
                  <a:rPr kumimoji="1" lang="en-US" altLang="ja-JP" sz="1200" b="0" i="0" u="none" strike="noStrike" kern="1200" baseline="0" dirty="0">
                    <a:solidFill>
                      <a:schemeClr val="tx1"/>
                    </a:solidFill>
                    <a:latin typeface="+mn-lt"/>
                    <a:ea typeface="+mn-ea"/>
                    <a:cs typeface="+mn-cs"/>
                  </a:rPr>
                  <a:t>UWPT </a:t>
                </a:r>
                <a:r>
                  <a:rPr kumimoji="1" lang="ja-JP" altLang="en-US" sz="1200" b="0" i="0" u="none" strike="noStrike" kern="1200" baseline="0" dirty="0">
                    <a:solidFill>
                      <a:schemeClr val="tx1"/>
                    </a:solidFill>
                    <a:latin typeface="+mn-lt"/>
                    <a:ea typeface="+mn-ea"/>
                    <a:cs typeface="+mn-cs"/>
                  </a:rPr>
                  <a:t>システムの概要図となっています。</a:t>
                </a:r>
                <a:endParaRPr kumimoji="1" lang="en-US" altLang="ja-JP"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これは高周波インバータから出力される電圧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𝑣</m:t>
                        </m:r>
                      </m:e>
                      <m:sub>
                        <m:r>
                          <m:rPr>
                            <m:sty m:val="p"/>
                          </m:rPr>
                          <a:rPr lang="en-US" altLang="ja-JP" b="0" i="0" smtClean="0">
                            <a:latin typeface="Cambria Math" panose="02040503050406030204" pitchFamily="18" charset="0"/>
                          </a:rPr>
                          <m:t>p</m:t>
                        </m:r>
                      </m:sub>
                    </m:sSub>
                  </m:oMath>
                </a14:m>
                <a:r>
                  <a:rPr lang="ja-JP" altLang="en-US" dirty="0"/>
                  <a:t>に応じて送電側</a:t>
                </a:r>
                <a:r>
                  <a:rPr lang="en-US" altLang="ja-JP" dirty="0"/>
                  <a:t>PT(Tx-PT)</a:t>
                </a:r>
                <a:r>
                  <a:rPr lang="ja-JP" altLang="en-US" dirty="0"/>
                  <a:t>が</a:t>
                </a:r>
                <a:r>
                  <a:rPr kumimoji="1" lang="ja-JP" altLang="en-US" dirty="0"/>
                  <a:t>圧電逆効果</a:t>
                </a:r>
                <a:r>
                  <a:rPr lang="ja-JP" altLang="en-US" dirty="0"/>
                  <a:t>により超音波振動を発生させ，</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Tissue</a:t>
                </a:r>
                <a:r>
                  <a:rPr lang="ja-JP" altLang="en-US" dirty="0"/>
                  <a:t>から伝わる振動エネルギーを受けて受電側</a:t>
                </a:r>
                <a:r>
                  <a:rPr lang="en-US" altLang="ja-JP" dirty="0"/>
                  <a:t>PT(Rx-PT)</a:t>
                </a:r>
                <a:r>
                  <a:rPr lang="ja-JP" altLang="en-US" dirty="0"/>
                  <a:t>が</a:t>
                </a:r>
                <a:r>
                  <a:rPr kumimoji="1" lang="ja-JP" altLang="en-US" dirty="0"/>
                  <a:t>圧電効果</a:t>
                </a:r>
                <a:r>
                  <a:rPr lang="ja-JP" altLang="en-US" dirty="0"/>
                  <a:t>により高周波電流を生成します。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そして最後に</a:t>
                </a:r>
                <a:r>
                  <a:rPr lang="ja-JP" altLang="en-US" dirty="0"/>
                  <a:t>高周波整流回路を通じてインプラント機器内蔵のバッテリーを充電する</a:t>
                </a:r>
                <a:r>
                  <a:rPr kumimoji="1" lang="ja-JP" altLang="en-US" sz="1200" b="0" i="0" u="none" strike="noStrike" kern="1200" baseline="0" dirty="0">
                    <a:solidFill>
                      <a:schemeClr val="tx1"/>
                    </a:solidFill>
                    <a:latin typeface="+mn-lt"/>
                    <a:ea typeface="+mn-ea"/>
                    <a:cs typeface="+mn-cs"/>
                  </a:rPr>
                  <a:t>仕組みとなっています。</a:t>
                </a:r>
                <a:endParaRPr kumimoji="1" lang="en-US" altLang="ja-JP" sz="1200" b="0" i="0" u="none" strike="noStrike" kern="1200" baseline="0" dirty="0">
                  <a:solidFill>
                    <a:schemeClr val="tx1"/>
                  </a:solidFill>
                  <a:latin typeface="+mn-lt"/>
                  <a:ea typeface="+mn-ea"/>
                  <a:cs typeface="+mn-cs"/>
                </a:endParaRPr>
              </a:p>
              <a:p>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また、送電側と受電側に設置してある共振タンクは</a:t>
                </a:r>
                <a:r>
                  <a:rPr lang="ja-JP" altLang="en-US" sz="1200" dirty="0"/>
                  <a:t>電力補償・波形改善の役割を担っており，設計するには送受電</a:t>
                </a:r>
                <a:r>
                  <a:rPr lang="en-US" altLang="ja-JP" sz="1200" dirty="0"/>
                  <a:t>PT</a:t>
                </a:r>
                <a:r>
                  <a:rPr lang="ja-JP" altLang="en-US" sz="1200" dirty="0"/>
                  <a:t>と間の</a:t>
                </a:r>
                <a:r>
                  <a:rPr lang="en-US" altLang="ja-JP" sz="1200" dirty="0"/>
                  <a:t>Tissue</a:t>
                </a:r>
                <a:r>
                  <a:rPr lang="ja-JP" altLang="en-US" sz="1200" dirty="0"/>
                  <a:t>を一括した</a:t>
                </a:r>
                <a:r>
                  <a:rPr lang="en-US" altLang="ja-JP" sz="1200" dirty="0"/>
                  <a:t>UWPT</a:t>
                </a:r>
                <a:r>
                  <a:rPr lang="ja-JP" altLang="en-US" sz="1200" dirty="0"/>
                  <a:t>モジュールの等価回路をモデリングする必要があります。</a:t>
                </a:r>
                <a:endParaRPr lang="en-US" altLang="ja-JP" sz="1200" dirty="0"/>
              </a:p>
              <a:p>
                <a:endParaRPr lang="en-US" altLang="ja-JP" sz="1200" dirty="0"/>
              </a:p>
              <a:p>
                <a:endParaRPr kumimoji="1" lang="en-US" altLang="ja-JP" sz="1200" b="0" i="0" u="none" strike="noStrike" kern="1200" baseline="0" dirty="0">
                  <a:solidFill>
                    <a:schemeClr val="tx1"/>
                  </a:solidFill>
                  <a:latin typeface="+mn-lt"/>
                  <a:ea typeface="+mn-ea"/>
                  <a:cs typeface="+mn-cs"/>
                </a:endParaRPr>
              </a:p>
              <a:p>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こちらが提案する共振方式</a:t>
                </a:r>
                <a:r>
                  <a:rPr kumimoji="1" lang="en-US" altLang="ja-JP" sz="1200" b="0" i="0" u="none" strike="noStrike" kern="1200" baseline="0" dirty="0">
                    <a:solidFill>
                      <a:schemeClr val="tx1"/>
                    </a:solidFill>
                    <a:latin typeface="+mn-lt"/>
                    <a:ea typeface="+mn-ea"/>
                    <a:cs typeface="+mn-cs"/>
                  </a:rPr>
                  <a:t>UWPT </a:t>
                </a:r>
                <a:r>
                  <a:rPr kumimoji="1" lang="ja-JP" altLang="en-US" sz="1200" b="0" i="0" u="none" strike="noStrike" kern="1200" baseline="0" dirty="0">
                    <a:solidFill>
                      <a:schemeClr val="tx1"/>
                    </a:solidFill>
                    <a:latin typeface="+mn-lt"/>
                    <a:ea typeface="+mn-ea"/>
                    <a:cs typeface="+mn-cs"/>
                  </a:rPr>
                  <a:t>システムの概要図となっています。</a:t>
                </a:r>
                <a:endParaRPr kumimoji="1" lang="en-US" altLang="ja-JP"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これは高周波インバータから出力される電圧</a:t>
                </a:r>
                <a:r>
                  <a:rPr lang="en-US" altLang="ja-JP" b="0" i="0">
                    <a:latin typeface="Cambria Math" panose="02040503050406030204" pitchFamily="18" charset="0"/>
                  </a:rPr>
                  <a:t>𝑣_p</a:t>
                </a:r>
                <a:r>
                  <a:rPr lang="ja-JP" altLang="en-US" dirty="0"/>
                  <a:t>に応じて送電側</a:t>
                </a:r>
                <a:r>
                  <a:rPr lang="en-US" altLang="ja-JP" dirty="0"/>
                  <a:t>PT(Tx-PT)</a:t>
                </a:r>
                <a:r>
                  <a:rPr lang="ja-JP" altLang="en-US" dirty="0"/>
                  <a:t>が</a:t>
                </a:r>
                <a:r>
                  <a:rPr kumimoji="1" lang="ja-JP" altLang="en-US" dirty="0"/>
                  <a:t>圧電逆効果</a:t>
                </a:r>
                <a:r>
                  <a:rPr lang="ja-JP" altLang="en-US" dirty="0"/>
                  <a:t>により超音波振動を発生させ，</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Tissue</a:t>
                </a:r>
                <a:r>
                  <a:rPr lang="ja-JP" altLang="en-US" dirty="0"/>
                  <a:t>から伝わる振動エネルギーを受けて受電側</a:t>
                </a:r>
                <a:r>
                  <a:rPr lang="en-US" altLang="ja-JP" dirty="0"/>
                  <a:t>PT(Rx-PT)</a:t>
                </a:r>
                <a:r>
                  <a:rPr lang="ja-JP" altLang="en-US" dirty="0"/>
                  <a:t>が</a:t>
                </a:r>
                <a:r>
                  <a:rPr kumimoji="1" lang="ja-JP" altLang="en-US" dirty="0"/>
                  <a:t>圧電効果</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により高周波電流を生成します。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そして最後に</a:t>
                </a:r>
                <a:r>
                  <a:rPr lang="ja-JP" altLang="en-US" dirty="0"/>
                  <a:t>高周波整流回路を通じてインプラント機器内蔵のバッテリーを充電する</a:t>
                </a:r>
                <a:r>
                  <a:rPr kumimoji="1" lang="ja-JP" altLang="en-US" sz="1200" b="0" i="0" u="none" strike="noStrike" kern="1200" baseline="0" dirty="0">
                    <a:solidFill>
                      <a:schemeClr val="tx1"/>
                    </a:solidFill>
                    <a:latin typeface="+mn-lt"/>
                    <a:ea typeface="+mn-ea"/>
                    <a:cs typeface="+mn-cs"/>
                  </a:rPr>
                  <a:t>仕組みとなっています。</a:t>
                </a:r>
                <a:endParaRPr kumimoji="1" lang="en-US" altLang="ja-JP" sz="1200" b="0" i="0" u="none" strike="noStrike" kern="1200" baseline="0" dirty="0">
                  <a:solidFill>
                    <a:schemeClr val="tx1"/>
                  </a:solidFill>
                  <a:latin typeface="+mn-lt"/>
                  <a:ea typeface="+mn-ea"/>
                  <a:cs typeface="+mn-cs"/>
                </a:endParaRPr>
              </a:p>
              <a:p>
                <a:endParaRPr kumimoji="1" lang="en-US" altLang="ja-JP" sz="1200" b="0" i="0" u="none" strike="noStrike" kern="1200" baseline="0" dirty="0">
                  <a:solidFill>
                    <a:schemeClr val="tx1"/>
                  </a:solidFill>
                  <a:latin typeface="+mn-lt"/>
                  <a:ea typeface="+mn-ea"/>
                  <a:cs typeface="+mn-cs"/>
                </a:endParaRPr>
              </a:p>
              <a:p>
                <a:r>
                  <a:rPr kumimoji="1" lang="en-US" altLang="ja-JP" sz="1200" b="0" i="0" u="none" strike="noStrike" kern="1200" baseline="0" dirty="0">
                    <a:solidFill>
                      <a:schemeClr val="tx1"/>
                    </a:solidFill>
                    <a:latin typeface="+mn-lt"/>
                    <a:ea typeface="+mn-ea"/>
                    <a:cs typeface="+mn-cs"/>
                  </a:rPr>
                  <a:t>PT</a:t>
                </a:r>
                <a:r>
                  <a:rPr kumimoji="1" lang="ja-JP" altLang="en-US" sz="1200" b="0" i="0" u="none" strike="noStrike" kern="1200" baseline="0" dirty="0">
                    <a:solidFill>
                      <a:schemeClr val="tx1"/>
                    </a:solidFill>
                    <a:latin typeface="+mn-lt"/>
                    <a:ea typeface="+mn-ea"/>
                    <a:cs typeface="+mn-cs"/>
                  </a:rPr>
                  <a:t>は</a:t>
                </a:r>
                <a:r>
                  <a:rPr kumimoji="1" lang="ja-JP" altLang="en-US" sz="1200" b="0" i="0" kern="1200" dirty="0">
                    <a:solidFill>
                      <a:schemeClr val="tx1"/>
                    </a:solidFill>
                    <a:effectLst/>
                    <a:latin typeface="+mn-lt"/>
                    <a:ea typeface="+mn-ea"/>
                    <a:cs typeface="+mn-cs"/>
                  </a:rPr>
                  <a:t>ジルコン酸バリウムのような強誘電性セラミックスを材料とした圧電体を電極で挟み込んだ構造をしており、</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種類としては本研究で使用しているボルト締めランジュバン振動子</a:t>
                </a:r>
                <a:r>
                  <a:rPr kumimoji="1" lang="en-US" altLang="ja-JP" sz="1200" b="0" i="0" kern="1200" dirty="0">
                    <a:solidFill>
                      <a:schemeClr val="tx1"/>
                    </a:solidFill>
                    <a:effectLst/>
                    <a:latin typeface="+mn-lt"/>
                    <a:ea typeface="+mn-ea"/>
                    <a:cs typeface="+mn-cs"/>
                  </a:rPr>
                  <a:t>BLT</a:t>
                </a:r>
                <a:r>
                  <a:rPr kumimoji="1" lang="ja-JP" altLang="en-US" sz="1200" b="0" i="0" kern="1200" dirty="0">
                    <a:solidFill>
                      <a:schemeClr val="tx1"/>
                    </a:solidFill>
                    <a:effectLst/>
                    <a:latin typeface="+mn-lt"/>
                    <a:ea typeface="+mn-ea"/>
                    <a:cs typeface="+mn-cs"/>
                  </a:rPr>
                  <a:t>などがあります。</a:t>
                </a:r>
                <a:endParaRPr kumimoji="1" lang="en-US" altLang="ja-JP" sz="1200" b="0" i="0" u="none" strike="noStrike" kern="1200" baseline="0" dirty="0">
                  <a:solidFill>
                    <a:schemeClr val="tx1"/>
                  </a:solidFill>
                  <a:latin typeface="+mn-lt"/>
                  <a:ea typeface="+mn-ea"/>
                  <a:cs typeface="+mn-cs"/>
                </a:endParaRPr>
              </a:p>
              <a:p>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また、送電側と受電側に設置してある共振タンクは</a:t>
                </a:r>
                <a:r>
                  <a:rPr lang="ja-JP" altLang="en-US" sz="1200" dirty="0"/>
                  <a:t>電力補償・波形改善の役割を担っており，設計するには送受電</a:t>
                </a:r>
                <a:r>
                  <a:rPr lang="en-US" altLang="ja-JP" sz="1200" dirty="0"/>
                  <a:t>PT</a:t>
                </a:r>
                <a:r>
                  <a:rPr lang="ja-JP" altLang="en-US" sz="1200" dirty="0"/>
                  <a:t>と間の</a:t>
                </a:r>
                <a:r>
                  <a:rPr lang="en-US" altLang="ja-JP" sz="1200" dirty="0"/>
                  <a:t>Tissue</a:t>
                </a:r>
                <a:r>
                  <a:rPr lang="ja-JP" altLang="en-US" sz="1200" dirty="0"/>
                  <a:t>を一括した</a:t>
                </a:r>
                <a:r>
                  <a:rPr lang="en-US" altLang="ja-JP" sz="1200" dirty="0"/>
                  <a:t>UWPT</a:t>
                </a:r>
                <a:r>
                  <a:rPr lang="ja-JP" altLang="en-US" sz="1200" dirty="0"/>
                  <a:t>モジュールの等価回路をモデリングする必要があります。</a:t>
                </a:r>
                <a:endParaRPr lang="en-US" altLang="ja-JP" sz="1200" dirty="0"/>
              </a:p>
              <a:p>
                <a:endParaRPr lang="en-US" altLang="ja-JP" sz="1200" dirty="0"/>
              </a:p>
              <a:p>
                <a:endParaRPr kumimoji="1" lang="en-US" altLang="ja-JP" sz="1200" b="0" i="0" u="none" strike="noStrike" kern="1200" baseline="0" dirty="0">
                  <a:solidFill>
                    <a:schemeClr val="tx1"/>
                  </a:solidFill>
                  <a:latin typeface="+mn-lt"/>
                  <a:ea typeface="+mn-ea"/>
                  <a:cs typeface="+mn-cs"/>
                </a:endParaRPr>
              </a:p>
              <a:p>
                <a:endParaRPr kumimoji="1" lang="en-US" altLang="ja-JP" dirty="0"/>
              </a:p>
            </p:txBody>
          </p:sp>
        </mc:Fallback>
      </mc:AlternateContent>
      <p:sp>
        <p:nvSpPr>
          <p:cNvPr id="4" name="スライド番号プレースホルダー 3"/>
          <p:cNvSpPr>
            <a:spLocks noGrp="1"/>
          </p:cNvSpPr>
          <p:nvPr>
            <p:ph type="sldNum" sz="quarter" idx="10"/>
          </p:nvPr>
        </p:nvSpPr>
        <p:spPr/>
        <p:txBody>
          <a:bodyPr/>
          <a:lstStyle/>
          <a:p>
            <a:fld id="{1D2E7FEC-EE29-4AEE-B78A-03CB4C055420}" type="slidenum">
              <a:rPr kumimoji="1" lang="ja-JP" altLang="en-US" smtClean="0"/>
              <a:pPr/>
              <a:t>3</a:t>
            </a:fld>
            <a:endParaRPr kumimoji="1" lang="ja-JP" altLang="en-US"/>
          </a:p>
        </p:txBody>
      </p:sp>
    </p:spTree>
    <p:extLst>
      <p:ext uri="{BB962C8B-B14F-4D97-AF65-F5344CB8AC3E}">
        <p14:creationId xmlns:p14="http://schemas.microsoft.com/office/powerpoint/2010/main" val="219728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本研究でこれまで、</a:t>
            </a:r>
            <a:r>
              <a:rPr lang="ja-JP" altLang="en-US" dirty="0">
                <a:solidFill>
                  <a:srgbClr val="FF0000"/>
                </a:solidFill>
              </a:rPr>
              <a:t>負荷インピーダンス整合にマッチングトランス</a:t>
            </a:r>
            <a:r>
              <a:rPr lang="en-US" altLang="ja-JP" dirty="0">
                <a:solidFill>
                  <a:srgbClr val="FF0000"/>
                </a:solidFill>
              </a:rPr>
              <a:t>(M.T.) </a:t>
            </a:r>
            <a:r>
              <a:rPr lang="ja-JP" altLang="en-US" dirty="0">
                <a:solidFill>
                  <a:srgbClr val="FF0000"/>
                </a:solidFill>
              </a:rPr>
              <a:t>を</a:t>
            </a:r>
            <a:r>
              <a:rPr kumimoji="1" lang="ja-JP" altLang="en-US" dirty="0">
                <a:solidFill>
                  <a:srgbClr val="FF0000"/>
                </a:solidFill>
              </a:rPr>
              <a:t>利用した</a:t>
            </a:r>
            <a:r>
              <a:rPr kumimoji="1" lang="ja-JP" altLang="en-US" sz="1200" b="0" i="0" u="none" strike="noStrike" kern="1200" baseline="0" dirty="0">
                <a:solidFill>
                  <a:schemeClr val="tx1"/>
                </a:solidFill>
                <a:latin typeface="+mn-lt"/>
                <a:ea typeface="+mn-ea"/>
                <a:cs typeface="+mn-cs"/>
              </a:rPr>
              <a:t>共振方式</a:t>
            </a:r>
            <a:r>
              <a:rPr kumimoji="1" lang="en-US" altLang="ja-JP" sz="1200" b="0" i="0" u="none" strike="noStrike" kern="1200" baseline="0" dirty="0">
                <a:solidFill>
                  <a:schemeClr val="tx1"/>
                </a:solidFill>
                <a:latin typeface="+mn-lt"/>
                <a:ea typeface="+mn-ea"/>
                <a:cs typeface="+mn-cs"/>
              </a:rPr>
              <a:t>UWPT</a:t>
            </a:r>
            <a:r>
              <a:rPr kumimoji="1" lang="ja-JP" altLang="en-US" sz="1200" b="0" i="0" u="none" strike="noStrike" kern="1200" baseline="0" dirty="0">
                <a:solidFill>
                  <a:schemeClr val="tx1"/>
                </a:solidFill>
                <a:latin typeface="+mn-lt"/>
                <a:ea typeface="+mn-ea"/>
                <a:cs typeface="+mn-cs"/>
              </a:rPr>
              <a:t>システムの開発に取り組んできており、こちらがその構成図となっています。</a:t>
            </a:r>
            <a:endParaRPr kumimoji="1" lang="en-US" altLang="ja-JP"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当初の予定では送電側と受電側にそれぞれ共振タンクを設置する予定でしたが、</a:t>
            </a:r>
            <a:endParaRPr kumimoji="1" lang="en-US" altLang="ja-JP"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受電側回路を小型化するために送電側と受電側に設置してある共振タンクは</a:t>
            </a:r>
            <a:r>
              <a:rPr lang="ja-JP" altLang="en-US" sz="1200" dirty="0"/>
              <a:t>一括して送電側に設置しています。</a:t>
            </a:r>
            <a:endParaRPr lang="en-US" altLang="ja-JP" sz="1200" dirty="0"/>
          </a:p>
          <a:p>
            <a:pPr marL="0" indent="0">
              <a:buFontTx/>
              <a:buNone/>
            </a:pPr>
            <a:r>
              <a:rPr kumimoji="1" lang="ja-JP" altLang="en-US" sz="1200" b="0" i="0" u="none" strike="noStrike" kern="1200" baseline="0" dirty="0">
                <a:solidFill>
                  <a:schemeClr val="tx1"/>
                </a:solidFill>
                <a:latin typeface="+mn-lt"/>
                <a:ea typeface="+mn-ea"/>
                <a:cs typeface="+mn-cs"/>
              </a:rPr>
              <a:t>また、</a:t>
            </a:r>
            <a:r>
              <a:rPr kumimoji="1" lang="en-US" altLang="ja-JP" sz="1200" b="0" i="0" u="none" strike="noStrike" kern="1200" baseline="0" dirty="0">
                <a:solidFill>
                  <a:schemeClr val="tx1"/>
                </a:solidFill>
                <a:latin typeface="+mn-lt"/>
                <a:ea typeface="+mn-ea"/>
                <a:cs typeface="+mn-cs"/>
              </a:rPr>
              <a:t>Tissue</a:t>
            </a:r>
            <a:r>
              <a:rPr kumimoji="1" lang="ja-JP" altLang="en-US" sz="1200" b="0" i="0" u="none" strike="noStrike" kern="1200" baseline="0" dirty="0">
                <a:solidFill>
                  <a:schemeClr val="tx1"/>
                </a:solidFill>
                <a:latin typeface="+mn-lt"/>
                <a:ea typeface="+mn-ea"/>
                <a:cs typeface="+mn-cs"/>
              </a:rPr>
              <a:t>を含めた送受電</a:t>
            </a:r>
            <a:r>
              <a:rPr kumimoji="1" lang="en-US" altLang="ja-JP" sz="1200" b="0" i="0" u="none" strike="noStrike" kern="1200" baseline="0" dirty="0">
                <a:solidFill>
                  <a:schemeClr val="tx1"/>
                </a:solidFill>
                <a:latin typeface="+mn-lt"/>
                <a:ea typeface="+mn-ea"/>
                <a:cs typeface="+mn-cs"/>
              </a:rPr>
              <a:t>PT</a:t>
            </a:r>
            <a:r>
              <a:rPr kumimoji="1" lang="ja-JP" altLang="en-US" sz="1200" b="0" i="0" u="none" strike="noStrike" kern="1200" baseline="0" dirty="0">
                <a:solidFill>
                  <a:schemeClr val="tx1"/>
                </a:solidFill>
                <a:latin typeface="+mn-lt"/>
                <a:ea typeface="+mn-ea"/>
                <a:cs typeface="+mn-cs"/>
              </a:rPr>
              <a:t>である</a:t>
            </a:r>
            <a:r>
              <a:rPr lang="en-US" altLang="ja-JP" sz="1200" dirty="0"/>
              <a:t>UWPT</a:t>
            </a:r>
            <a:r>
              <a:rPr lang="ja-JP" altLang="en-US" sz="1200" dirty="0"/>
              <a:t>モジュール</a:t>
            </a:r>
            <a:r>
              <a:rPr kumimoji="1" lang="ja-JP" altLang="en-US" sz="1200" b="0" i="0" u="none" strike="noStrike" kern="1200" baseline="0" dirty="0">
                <a:solidFill>
                  <a:schemeClr val="tx1"/>
                </a:solidFill>
                <a:latin typeface="+mn-lt"/>
                <a:ea typeface="+mn-ea"/>
                <a:cs typeface="+mn-cs"/>
              </a:rPr>
              <a:t>は低インピーダンスであるため，</a:t>
            </a:r>
            <a:endParaRPr kumimoji="1" lang="en-US" altLang="ja-JP"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送電側</a:t>
            </a:r>
            <a:r>
              <a:rPr kumimoji="1" lang="en-US" altLang="ja-JP" sz="1200" b="0" i="0" u="none" strike="noStrike" kern="1200" baseline="0" dirty="0">
                <a:solidFill>
                  <a:schemeClr val="tx1"/>
                </a:solidFill>
                <a:latin typeface="+mn-lt"/>
                <a:ea typeface="+mn-ea"/>
                <a:cs typeface="+mn-cs"/>
              </a:rPr>
              <a:t>PT</a:t>
            </a:r>
            <a:r>
              <a:rPr kumimoji="1" lang="ja-JP" altLang="en-US" sz="1200" b="0" i="0" u="none" strike="noStrike" kern="1200" baseline="0" dirty="0">
                <a:solidFill>
                  <a:schemeClr val="tx1"/>
                </a:solidFill>
                <a:latin typeface="+mn-lt"/>
                <a:ea typeface="+mn-ea"/>
                <a:cs typeface="+mn-cs"/>
              </a:rPr>
              <a:t>に</a:t>
            </a:r>
            <a:r>
              <a:rPr lang="ja-JP" altLang="en-US" dirty="0">
                <a:solidFill>
                  <a:srgbClr val="FF0000"/>
                </a:solidFill>
              </a:rPr>
              <a:t>マッチングトランス</a:t>
            </a:r>
            <a:r>
              <a:rPr kumimoji="1" lang="ja-JP" altLang="en-US" sz="1200" b="0" i="0" u="none" strike="noStrike" kern="1200" baseline="0" dirty="0">
                <a:solidFill>
                  <a:schemeClr val="tx1"/>
                </a:solidFill>
                <a:latin typeface="+mn-lt"/>
                <a:ea typeface="+mn-ea"/>
                <a:cs typeface="+mn-cs"/>
              </a:rPr>
              <a:t>トランス</a:t>
            </a:r>
            <a:r>
              <a:rPr lang="ja-JP" altLang="en-US" sz="1200" dirty="0"/>
              <a:t>を，</a:t>
            </a:r>
            <a:r>
              <a:rPr kumimoji="1" lang="ja-JP" altLang="en-US" sz="1200" b="0" i="0" u="none" strike="noStrike" kern="1200" baseline="0" dirty="0">
                <a:solidFill>
                  <a:schemeClr val="tx1"/>
                </a:solidFill>
                <a:latin typeface="+mn-lt"/>
                <a:ea typeface="+mn-ea"/>
                <a:cs typeface="+mn-cs"/>
              </a:rPr>
              <a:t>受電側</a:t>
            </a:r>
            <a:r>
              <a:rPr kumimoji="1" lang="ja-JP" altLang="en-US" sz="1200" dirty="0"/>
              <a:t>に</a:t>
            </a:r>
            <a:r>
              <a:rPr kumimoji="1" lang="en-US" altLang="ja-JP" sz="1200" b="0" i="0" u="none" strike="noStrike" kern="1200" baseline="0" dirty="0">
                <a:solidFill>
                  <a:schemeClr val="tx1"/>
                </a:solidFill>
                <a:latin typeface="+mn-lt"/>
                <a:ea typeface="+mn-ea"/>
                <a:cs typeface="+mn-cs"/>
              </a:rPr>
              <a:t>Voltage </a:t>
            </a:r>
            <a:r>
              <a:rPr kumimoji="1" lang="en-US" altLang="ja-JP" sz="1200" b="0" i="0" u="none" strike="noStrike" kern="1200" baseline="0" dirty="0" err="1">
                <a:solidFill>
                  <a:schemeClr val="tx1"/>
                </a:solidFill>
                <a:latin typeface="+mn-lt"/>
                <a:ea typeface="+mn-ea"/>
                <a:cs typeface="+mn-cs"/>
              </a:rPr>
              <a:t>Doubler</a:t>
            </a:r>
            <a:r>
              <a:rPr kumimoji="1" lang="ja-JP" altLang="en-US" sz="1200" b="0" i="0" u="none" strike="noStrike" kern="1200" baseline="0" dirty="0">
                <a:solidFill>
                  <a:schemeClr val="tx1"/>
                </a:solidFill>
                <a:latin typeface="+mn-lt"/>
                <a:ea typeface="+mn-ea"/>
                <a:cs typeface="+mn-cs"/>
              </a:rPr>
              <a:t>を</a:t>
            </a:r>
            <a:r>
              <a:rPr lang="ja-JP" altLang="en-US" sz="1200" dirty="0"/>
              <a:t>設置することにより電源側からみた</a:t>
            </a:r>
            <a:r>
              <a:rPr lang="en-US" altLang="ja-JP" sz="1200" dirty="0"/>
              <a:t>UWPT</a:t>
            </a:r>
            <a:r>
              <a:rPr lang="ja-JP" altLang="en-US" sz="1200" dirty="0"/>
              <a:t>モジュールのインピーダンスが増幅し，モジュールでの電圧の減衰を抑制しています。</a:t>
            </a:r>
            <a:endParaRPr lang="en-US" altLang="ja-JP" sz="1200" dirty="0"/>
          </a:p>
          <a:p>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しかしながら、</a:t>
            </a:r>
            <a:r>
              <a:rPr kumimoji="1" lang="en-US" altLang="ja-JP" sz="1200" b="0" i="0" u="none" strike="noStrike" kern="1200" baseline="0" dirty="0">
                <a:solidFill>
                  <a:schemeClr val="tx1"/>
                </a:solidFill>
                <a:latin typeface="+mn-lt"/>
                <a:ea typeface="+mn-ea"/>
                <a:cs typeface="+mn-cs"/>
              </a:rPr>
              <a:t>M</a:t>
            </a:r>
            <a:r>
              <a:rPr lang="en-US" altLang="ja-JP" dirty="0"/>
              <a:t>.T.</a:t>
            </a:r>
            <a:r>
              <a:rPr lang="ja-JP" altLang="en-US" dirty="0"/>
              <a:t>を設置することによる送電側回路の体積増大や</a:t>
            </a:r>
            <a:r>
              <a:rPr lang="en-US" altLang="ja-JP" dirty="0"/>
              <a:t>UWPT </a:t>
            </a:r>
            <a:r>
              <a:rPr lang="ja-JP" altLang="en-US" dirty="0"/>
              <a:t>モジュールの内部損失により給電効率が低下といった技術課題がありました。</a:t>
            </a:r>
            <a:endParaRPr kumimoji="1" lang="en-US" altLang="ja-JP" sz="1200" b="0" i="0" u="none" strike="noStrike" kern="1200" baseline="0" dirty="0">
              <a:solidFill>
                <a:schemeClr val="tx1"/>
              </a:solidFill>
              <a:latin typeface="+mn-lt"/>
              <a:ea typeface="+mn-ea"/>
              <a:cs typeface="+mn-cs"/>
            </a:endParaRPr>
          </a:p>
          <a:p>
            <a:endParaRPr kumimoji="1" lang="en-US" altLang="ja-JP" sz="1200" b="0" i="0" u="none" strike="noStrike" kern="1200" baseline="0" dirty="0">
              <a:solidFill>
                <a:schemeClr val="tx1"/>
              </a:solidFill>
              <a:latin typeface="+mn-lt"/>
              <a:ea typeface="+mn-ea"/>
              <a:cs typeface="+mn-cs"/>
            </a:endParaRPr>
          </a:p>
          <a:p>
            <a:endParaRPr kumimoji="1" lang="en-US" altLang="ja-JP" sz="1200" b="0" i="0" u="none" strike="noStrike" kern="1200" baseline="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1D2E7FEC-EE29-4AEE-B78A-03CB4C055420}" type="slidenum">
              <a:rPr kumimoji="1" lang="ja-JP" altLang="en-US" smtClean="0"/>
              <a:pPr/>
              <a:t>4</a:t>
            </a:fld>
            <a:endParaRPr kumimoji="1" lang="ja-JP" altLang="en-US"/>
          </a:p>
        </p:txBody>
      </p:sp>
    </p:spTree>
    <p:extLst>
      <p:ext uri="{BB962C8B-B14F-4D97-AF65-F5344CB8AC3E}">
        <p14:creationId xmlns:p14="http://schemas.microsoft.com/office/powerpoint/2010/main" val="3260344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j-ea"/>
                  </a:rPr>
                  <a:t>まず始めに測定項目について説明します。</a:t>
                </a: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j-ea"/>
                  </a:rPr>
                  <a:t>上の図が</a:t>
                </a:r>
                <a:r>
                  <a:rPr kumimoji="1" lang="en-US" altLang="ja-JP" sz="1200" dirty="0">
                    <a:latin typeface="+mj-ea"/>
                  </a:rPr>
                  <a:t>UWPT</a:t>
                </a:r>
                <a:r>
                  <a:rPr kumimoji="1" lang="ja-JP" altLang="en-US" sz="1200" dirty="0">
                    <a:latin typeface="+mj-ea"/>
                  </a:rPr>
                  <a:t>システムの回路図となっており、左から順に電源側出力</a:t>
                </a:r>
                <a:r>
                  <a:rPr kumimoji="1" lang="en-US" altLang="ja-JP" sz="1200" dirty="0">
                    <a:latin typeface="+mj-ea"/>
                  </a:rPr>
                  <a:t>P1,</a:t>
                </a:r>
                <a:r>
                  <a:rPr kumimoji="1" lang="ja-JP" altLang="en-US" sz="1200" dirty="0">
                    <a:latin typeface="+mj-ea"/>
                  </a:rPr>
                  <a:t>インバータ出力</a:t>
                </a:r>
                <a:r>
                  <a:rPr kumimoji="1" lang="en-US" altLang="ja-JP" sz="1200" dirty="0">
                    <a:latin typeface="+mj-ea"/>
                  </a:rPr>
                  <a:t>P2,</a:t>
                </a:r>
                <a:r>
                  <a:rPr kumimoji="1" lang="ja-JP" altLang="en-US" sz="1200" dirty="0">
                    <a:latin typeface="+mj-ea"/>
                  </a:rPr>
                  <a:t>負荷側出力</a:t>
                </a:r>
                <a:r>
                  <a:rPr kumimoji="1" lang="en-US" altLang="ja-JP" sz="1200" dirty="0">
                    <a:latin typeface="+mj-ea"/>
                  </a:rPr>
                  <a:t>P3</a:t>
                </a:r>
                <a:r>
                  <a:rPr kumimoji="1" lang="ja-JP" altLang="en-US" sz="1200" dirty="0">
                    <a:latin typeface="+mj-ea"/>
                  </a:rPr>
                  <a:t>をパワーメータにて計測し、</a:t>
                </a: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インバータ効率</a:t>
                </a:r>
                <a:r>
                  <a:rPr kumimoji="1" lang="en-US" altLang="ja-JP" sz="1200" b="0" dirty="0"/>
                  <a:t>:</a:t>
                </a:r>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a:rPr>
                          <m:t>𝜂</m:t>
                        </m:r>
                      </m:e>
                      <m:sub>
                        <m:r>
                          <a:rPr kumimoji="1" lang="en-US" altLang="ja-JP" sz="1200" b="0" i="1" smtClean="0">
                            <a:latin typeface="Cambria Math"/>
                          </a:rPr>
                          <m:t>1</m:t>
                        </m:r>
                      </m:sub>
                    </m:sSub>
                  </m:oMath>
                </a14:m>
                <a:r>
                  <a:rPr kumimoji="1" lang="ja-JP" altLang="en-US" sz="1200" dirty="0">
                    <a:latin typeface="+mj-ea"/>
                  </a:rPr>
                  <a:t>、</a:t>
                </a:r>
                <a:r>
                  <a:rPr kumimoji="1" lang="en-US" altLang="ja-JP" sz="1200" b="0" dirty="0"/>
                  <a:t>PT</a:t>
                </a:r>
                <a:r>
                  <a:rPr kumimoji="1" lang="ja-JP" altLang="en-US" sz="1200" b="0" dirty="0"/>
                  <a:t>間</a:t>
                </a:r>
                <a14:m>
                  <m:oMath xmlns:m="http://schemas.openxmlformats.org/officeDocument/2006/math">
                    <m:r>
                      <a:rPr lang="ja-JP" altLang="en-US" sz="1200" i="1">
                        <a:latin typeface="Cambria Math" panose="02040503050406030204" pitchFamily="18" charset="0"/>
                      </a:rPr>
                      <m:t>電力</m:t>
                    </m:r>
                    <m:r>
                      <a:rPr lang="ja-JP" altLang="en-US" sz="1200" i="1" smtClean="0">
                        <a:latin typeface="Cambria Math" panose="02040503050406030204" pitchFamily="18" charset="0"/>
                      </a:rPr>
                      <m:t>伝送効率</m:t>
                    </m:r>
                    <m:r>
                      <a:rPr lang="en-US" altLang="ja-JP" sz="1200" b="0" i="1" smtClean="0">
                        <a:latin typeface="Cambria Math" panose="02040503050406030204" pitchFamily="18" charset="0"/>
                      </a:rPr>
                      <m:t>:</m:t>
                    </m:r>
                    <m:sSub>
                      <m:sSubPr>
                        <m:ctrlPr>
                          <a:rPr kumimoji="1" lang="en-US" altLang="ja-JP" sz="1200" b="0" i="1" smtClean="0">
                            <a:latin typeface="Cambria Math" panose="02040503050406030204" pitchFamily="18" charset="0"/>
                          </a:rPr>
                        </m:ctrlPr>
                      </m:sSubPr>
                      <m:e>
                        <m:r>
                          <a:rPr kumimoji="1" lang="en-US" altLang="ja-JP" sz="1200" b="0" i="1" smtClean="0">
                            <a:latin typeface="Cambria Math"/>
                          </a:rPr>
                          <m:t>𝜂</m:t>
                        </m:r>
                      </m:e>
                      <m:sub>
                        <m:r>
                          <a:rPr kumimoji="1" lang="en-US" altLang="ja-JP" sz="1200" b="0" i="1" smtClean="0">
                            <a:latin typeface="Cambria Math"/>
                          </a:rPr>
                          <m:t>2</m:t>
                        </m:r>
                      </m:sub>
                    </m:sSub>
                  </m:oMath>
                </a14:m>
                <a:r>
                  <a:rPr kumimoji="1" lang="ja-JP" altLang="en-US" sz="1200" dirty="0">
                    <a:latin typeface="+mj-ea"/>
                  </a:rPr>
                  <a:t>、</a:t>
                </a:r>
                <a:r>
                  <a:rPr kumimoji="1" lang="ja-JP" altLang="en-US" sz="1200" b="0" dirty="0"/>
                  <a:t>総合効率</a:t>
                </a:r>
                <a:r>
                  <a:rPr kumimoji="1" lang="en-US" altLang="ja-JP" sz="1200" b="0" dirty="0"/>
                  <a:t>:</a:t>
                </a:r>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a:rPr>
                          <m:t>𝜂</m:t>
                        </m:r>
                      </m:e>
                      <m:sub>
                        <m:r>
                          <a:rPr kumimoji="1" lang="en-US" altLang="ja-JP" sz="1200" b="0" i="1" smtClean="0">
                            <a:latin typeface="Cambria Math"/>
                          </a:rPr>
                          <m:t>3</m:t>
                        </m:r>
                      </m:sub>
                    </m:sSub>
                  </m:oMath>
                </a14:m>
                <a:r>
                  <a:rPr kumimoji="1" lang="ja-JP" altLang="en-US" sz="1200" dirty="0">
                    <a:latin typeface="+mj-ea"/>
                  </a:rPr>
                  <a:t>を算出します。</a:t>
                </a: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j-ea"/>
                  </a:rPr>
                  <a:t>これら</a:t>
                </a:r>
                <a:r>
                  <a:rPr kumimoji="1" lang="en-US" altLang="ja-JP" sz="1200" dirty="0">
                    <a:latin typeface="+mj-ea"/>
                  </a:rPr>
                  <a:t>3</a:t>
                </a:r>
                <a:r>
                  <a:rPr kumimoji="1" lang="ja-JP" altLang="en-US" sz="1200" dirty="0">
                    <a:latin typeface="+mj-ea"/>
                  </a:rPr>
                  <a:t>つの効率を算出することで、どの部分で損失が発生しているのかが明確化されます。</a:t>
                </a: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j-ea"/>
                  </a:rPr>
                  <a:t>下側が回路パラメータとなっており、動作周波数は共振タンクの共振周波数である約</a:t>
                </a:r>
                <a:r>
                  <a:rPr kumimoji="1" lang="en-US" altLang="ja-JP" sz="1200" dirty="0">
                    <a:latin typeface="+mj-ea"/>
                  </a:rPr>
                  <a:t>39.3kHz</a:t>
                </a:r>
                <a:r>
                  <a:rPr kumimoji="1" lang="ja-JP" altLang="en-US" sz="1200" dirty="0">
                    <a:latin typeface="+mj-ea"/>
                  </a:rPr>
                  <a:t>に設定し、設計した共振タンクの有効性について動作波形を見ながら考察します。</a:t>
                </a:r>
                <a:endParaRPr kumimoji="1" lang="en-US" altLang="ja-JP" sz="1200" dirty="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a:latin typeface="+mj-ea"/>
                </a:endParaRPr>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i="0" dirty="0" smtClean="0">
                    <a:latin typeface="+mn-ea"/>
                    <a:ea typeface="+mn-ea"/>
                  </a:rPr>
                  <a:t>この図は</a:t>
                </a:r>
                <a:r>
                  <a:rPr kumimoji="1" lang="ja-JP" altLang="en-US" sz="1200" i="0" dirty="0" smtClean="0">
                    <a:latin typeface="+mn-ea"/>
                    <a:ea typeface="+mn-ea"/>
                  </a:rPr>
                  <a:t>負荷抵抗</a:t>
                </a:r>
                <a:r>
                  <a:rPr kumimoji="1" lang="en-US" altLang="ja-JP" sz="1200" i="0" dirty="0" smtClean="0">
                    <a:latin typeface="+mn-ea"/>
                    <a:ea typeface="+mn-ea"/>
                  </a:rPr>
                  <a:t>20Ω</a:t>
                </a:r>
                <a:r>
                  <a:rPr kumimoji="1" lang="ja-JP" altLang="en-US" sz="1200" i="0" dirty="0" err="1" smtClean="0">
                    <a:latin typeface="+mn-ea"/>
                    <a:ea typeface="+mn-ea"/>
                  </a:rPr>
                  <a:t>での</a:t>
                </a:r>
                <a:r>
                  <a:rPr kumimoji="1" lang="ja-JP" altLang="en-US" sz="1200" i="0" dirty="0" smtClean="0">
                    <a:latin typeface="+mn-ea"/>
                    <a:ea typeface="+mn-ea"/>
                  </a:rPr>
                  <a:t>入出力電圧・電流波形となっております。</a:t>
                </a:r>
                <a:endParaRPr kumimoji="1" lang="en-US" altLang="ja-JP" sz="1200" i="0" dirty="0" smtClean="0">
                  <a:latin typeface="+mn-ea"/>
                  <a:ea typeface="+mn-ea"/>
                </a:endParaRPr>
              </a:p>
              <a:p>
                <a:r>
                  <a:rPr lang="ja-JP" altLang="en-US" i="0" dirty="0" smtClean="0">
                    <a:latin typeface="+mn-ea"/>
                    <a:ea typeface="+mn-ea"/>
                  </a:rPr>
                  <a:t>これより出力電圧</a:t>
                </a:r>
                <a:r>
                  <a:rPr lang="en-US" altLang="ja-JP" sz="1200" i="0">
                    <a:effectLst/>
                    <a:latin typeface="+mn-ea"/>
                    <a:ea typeface="+mn-ea"/>
                    <a:cs typeface="Times New Roman" panose="02020603050405020304" pitchFamily="18" charset="0"/>
                  </a:rPr>
                  <a:t>v</a:t>
                </a:r>
                <a:r>
                  <a:rPr lang="ja-JP" altLang="ja-JP" sz="1200" i="0" smtClean="0">
                    <a:effectLst/>
                    <a:latin typeface="+mn-ea"/>
                    <a:ea typeface="+mn-ea"/>
                    <a:cs typeface="Times New Roman" panose="02020603050405020304" pitchFamily="18" charset="0"/>
                  </a:rPr>
                  <a:t>_(</a:t>
                </a:r>
                <a:r>
                  <a:rPr lang="en-US" altLang="ja-JP" sz="1200" i="0">
                    <a:effectLst/>
                    <a:latin typeface="+mn-ea"/>
                    <a:ea typeface="+mn-ea"/>
                    <a:cs typeface="Times New Roman" panose="02020603050405020304" pitchFamily="18" charset="0"/>
                  </a:rPr>
                  <a:t>R</a:t>
                </a:r>
                <a:r>
                  <a:rPr lang="ja-JP" altLang="ja-JP" sz="1200" i="0">
                    <a:effectLst/>
                    <a:latin typeface="+mn-ea"/>
                    <a:ea typeface="+mn-ea"/>
                    <a:cs typeface="Times New Roman" panose="02020603050405020304" pitchFamily="18" charset="0"/>
                  </a:rPr>
                  <a:t>_(</a:t>
                </a:r>
                <a:r>
                  <a:rPr lang="en-US" altLang="ja-JP" sz="1200" i="0">
                    <a:effectLst/>
                    <a:latin typeface="+mn-ea"/>
                    <a:ea typeface="+mn-ea"/>
                    <a:cs typeface="Times New Roman" panose="02020603050405020304" pitchFamily="18" charset="0"/>
                  </a:rPr>
                  <a:t>o.rms</a:t>
                </a:r>
                <a:r>
                  <a:rPr lang="ja-JP" altLang="ja-JP" sz="1200" i="0">
                    <a:effectLst/>
                    <a:latin typeface="+mn-ea"/>
                    <a:ea typeface="+mn-ea"/>
                    <a:cs typeface="Times New Roman" panose="02020603050405020304" pitchFamily="18" charset="0"/>
                  </a:rPr>
                  <a:t>)</a:t>
                </a:r>
                <a:r>
                  <a:rPr lang="en-US" altLang="ja-JP" sz="1200" i="0">
                    <a:effectLst/>
                    <a:latin typeface="+mn-ea"/>
                    <a:ea typeface="+mn-ea"/>
                    <a:cs typeface="Times New Roman" panose="02020603050405020304" pitchFamily="18" charset="0"/>
                  </a:rPr>
                  <a:t> </a:t>
                </a:r>
                <a:r>
                  <a:rPr lang="ja-JP" altLang="ja-JP" sz="1200" i="0" smtClean="0">
                    <a:effectLst/>
                    <a:latin typeface="+mn-ea"/>
                    <a:ea typeface="+mn-ea"/>
                    <a:cs typeface="Times New Roman" panose="02020603050405020304" pitchFamily="18" charset="0"/>
                  </a:rPr>
                  <a:t>)</a:t>
                </a:r>
                <a:r>
                  <a:rPr lang="ja-JP" altLang="en-US" sz="1200" b="0" i="0" smtClean="0">
                    <a:effectLst/>
                    <a:latin typeface="+mn-ea"/>
                    <a:ea typeface="+mn-ea"/>
                    <a:cs typeface="Times New Roman" panose="02020603050405020304" pitchFamily="18" charset="0"/>
                  </a:rPr>
                  <a:t> が</a:t>
                </a:r>
                <a:r>
                  <a:rPr lang="en-US" altLang="ja-JP" sz="1200" b="0" i="0" smtClean="0">
                    <a:effectLst/>
                    <a:latin typeface="+mn-ea"/>
                    <a:ea typeface="+mn-ea"/>
                    <a:cs typeface="Times New Roman" panose="02020603050405020304" pitchFamily="18" charset="0"/>
                  </a:rPr>
                  <a:t>4.6V, </a:t>
                </a:r>
                <a:r>
                  <a:rPr lang="ja-JP" altLang="en-US" i="0" dirty="0">
                    <a:latin typeface="+mn-ea"/>
                    <a:ea typeface="+mn-ea"/>
                  </a:rPr>
                  <a:t>電圧位相差</a:t>
                </a:r>
                <a:r>
                  <a:rPr lang="en-US" altLang="ja-JP" i="0" dirty="0" smtClean="0">
                    <a:latin typeface="+mn-ea"/>
                    <a:ea typeface="+mn-ea"/>
                    <a:cs typeface="Times New Roman" panose="02020603050405020304" pitchFamily="18" charset="0"/>
                  </a:rPr>
                  <a:t>θ</a:t>
                </a:r>
                <a:r>
                  <a:rPr lang="ja-JP" altLang="en-US" i="0" dirty="0" smtClean="0">
                    <a:latin typeface="+mn-ea"/>
                    <a:ea typeface="+mn-ea"/>
                    <a:cs typeface="Times New Roman" panose="02020603050405020304" pitchFamily="18" charset="0"/>
                  </a:rPr>
                  <a:t>が</a:t>
                </a:r>
                <a:r>
                  <a:rPr lang="en-US" altLang="ja-JP" i="0" dirty="0" smtClean="0">
                    <a:latin typeface="+mn-ea"/>
                    <a:ea typeface="+mn-ea"/>
                    <a:cs typeface="Times New Roman" panose="02020603050405020304" pitchFamily="18" charset="0"/>
                  </a:rPr>
                  <a:t>60°</a:t>
                </a:r>
                <a:r>
                  <a:rPr lang="ja-JP" altLang="en-US" i="0" dirty="0" smtClean="0">
                    <a:latin typeface="+mn-ea"/>
                    <a:ea typeface="+mn-ea"/>
                    <a:cs typeface="Times New Roman" panose="02020603050405020304" pitchFamily="18" charset="0"/>
                  </a:rPr>
                  <a:t>とわかるので，出力電圧に関する</a:t>
                </a:r>
                <a:r>
                  <a:rPr lang="en-US" altLang="ja-JP" i="0" dirty="0" smtClean="0">
                    <a:latin typeface="+mn-ea"/>
                    <a:ea typeface="+mn-ea"/>
                    <a:cs typeface="Times New Roman" panose="02020603050405020304" pitchFamily="18" charset="0"/>
                  </a:rPr>
                  <a:t>2</a:t>
                </a:r>
                <a:r>
                  <a:rPr lang="ja-JP" altLang="en-US" i="0" dirty="0" err="1" smtClean="0">
                    <a:latin typeface="+mn-ea"/>
                    <a:ea typeface="+mn-ea"/>
                    <a:cs typeface="Times New Roman" panose="02020603050405020304" pitchFamily="18" charset="0"/>
                  </a:rPr>
                  <a:t>つの</a:t>
                </a:r>
                <a:r>
                  <a:rPr lang="ja-JP" altLang="en-US" i="0" dirty="0" smtClean="0">
                    <a:latin typeface="+mn-ea"/>
                    <a:ea typeface="+mn-ea"/>
                    <a:cs typeface="Times New Roman" panose="02020603050405020304" pitchFamily="18" charset="0"/>
                  </a:rPr>
                  <a:t>式から</a:t>
                </a:r>
                <a:endParaRPr lang="en-US" altLang="ja-JP" i="0" dirty="0" smtClean="0">
                  <a:latin typeface="+mn-ea"/>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0" dirty="0" smtClean="0">
                    <a:latin typeface="+mn-ea"/>
                    <a:ea typeface="+mn-ea"/>
                    <a:cs typeface="Times New Roman" panose="02020603050405020304" pitchFamily="18" charset="0"/>
                  </a:rPr>
                  <a:t>BLT</a:t>
                </a:r>
                <a:r>
                  <a:rPr kumimoji="1" lang="ja-JP" altLang="en-US" i="0" dirty="0">
                    <a:latin typeface="+mn-ea"/>
                    <a:ea typeface="+mn-ea"/>
                    <a:cs typeface="Times New Roman" panose="02020603050405020304" pitchFamily="18" charset="0"/>
                  </a:rPr>
                  <a:t>の内部インピーダンス</a:t>
                </a:r>
                <a:r>
                  <a:rPr kumimoji="1" lang="ja-JP" altLang="en-US" i="0" dirty="0" smtClean="0">
                    <a:latin typeface="+mn-ea"/>
                    <a:ea typeface="+mn-ea"/>
                    <a:cs typeface="Times New Roman" panose="02020603050405020304" pitchFamily="18" charset="0"/>
                  </a:rPr>
                  <a:t>成分である</a:t>
                </a:r>
                <a:r>
                  <a:rPr lang="en-US" altLang="ja-JP" i="0" kern="100">
                    <a:latin typeface="+mn-ea"/>
                    <a:ea typeface="+mn-ea"/>
                    <a:cs typeface="Times New Roman" panose="02020603050405020304" pitchFamily="18" charset="0"/>
                  </a:rPr>
                  <a:t>R</a:t>
                </a:r>
                <a:r>
                  <a:rPr lang="ja-JP" altLang="ja-JP" i="0" kern="100" smtClean="0">
                    <a:latin typeface="+mn-ea"/>
                    <a:ea typeface="+mn-ea"/>
                    <a:cs typeface="Times New Roman" panose="02020603050405020304" pitchFamily="18" charset="0"/>
                  </a:rPr>
                  <a:t>_</a:t>
                </a:r>
                <a:r>
                  <a:rPr lang="en-US" altLang="ja-JP" i="0" kern="100">
                    <a:latin typeface="+mn-ea"/>
                    <a:ea typeface="+mn-ea"/>
                    <a:cs typeface="Times New Roman" panose="02020603050405020304" pitchFamily="18" charset="0"/>
                  </a:rPr>
                  <a:t>m</a:t>
                </a:r>
                <a:r>
                  <a:rPr lang="ja-JP" altLang="en-US" b="0" i="0" kern="100" smtClean="0">
                    <a:latin typeface="+mn-ea"/>
                    <a:ea typeface="+mn-ea"/>
                    <a:cs typeface="Times New Roman" panose="02020603050405020304" pitchFamily="18" charset="0"/>
                  </a:rPr>
                  <a:t> が</a:t>
                </a:r>
                <a:r>
                  <a:rPr kumimoji="1" lang="en-US" altLang="ja-JP" i="0" dirty="0" smtClean="0">
                    <a:latin typeface="+mn-ea"/>
                    <a:ea typeface="+mn-ea"/>
                    <a:cs typeface="Times New Roman" panose="02020603050405020304" pitchFamily="18" charset="0"/>
                  </a:rPr>
                  <a:t>30.246[Ω]</a:t>
                </a:r>
                <a:r>
                  <a:rPr lang="en-US" altLang="ja-JP" i="0" dirty="0">
                    <a:latin typeface="+mn-ea"/>
                    <a:ea typeface="+mn-ea"/>
                    <a:cs typeface="Times New Roman" panose="02020603050405020304" pitchFamily="18" charset="0"/>
                  </a:rPr>
                  <a:t>,</a:t>
                </a:r>
                <a:r>
                  <a:rPr lang="en-US" altLang="ja-JP" i="0" kern="100">
                    <a:latin typeface="+mn-ea"/>
                    <a:ea typeface="+mn-ea"/>
                    <a:cs typeface="Times New Roman" panose="02020603050405020304" pitchFamily="18" charset="0"/>
                  </a:rPr>
                  <a:t>C</a:t>
                </a:r>
                <a:r>
                  <a:rPr lang="ja-JP" altLang="ja-JP" i="0" kern="100">
                    <a:latin typeface="+mn-ea"/>
                    <a:ea typeface="+mn-ea"/>
                    <a:cs typeface="Times New Roman" panose="02020603050405020304" pitchFamily="18" charset="0"/>
                  </a:rPr>
                  <a:t>_</a:t>
                </a:r>
                <a:r>
                  <a:rPr lang="en-US" altLang="ja-JP" i="0" kern="100">
                    <a:latin typeface="+mn-ea"/>
                    <a:ea typeface="+mn-ea"/>
                    <a:cs typeface="Times New Roman" panose="02020603050405020304" pitchFamily="18" charset="0"/>
                  </a:rPr>
                  <a:t>m</a:t>
                </a:r>
                <a:r>
                  <a:rPr lang="ja-JP" altLang="en-US" b="0" i="0" kern="100" smtClean="0">
                    <a:latin typeface="+mn-ea"/>
                    <a:ea typeface="+mn-ea"/>
                    <a:cs typeface="Times New Roman" panose="02020603050405020304" pitchFamily="18" charset="0"/>
                  </a:rPr>
                  <a:t> が</a:t>
                </a:r>
                <a:r>
                  <a:rPr lang="en-US" altLang="ja-JP" b="0" i="0" kern="100" smtClean="0">
                    <a:latin typeface="+mn-ea"/>
                    <a:ea typeface="+mn-ea"/>
                    <a:cs typeface="Times New Roman" panose="02020603050405020304" pitchFamily="18" charset="0"/>
                  </a:rPr>
                  <a:t>36.459[nF]</a:t>
                </a:r>
                <a:r>
                  <a:rPr kumimoji="1" lang="ja-JP" altLang="en-US" i="0" dirty="0" smtClean="0">
                    <a:latin typeface="+mn-ea"/>
                    <a:ea typeface="+mn-ea"/>
                    <a:cs typeface="Times New Roman" panose="02020603050405020304" pitchFamily="18" charset="0"/>
                  </a:rPr>
                  <a:t>と求まります。</a:t>
                </a:r>
                <a:endParaRPr kumimoji="1" lang="en-US" altLang="ja-JP" i="0" dirty="0">
                  <a:latin typeface="+mn-ea"/>
                  <a:ea typeface="+mn-ea"/>
                  <a:cs typeface="Times New Roman" panose="02020603050405020304" pitchFamily="18" charset="0"/>
                </a:endParaRPr>
              </a:p>
              <a:p>
                <a:endParaRPr lang="en-US" altLang="ja-JP" i="0" dirty="0" smtClean="0">
                  <a:latin typeface="+mn-ea"/>
                  <a:ea typeface="+mn-ea"/>
                  <a:cs typeface="Times New Roman" panose="02020603050405020304" pitchFamily="18" charset="0"/>
                </a:endParaRPr>
              </a:p>
              <a:p>
                <a:endParaRPr lang="en-US" altLang="ja-JP" i="0" dirty="0">
                  <a:latin typeface="+mn-ea"/>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smtClean="0">
                  <a:latin typeface="+mj-ea"/>
                </a:endParaRPr>
              </a:p>
              <a:p>
                <a:endParaRPr kumimoji="1" lang="en-US" altLang="ja-JP" dirty="0"/>
              </a:p>
            </p:txBody>
          </p:sp>
        </mc:Fallback>
      </mc:AlternateContent>
      <p:sp>
        <p:nvSpPr>
          <p:cNvPr id="4" name="スライド番号プレースホルダー 3"/>
          <p:cNvSpPr>
            <a:spLocks noGrp="1"/>
          </p:cNvSpPr>
          <p:nvPr>
            <p:ph type="sldNum" sz="quarter" idx="10"/>
          </p:nvPr>
        </p:nvSpPr>
        <p:spPr/>
        <p:txBody>
          <a:bodyPr/>
          <a:lstStyle/>
          <a:p>
            <a:fld id="{1D2E7FEC-EE29-4AEE-B78A-03CB4C055420}" type="slidenum">
              <a:rPr kumimoji="1" lang="ja-JP" altLang="en-US" smtClean="0"/>
              <a:pPr/>
              <a:t>5</a:t>
            </a:fld>
            <a:endParaRPr kumimoji="1" lang="ja-JP" altLang="en-US"/>
          </a:p>
        </p:txBody>
      </p:sp>
    </p:spTree>
    <p:extLst>
      <p:ext uri="{BB962C8B-B14F-4D97-AF65-F5344CB8AC3E}">
        <p14:creationId xmlns:p14="http://schemas.microsoft.com/office/powerpoint/2010/main" val="274347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a:latin typeface="+mj-ea"/>
                </a:endParaRPr>
              </a:p>
              <a:p>
                <a:r>
                  <a:rPr kumimoji="1" lang="ja-JP" altLang="en-US" dirty="0"/>
                  <a:t>こちらは端子</a:t>
                </a:r>
                <a:r>
                  <a:rPr kumimoji="1" lang="en-US" altLang="ja-JP" dirty="0"/>
                  <a:t>ab</a:t>
                </a:r>
                <a:r>
                  <a:rPr kumimoji="1" lang="ja-JP" altLang="en-US" dirty="0"/>
                  <a:t>間すなわちブリッジ間電圧</a:t>
                </a:r>
                <a:r>
                  <a:rPr kumimoji="1" lang="en-US" altLang="ja-JP" dirty="0"/>
                  <a:t>,</a:t>
                </a:r>
                <a:r>
                  <a:rPr kumimoji="1" lang="ja-JP" altLang="en-US" dirty="0"/>
                  <a:t>電流の波形および</a:t>
                </a:r>
                <a:r>
                  <a:rPr lang="ja-JP" altLang="en-US" dirty="0"/>
                  <a:t>送電側</a:t>
                </a:r>
                <a:r>
                  <a:rPr lang="en-US" altLang="ja-JP" dirty="0"/>
                  <a:t>PT</a:t>
                </a:r>
                <a:r>
                  <a:rPr lang="ja-JP" altLang="en-US" dirty="0"/>
                  <a:t>の電圧</a:t>
                </a:r>
                <a:r>
                  <a:rPr lang="en-US" altLang="ja-JP" dirty="0"/>
                  <a:t>,</a:t>
                </a:r>
                <a:r>
                  <a:rPr lang="ja-JP" altLang="en-US" dirty="0"/>
                  <a:t>電流波形となっており、</a:t>
                </a:r>
                <a:endParaRPr lang="en-US" altLang="ja-JP" dirty="0"/>
              </a:p>
              <a:p>
                <a:endParaRPr kumimoji="1" lang="en-US" altLang="ja-JP" dirty="0"/>
              </a:p>
              <a:p>
                <a:r>
                  <a:rPr lang="ja-JP" altLang="en-US" dirty="0"/>
                  <a:t>シミュレーション結果と同様に直列共振タンク</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a:rPr>
                          <m:t>𝐿</m:t>
                        </m:r>
                      </m:e>
                      <m:sub>
                        <m:r>
                          <a:rPr lang="en-US" altLang="ja-JP" i="1">
                            <a:latin typeface="Cambria Math"/>
                          </a:rPr>
                          <m:t>𝑠</m:t>
                        </m:r>
                      </m:sub>
                    </m:sSub>
                  </m:oMath>
                </a14:m>
                <a:r>
                  <a:rPr lang="en-US" altLang="ja-JP" dirty="0"/>
                  <a:t>,</a:t>
                </a:r>
                <a:r>
                  <a:rPr lang="ja-JP" altLang="ja-JP" dirty="0"/>
                  <a:t> </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a:rPr>
                          <m:t>𝐶</m:t>
                        </m:r>
                      </m:e>
                      <m:sub>
                        <m:r>
                          <a:rPr lang="en-US" altLang="ja-JP" i="1">
                            <a:latin typeface="Cambria Math"/>
                          </a:rPr>
                          <m:t>𝑠</m:t>
                        </m:r>
                      </m:sub>
                    </m:sSub>
                  </m:oMath>
                </a14:m>
                <a:r>
                  <a:rPr lang="ja-JP" altLang="en-US" dirty="0"/>
                  <a:t>の効果により</a:t>
                </a:r>
                <a:endParaRPr lang="en-US" altLang="ja-JP" dirty="0"/>
              </a:p>
              <a:p>
                <a:endParaRPr lang="en-US" altLang="ja-JP" dirty="0"/>
              </a:p>
              <a:p>
                <a:r>
                  <a:rPr lang="ja-JP" altLang="en-US" dirty="0"/>
                  <a:t>ブリッジ間電圧電流</a:t>
                </a:r>
                <a:r>
                  <a:rPr lang="ja-JP" altLang="en-US" sz="1200" u="none" dirty="0"/>
                  <a:t>がほぼ同相かつ</a:t>
                </a:r>
                <a:endParaRPr lang="en-US" altLang="ja-JP" sz="1200" u="none" dirty="0"/>
              </a:p>
              <a:p>
                <a:endParaRPr lang="en-US" altLang="ja-JP" sz="1200" u="none" dirty="0"/>
              </a:p>
              <a:p>
                <a:r>
                  <a:rPr lang="ja-JP" altLang="en-US" sz="1200" dirty="0"/>
                  <a:t>送電側</a:t>
                </a:r>
                <a:r>
                  <a:rPr lang="en-US" altLang="ja-JP" sz="1200" dirty="0"/>
                  <a:t>PT </a:t>
                </a:r>
                <a:r>
                  <a:rPr lang="ja-JP" altLang="en-US" sz="1200" dirty="0"/>
                  <a:t>に流れ込む電流が共振波形であることから</a:t>
                </a:r>
                <a:endParaRPr lang="en-US" altLang="ja-JP" sz="1200" u="sng" dirty="0"/>
              </a:p>
              <a:p>
                <a:endParaRPr lang="en-US" altLang="ja-JP" sz="1200" dirty="0"/>
              </a:p>
              <a:p>
                <a:r>
                  <a:rPr lang="en-US" altLang="ja-JP" sz="1200" dirty="0"/>
                  <a:t>UWPT</a:t>
                </a:r>
                <a:r>
                  <a:rPr lang="ja-JP" altLang="en-US" sz="1200" dirty="0"/>
                  <a:t>送受電モジュールの等価回路とインバータにおける動作周波数設計が正しいことがわかります。</a:t>
                </a:r>
                <a:endParaRPr kumimoji="1" lang="ja-JP" altLang="en-US" sz="1200"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i="0" dirty="0" smtClean="0">
                    <a:latin typeface="+mn-ea"/>
                    <a:ea typeface="+mn-ea"/>
                  </a:rPr>
                  <a:t>この図は</a:t>
                </a:r>
                <a:r>
                  <a:rPr kumimoji="1" lang="ja-JP" altLang="en-US" sz="1200" i="0" dirty="0" smtClean="0">
                    <a:latin typeface="+mn-ea"/>
                    <a:ea typeface="+mn-ea"/>
                  </a:rPr>
                  <a:t>負荷抵抗</a:t>
                </a:r>
                <a:r>
                  <a:rPr kumimoji="1" lang="en-US" altLang="ja-JP" sz="1200" i="0" dirty="0" smtClean="0">
                    <a:latin typeface="+mn-ea"/>
                    <a:ea typeface="+mn-ea"/>
                  </a:rPr>
                  <a:t>20Ω</a:t>
                </a:r>
                <a:r>
                  <a:rPr kumimoji="1" lang="ja-JP" altLang="en-US" sz="1200" i="0" dirty="0" err="1" smtClean="0">
                    <a:latin typeface="+mn-ea"/>
                    <a:ea typeface="+mn-ea"/>
                  </a:rPr>
                  <a:t>での</a:t>
                </a:r>
                <a:r>
                  <a:rPr kumimoji="1" lang="ja-JP" altLang="en-US" sz="1200" i="0" dirty="0" smtClean="0">
                    <a:latin typeface="+mn-ea"/>
                    <a:ea typeface="+mn-ea"/>
                  </a:rPr>
                  <a:t>入出力電圧・電流波形となっております。</a:t>
                </a:r>
                <a:endParaRPr kumimoji="1" lang="en-US" altLang="ja-JP" sz="1200" i="0" dirty="0" smtClean="0">
                  <a:latin typeface="+mn-ea"/>
                  <a:ea typeface="+mn-ea"/>
                </a:endParaRPr>
              </a:p>
              <a:p>
                <a:r>
                  <a:rPr lang="ja-JP" altLang="en-US" i="0" dirty="0" smtClean="0">
                    <a:latin typeface="+mn-ea"/>
                    <a:ea typeface="+mn-ea"/>
                  </a:rPr>
                  <a:t>これより出力電圧</a:t>
                </a:r>
                <a:r>
                  <a:rPr lang="en-US" altLang="ja-JP" sz="1200" i="0">
                    <a:effectLst/>
                    <a:latin typeface="+mn-ea"/>
                    <a:ea typeface="+mn-ea"/>
                    <a:cs typeface="Times New Roman" panose="02020603050405020304" pitchFamily="18" charset="0"/>
                  </a:rPr>
                  <a:t>v</a:t>
                </a:r>
                <a:r>
                  <a:rPr lang="ja-JP" altLang="ja-JP" sz="1200" i="0" smtClean="0">
                    <a:effectLst/>
                    <a:latin typeface="+mn-ea"/>
                    <a:ea typeface="+mn-ea"/>
                    <a:cs typeface="Times New Roman" panose="02020603050405020304" pitchFamily="18" charset="0"/>
                  </a:rPr>
                  <a:t>_(</a:t>
                </a:r>
                <a:r>
                  <a:rPr lang="en-US" altLang="ja-JP" sz="1200" i="0">
                    <a:effectLst/>
                    <a:latin typeface="+mn-ea"/>
                    <a:ea typeface="+mn-ea"/>
                    <a:cs typeface="Times New Roman" panose="02020603050405020304" pitchFamily="18" charset="0"/>
                  </a:rPr>
                  <a:t>R</a:t>
                </a:r>
                <a:r>
                  <a:rPr lang="ja-JP" altLang="ja-JP" sz="1200" i="0">
                    <a:effectLst/>
                    <a:latin typeface="+mn-ea"/>
                    <a:ea typeface="+mn-ea"/>
                    <a:cs typeface="Times New Roman" panose="02020603050405020304" pitchFamily="18" charset="0"/>
                  </a:rPr>
                  <a:t>_(</a:t>
                </a:r>
                <a:r>
                  <a:rPr lang="en-US" altLang="ja-JP" sz="1200" i="0">
                    <a:effectLst/>
                    <a:latin typeface="+mn-ea"/>
                    <a:ea typeface="+mn-ea"/>
                    <a:cs typeface="Times New Roman" panose="02020603050405020304" pitchFamily="18" charset="0"/>
                  </a:rPr>
                  <a:t>o.rms</a:t>
                </a:r>
                <a:r>
                  <a:rPr lang="ja-JP" altLang="ja-JP" sz="1200" i="0">
                    <a:effectLst/>
                    <a:latin typeface="+mn-ea"/>
                    <a:ea typeface="+mn-ea"/>
                    <a:cs typeface="Times New Roman" panose="02020603050405020304" pitchFamily="18" charset="0"/>
                  </a:rPr>
                  <a:t>)</a:t>
                </a:r>
                <a:r>
                  <a:rPr lang="en-US" altLang="ja-JP" sz="1200" i="0">
                    <a:effectLst/>
                    <a:latin typeface="+mn-ea"/>
                    <a:ea typeface="+mn-ea"/>
                    <a:cs typeface="Times New Roman" panose="02020603050405020304" pitchFamily="18" charset="0"/>
                  </a:rPr>
                  <a:t> </a:t>
                </a:r>
                <a:r>
                  <a:rPr lang="ja-JP" altLang="ja-JP" sz="1200" i="0" smtClean="0">
                    <a:effectLst/>
                    <a:latin typeface="+mn-ea"/>
                    <a:ea typeface="+mn-ea"/>
                    <a:cs typeface="Times New Roman" panose="02020603050405020304" pitchFamily="18" charset="0"/>
                  </a:rPr>
                  <a:t>)</a:t>
                </a:r>
                <a:r>
                  <a:rPr lang="ja-JP" altLang="en-US" sz="1200" b="0" i="0" smtClean="0">
                    <a:effectLst/>
                    <a:latin typeface="+mn-ea"/>
                    <a:ea typeface="+mn-ea"/>
                    <a:cs typeface="Times New Roman" panose="02020603050405020304" pitchFamily="18" charset="0"/>
                  </a:rPr>
                  <a:t> が</a:t>
                </a:r>
                <a:r>
                  <a:rPr lang="en-US" altLang="ja-JP" sz="1200" b="0" i="0" smtClean="0">
                    <a:effectLst/>
                    <a:latin typeface="+mn-ea"/>
                    <a:ea typeface="+mn-ea"/>
                    <a:cs typeface="Times New Roman" panose="02020603050405020304" pitchFamily="18" charset="0"/>
                  </a:rPr>
                  <a:t>4.6V, </a:t>
                </a:r>
                <a:r>
                  <a:rPr lang="ja-JP" altLang="en-US" i="0" dirty="0">
                    <a:latin typeface="+mn-ea"/>
                    <a:ea typeface="+mn-ea"/>
                  </a:rPr>
                  <a:t>電圧位相差</a:t>
                </a:r>
                <a:r>
                  <a:rPr lang="en-US" altLang="ja-JP" i="0" dirty="0" smtClean="0">
                    <a:latin typeface="+mn-ea"/>
                    <a:ea typeface="+mn-ea"/>
                    <a:cs typeface="Times New Roman" panose="02020603050405020304" pitchFamily="18" charset="0"/>
                  </a:rPr>
                  <a:t>θ</a:t>
                </a:r>
                <a:r>
                  <a:rPr lang="ja-JP" altLang="en-US" i="0" dirty="0" smtClean="0">
                    <a:latin typeface="+mn-ea"/>
                    <a:ea typeface="+mn-ea"/>
                    <a:cs typeface="Times New Roman" panose="02020603050405020304" pitchFamily="18" charset="0"/>
                  </a:rPr>
                  <a:t>が</a:t>
                </a:r>
                <a:r>
                  <a:rPr lang="en-US" altLang="ja-JP" i="0" dirty="0" smtClean="0">
                    <a:latin typeface="+mn-ea"/>
                    <a:ea typeface="+mn-ea"/>
                    <a:cs typeface="Times New Roman" panose="02020603050405020304" pitchFamily="18" charset="0"/>
                  </a:rPr>
                  <a:t>60°</a:t>
                </a:r>
                <a:r>
                  <a:rPr lang="ja-JP" altLang="en-US" i="0" dirty="0" smtClean="0">
                    <a:latin typeface="+mn-ea"/>
                    <a:ea typeface="+mn-ea"/>
                    <a:cs typeface="Times New Roman" panose="02020603050405020304" pitchFamily="18" charset="0"/>
                  </a:rPr>
                  <a:t>とわかるので，出力電圧に関する</a:t>
                </a:r>
                <a:r>
                  <a:rPr lang="en-US" altLang="ja-JP" i="0" dirty="0" smtClean="0">
                    <a:latin typeface="+mn-ea"/>
                    <a:ea typeface="+mn-ea"/>
                    <a:cs typeface="Times New Roman" panose="02020603050405020304" pitchFamily="18" charset="0"/>
                  </a:rPr>
                  <a:t>2</a:t>
                </a:r>
                <a:r>
                  <a:rPr lang="ja-JP" altLang="en-US" i="0" dirty="0" err="1" smtClean="0">
                    <a:latin typeface="+mn-ea"/>
                    <a:ea typeface="+mn-ea"/>
                    <a:cs typeface="Times New Roman" panose="02020603050405020304" pitchFamily="18" charset="0"/>
                  </a:rPr>
                  <a:t>つの</a:t>
                </a:r>
                <a:r>
                  <a:rPr lang="ja-JP" altLang="en-US" i="0" dirty="0" smtClean="0">
                    <a:latin typeface="+mn-ea"/>
                    <a:ea typeface="+mn-ea"/>
                    <a:cs typeface="Times New Roman" panose="02020603050405020304" pitchFamily="18" charset="0"/>
                  </a:rPr>
                  <a:t>式から</a:t>
                </a:r>
                <a:endParaRPr lang="en-US" altLang="ja-JP" i="0" dirty="0" smtClean="0">
                  <a:latin typeface="+mn-ea"/>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0" dirty="0" smtClean="0">
                    <a:latin typeface="+mn-ea"/>
                    <a:ea typeface="+mn-ea"/>
                    <a:cs typeface="Times New Roman" panose="02020603050405020304" pitchFamily="18" charset="0"/>
                  </a:rPr>
                  <a:t>BLT</a:t>
                </a:r>
                <a:r>
                  <a:rPr kumimoji="1" lang="ja-JP" altLang="en-US" i="0" dirty="0">
                    <a:latin typeface="+mn-ea"/>
                    <a:ea typeface="+mn-ea"/>
                    <a:cs typeface="Times New Roman" panose="02020603050405020304" pitchFamily="18" charset="0"/>
                  </a:rPr>
                  <a:t>の内部インピーダンス</a:t>
                </a:r>
                <a:r>
                  <a:rPr kumimoji="1" lang="ja-JP" altLang="en-US" i="0" dirty="0" smtClean="0">
                    <a:latin typeface="+mn-ea"/>
                    <a:ea typeface="+mn-ea"/>
                    <a:cs typeface="Times New Roman" panose="02020603050405020304" pitchFamily="18" charset="0"/>
                  </a:rPr>
                  <a:t>成分である</a:t>
                </a:r>
                <a:r>
                  <a:rPr lang="en-US" altLang="ja-JP" i="0" kern="100">
                    <a:latin typeface="+mn-ea"/>
                    <a:ea typeface="+mn-ea"/>
                    <a:cs typeface="Times New Roman" panose="02020603050405020304" pitchFamily="18" charset="0"/>
                  </a:rPr>
                  <a:t>R</a:t>
                </a:r>
                <a:r>
                  <a:rPr lang="ja-JP" altLang="ja-JP" i="0" kern="100" smtClean="0">
                    <a:latin typeface="+mn-ea"/>
                    <a:ea typeface="+mn-ea"/>
                    <a:cs typeface="Times New Roman" panose="02020603050405020304" pitchFamily="18" charset="0"/>
                  </a:rPr>
                  <a:t>_</a:t>
                </a:r>
                <a:r>
                  <a:rPr lang="en-US" altLang="ja-JP" i="0" kern="100">
                    <a:latin typeface="+mn-ea"/>
                    <a:ea typeface="+mn-ea"/>
                    <a:cs typeface="Times New Roman" panose="02020603050405020304" pitchFamily="18" charset="0"/>
                  </a:rPr>
                  <a:t>m</a:t>
                </a:r>
                <a:r>
                  <a:rPr lang="ja-JP" altLang="en-US" b="0" i="0" kern="100" smtClean="0">
                    <a:latin typeface="+mn-ea"/>
                    <a:ea typeface="+mn-ea"/>
                    <a:cs typeface="Times New Roman" panose="02020603050405020304" pitchFamily="18" charset="0"/>
                  </a:rPr>
                  <a:t> が</a:t>
                </a:r>
                <a:r>
                  <a:rPr kumimoji="1" lang="en-US" altLang="ja-JP" i="0" dirty="0" smtClean="0">
                    <a:latin typeface="+mn-ea"/>
                    <a:ea typeface="+mn-ea"/>
                    <a:cs typeface="Times New Roman" panose="02020603050405020304" pitchFamily="18" charset="0"/>
                  </a:rPr>
                  <a:t>30.246[Ω]</a:t>
                </a:r>
                <a:r>
                  <a:rPr lang="en-US" altLang="ja-JP" i="0" dirty="0">
                    <a:latin typeface="+mn-ea"/>
                    <a:ea typeface="+mn-ea"/>
                    <a:cs typeface="Times New Roman" panose="02020603050405020304" pitchFamily="18" charset="0"/>
                  </a:rPr>
                  <a:t>,</a:t>
                </a:r>
                <a:r>
                  <a:rPr lang="en-US" altLang="ja-JP" i="0" kern="100">
                    <a:latin typeface="+mn-ea"/>
                    <a:ea typeface="+mn-ea"/>
                    <a:cs typeface="Times New Roman" panose="02020603050405020304" pitchFamily="18" charset="0"/>
                  </a:rPr>
                  <a:t>C</a:t>
                </a:r>
                <a:r>
                  <a:rPr lang="ja-JP" altLang="ja-JP" i="0" kern="100">
                    <a:latin typeface="+mn-ea"/>
                    <a:ea typeface="+mn-ea"/>
                    <a:cs typeface="Times New Roman" panose="02020603050405020304" pitchFamily="18" charset="0"/>
                  </a:rPr>
                  <a:t>_</a:t>
                </a:r>
                <a:r>
                  <a:rPr lang="en-US" altLang="ja-JP" i="0" kern="100">
                    <a:latin typeface="+mn-ea"/>
                    <a:ea typeface="+mn-ea"/>
                    <a:cs typeface="Times New Roman" panose="02020603050405020304" pitchFamily="18" charset="0"/>
                  </a:rPr>
                  <a:t>m</a:t>
                </a:r>
                <a:r>
                  <a:rPr lang="ja-JP" altLang="en-US" b="0" i="0" kern="100" smtClean="0">
                    <a:latin typeface="+mn-ea"/>
                    <a:ea typeface="+mn-ea"/>
                    <a:cs typeface="Times New Roman" panose="02020603050405020304" pitchFamily="18" charset="0"/>
                  </a:rPr>
                  <a:t> が</a:t>
                </a:r>
                <a:r>
                  <a:rPr lang="en-US" altLang="ja-JP" b="0" i="0" kern="100" smtClean="0">
                    <a:latin typeface="+mn-ea"/>
                    <a:ea typeface="+mn-ea"/>
                    <a:cs typeface="Times New Roman" panose="02020603050405020304" pitchFamily="18" charset="0"/>
                  </a:rPr>
                  <a:t>36.459[nF]</a:t>
                </a:r>
                <a:r>
                  <a:rPr kumimoji="1" lang="ja-JP" altLang="en-US" i="0" dirty="0" smtClean="0">
                    <a:latin typeface="+mn-ea"/>
                    <a:ea typeface="+mn-ea"/>
                    <a:cs typeface="Times New Roman" panose="02020603050405020304" pitchFamily="18" charset="0"/>
                  </a:rPr>
                  <a:t>と求まります。</a:t>
                </a:r>
                <a:endParaRPr kumimoji="1" lang="en-US" altLang="ja-JP" i="0" dirty="0">
                  <a:latin typeface="+mn-ea"/>
                  <a:ea typeface="+mn-ea"/>
                  <a:cs typeface="Times New Roman" panose="02020603050405020304" pitchFamily="18" charset="0"/>
                </a:endParaRPr>
              </a:p>
              <a:p>
                <a:endParaRPr lang="en-US" altLang="ja-JP" i="0" dirty="0" smtClean="0">
                  <a:latin typeface="+mn-ea"/>
                  <a:ea typeface="+mn-ea"/>
                  <a:cs typeface="Times New Roman" panose="02020603050405020304" pitchFamily="18" charset="0"/>
                </a:endParaRPr>
              </a:p>
              <a:p>
                <a:endParaRPr lang="en-US" altLang="ja-JP" i="0" dirty="0">
                  <a:latin typeface="+mn-ea"/>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mj-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smtClean="0">
                  <a:latin typeface="+mj-ea"/>
                </a:endParaRPr>
              </a:p>
              <a:p>
                <a:endParaRPr kumimoji="1" lang="en-US" altLang="ja-JP" dirty="0"/>
              </a:p>
            </p:txBody>
          </p:sp>
        </mc:Fallback>
      </mc:AlternateContent>
      <p:sp>
        <p:nvSpPr>
          <p:cNvPr id="4" name="スライド番号プレースホルダー 3"/>
          <p:cNvSpPr>
            <a:spLocks noGrp="1"/>
          </p:cNvSpPr>
          <p:nvPr>
            <p:ph type="sldNum" sz="quarter" idx="10"/>
          </p:nvPr>
        </p:nvSpPr>
        <p:spPr/>
        <p:txBody>
          <a:bodyPr/>
          <a:lstStyle/>
          <a:p>
            <a:fld id="{1D2E7FEC-EE29-4AEE-B78A-03CB4C055420}" type="slidenum">
              <a:rPr kumimoji="1" lang="ja-JP" altLang="en-US" smtClean="0"/>
              <a:pPr/>
              <a:t>6</a:t>
            </a:fld>
            <a:endParaRPr kumimoji="1" lang="ja-JP" altLang="en-US"/>
          </a:p>
        </p:txBody>
      </p:sp>
    </p:spTree>
    <p:extLst>
      <p:ext uri="{BB962C8B-B14F-4D97-AF65-F5344CB8AC3E}">
        <p14:creationId xmlns:p14="http://schemas.microsoft.com/office/powerpoint/2010/main" val="403736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r>
              <a:rPr lang="en-US" altLang="ja-JP"/>
              <a:t>2022/2/16</a:t>
            </a:r>
            <a:endParaRPr lang="en-US" altLang="ja-JP" dirty="0"/>
          </a:p>
        </p:txBody>
      </p:sp>
      <p:sp>
        <p:nvSpPr>
          <p:cNvPr id="5" name="フッター プレースホルダー 4"/>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339157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2022/2/16</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214614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2022/2/16</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49043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394B2-B0D7-467B-859E-DF706306F2A5}"/>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5A37952-0FCB-49D0-A69C-E2709007FD5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88EBF7C-BC8F-48AA-9F95-6F46F6AFA80D}"/>
              </a:ext>
            </a:extLst>
          </p:cNvPr>
          <p:cNvSpPr>
            <a:spLocks noGrp="1"/>
          </p:cNvSpPr>
          <p:nvPr>
            <p:ph type="dt" sz="half" idx="10"/>
          </p:nvPr>
        </p:nvSpPr>
        <p:spPr/>
        <p:txBody>
          <a:bodyPr/>
          <a:lstStyle/>
          <a:p>
            <a:r>
              <a:rPr kumimoji="1" lang="en-US" altLang="ja-JP"/>
              <a:t>2022/2/16</a:t>
            </a:r>
            <a:endParaRPr kumimoji="1" lang="ja-JP" altLang="en-US"/>
          </a:p>
        </p:txBody>
      </p:sp>
      <p:sp>
        <p:nvSpPr>
          <p:cNvPr id="5" name="フッター プレースホルダー 4">
            <a:extLst>
              <a:ext uri="{FF2B5EF4-FFF2-40B4-BE49-F238E27FC236}">
                <a16:creationId xmlns:a16="http://schemas.microsoft.com/office/drawing/2014/main" id="{E8EB3D00-27EE-42CD-AB86-E59271BF9F4D}"/>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a:extLst>
              <a:ext uri="{FF2B5EF4-FFF2-40B4-BE49-F238E27FC236}">
                <a16:creationId xmlns:a16="http://schemas.microsoft.com/office/drawing/2014/main" id="{A9A5E5D1-E46D-4CF2-9538-B3F3B11EA707}"/>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3215030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CC342-B79B-4AD3-B810-E34A199ECE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3CA641-BC90-4A99-9BC8-4C22650974D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D9DFED-E0C7-4D0D-93C5-43A0E15336B8}"/>
              </a:ext>
            </a:extLst>
          </p:cNvPr>
          <p:cNvSpPr>
            <a:spLocks noGrp="1"/>
          </p:cNvSpPr>
          <p:nvPr>
            <p:ph type="dt" sz="half" idx="10"/>
          </p:nvPr>
        </p:nvSpPr>
        <p:spPr/>
        <p:txBody>
          <a:bodyPr/>
          <a:lstStyle/>
          <a:p>
            <a:r>
              <a:rPr kumimoji="1" lang="en-US" altLang="ja-JP"/>
              <a:t>2022/2/16</a:t>
            </a:r>
            <a:endParaRPr kumimoji="1" lang="ja-JP" altLang="en-US"/>
          </a:p>
        </p:txBody>
      </p:sp>
      <p:sp>
        <p:nvSpPr>
          <p:cNvPr id="5" name="フッター プレースホルダー 4">
            <a:extLst>
              <a:ext uri="{FF2B5EF4-FFF2-40B4-BE49-F238E27FC236}">
                <a16:creationId xmlns:a16="http://schemas.microsoft.com/office/drawing/2014/main" id="{74329DDB-E7CB-4BA8-9E0D-16B2D27DBC32}"/>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a:extLst>
              <a:ext uri="{FF2B5EF4-FFF2-40B4-BE49-F238E27FC236}">
                <a16:creationId xmlns:a16="http://schemas.microsoft.com/office/drawing/2014/main" id="{DE4072D2-6491-46CE-9BC2-78FFD7DCD437}"/>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3212311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3AC5-D8A8-4727-B7D5-3AD65F984E77}"/>
              </a:ext>
            </a:extLst>
          </p:cNvPr>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BCD949-0ADE-49B6-AA27-00F10518B4BA}"/>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37649C-C6D9-4689-931B-A7F5627856C5}"/>
              </a:ext>
            </a:extLst>
          </p:cNvPr>
          <p:cNvSpPr>
            <a:spLocks noGrp="1"/>
          </p:cNvSpPr>
          <p:nvPr>
            <p:ph type="dt" sz="half" idx="10"/>
          </p:nvPr>
        </p:nvSpPr>
        <p:spPr/>
        <p:txBody>
          <a:bodyPr/>
          <a:lstStyle/>
          <a:p>
            <a:r>
              <a:rPr kumimoji="1" lang="en-US" altLang="ja-JP"/>
              <a:t>2022/2/16</a:t>
            </a:r>
            <a:endParaRPr kumimoji="1" lang="ja-JP" altLang="en-US"/>
          </a:p>
        </p:txBody>
      </p:sp>
      <p:sp>
        <p:nvSpPr>
          <p:cNvPr id="5" name="フッター プレースホルダー 4">
            <a:extLst>
              <a:ext uri="{FF2B5EF4-FFF2-40B4-BE49-F238E27FC236}">
                <a16:creationId xmlns:a16="http://schemas.microsoft.com/office/drawing/2014/main" id="{6D6D2987-4B69-463D-9CE7-5D59D72EA86B}"/>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a:extLst>
              <a:ext uri="{FF2B5EF4-FFF2-40B4-BE49-F238E27FC236}">
                <a16:creationId xmlns:a16="http://schemas.microsoft.com/office/drawing/2014/main" id="{D4E3FEE0-628A-4E97-82DB-DD952B8C0468}"/>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2996986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3C4534-BE9E-438F-814C-74CFCCB37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867175-BEC1-4EC2-A429-42C187726C27}"/>
              </a:ext>
            </a:extLst>
          </p:cNvPr>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C954313-7194-4EFD-B7D4-67528880DBAF}"/>
              </a:ext>
            </a:extLst>
          </p:cNvPr>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95158FB-1BCC-43A7-9DCF-5B83CDA5E3F8}"/>
              </a:ext>
            </a:extLst>
          </p:cNvPr>
          <p:cNvSpPr>
            <a:spLocks noGrp="1"/>
          </p:cNvSpPr>
          <p:nvPr>
            <p:ph type="dt" sz="half" idx="10"/>
          </p:nvPr>
        </p:nvSpPr>
        <p:spPr/>
        <p:txBody>
          <a:bodyPr/>
          <a:lstStyle/>
          <a:p>
            <a:r>
              <a:rPr kumimoji="1" lang="en-US" altLang="ja-JP"/>
              <a:t>2022/2/16</a:t>
            </a:r>
            <a:endParaRPr kumimoji="1" lang="ja-JP" altLang="en-US"/>
          </a:p>
        </p:txBody>
      </p:sp>
      <p:sp>
        <p:nvSpPr>
          <p:cNvPr id="6" name="フッター プレースホルダー 5">
            <a:extLst>
              <a:ext uri="{FF2B5EF4-FFF2-40B4-BE49-F238E27FC236}">
                <a16:creationId xmlns:a16="http://schemas.microsoft.com/office/drawing/2014/main" id="{2FE62D88-9FC4-443A-BEA8-9C47F68FC2C8}"/>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7" name="スライド番号プレースホルダー 6">
            <a:extLst>
              <a:ext uri="{FF2B5EF4-FFF2-40B4-BE49-F238E27FC236}">
                <a16:creationId xmlns:a16="http://schemas.microsoft.com/office/drawing/2014/main" id="{0C83E6E4-3FDB-4A6B-A505-EA4472FA5411}"/>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58096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89659-DB3A-4DFD-BBC9-7E94BEA75F4F}"/>
              </a:ext>
            </a:extLst>
          </p:cNvPr>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9E5495-46D4-466F-9097-2FEADAB57FD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5F5CFD-A5EF-4CFD-97C1-DA1A23471EE1}"/>
              </a:ext>
            </a:extLst>
          </p:cNvPr>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88723A-7AB6-452D-A303-C3D64BD93D4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3DD75E9-8873-4FD1-B5FF-200DFA0869A2}"/>
              </a:ext>
            </a:extLst>
          </p:cNvPr>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63C2EE7-8D75-49A2-A043-43521CE4E83B}"/>
              </a:ext>
            </a:extLst>
          </p:cNvPr>
          <p:cNvSpPr>
            <a:spLocks noGrp="1"/>
          </p:cNvSpPr>
          <p:nvPr>
            <p:ph type="dt" sz="half" idx="10"/>
          </p:nvPr>
        </p:nvSpPr>
        <p:spPr/>
        <p:txBody>
          <a:bodyPr/>
          <a:lstStyle/>
          <a:p>
            <a:r>
              <a:rPr kumimoji="1" lang="en-US" altLang="ja-JP"/>
              <a:t>2022/2/16</a:t>
            </a:r>
            <a:endParaRPr kumimoji="1" lang="ja-JP" altLang="en-US"/>
          </a:p>
        </p:txBody>
      </p:sp>
      <p:sp>
        <p:nvSpPr>
          <p:cNvPr id="8" name="フッター プレースホルダー 7">
            <a:extLst>
              <a:ext uri="{FF2B5EF4-FFF2-40B4-BE49-F238E27FC236}">
                <a16:creationId xmlns:a16="http://schemas.microsoft.com/office/drawing/2014/main" id="{03F3D48F-7A4C-4C64-9887-9DE4B1941CF6}"/>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9" name="スライド番号プレースホルダー 8">
            <a:extLst>
              <a:ext uri="{FF2B5EF4-FFF2-40B4-BE49-F238E27FC236}">
                <a16:creationId xmlns:a16="http://schemas.microsoft.com/office/drawing/2014/main" id="{52E52796-79B1-4618-B9CF-67227B62E56B}"/>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4103930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134E3-984A-4D5E-A502-EA572B8E900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084663-19D5-4AF2-A199-52F7D01AACFC}"/>
              </a:ext>
            </a:extLst>
          </p:cNvPr>
          <p:cNvSpPr>
            <a:spLocks noGrp="1"/>
          </p:cNvSpPr>
          <p:nvPr>
            <p:ph type="dt" sz="half" idx="10"/>
          </p:nvPr>
        </p:nvSpPr>
        <p:spPr/>
        <p:txBody>
          <a:bodyPr/>
          <a:lstStyle/>
          <a:p>
            <a:r>
              <a:rPr kumimoji="1" lang="en-US" altLang="ja-JP"/>
              <a:t>2022/2/16</a:t>
            </a:r>
            <a:endParaRPr kumimoji="1" lang="ja-JP" altLang="en-US"/>
          </a:p>
        </p:txBody>
      </p:sp>
      <p:sp>
        <p:nvSpPr>
          <p:cNvPr id="4" name="フッター プレースホルダー 3">
            <a:extLst>
              <a:ext uri="{FF2B5EF4-FFF2-40B4-BE49-F238E27FC236}">
                <a16:creationId xmlns:a16="http://schemas.microsoft.com/office/drawing/2014/main" id="{B3883D7F-5AC3-4100-872B-9C33CB904FBF}"/>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5" name="スライド番号プレースホルダー 4">
            <a:extLst>
              <a:ext uri="{FF2B5EF4-FFF2-40B4-BE49-F238E27FC236}">
                <a16:creationId xmlns:a16="http://schemas.microsoft.com/office/drawing/2014/main" id="{79C0BBBE-9C41-4702-BD6A-86F41F09FA6F}"/>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423977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F37197-802A-4631-9A82-0F59F1B42BBD}"/>
              </a:ext>
            </a:extLst>
          </p:cNvPr>
          <p:cNvSpPr>
            <a:spLocks noGrp="1"/>
          </p:cNvSpPr>
          <p:nvPr>
            <p:ph type="dt" sz="half" idx="10"/>
          </p:nvPr>
        </p:nvSpPr>
        <p:spPr/>
        <p:txBody>
          <a:bodyPr/>
          <a:lstStyle/>
          <a:p>
            <a:r>
              <a:rPr kumimoji="1" lang="en-US" altLang="ja-JP"/>
              <a:t>2022/2/16</a:t>
            </a:r>
            <a:endParaRPr kumimoji="1" lang="ja-JP" altLang="en-US"/>
          </a:p>
        </p:txBody>
      </p:sp>
      <p:sp>
        <p:nvSpPr>
          <p:cNvPr id="3" name="フッター プレースホルダー 2">
            <a:extLst>
              <a:ext uri="{FF2B5EF4-FFF2-40B4-BE49-F238E27FC236}">
                <a16:creationId xmlns:a16="http://schemas.microsoft.com/office/drawing/2014/main" id="{E9807494-61B2-415E-B9B3-B1594322D49C}"/>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4" name="スライド番号プレースホルダー 3">
            <a:extLst>
              <a:ext uri="{FF2B5EF4-FFF2-40B4-BE49-F238E27FC236}">
                <a16:creationId xmlns:a16="http://schemas.microsoft.com/office/drawing/2014/main" id="{F17C0B04-0171-42BC-87B8-0292C8931279}"/>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1309729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16DBEE-788C-4A5A-A904-FA0F8C4D7F1B}"/>
              </a:ext>
            </a:extLst>
          </p:cNvPr>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0E1137-9BB1-41E4-B6AF-F955F035654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F9869F5-1537-46BC-9E7C-13ED144F32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24BC90B-9096-4CA9-B1B3-A95F4348F1C9}"/>
              </a:ext>
            </a:extLst>
          </p:cNvPr>
          <p:cNvSpPr>
            <a:spLocks noGrp="1"/>
          </p:cNvSpPr>
          <p:nvPr>
            <p:ph type="dt" sz="half" idx="10"/>
          </p:nvPr>
        </p:nvSpPr>
        <p:spPr/>
        <p:txBody>
          <a:bodyPr/>
          <a:lstStyle/>
          <a:p>
            <a:r>
              <a:rPr kumimoji="1" lang="en-US" altLang="ja-JP"/>
              <a:t>2022/2/16</a:t>
            </a:r>
            <a:endParaRPr kumimoji="1" lang="ja-JP" altLang="en-US"/>
          </a:p>
        </p:txBody>
      </p:sp>
      <p:sp>
        <p:nvSpPr>
          <p:cNvPr id="6" name="フッター プレースホルダー 5">
            <a:extLst>
              <a:ext uri="{FF2B5EF4-FFF2-40B4-BE49-F238E27FC236}">
                <a16:creationId xmlns:a16="http://schemas.microsoft.com/office/drawing/2014/main" id="{457DB584-2B57-48AA-9DBA-19B4CC04C832}"/>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7" name="スライド番号プレースホルダー 6">
            <a:extLst>
              <a:ext uri="{FF2B5EF4-FFF2-40B4-BE49-F238E27FC236}">
                <a16:creationId xmlns:a16="http://schemas.microsoft.com/office/drawing/2014/main" id="{62924B65-3856-4E62-B39E-9FB0F0FAD91D}"/>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168482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lang="en-US" altLang="ja-JP"/>
              <a:t>2022/2/16</a:t>
            </a:r>
            <a:endParaRPr kumimoji="1" lang="ja-JP" altLang="en-US" dirty="0"/>
          </a:p>
        </p:txBody>
      </p:sp>
      <p:sp>
        <p:nvSpPr>
          <p:cNvPr id="5" name="フッター プレースホルダー 4"/>
          <p:cNvSpPr>
            <a:spLocks noGrp="1"/>
          </p:cNvSpPr>
          <p:nvPr>
            <p:ph type="ftr" sz="quarter" idx="11"/>
          </p:nvPr>
        </p:nvSpPr>
        <p:spPr/>
        <p:txBody>
          <a:bodyPr/>
          <a:lstStyle/>
          <a:p>
            <a:r>
              <a:rPr lang="zh-TW" altLang="en-US"/>
              <a:t>令和</a:t>
            </a:r>
            <a:r>
              <a:rPr lang="en-US" altLang="zh-TW"/>
              <a:t>3</a:t>
            </a:r>
            <a:r>
              <a:rPr lang="zh-TW" altLang="en-US"/>
              <a:t>年度　修士論文発表会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122808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BCB78F-F104-4D1B-A7F9-4E451BCBA210}"/>
              </a:ext>
            </a:extLst>
          </p:cNvPr>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507A8F-625C-4ADA-88EE-A7B2F4CE7AE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9BC8C48-B923-444A-B1F0-EC97A6AD38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802782-2607-4F82-B73A-5D02BAD85556}"/>
              </a:ext>
            </a:extLst>
          </p:cNvPr>
          <p:cNvSpPr>
            <a:spLocks noGrp="1"/>
          </p:cNvSpPr>
          <p:nvPr>
            <p:ph type="dt" sz="half" idx="10"/>
          </p:nvPr>
        </p:nvSpPr>
        <p:spPr/>
        <p:txBody>
          <a:bodyPr/>
          <a:lstStyle/>
          <a:p>
            <a:r>
              <a:rPr kumimoji="1" lang="en-US" altLang="ja-JP"/>
              <a:t>2022/2/16</a:t>
            </a:r>
            <a:endParaRPr kumimoji="1" lang="ja-JP" altLang="en-US"/>
          </a:p>
        </p:txBody>
      </p:sp>
      <p:sp>
        <p:nvSpPr>
          <p:cNvPr id="6" name="フッター プレースホルダー 5">
            <a:extLst>
              <a:ext uri="{FF2B5EF4-FFF2-40B4-BE49-F238E27FC236}">
                <a16:creationId xmlns:a16="http://schemas.microsoft.com/office/drawing/2014/main" id="{BE006BDF-C139-490F-B043-D977FCC08D59}"/>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7" name="スライド番号プレースホルダー 6">
            <a:extLst>
              <a:ext uri="{FF2B5EF4-FFF2-40B4-BE49-F238E27FC236}">
                <a16:creationId xmlns:a16="http://schemas.microsoft.com/office/drawing/2014/main" id="{C7C805FF-1777-4E70-B471-44785910EFE1}"/>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1470022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46DF9-3C01-4FF0-840B-37CEF837B0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4CA647-325F-4B85-B645-D95C2BC7097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92856F-96FF-44F8-A4DD-6CED6227ED10}"/>
              </a:ext>
            </a:extLst>
          </p:cNvPr>
          <p:cNvSpPr>
            <a:spLocks noGrp="1"/>
          </p:cNvSpPr>
          <p:nvPr>
            <p:ph type="dt" sz="half" idx="10"/>
          </p:nvPr>
        </p:nvSpPr>
        <p:spPr/>
        <p:txBody>
          <a:bodyPr/>
          <a:lstStyle/>
          <a:p>
            <a:r>
              <a:rPr kumimoji="1" lang="en-US" altLang="ja-JP"/>
              <a:t>2022/2/16</a:t>
            </a:r>
            <a:endParaRPr kumimoji="1" lang="ja-JP" altLang="en-US"/>
          </a:p>
        </p:txBody>
      </p:sp>
      <p:sp>
        <p:nvSpPr>
          <p:cNvPr id="5" name="フッター プレースホルダー 4">
            <a:extLst>
              <a:ext uri="{FF2B5EF4-FFF2-40B4-BE49-F238E27FC236}">
                <a16:creationId xmlns:a16="http://schemas.microsoft.com/office/drawing/2014/main" id="{66D5B2F8-1237-4995-8C1E-5F84C236FE5B}"/>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a:extLst>
              <a:ext uri="{FF2B5EF4-FFF2-40B4-BE49-F238E27FC236}">
                <a16:creationId xmlns:a16="http://schemas.microsoft.com/office/drawing/2014/main" id="{86EB18BB-DBA6-47D6-9DC8-728321BE6146}"/>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1871961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E4A5C62-2B2C-401C-A006-C611B068A5F0}"/>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9FF28E5-E445-4B1D-B56B-E7402C55FF8E}"/>
              </a:ext>
            </a:extLst>
          </p:cNvPr>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BC4B11-A2B7-45F5-9961-0FC221C26135}"/>
              </a:ext>
            </a:extLst>
          </p:cNvPr>
          <p:cNvSpPr>
            <a:spLocks noGrp="1"/>
          </p:cNvSpPr>
          <p:nvPr>
            <p:ph type="dt" sz="half" idx="10"/>
          </p:nvPr>
        </p:nvSpPr>
        <p:spPr/>
        <p:txBody>
          <a:bodyPr/>
          <a:lstStyle/>
          <a:p>
            <a:r>
              <a:rPr kumimoji="1" lang="en-US" altLang="ja-JP"/>
              <a:t>2022/2/16</a:t>
            </a:r>
            <a:endParaRPr kumimoji="1" lang="ja-JP" altLang="en-US"/>
          </a:p>
        </p:txBody>
      </p:sp>
      <p:sp>
        <p:nvSpPr>
          <p:cNvPr id="5" name="フッター プレースホルダー 4">
            <a:extLst>
              <a:ext uri="{FF2B5EF4-FFF2-40B4-BE49-F238E27FC236}">
                <a16:creationId xmlns:a16="http://schemas.microsoft.com/office/drawing/2014/main" id="{2CFD2BF5-AA0B-4EE5-A212-981D93F37A23}"/>
              </a:ext>
            </a:extLst>
          </p:cNvPr>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a:extLst>
              <a:ext uri="{FF2B5EF4-FFF2-40B4-BE49-F238E27FC236}">
                <a16:creationId xmlns:a16="http://schemas.microsoft.com/office/drawing/2014/main" id="{D8423603-0F50-4C60-8AF3-D2311F73C599}"/>
              </a:ext>
            </a:extLst>
          </p:cNvPr>
          <p:cNvSpPr>
            <a:spLocks noGrp="1"/>
          </p:cNvSpPr>
          <p:nvPr>
            <p:ph type="sldNum" sz="quarter" idx="12"/>
          </p:nvPr>
        </p:nvSpPr>
        <p:spPr/>
        <p:txBody>
          <a:body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243277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r>
              <a:rPr kumimoji="1" lang="en-US" altLang="ja-JP"/>
              <a:t>2022/2/16</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50237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r>
              <a:rPr kumimoji="1" lang="en-US" altLang="ja-JP"/>
              <a:t>2022/2/16</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7" name="スライド番号プレースホルダー 6"/>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177311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r>
              <a:rPr kumimoji="1" lang="en-US" altLang="ja-JP"/>
              <a:t>2022/2/16</a:t>
            </a:r>
            <a:endParaRPr kumimoji="1" lang="ja-JP" altLang="en-US"/>
          </a:p>
        </p:txBody>
      </p:sp>
      <p:sp>
        <p:nvSpPr>
          <p:cNvPr id="8" name="フッター プレースホルダー 7"/>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9" name="スライド番号プレースホルダー 8"/>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34377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r>
              <a:rPr kumimoji="1" lang="en-US" altLang="ja-JP"/>
              <a:t>2022/2/16</a:t>
            </a:r>
            <a:endParaRPr kumimoji="1" lang="ja-JP" altLang="en-US"/>
          </a:p>
        </p:txBody>
      </p:sp>
      <p:sp>
        <p:nvSpPr>
          <p:cNvPr id="4" name="フッター プレースホルダー 3"/>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5" name="スライド番号プレースホルダー 4"/>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1491148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a:t>2022/2/16</a:t>
            </a:r>
            <a:endParaRPr kumimoji="1" lang="ja-JP" altLang="en-US"/>
          </a:p>
        </p:txBody>
      </p:sp>
      <p:sp>
        <p:nvSpPr>
          <p:cNvPr id="3" name="フッター プレースホルダー 2"/>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4" name="スライド番号プレースホルダー 3"/>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212370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2022/2/16</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7" name="スライド番号プレースホルダー 6"/>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375690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2022/2/16</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a:t>令和</a:t>
            </a:r>
            <a:r>
              <a:rPr kumimoji="1" lang="en-US" altLang="zh-TW"/>
              <a:t>3</a:t>
            </a:r>
            <a:r>
              <a:rPr kumimoji="1" lang="zh-TW" altLang="en-US"/>
              <a:t>年度　修士論文発表会</a:t>
            </a:r>
            <a:endParaRPr kumimoji="1" lang="ja-JP" altLang="en-US"/>
          </a:p>
        </p:txBody>
      </p:sp>
      <p:sp>
        <p:nvSpPr>
          <p:cNvPr id="7" name="スライド番号プレースホルダー 6"/>
          <p:cNvSpPr>
            <a:spLocks noGrp="1"/>
          </p:cNvSpPr>
          <p:nvPr>
            <p:ph type="sldNum" sz="quarter" idx="12"/>
          </p:nvPr>
        </p:nvSpPr>
        <p:spPr/>
        <p:txBody>
          <a:body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164576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2022/2/16</a:t>
            </a:r>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9A2CE-1BCA-4EFF-BE0F-5EE06E368A52}" type="slidenum">
              <a:rPr kumimoji="1" lang="ja-JP" altLang="en-US" smtClean="0"/>
              <a:t>‹#›</a:t>
            </a:fld>
            <a:endParaRPr kumimoji="1" lang="ja-JP" altLang="en-US"/>
          </a:p>
        </p:txBody>
      </p:sp>
    </p:spTree>
    <p:extLst>
      <p:ext uri="{BB962C8B-B14F-4D97-AF65-F5344CB8AC3E}">
        <p14:creationId xmlns:p14="http://schemas.microsoft.com/office/powerpoint/2010/main" val="2417238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56DD98-28D0-45E6-9FE3-4ED1D16395CA}"/>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0017D6-5263-4390-B35E-4CA3FBFCBE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80F226-FA40-42D9-A1D1-6306BAB2D1A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2022/2/16</a:t>
            </a:r>
            <a:endParaRPr kumimoji="1" lang="ja-JP" altLang="en-US"/>
          </a:p>
        </p:txBody>
      </p:sp>
      <p:sp>
        <p:nvSpPr>
          <p:cNvPr id="5" name="フッター プレースホルダー 4">
            <a:extLst>
              <a:ext uri="{FF2B5EF4-FFF2-40B4-BE49-F238E27FC236}">
                <a16:creationId xmlns:a16="http://schemas.microsoft.com/office/drawing/2014/main" id="{031550D7-9B45-4A8C-A100-EB56F58C655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a:t>令和</a:t>
            </a:r>
            <a:r>
              <a:rPr kumimoji="1" lang="en-US" altLang="zh-TW"/>
              <a:t>3</a:t>
            </a:r>
            <a:r>
              <a:rPr kumimoji="1" lang="zh-TW" altLang="en-US"/>
              <a:t>年度　修士論文発表会</a:t>
            </a:r>
            <a:endParaRPr kumimoji="1" lang="ja-JP" altLang="en-US"/>
          </a:p>
        </p:txBody>
      </p:sp>
      <p:sp>
        <p:nvSpPr>
          <p:cNvPr id="6" name="スライド番号プレースホルダー 5">
            <a:extLst>
              <a:ext uri="{FF2B5EF4-FFF2-40B4-BE49-F238E27FC236}">
                <a16:creationId xmlns:a16="http://schemas.microsoft.com/office/drawing/2014/main" id="{E480F00F-9B57-4B5A-9C17-5A50DF7469F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47944-5B3B-45BB-81B9-6C92616B6AD2}" type="slidenum">
              <a:rPr kumimoji="1" lang="ja-JP" altLang="en-US" smtClean="0"/>
              <a:t>‹#›</a:t>
            </a:fld>
            <a:endParaRPr kumimoji="1" lang="ja-JP" altLang="en-US"/>
          </a:p>
        </p:txBody>
      </p:sp>
    </p:spTree>
    <p:extLst>
      <p:ext uri="{BB962C8B-B14F-4D97-AF65-F5344CB8AC3E}">
        <p14:creationId xmlns:p14="http://schemas.microsoft.com/office/powerpoint/2010/main" val="4185047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1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11.png"/></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35.png"/><Relationship Id="rId3" Type="http://schemas.openxmlformats.org/officeDocument/2006/relationships/image" Target="../media/image11.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AF41125D-C65A-46C4-B01D-E71497A9B384}"/>
              </a:ext>
            </a:extLst>
          </p:cNvPr>
          <p:cNvSpPr/>
          <p:nvPr/>
        </p:nvSpPr>
        <p:spPr>
          <a:xfrm>
            <a:off x="3229563" y="4810763"/>
            <a:ext cx="5407193" cy="135428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C1DD3F15-7F92-4074-9210-D159A1480359}"/>
              </a:ext>
            </a:extLst>
          </p:cNvPr>
          <p:cNvSpPr/>
          <p:nvPr/>
        </p:nvSpPr>
        <p:spPr>
          <a:xfrm>
            <a:off x="5042315" y="4227742"/>
            <a:ext cx="4101685" cy="2227795"/>
          </a:xfrm>
          <a:prstGeom prst="roundRect">
            <a:avLst>
              <a:gd name="adj" fmla="val 4105"/>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125668AD-3C5C-4D33-A34D-B17844A58CB5}"/>
              </a:ext>
            </a:extLst>
          </p:cNvPr>
          <p:cNvSpPr/>
          <p:nvPr/>
        </p:nvSpPr>
        <p:spPr>
          <a:xfrm>
            <a:off x="6778190" y="4887390"/>
            <a:ext cx="2365809" cy="73633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3" name="角丸四角形 53">
            <a:extLst>
              <a:ext uri="{FF2B5EF4-FFF2-40B4-BE49-F238E27FC236}">
                <a16:creationId xmlns:a16="http://schemas.microsoft.com/office/drawing/2014/main" id="{40A7C31B-A3B8-45B9-B7E5-A04545897181}"/>
              </a:ext>
            </a:extLst>
          </p:cNvPr>
          <p:cNvSpPr/>
          <p:nvPr/>
        </p:nvSpPr>
        <p:spPr>
          <a:xfrm>
            <a:off x="0" y="4247880"/>
            <a:ext cx="4938529" cy="2227795"/>
          </a:xfrm>
          <a:prstGeom prst="roundRect">
            <a:avLst>
              <a:gd name="adj" fmla="val 4105"/>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5" name="角丸四角形 53">
            <a:extLst>
              <a:ext uri="{FF2B5EF4-FFF2-40B4-BE49-F238E27FC236}">
                <a16:creationId xmlns:a16="http://schemas.microsoft.com/office/drawing/2014/main" id="{8C9EA949-657A-4158-A22A-635F7046B350}"/>
              </a:ext>
            </a:extLst>
          </p:cNvPr>
          <p:cNvSpPr/>
          <p:nvPr/>
        </p:nvSpPr>
        <p:spPr>
          <a:xfrm>
            <a:off x="56702" y="836712"/>
            <a:ext cx="9030595" cy="2227795"/>
          </a:xfrm>
          <a:prstGeom prst="roundRect">
            <a:avLst>
              <a:gd name="adj" fmla="val 4105"/>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BD13E91C-A0E0-4EC6-BFE9-4D433BB6B3B5}"/>
              </a:ext>
            </a:extLst>
          </p:cNvPr>
          <p:cNvSpPr>
            <a:spLocks noGrp="1"/>
          </p:cNvSpPr>
          <p:nvPr>
            <p:ph type="title"/>
          </p:nvPr>
        </p:nvSpPr>
        <p:spPr>
          <a:xfrm>
            <a:off x="2535549" y="-160524"/>
            <a:ext cx="3960440" cy="872716"/>
          </a:xfrm>
        </p:spPr>
        <p:txBody>
          <a:bodyPr>
            <a:normAutofit/>
          </a:bodyPr>
          <a:lstStyle/>
          <a:p>
            <a:r>
              <a:rPr kumimoji="1" lang="ja-JP" altLang="en-US" sz="3200" dirty="0"/>
              <a:t>研究背景・目的</a:t>
            </a:r>
          </a:p>
        </p:txBody>
      </p:sp>
      <p:sp>
        <p:nvSpPr>
          <p:cNvPr id="4" name="スライド番号プレースホルダー 3"/>
          <p:cNvSpPr>
            <a:spLocks noGrp="1"/>
          </p:cNvSpPr>
          <p:nvPr>
            <p:ph type="sldNum" sz="quarter" idx="12"/>
          </p:nvPr>
        </p:nvSpPr>
        <p:spPr>
          <a:xfrm>
            <a:off x="7001875" y="6587598"/>
            <a:ext cx="2133600" cy="365125"/>
          </a:xfrm>
        </p:spPr>
        <p:txBody>
          <a:bodyPr>
            <a:noAutofit/>
          </a:bodyPr>
          <a:lstStyle/>
          <a:p>
            <a:fld id="{A9CB3D28-73B7-43CD-B8C3-898D800041F4}" type="slidenum">
              <a:rPr kumimoji="1" lang="ja-JP" altLang="en-US" sz="2000" smtClean="0"/>
              <a:pPr/>
              <a:t>1</a:t>
            </a:fld>
            <a:endParaRPr kumimoji="1" lang="ja-JP" altLang="en-US" sz="2000" dirty="0"/>
          </a:p>
        </p:txBody>
      </p:sp>
      <p:sp>
        <p:nvSpPr>
          <p:cNvPr id="10" name="タイトル 1">
            <a:extLst>
              <a:ext uri="{FF2B5EF4-FFF2-40B4-BE49-F238E27FC236}">
                <a16:creationId xmlns:a16="http://schemas.microsoft.com/office/drawing/2014/main" id="{AE9BD85C-258D-4FE6-A714-B32227866CEA}"/>
              </a:ext>
            </a:extLst>
          </p:cNvPr>
          <p:cNvSpPr txBox="1">
            <a:spLocks/>
          </p:cNvSpPr>
          <p:nvPr/>
        </p:nvSpPr>
        <p:spPr>
          <a:xfrm>
            <a:off x="-108520" y="-1"/>
            <a:ext cx="8686800" cy="87271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dirty="0">
              <a:latin typeface="+mj-ea"/>
            </a:endParaRPr>
          </a:p>
        </p:txBody>
      </p:sp>
      <p:pic>
        <p:nvPicPr>
          <p:cNvPr id="11" name="図 10">
            <a:extLst>
              <a:ext uri="{FF2B5EF4-FFF2-40B4-BE49-F238E27FC236}">
                <a16:creationId xmlns:a16="http://schemas.microsoft.com/office/drawing/2014/main" id="{6495FE30-2E07-484A-B7CC-5EF34A8310B4}"/>
              </a:ext>
            </a:extLst>
          </p:cNvPr>
          <p:cNvPicPr>
            <a:picLocks noChangeAspect="1"/>
          </p:cNvPicPr>
          <p:nvPr/>
        </p:nvPicPr>
        <p:blipFill>
          <a:blip r:embed="rId3"/>
          <a:stretch>
            <a:fillRect/>
          </a:stretch>
        </p:blipFill>
        <p:spPr>
          <a:xfrm>
            <a:off x="2230136" y="1546456"/>
            <a:ext cx="1511103" cy="1171612"/>
          </a:xfrm>
          <a:prstGeom prst="rect">
            <a:avLst/>
          </a:prstGeom>
        </p:spPr>
      </p:pic>
      <p:pic>
        <p:nvPicPr>
          <p:cNvPr id="21" name="図 20">
            <a:extLst>
              <a:ext uri="{FF2B5EF4-FFF2-40B4-BE49-F238E27FC236}">
                <a16:creationId xmlns:a16="http://schemas.microsoft.com/office/drawing/2014/main" id="{CADCF11A-3E4C-4AF4-892A-867850BA135E}"/>
              </a:ext>
            </a:extLst>
          </p:cNvPr>
          <p:cNvPicPr>
            <a:picLocks noChangeAspect="1"/>
          </p:cNvPicPr>
          <p:nvPr/>
        </p:nvPicPr>
        <p:blipFill>
          <a:blip r:embed="rId4"/>
          <a:stretch>
            <a:fillRect/>
          </a:stretch>
        </p:blipFill>
        <p:spPr>
          <a:xfrm>
            <a:off x="621816" y="1546456"/>
            <a:ext cx="1284161" cy="1155745"/>
          </a:xfrm>
          <a:prstGeom prst="rect">
            <a:avLst/>
          </a:prstGeom>
        </p:spPr>
      </p:pic>
      <p:sp>
        <p:nvSpPr>
          <p:cNvPr id="20" name="Rectangle 8">
            <a:extLst>
              <a:ext uri="{FF2B5EF4-FFF2-40B4-BE49-F238E27FC236}">
                <a16:creationId xmlns:a16="http://schemas.microsoft.com/office/drawing/2014/main" id="{FA27D1A8-9246-46F1-B00D-784B94674746}"/>
              </a:ext>
            </a:extLst>
          </p:cNvPr>
          <p:cNvSpPr>
            <a:spLocks noChangeArrowheads="1"/>
          </p:cNvSpPr>
          <p:nvPr/>
        </p:nvSpPr>
        <p:spPr bwMode="auto">
          <a:xfrm>
            <a:off x="194594" y="549251"/>
            <a:ext cx="8642350" cy="71437"/>
          </a:xfrm>
          <a:prstGeom prst="rect">
            <a:avLst/>
          </a:prstGeom>
          <a:ln/>
        </p:spPr>
        <p:style>
          <a:lnRef idx="1">
            <a:schemeClr val="accent6"/>
          </a:lnRef>
          <a:fillRef idx="3">
            <a:schemeClr val="accent6"/>
          </a:fillRef>
          <a:effectRef idx="2">
            <a:schemeClr val="accent6"/>
          </a:effectRef>
          <a:fontRef idx="minor">
            <a:schemeClr val="lt1"/>
          </a:fontRef>
        </p:style>
        <p:txBody>
          <a:bodyPr wrap="none" anchor="ctr"/>
          <a:lstStyle/>
          <a:p>
            <a:endParaRPr lang="ja-JP" altLang="en-US"/>
          </a:p>
        </p:txBody>
      </p:sp>
      <p:sp>
        <p:nvSpPr>
          <p:cNvPr id="24" name="テキスト ボックス 23">
            <a:extLst>
              <a:ext uri="{FF2B5EF4-FFF2-40B4-BE49-F238E27FC236}">
                <a16:creationId xmlns:a16="http://schemas.microsoft.com/office/drawing/2014/main" id="{EF8546E7-D20F-4B78-97B8-6C921ADFE02C}"/>
              </a:ext>
            </a:extLst>
          </p:cNvPr>
          <p:cNvSpPr txBox="1"/>
          <p:nvPr/>
        </p:nvSpPr>
        <p:spPr>
          <a:xfrm>
            <a:off x="2773856" y="707523"/>
            <a:ext cx="3175519" cy="430887"/>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ja-JP" altLang="en-US" sz="2200" dirty="0"/>
              <a:t>医療用非接触給電</a:t>
            </a:r>
            <a:r>
              <a:rPr lang="en-US" altLang="ja-JP" sz="2200" dirty="0"/>
              <a:t>(WPT)</a:t>
            </a:r>
            <a:endParaRPr lang="ja-JP" altLang="en-US" sz="2200" dirty="0"/>
          </a:p>
        </p:txBody>
      </p:sp>
      <p:sp>
        <p:nvSpPr>
          <p:cNvPr id="26" name="テキスト ボックス 25">
            <a:extLst>
              <a:ext uri="{FF2B5EF4-FFF2-40B4-BE49-F238E27FC236}">
                <a16:creationId xmlns:a16="http://schemas.microsoft.com/office/drawing/2014/main" id="{1841619B-E8D1-4462-9259-EAED2B7143F5}"/>
              </a:ext>
            </a:extLst>
          </p:cNvPr>
          <p:cNvSpPr txBox="1"/>
          <p:nvPr/>
        </p:nvSpPr>
        <p:spPr>
          <a:xfrm>
            <a:off x="2049584" y="1196752"/>
            <a:ext cx="1872208" cy="30777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1400" dirty="0"/>
              <a:t>インプラント医療機器</a:t>
            </a:r>
          </a:p>
        </p:txBody>
      </p:sp>
      <p:sp>
        <p:nvSpPr>
          <p:cNvPr id="27" name="正方形/長方形 26">
            <a:extLst>
              <a:ext uri="{FF2B5EF4-FFF2-40B4-BE49-F238E27FC236}">
                <a16:creationId xmlns:a16="http://schemas.microsoft.com/office/drawing/2014/main" id="{D6F71EF0-CCC0-44E8-8ABC-60DFD466A8AD}"/>
              </a:ext>
            </a:extLst>
          </p:cNvPr>
          <p:cNvSpPr/>
          <p:nvPr/>
        </p:nvSpPr>
        <p:spPr>
          <a:xfrm>
            <a:off x="6158312" y="1552859"/>
            <a:ext cx="2838786" cy="115574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0D122DB7-0966-4DB8-B91D-B770CD58FE4C}"/>
              </a:ext>
            </a:extLst>
          </p:cNvPr>
          <p:cNvSpPr txBox="1"/>
          <p:nvPr/>
        </p:nvSpPr>
        <p:spPr>
          <a:xfrm>
            <a:off x="6084168" y="1759000"/>
            <a:ext cx="2980398" cy="830997"/>
          </a:xfrm>
          <a:prstGeom prst="rect">
            <a:avLst/>
          </a:prstGeom>
          <a:noFill/>
        </p:spPr>
        <p:txBody>
          <a:bodyPr wrap="square" rtlCol="0">
            <a:spAutoFit/>
          </a:bodyPr>
          <a:lstStyle/>
          <a:p>
            <a:pPr marL="285750" indent="-285750">
              <a:buFont typeface="Wingdings" panose="05000000000000000000" pitchFamily="2" charset="2"/>
              <a:buChar char="u"/>
            </a:pPr>
            <a:r>
              <a:rPr lang="ja-JP" altLang="en-US" sz="1600" dirty="0"/>
              <a:t>非侵襲かつ非接触の給電</a:t>
            </a:r>
            <a:endParaRPr lang="en-US" altLang="ja-JP" sz="1600" dirty="0"/>
          </a:p>
          <a:p>
            <a:pPr marL="285750" indent="-285750">
              <a:buFont typeface="Wingdings" panose="05000000000000000000" pitchFamily="2" charset="2"/>
              <a:buChar char="u"/>
            </a:pPr>
            <a:r>
              <a:rPr lang="ja-JP" altLang="en-US" sz="1600" dirty="0"/>
              <a:t>電池交換に伴うリスクの低減</a:t>
            </a:r>
            <a:endParaRPr lang="en-US" altLang="ja-JP" sz="1600" dirty="0"/>
          </a:p>
          <a:p>
            <a:pPr marL="285750" indent="-285750">
              <a:buFont typeface="Wingdings" panose="05000000000000000000" pitchFamily="2" charset="2"/>
              <a:buChar char="u"/>
            </a:pPr>
            <a:r>
              <a:rPr lang="ja-JP" altLang="en-US" sz="1600" dirty="0"/>
              <a:t>患者の </a:t>
            </a:r>
            <a:r>
              <a:rPr lang="en-US" altLang="ja-JP" sz="1600" dirty="0"/>
              <a:t>QOL </a:t>
            </a:r>
            <a:r>
              <a:rPr lang="ja-JP" altLang="en-US" sz="1600" dirty="0"/>
              <a:t>向上</a:t>
            </a:r>
          </a:p>
        </p:txBody>
      </p:sp>
      <p:sp>
        <p:nvSpPr>
          <p:cNvPr id="29" name="テキスト ボックス 28">
            <a:extLst>
              <a:ext uri="{FF2B5EF4-FFF2-40B4-BE49-F238E27FC236}">
                <a16:creationId xmlns:a16="http://schemas.microsoft.com/office/drawing/2014/main" id="{FAEA0AF2-42BA-4E4B-980A-A2D738F5C77F}"/>
              </a:ext>
            </a:extLst>
          </p:cNvPr>
          <p:cNvSpPr txBox="1"/>
          <p:nvPr/>
        </p:nvSpPr>
        <p:spPr>
          <a:xfrm>
            <a:off x="7152778" y="1310679"/>
            <a:ext cx="8498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ja-JP" altLang="en-US" sz="1400" dirty="0"/>
              <a:t>特徴</a:t>
            </a:r>
            <a:endParaRPr kumimoji="1" lang="ja-JP" altLang="en-US" sz="1400" dirty="0"/>
          </a:p>
        </p:txBody>
      </p:sp>
      <p:pic>
        <p:nvPicPr>
          <p:cNvPr id="30" name="図 29">
            <a:extLst>
              <a:ext uri="{FF2B5EF4-FFF2-40B4-BE49-F238E27FC236}">
                <a16:creationId xmlns:a16="http://schemas.microsoft.com/office/drawing/2014/main" id="{9505C232-7473-440B-8C2E-762F579D4324}"/>
              </a:ext>
            </a:extLst>
          </p:cNvPr>
          <p:cNvPicPr>
            <a:picLocks noChangeAspect="1"/>
          </p:cNvPicPr>
          <p:nvPr/>
        </p:nvPicPr>
        <p:blipFill>
          <a:blip r:embed="rId5"/>
          <a:stretch>
            <a:fillRect/>
          </a:stretch>
        </p:blipFill>
        <p:spPr>
          <a:xfrm>
            <a:off x="3948538" y="1693776"/>
            <a:ext cx="1602233" cy="897251"/>
          </a:xfrm>
          <a:prstGeom prst="rect">
            <a:avLst/>
          </a:prstGeom>
        </p:spPr>
      </p:pic>
      <p:sp>
        <p:nvSpPr>
          <p:cNvPr id="31" name="正方形/長方形 30">
            <a:extLst>
              <a:ext uri="{FF2B5EF4-FFF2-40B4-BE49-F238E27FC236}">
                <a16:creationId xmlns:a16="http://schemas.microsoft.com/office/drawing/2014/main" id="{9B3EF5E3-836F-446D-97C2-8CCEE500F2B2}"/>
              </a:ext>
            </a:extLst>
          </p:cNvPr>
          <p:cNvSpPr/>
          <p:nvPr/>
        </p:nvSpPr>
        <p:spPr>
          <a:xfrm>
            <a:off x="689058" y="2764271"/>
            <a:ext cx="1149675" cy="276999"/>
          </a:xfrm>
          <a:prstGeom prst="rect">
            <a:avLst/>
          </a:prstGeom>
        </p:spPr>
        <p:txBody>
          <a:bodyPr wrap="none">
            <a:spAutoFit/>
          </a:bodyPr>
          <a:lstStyle/>
          <a:p>
            <a:pPr algn="ctr"/>
            <a:r>
              <a:rPr lang="ja-JP" altLang="en-US" sz="1200" dirty="0"/>
              <a:t>ペースメーカー</a:t>
            </a:r>
          </a:p>
        </p:txBody>
      </p:sp>
      <p:sp>
        <p:nvSpPr>
          <p:cNvPr id="32" name="正方形/長方形 31">
            <a:extLst>
              <a:ext uri="{FF2B5EF4-FFF2-40B4-BE49-F238E27FC236}">
                <a16:creationId xmlns:a16="http://schemas.microsoft.com/office/drawing/2014/main" id="{EEED9883-B70E-4BFB-BD2E-BDCEF73220C4}"/>
              </a:ext>
            </a:extLst>
          </p:cNvPr>
          <p:cNvSpPr/>
          <p:nvPr/>
        </p:nvSpPr>
        <p:spPr>
          <a:xfrm>
            <a:off x="2383601" y="2807647"/>
            <a:ext cx="1204176" cy="276999"/>
          </a:xfrm>
          <a:prstGeom prst="rect">
            <a:avLst/>
          </a:prstGeom>
        </p:spPr>
        <p:txBody>
          <a:bodyPr wrap="none">
            <a:spAutoFit/>
          </a:bodyPr>
          <a:lstStyle/>
          <a:p>
            <a:pPr algn="ctr"/>
            <a:r>
              <a:rPr lang="ja-JP" altLang="en-US" sz="1200" dirty="0"/>
              <a:t>カプセル内視鏡</a:t>
            </a:r>
          </a:p>
        </p:txBody>
      </p:sp>
      <p:sp>
        <p:nvSpPr>
          <p:cNvPr id="33" name="正方形/長方形 32">
            <a:extLst>
              <a:ext uri="{FF2B5EF4-FFF2-40B4-BE49-F238E27FC236}">
                <a16:creationId xmlns:a16="http://schemas.microsoft.com/office/drawing/2014/main" id="{A9FD027E-03D1-4356-B770-61DC07FDF1AB}"/>
              </a:ext>
            </a:extLst>
          </p:cNvPr>
          <p:cNvSpPr/>
          <p:nvPr/>
        </p:nvSpPr>
        <p:spPr>
          <a:xfrm>
            <a:off x="4325855" y="2807646"/>
            <a:ext cx="800219" cy="276999"/>
          </a:xfrm>
          <a:prstGeom prst="rect">
            <a:avLst/>
          </a:prstGeom>
        </p:spPr>
        <p:txBody>
          <a:bodyPr wrap="none">
            <a:spAutoFit/>
          </a:bodyPr>
          <a:lstStyle/>
          <a:p>
            <a:pPr algn="ctr"/>
            <a:r>
              <a:rPr lang="ja-JP" altLang="en-US" sz="1200" dirty="0"/>
              <a:t>人工内耳</a:t>
            </a:r>
          </a:p>
        </p:txBody>
      </p:sp>
      <p:sp>
        <p:nvSpPr>
          <p:cNvPr id="41" name="テキスト ボックス 40">
            <a:extLst>
              <a:ext uri="{FF2B5EF4-FFF2-40B4-BE49-F238E27FC236}">
                <a16:creationId xmlns:a16="http://schemas.microsoft.com/office/drawing/2014/main" id="{075D9823-CE68-4BD5-A711-CB9055A6D1A5}"/>
              </a:ext>
            </a:extLst>
          </p:cNvPr>
          <p:cNvSpPr txBox="1"/>
          <p:nvPr/>
        </p:nvSpPr>
        <p:spPr>
          <a:xfrm>
            <a:off x="1173192" y="4016110"/>
            <a:ext cx="2450347" cy="400110"/>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ja-JP" altLang="en-US" sz="2000" dirty="0"/>
              <a:t>磁界共鳴方式</a:t>
            </a:r>
            <a:r>
              <a:rPr lang="en-US" altLang="ja-JP" sz="2000" dirty="0"/>
              <a:t>(IWPT)</a:t>
            </a:r>
            <a:endParaRPr lang="ja-JP" altLang="en-US" sz="2000" dirty="0"/>
          </a:p>
        </p:txBody>
      </p:sp>
      <p:sp>
        <p:nvSpPr>
          <p:cNvPr id="42" name="テキスト ボックス 41">
            <a:extLst>
              <a:ext uri="{FF2B5EF4-FFF2-40B4-BE49-F238E27FC236}">
                <a16:creationId xmlns:a16="http://schemas.microsoft.com/office/drawing/2014/main" id="{60123EDD-1FA0-4655-B11B-FA3BD750B184}"/>
              </a:ext>
            </a:extLst>
          </p:cNvPr>
          <p:cNvSpPr txBox="1"/>
          <p:nvPr/>
        </p:nvSpPr>
        <p:spPr>
          <a:xfrm>
            <a:off x="5852899" y="4042737"/>
            <a:ext cx="2588132" cy="400110"/>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ja-JP" altLang="en-US" sz="2000" dirty="0"/>
              <a:t>電解結合方式</a:t>
            </a:r>
            <a:r>
              <a:rPr lang="en-US" altLang="ja-JP" sz="2000" dirty="0"/>
              <a:t>(CWPT)</a:t>
            </a:r>
            <a:endParaRPr lang="ja-JP" altLang="en-US" sz="2000" dirty="0"/>
          </a:p>
        </p:txBody>
      </p:sp>
      <p:sp>
        <p:nvSpPr>
          <p:cNvPr id="46" name="テキスト ボックス 45">
            <a:extLst>
              <a:ext uri="{FF2B5EF4-FFF2-40B4-BE49-F238E27FC236}">
                <a16:creationId xmlns:a16="http://schemas.microsoft.com/office/drawing/2014/main" id="{19C3100C-4ED4-4EF0-8576-C4D81A9FF865}"/>
              </a:ext>
            </a:extLst>
          </p:cNvPr>
          <p:cNvSpPr txBox="1"/>
          <p:nvPr/>
        </p:nvSpPr>
        <p:spPr>
          <a:xfrm>
            <a:off x="3064289" y="3235183"/>
            <a:ext cx="2955511" cy="430887"/>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ja-JP" altLang="en-US" sz="2200"/>
              <a:t>従来型医療用</a:t>
            </a:r>
            <a:r>
              <a:rPr lang="en-US" altLang="ja-JP" sz="2200" dirty="0"/>
              <a:t>WPT</a:t>
            </a:r>
            <a:r>
              <a:rPr lang="ja-JP" altLang="en-US" sz="2200" dirty="0"/>
              <a:t>方式</a:t>
            </a:r>
          </a:p>
        </p:txBody>
      </p:sp>
      <p:pic>
        <p:nvPicPr>
          <p:cNvPr id="48" name="図 47">
            <a:extLst>
              <a:ext uri="{FF2B5EF4-FFF2-40B4-BE49-F238E27FC236}">
                <a16:creationId xmlns:a16="http://schemas.microsoft.com/office/drawing/2014/main" id="{C68101FB-982A-4395-8708-87B07D5DE2A8}"/>
              </a:ext>
            </a:extLst>
          </p:cNvPr>
          <p:cNvPicPr>
            <a:picLocks noChangeAspect="1"/>
          </p:cNvPicPr>
          <p:nvPr/>
        </p:nvPicPr>
        <p:blipFill>
          <a:blip r:embed="rId6"/>
          <a:stretch>
            <a:fillRect/>
          </a:stretch>
        </p:blipFill>
        <p:spPr>
          <a:xfrm>
            <a:off x="75339" y="4553275"/>
            <a:ext cx="2058734" cy="1445327"/>
          </a:xfrm>
          <a:prstGeom prst="rect">
            <a:avLst/>
          </a:prstGeom>
        </p:spPr>
      </p:pic>
      <p:pic>
        <p:nvPicPr>
          <p:cNvPr id="49" name="図 48">
            <a:extLst>
              <a:ext uri="{FF2B5EF4-FFF2-40B4-BE49-F238E27FC236}">
                <a16:creationId xmlns:a16="http://schemas.microsoft.com/office/drawing/2014/main" id="{6C1CE207-0580-4387-9F5F-482E104891D7}"/>
              </a:ext>
            </a:extLst>
          </p:cNvPr>
          <p:cNvPicPr>
            <a:picLocks noChangeAspect="1"/>
          </p:cNvPicPr>
          <p:nvPr/>
        </p:nvPicPr>
        <p:blipFill>
          <a:blip r:embed="rId7"/>
          <a:stretch>
            <a:fillRect/>
          </a:stretch>
        </p:blipFill>
        <p:spPr>
          <a:xfrm>
            <a:off x="5114140" y="4495704"/>
            <a:ext cx="1641980" cy="1932997"/>
          </a:xfrm>
          <a:prstGeom prst="rect">
            <a:avLst/>
          </a:prstGeom>
        </p:spPr>
      </p:pic>
      <p:sp>
        <p:nvSpPr>
          <p:cNvPr id="50" name="テキスト ボックス 49">
            <a:extLst>
              <a:ext uri="{FF2B5EF4-FFF2-40B4-BE49-F238E27FC236}">
                <a16:creationId xmlns:a16="http://schemas.microsoft.com/office/drawing/2014/main" id="{445BD06C-5AF4-4EA0-8508-238033C5B056}"/>
              </a:ext>
            </a:extLst>
          </p:cNvPr>
          <p:cNvSpPr txBox="1"/>
          <p:nvPr/>
        </p:nvSpPr>
        <p:spPr>
          <a:xfrm>
            <a:off x="2992937" y="4610178"/>
            <a:ext cx="831581"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ja-JP" altLang="en-US" sz="1400" dirty="0"/>
              <a:t>特徴</a:t>
            </a:r>
            <a:endParaRPr kumimoji="1" lang="ja-JP" altLang="en-US" sz="1400" dirty="0"/>
          </a:p>
        </p:txBody>
      </p:sp>
      <p:sp>
        <p:nvSpPr>
          <p:cNvPr id="52" name="テキスト ボックス 51">
            <a:extLst>
              <a:ext uri="{FF2B5EF4-FFF2-40B4-BE49-F238E27FC236}">
                <a16:creationId xmlns:a16="http://schemas.microsoft.com/office/drawing/2014/main" id="{3C5E5B6A-0D92-4A0A-A243-30A98CBA96A1}"/>
              </a:ext>
            </a:extLst>
          </p:cNvPr>
          <p:cNvSpPr txBox="1"/>
          <p:nvPr/>
        </p:nvSpPr>
        <p:spPr>
          <a:xfrm>
            <a:off x="2211418" y="5014175"/>
            <a:ext cx="2826872" cy="1323439"/>
          </a:xfrm>
          <a:prstGeom prst="rect">
            <a:avLst/>
          </a:prstGeom>
          <a:noFill/>
        </p:spPr>
        <p:txBody>
          <a:bodyPr wrap="square" rtlCol="0">
            <a:spAutoFit/>
          </a:bodyPr>
          <a:lstStyle/>
          <a:p>
            <a:pPr marL="285750" indent="-285750">
              <a:buFont typeface="Wingdings" panose="05000000000000000000" pitchFamily="2" charset="2"/>
              <a:buChar char="u"/>
            </a:pPr>
            <a:r>
              <a:rPr lang="ja-JP" altLang="en-US" sz="1600" dirty="0"/>
              <a:t>磁気結合による電力伝送</a:t>
            </a:r>
            <a:endParaRPr lang="en-US" altLang="ja-JP" sz="1600" dirty="0"/>
          </a:p>
          <a:p>
            <a:pPr marL="285750" indent="-285750">
              <a:buFont typeface="Wingdings" panose="05000000000000000000" pitchFamily="2" charset="2"/>
              <a:buChar char="u"/>
            </a:pPr>
            <a:r>
              <a:rPr lang="ja-JP" altLang="en-US" sz="1600" dirty="0"/>
              <a:t>車載用</a:t>
            </a:r>
            <a:r>
              <a:rPr lang="en-US" altLang="ja-JP" sz="1600" dirty="0"/>
              <a:t>WPT</a:t>
            </a:r>
            <a:r>
              <a:rPr lang="ja-JP" altLang="en-US" sz="1600" dirty="0"/>
              <a:t>に応用</a:t>
            </a:r>
            <a:endParaRPr lang="en-US" altLang="ja-JP" sz="1600" dirty="0"/>
          </a:p>
          <a:p>
            <a:pPr marL="285750" indent="-285750">
              <a:buFont typeface="Wingdings" panose="05000000000000000000" pitchFamily="2" charset="2"/>
              <a:buChar char="u"/>
            </a:pPr>
            <a:r>
              <a:rPr lang="ja-JP" altLang="en-US" sz="1600" dirty="0">
                <a:latin typeface="ＭＳ Ｐゴシック" panose="020B0600070205080204" pitchFamily="50" charset="-128"/>
                <a:cs typeface="Times New Roman" pitchFamily="18" charset="0"/>
              </a:rPr>
              <a:t>高周波</a:t>
            </a:r>
            <a:r>
              <a:rPr lang="ja-JP" altLang="en-US" sz="1600" dirty="0">
                <a:solidFill>
                  <a:prstClr val="black"/>
                </a:solidFill>
                <a:latin typeface="ＭＳ Ｐゴシック" panose="020B0600070205080204" pitchFamily="50" charset="-128"/>
              </a:rPr>
              <a:t>誘導加熱</a:t>
            </a:r>
            <a:r>
              <a:rPr lang="en-US" altLang="ja-JP" sz="1600" dirty="0">
                <a:solidFill>
                  <a:prstClr val="black"/>
                </a:solidFill>
                <a:latin typeface="ＭＳ Ｐゴシック" panose="020B0600070205080204" pitchFamily="50" charset="-128"/>
              </a:rPr>
              <a:t>(IH)</a:t>
            </a:r>
            <a:r>
              <a:rPr lang="ja-JP" altLang="en-US" sz="1600" dirty="0">
                <a:solidFill>
                  <a:prstClr val="black"/>
                </a:solidFill>
                <a:latin typeface="ＭＳ Ｐゴシック" panose="020B0600070205080204" pitchFamily="50" charset="-128"/>
              </a:rPr>
              <a:t>に応用</a:t>
            </a:r>
            <a:endParaRPr lang="en-US" altLang="ja-JP" sz="1600" dirty="0">
              <a:solidFill>
                <a:prstClr val="black"/>
              </a:solidFill>
              <a:latin typeface="ＭＳ Ｐゴシック" panose="020B0600070205080204" pitchFamily="50" charset="-128"/>
            </a:endParaRPr>
          </a:p>
          <a:p>
            <a:pPr marL="285750" indent="-285750">
              <a:buFont typeface="Wingdings" panose="05000000000000000000" pitchFamily="2" charset="2"/>
              <a:buChar char="u"/>
            </a:pPr>
            <a:r>
              <a:rPr lang="ja-JP" altLang="en-US" sz="1600" dirty="0">
                <a:latin typeface="+mn-ea"/>
                <a:cs typeface="Times New Roman" panose="02020603050405020304" pitchFamily="18" charset="0"/>
              </a:rPr>
              <a:t>比吸収率</a:t>
            </a:r>
            <a:r>
              <a:rPr lang="en-US" altLang="ja-JP" sz="1600" dirty="0">
                <a:latin typeface="+mn-ea"/>
                <a:cs typeface="Times New Roman" panose="02020603050405020304" pitchFamily="18" charset="0"/>
              </a:rPr>
              <a:t>(SAR)</a:t>
            </a:r>
            <a:r>
              <a:rPr lang="ja-JP" altLang="en-US" sz="1600" dirty="0">
                <a:latin typeface="+mn-ea"/>
                <a:cs typeface="Times New Roman" panose="02020603050405020304" pitchFamily="18" charset="0"/>
              </a:rPr>
              <a:t>の</a:t>
            </a:r>
            <a:r>
              <a:rPr lang="ja-JP" altLang="ja-JP" sz="1600" dirty="0">
                <a:latin typeface="+mn-ea"/>
                <a:cs typeface="Times New Roman" panose="02020603050405020304" pitchFamily="18" charset="0"/>
              </a:rPr>
              <a:t>制限</a:t>
            </a:r>
            <a:r>
              <a:rPr lang="ja-JP" altLang="en-US" sz="1600" dirty="0">
                <a:latin typeface="+mn-ea"/>
                <a:cs typeface="Times New Roman" panose="02020603050405020304" pitchFamily="18" charset="0"/>
              </a:rPr>
              <a:t>　大</a:t>
            </a:r>
            <a:endParaRPr lang="en-US" altLang="ja-JP" sz="1600" dirty="0"/>
          </a:p>
          <a:p>
            <a:pPr marL="285750" indent="-285750">
              <a:buFont typeface="Wingdings" panose="05000000000000000000" pitchFamily="2" charset="2"/>
              <a:buChar char="u"/>
            </a:pPr>
            <a:endParaRPr lang="ja-JP" altLang="en-US" sz="1600" dirty="0">
              <a:solidFill>
                <a:prstClr val="black"/>
              </a:solidFill>
              <a:latin typeface="ＭＳ Ｐゴシック" panose="020B0600070205080204" pitchFamily="50" charset="-128"/>
            </a:endParaRPr>
          </a:p>
        </p:txBody>
      </p:sp>
      <p:sp>
        <p:nvSpPr>
          <p:cNvPr id="56" name="テキスト ボックス 55">
            <a:extLst>
              <a:ext uri="{FF2B5EF4-FFF2-40B4-BE49-F238E27FC236}">
                <a16:creationId xmlns:a16="http://schemas.microsoft.com/office/drawing/2014/main" id="{CCC690F1-BB62-41CE-909E-362237EC2ED3}"/>
              </a:ext>
            </a:extLst>
          </p:cNvPr>
          <p:cNvSpPr txBox="1"/>
          <p:nvPr/>
        </p:nvSpPr>
        <p:spPr>
          <a:xfrm>
            <a:off x="7548990" y="4624567"/>
            <a:ext cx="8498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ja-JP" altLang="en-US" sz="1400" dirty="0"/>
              <a:t>特徴</a:t>
            </a:r>
            <a:endParaRPr kumimoji="1" lang="ja-JP" altLang="en-US" sz="1400" dirty="0"/>
          </a:p>
        </p:txBody>
      </p:sp>
      <p:sp>
        <p:nvSpPr>
          <p:cNvPr id="57" name="テキスト ボックス 56">
            <a:extLst>
              <a:ext uri="{FF2B5EF4-FFF2-40B4-BE49-F238E27FC236}">
                <a16:creationId xmlns:a16="http://schemas.microsoft.com/office/drawing/2014/main" id="{C1E34C21-3047-4C97-AD6E-97D5AB33F549}"/>
              </a:ext>
            </a:extLst>
          </p:cNvPr>
          <p:cNvSpPr txBox="1"/>
          <p:nvPr/>
        </p:nvSpPr>
        <p:spPr>
          <a:xfrm>
            <a:off x="6723885" y="4984448"/>
            <a:ext cx="2523901" cy="861774"/>
          </a:xfrm>
          <a:prstGeom prst="rect">
            <a:avLst/>
          </a:prstGeom>
          <a:noFill/>
        </p:spPr>
        <p:txBody>
          <a:bodyPr wrap="square" rtlCol="0">
            <a:spAutoFit/>
          </a:bodyPr>
          <a:lstStyle/>
          <a:p>
            <a:pPr marL="285750" indent="-285750">
              <a:buFont typeface="Wingdings" panose="05000000000000000000" pitchFamily="2" charset="2"/>
              <a:buChar char="u"/>
            </a:pPr>
            <a:r>
              <a:rPr lang="ja-JP" altLang="en-US" sz="1600" dirty="0"/>
              <a:t>電解結合の原理で動作</a:t>
            </a:r>
            <a:endParaRPr lang="en-US" altLang="ja-JP" sz="1600" dirty="0"/>
          </a:p>
          <a:p>
            <a:pPr marL="285750" indent="-285750">
              <a:buFont typeface="Wingdings" panose="05000000000000000000" pitchFamily="2" charset="2"/>
              <a:buChar char="u"/>
            </a:pPr>
            <a:r>
              <a:rPr lang="en-US" altLang="ja-JP" sz="1600" dirty="0">
                <a:latin typeface="+mn-ea"/>
                <a:cs typeface="Times New Roman" panose="02020603050405020304" pitchFamily="18" charset="0"/>
              </a:rPr>
              <a:t>SAR</a:t>
            </a:r>
            <a:r>
              <a:rPr lang="ja-JP" altLang="en-US" sz="1600" dirty="0">
                <a:latin typeface="+mn-ea"/>
                <a:cs typeface="Times New Roman" panose="02020603050405020304" pitchFamily="18" charset="0"/>
              </a:rPr>
              <a:t>の</a:t>
            </a:r>
            <a:r>
              <a:rPr lang="ja-JP" altLang="ja-JP" sz="1600" dirty="0">
                <a:latin typeface="+mn-ea"/>
                <a:cs typeface="Times New Roman" panose="02020603050405020304" pitchFamily="18" charset="0"/>
              </a:rPr>
              <a:t>制限</a:t>
            </a:r>
            <a:r>
              <a:rPr lang="ja-JP" altLang="en-US" sz="1600" dirty="0">
                <a:latin typeface="+mn-ea"/>
                <a:cs typeface="Times New Roman" panose="02020603050405020304" pitchFamily="18" charset="0"/>
              </a:rPr>
              <a:t>　小</a:t>
            </a:r>
            <a:endParaRPr lang="en-US" altLang="ja-JP" sz="1600" dirty="0"/>
          </a:p>
          <a:p>
            <a:pPr marL="285750" indent="-285750">
              <a:buFont typeface="Wingdings" panose="05000000000000000000" pitchFamily="2" charset="2"/>
              <a:buChar char="u"/>
            </a:pPr>
            <a:endParaRPr lang="ja-JP" altLang="en-US" sz="1600" dirty="0">
              <a:solidFill>
                <a:prstClr val="black"/>
              </a:solidFill>
              <a:latin typeface="ＭＳ Ｐゴシック" panose="020B0600070205080204" pitchFamily="50" charset="-128"/>
            </a:endParaRPr>
          </a:p>
        </p:txBody>
      </p:sp>
      <p:sp>
        <p:nvSpPr>
          <p:cNvPr id="59" name="テキスト ボックス 58">
            <a:extLst>
              <a:ext uri="{FF2B5EF4-FFF2-40B4-BE49-F238E27FC236}">
                <a16:creationId xmlns:a16="http://schemas.microsoft.com/office/drawing/2014/main" id="{6B1F882E-4179-4AB8-901D-38629723866A}"/>
              </a:ext>
            </a:extLst>
          </p:cNvPr>
          <p:cNvSpPr txBox="1"/>
          <p:nvPr/>
        </p:nvSpPr>
        <p:spPr>
          <a:xfrm>
            <a:off x="5425511" y="4550640"/>
            <a:ext cx="8498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ja-JP" altLang="en-US" sz="1400" dirty="0"/>
              <a:t>特徴</a:t>
            </a:r>
            <a:endParaRPr kumimoji="1" lang="ja-JP" altLang="en-US" sz="1400" dirty="0"/>
          </a:p>
        </p:txBody>
      </p:sp>
      <p:sp>
        <p:nvSpPr>
          <p:cNvPr id="40" name="テキスト ボックス 39">
            <a:extLst>
              <a:ext uri="{FF2B5EF4-FFF2-40B4-BE49-F238E27FC236}">
                <a16:creationId xmlns:a16="http://schemas.microsoft.com/office/drawing/2014/main" id="{340DFD0E-76BF-7546-F3A9-B6CF12562963}"/>
              </a:ext>
            </a:extLst>
          </p:cNvPr>
          <p:cNvSpPr txBox="1"/>
          <p:nvPr/>
        </p:nvSpPr>
        <p:spPr>
          <a:xfrm>
            <a:off x="6898628" y="6584332"/>
            <a:ext cx="1890261" cy="307777"/>
          </a:xfrm>
          <a:prstGeom prst="rect">
            <a:avLst/>
          </a:prstGeom>
          <a:noFill/>
        </p:spPr>
        <p:txBody>
          <a:bodyPr wrap="none" rtlCol="0">
            <a:spAutoFit/>
          </a:bodyPr>
          <a:lstStyle/>
          <a:p>
            <a:r>
              <a:rPr kumimoji="1" lang="ja-JP" altLang="en-US" sz="1400"/>
              <a:t>＊無断転載・転用禁止</a:t>
            </a:r>
          </a:p>
        </p:txBody>
      </p:sp>
    </p:spTree>
    <p:extLst>
      <p:ext uri="{BB962C8B-B14F-4D97-AF65-F5344CB8AC3E}">
        <p14:creationId xmlns:p14="http://schemas.microsoft.com/office/powerpoint/2010/main" val="392230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8"/>
                                        </p:tgtEl>
                                      </p:cBhvr>
                                    </p:animEffect>
                                    <p:set>
                                      <p:cBhvr>
                                        <p:cTn id="10" dur="1" fill="hold">
                                          <p:stCondLst>
                                            <p:cond delay="499"/>
                                          </p:stCondLst>
                                        </p:cTn>
                                        <p:tgtEl>
                                          <p:spTgt spid="5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1"/>
                                        </p:tgtEl>
                                      </p:cBhvr>
                                    </p:animEffect>
                                    <p:set>
                                      <p:cBhvr>
                                        <p:cTn id="13" dur="1" fill="hold">
                                          <p:stCondLst>
                                            <p:cond delay="499"/>
                                          </p:stCondLst>
                                        </p:cTn>
                                        <p:tgtEl>
                                          <p:spTgt spid="4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6"/>
                                        </p:tgtEl>
                                      </p:cBhvr>
                                    </p:animEffect>
                                    <p:set>
                                      <p:cBhvr>
                                        <p:cTn id="19" dur="1" fill="hold">
                                          <p:stCondLst>
                                            <p:cond delay="499"/>
                                          </p:stCondLst>
                                        </p:cTn>
                                        <p:tgtEl>
                                          <p:spTgt spid="4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2"/>
                                        </p:tgtEl>
                                      </p:cBhvr>
                                    </p:animEffect>
                                    <p:set>
                                      <p:cBhvr>
                                        <p:cTn id="28" dur="1" fill="hold">
                                          <p:stCondLst>
                                            <p:cond delay="499"/>
                                          </p:stCondLst>
                                        </p:cTn>
                                        <p:tgtEl>
                                          <p:spTgt spid="5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6"/>
                                        </p:tgtEl>
                                      </p:cBhvr>
                                    </p:animEffect>
                                    <p:set>
                                      <p:cBhvr>
                                        <p:cTn id="31" dur="1" fill="hold">
                                          <p:stCondLst>
                                            <p:cond delay="499"/>
                                          </p:stCondLst>
                                        </p:cTn>
                                        <p:tgtEl>
                                          <p:spTgt spid="5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3"/>
                                        </p:tgtEl>
                                      </p:cBhvr>
                                    </p:animEffect>
                                    <p:set>
                                      <p:cBhvr>
                                        <p:cTn id="37" dur="1" fill="hold">
                                          <p:stCondLst>
                                            <p:cond delay="499"/>
                                          </p:stCondLst>
                                        </p:cTn>
                                        <p:tgtEl>
                                          <p:spTgt spid="5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48"/>
                                        </p:tgtEl>
                                      </p:cBhvr>
                                    </p:animEffect>
                                    <p:set>
                                      <p:cBhvr>
                                        <p:cTn id="40" dur="1" fill="hold">
                                          <p:stCondLst>
                                            <p:cond delay="499"/>
                                          </p:stCondLst>
                                        </p:cTn>
                                        <p:tgtEl>
                                          <p:spTgt spid="48"/>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4" grpId="0" animBg="1"/>
      <p:bldP spid="58" grpId="0" animBg="1"/>
      <p:bldP spid="53" grpId="0" animBg="1"/>
      <p:bldP spid="41" grpId="0" animBg="1"/>
      <p:bldP spid="42" grpId="0" animBg="1"/>
      <p:bldP spid="46" grpId="0" animBg="1"/>
      <p:bldP spid="50" grpId="0" animBg="1"/>
      <p:bldP spid="52" grpId="0"/>
      <p:bldP spid="56" grpId="0" animBg="1"/>
      <p:bldP spid="57" grpId="0"/>
      <p:bldP spid="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E49CAA1D-AC28-461E-8540-E75011F27780}"/>
              </a:ext>
            </a:extLst>
          </p:cNvPr>
          <p:cNvSpPr>
            <a:spLocks noGrp="1"/>
          </p:cNvSpPr>
          <p:nvPr>
            <p:ph type="title"/>
          </p:nvPr>
        </p:nvSpPr>
        <p:spPr>
          <a:xfrm>
            <a:off x="2560218" y="-99271"/>
            <a:ext cx="5124400" cy="872716"/>
          </a:xfrm>
        </p:spPr>
        <p:txBody>
          <a:bodyPr>
            <a:normAutofit/>
          </a:bodyPr>
          <a:lstStyle/>
          <a:p>
            <a:pPr algn="ctr"/>
            <a:r>
              <a:rPr lang="ja-JP" altLang="en-US" dirty="0">
                <a:latin typeface="ＭＳ Ｐゴシック" panose="020B0600070205080204" pitchFamily="50" charset="-128"/>
                <a:ea typeface="ＭＳ Ｐゴシック" panose="020B0600070205080204" pitchFamily="50" charset="-128"/>
              </a:rPr>
              <a:t>既存技術との比較</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2"/>
          </p:nvPr>
        </p:nvSpPr>
        <p:spPr>
          <a:xfrm>
            <a:off x="7010400" y="6520259"/>
            <a:ext cx="2133600" cy="365125"/>
          </a:xfrm>
        </p:spPr>
        <p:txBody>
          <a:bodyPr>
            <a:noAutofit/>
          </a:bodyPr>
          <a:lstStyle/>
          <a:p>
            <a:fld id="{A9CB3D28-73B7-43CD-B8C3-898D800041F4}" type="slidenum">
              <a:rPr kumimoji="1" lang="ja-JP" altLang="en-US" sz="2000" smtClean="0"/>
              <a:pPr/>
              <a:t>2</a:t>
            </a:fld>
            <a:endParaRPr kumimoji="1" lang="ja-JP" altLang="en-US" sz="2000" dirty="0"/>
          </a:p>
        </p:txBody>
      </p:sp>
      <p:sp>
        <p:nvSpPr>
          <p:cNvPr id="10" name="タイトル 1">
            <a:extLst>
              <a:ext uri="{FF2B5EF4-FFF2-40B4-BE49-F238E27FC236}">
                <a16:creationId xmlns:a16="http://schemas.microsoft.com/office/drawing/2014/main" id="{AE9BD85C-258D-4FE6-A714-B32227866CEA}"/>
              </a:ext>
            </a:extLst>
          </p:cNvPr>
          <p:cNvSpPr txBox="1">
            <a:spLocks/>
          </p:cNvSpPr>
          <p:nvPr/>
        </p:nvSpPr>
        <p:spPr>
          <a:xfrm>
            <a:off x="-108520" y="-1"/>
            <a:ext cx="8686800" cy="87271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dirty="0">
              <a:latin typeface="+mj-ea"/>
            </a:endParaRPr>
          </a:p>
        </p:txBody>
      </p:sp>
      <p:graphicFrame>
        <p:nvGraphicFramePr>
          <p:cNvPr id="13" name="表 12">
            <a:extLst>
              <a:ext uri="{FF2B5EF4-FFF2-40B4-BE49-F238E27FC236}">
                <a16:creationId xmlns:a16="http://schemas.microsoft.com/office/drawing/2014/main" id="{8054A637-65B1-4270-BB46-7CBAB37FB327}"/>
              </a:ext>
            </a:extLst>
          </p:cNvPr>
          <p:cNvGraphicFramePr>
            <a:graphicFrameLocks noGrp="1"/>
          </p:cNvGraphicFramePr>
          <p:nvPr>
            <p:extLst>
              <p:ext uri="{D42A27DB-BD31-4B8C-83A1-F6EECF244321}">
                <p14:modId xmlns:p14="http://schemas.microsoft.com/office/powerpoint/2010/main" val="253561403"/>
              </p:ext>
            </p:extLst>
          </p:nvPr>
        </p:nvGraphicFramePr>
        <p:xfrm>
          <a:off x="67325" y="902642"/>
          <a:ext cx="8987651" cy="5447212"/>
        </p:xfrm>
        <a:graphic>
          <a:graphicData uri="http://schemas.openxmlformats.org/drawingml/2006/table">
            <a:tbl>
              <a:tblPr firstRow="1" bandRow="1">
                <a:tableStyleId>{7DF18680-E054-41AD-8BC1-D1AEF772440D}</a:tableStyleId>
              </a:tblPr>
              <a:tblGrid>
                <a:gridCol w="1463864">
                  <a:extLst>
                    <a:ext uri="{9D8B030D-6E8A-4147-A177-3AD203B41FA5}">
                      <a16:colId xmlns:a16="http://schemas.microsoft.com/office/drawing/2014/main" val="849873589"/>
                    </a:ext>
                  </a:extLst>
                </a:gridCol>
                <a:gridCol w="1524190">
                  <a:extLst>
                    <a:ext uri="{9D8B030D-6E8A-4147-A177-3AD203B41FA5}">
                      <a16:colId xmlns:a16="http://schemas.microsoft.com/office/drawing/2014/main" val="18948806"/>
                    </a:ext>
                  </a:extLst>
                </a:gridCol>
                <a:gridCol w="1331797">
                  <a:extLst>
                    <a:ext uri="{9D8B030D-6E8A-4147-A177-3AD203B41FA5}">
                      <a16:colId xmlns:a16="http://schemas.microsoft.com/office/drawing/2014/main" val="1322249654"/>
                    </a:ext>
                  </a:extLst>
                </a:gridCol>
                <a:gridCol w="1336952">
                  <a:extLst>
                    <a:ext uri="{9D8B030D-6E8A-4147-A177-3AD203B41FA5}">
                      <a16:colId xmlns:a16="http://schemas.microsoft.com/office/drawing/2014/main" val="1511842346"/>
                    </a:ext>
                  </a:extLst>
                </a:gridCol>
                <a:gridCol w="1584176">
                  <a:extLst>
                    <a:ext uri="{9D8B030D-6E8A-4147-A177-3AD203B41FA5}">
                      <a16:colId xmlns:a16="http://schemas.microsoft.com/office/drawing/2014/main" val="4289531701"/>
                    </a:ext>
                  </a:extLst>
                </a:gridCol>
                <a:gridCol w="1746672">
                  <a:extLst>
                    <a:ext uri="{9D8B030D-6E8A-4147-A177-3AD203B41FA5}">
                      <a16:colId xmlns:a16="http://schemas.microsoft.com/office/drawing/2014/main" val="2704000372"/>
                    </a:ext>
                  </a:extLst>
                </a:gridCol>
              </a:tblGrid>
              <a:tr h="858871">
                <a:tc>
                  <a:txBody>
                    <a:bodyPr/>
                    <a:lstStyle/>
                    <a:p>
                      <a:endParaRPr kumimoji="1" lang="ja-JP" altLang="en-US" sz="1400" dirty="0"/>
                    </a:p>
                  </a:txBody>
                  <a:tcPr marT="34350" marB="34350"/>
                </a:tc>
                <a:tc>
                  <a:txBody>
                    <a:bodyPr/>
                    <a:lstStyle/>
                    <a:p>
                      <a:pPr algn="ctr"/>
                      <a:r>
                        <a:rPr kumimoji="1" lang="ja-JP" altLang="en-US" sz="1800" dirty="0"/>
                        <a:t>手術時</a:t>
                      </a:r>
                      <a:endParaRPr kumimoji="1" lang="en-US" altLang="ja-JP" sz="1800" dirty="0"/>
                    </a:p>
                    <a:p>
                      <a:pPr algn="ctr"/>
                      <a:r>
                        <a:rPr kumimoji="1" lang="ja-JP" altLang="en-US" sz="1800" dirty="0"/>
                        <a:t>精神的</a:t>
                      </a:r>
                      <a:endParaRPr kumimoji="1" lang="en-US" altLang="ja-JP" sz="1800" dirty="0"/>
                    </a:p>
                    <a:p>
                      <a:pPr algn="ctr"/>
                      <a:r>
                        <a:rPr kumimoji="1" lang="ja-JP" altLang="en-US" sz="1800" dirty="0"/>
                        <a:t>リスク</a:t>
                      </a:r>
                    </a:p>
                  </a:txBody>
                  <a:tcPr marT="34350" marB="34350"/>
                </a:tc>
                <a:tc>
                  <a:txBody>
                    <a:bodyPr/>
                    <a:lstStyle/>
                    <a:p>
                      <a:pPr algn="ctr"/>
                      <a:r>
                        <a:rPr kumimoji="1" lang="ja-JP" altLang="en-US" sz="1800" dirty="0"/>
                        <a:t>手術時</a:t>
                      </a:r>
                      <a:endParaRPr kumimoji="1" lang="en-US" altLang="ja-JP" sz="1800" dirty="0"/>
                    </a:p>
                    <a:p>
                      <a:pPr algn="ctr"/>
                      <a:r>
                        <a:rPr kumimoji="1" lang="ja-JP" altLang="en-US" sz="1800" dirty="0"/>
                        <a:t>感染症</a:t>
                      </a:r>
                      <a:endParaRPr kumimoji="1" lang="en-US" altLang="ja-JP" sz="1800" dirty="0"/>
                    </a:p>
                    <a:p>
                      <a:pPr algn="ctr"/>
                      <a:r>
                        <a:rPr kumimoji="1" lang="ja-JP" altLang="en-US" sz="1800" dirty="0"/>
                        <a:t>リスク</a:t>
                      </a:r>
                    </a:p>
                  </a:txBody>
                  <a:tcPr marT="34350" marB="34350"/>
                </a:tc>
                <a:tc>
                  <a:txBody>
                    <a:bodyPr/>
                    <a:lstStyle/>
                    <a:p>
                      <a:pPr algn="ctr"/>
                      <a:r>
                        <a:rPr kumimoji="1" lang="ja-JP" altLang="en-US" sz="1800" dirty="0"/>
                        <a:t>医療費</a:t>
                      </a:r>
                      <a:endParaRPr kumimoji="1" lang="en-US" altLang="ja-JP" sz="1800" dirty="0"/>
                    </a:p>
                    <a:p>
                      <a:pPr algn="ctr"/>
                      <a:r>
                        <a:rPr kumimoji="1" lang="ja-JP" altLang="en-US" sz="1800" dirty="0"/>
                        <a:t>経済的</a:t>
                      </a:r>
                      <a:endParaRPr kumimoji="1" lang="en-US" altLang="ja-JP" sz="1800" dirty="0"/>
                    </a:p>
                    <a:p>
                      <a:pPr algn="ctr"/>
                      <a:r>
                        <a:rPr kumimoji="1" lang="ja-JP" altLang="en-US" sz="1800" dirty="0"/>
                        <a:t>リスク</a:t>
                      </a:r>
                    </a:p>
                  </a:txBody>
                  <a:tcPr marT="34350" marB="34350"/>
                </a:tc>
                <a:tc>
                  <a:txBody>
                    <a:bodyPr/>
                    <a:lstStyle/>
                    <a:p>
                      <a:pPr algn="ctr"/>
                      <a:endParaRPr kumimoji="1" lang="en-US" altLang="ja-JP" sz="1800" dirty="0"/>
                    </a:p>
                    <a:p>
                      <a:pPr algn="ctr"/>
                      <a:r>
                        <a:rPr kumimoji="1" lang="ja-JP" altLang="en-US" sz="1800" dirty="0"/>
                        <a:t>給電効率</a:t>
                      </a:r>
                    </a:p>
                  </a:txBody>
                  <a:tcPr marT="34350" marB="34350"/>
                </a:tc>
                <a:tc>
                  <a:txBody>
                    <a:bodyPr/>
                    <a:lstStyle/>
                    <a:p>
                      <a:pPr algn="ctr"/>
                      <a:endParaRPr kumimoji="1" lang="en-US" altLang="ja-JP" sz="1800" dirty="0"/>
                    </a:p>
                    <a:p>
                      <a:pPr algn="ctr"/>
                      <a:r>
                        <a:rPr kumimoji="1" lang="ja-JP" altLang="en-US" sz="1800" dirty="0"/>
                        <a:t>人体影響</a:t>
                      </a:r>
                    </a:p>
                  </a:txBody>
                  <a:tcPr marT="34350" marB="34350"/>
                </a:tc>
                <a:extLst>
                  <a:ext uri="{0D108BD9-81ED-4DB2-BD59-A6C34878D82A}">
                    <a16:rowId xmlns:a16="http://schemas.microsoft.com/office/drawing/2014/main" val="33596464"/>
                  </a:ext>
                </a:extLst>
              </a:tr>
              <a:tr h="976308">
                <a:tc>
                  <a:txBody>
                    <a:bodyPr/>
                    <a:lstStyle/>
                    <a:p>
                      <a:pPr algn="ctr"/>
                      <a:r>
                        <a:rPr kumimoji="1" lang="ja-JP" altLang="en-US" sz="2000" dirty="0"/>
                        <a:t>取換え手術</a:t>
                      </a:r>
                      <a:endParaRPr kumimoji="1" lang="ja-JP" altLang="en-US" sz="2000" b="1" dirty="0"/>
                    </a:p>
                  </a:txBody>
                  <a:tcPr marT="34350" marB="34350"/>
                </a:tc>
                <a:tc>
                  <a:txBody>
                    <a:bodyPr/>
                    <a:lstStyle/>
                    <a:p>
                      <a:pPr algn="ctr"/>
                      <a:r>
                        <a:rPr kumimoji="1" lang="en-US" altLang="ja-JP" sz="4000" dirty="0"/>
                        <a:t>×</a:t>
                      </a:r>
                      <a:endParaRPr kumimoji="1" lang="ja-JP" altLang="en-US" sz="4000" b="0" dirty="0"/>
                    </a:p>
                  </a:txBody>
                  <a:tcPr marT="34350" marB="34350"/>
                </a:tc>
                <a:tc>
                  <a:txBody>
                    <a:bodyPr/>
                    <a:lstStyle/>
                    <a:p>
                      <a:pPr algn="ctr"/>
                      <a:r>
                        <a:rPr kumimoji="1" lang="en-US" altLang="ja-JP" sz="4000" dirty="0"/>
                        <a:t>×</a:t>
                      </a:r>
                      <a:endParaRPr kumimoji="1" lang="ja-JP" altLang="en-US" sz="4000" b="0" dirty="0"/>
                    </a:p>
                  </a:txBody>
                  <a:tcPr marT="34350" marB="34350"/>
                </a:tc>
                <a:tc>
                  <a:txBody>
                    <a:bodyPr/>
                    <a:lstStyle/>
                    <a:p>
                      <a:pPr algn="ctr"/>
                      <a:r>
                        <a:rPr kumimoji="1" lang="en-US" altLang="ja-JP" sz="4000" dirty="0"/>
                        <a:t>×</a:t>
                      </a:r>
                      <a:endParaRPr kumimoji="1" lang="ja-JP" altLang="en-US" sz="4000" b="0" dirty="0"/>
                    </a:p>
                  </a:txBody>
                  <a:tcPr marT="34350" marB="34350"/>
                </a:tc>
                <a:tc>
                  <a:txBody>
                    <a:bodyPr/>
                    <a:lstStyle/>
                    <a:p>
                      <a:pPr algn="ctr"/>
                      <a:r>
                        <a:rPr kumimoji="1" lang="ja-JP" altLang="en-US" sz="4000" dirty="0"/>
                        <a:t>◎</a:t>
                      </a:r>
                      <a:endParaRPr kumimoji="1" lang="ja-JP" altLang="en-US" sz="4000" b="0" dirty="0"/>
                    </a:p>
                  </a:txBody>
                  <a:tcPr marT="34350" marB="34350"/>
                </a:tc>
                <a:tc>
                  <a:txBody>
                    <a:bodyPr/>
                    <a:lstStyle/>
                    <a:p>
                      <a:pPr algn="ctr"/>
                      <a:r>
                        <a:rPr kumimoji="1" lang="en-US" altLang="ja-JP" sz="2000" dirty="0"/>
                        <a:t>×</a:t>
                      </a:r>
                    </a:p>
                    <a:p>
                      <a:pPr algn="ctr"/>
                      <a:r>
                        <a:rPr kumimoji="1" lang="ja-JP" altLang="en-US" sz="1400" dirty="0"/>
                        <a:t>侵襲性高い</a:t>
                      </a:r>
                      <a:endParaRPr kumimoji="1" lang="en-US" altLang="ja-JP" sz="1400" dirty="0"/>
                    </a:p>
                    <a:p>
                      <a:pPr algn="ctr"/>
                      <a:r>
                        <a:rPr kumimoji="1" lang="ja-JP" altLang="en-US" sz="1400" dirty="0"/>
                        <a:t>リード線の接触不良</a:t>
                      </a:r>
                      <a:endParaRPr kumimoji="1" lang="en-US" altLang="ja-JP" sz="1400" dirty="0"/>
                    </a:p>
                    <a:p>
                      <a:pPr algn="ctr"/>
                      <a:r>
                        <a:rPr kumimoji="1" lang="ja-JP" altLang="en-US" sz="1400" dirty="0"/>
                        <a:t>感染症のリスク</a:t>
                      </a:r>
                      <a:endParaRPr kumimoji="1" lang="ja-JP" altLang="en-US" sz="1400" b="0" dirty="0"/>
                    </a:p>
                  </a:txBody>
                  <a:tcPr marT="34350" marB="34350"/>
                </a:tc>
                <a:extLst>
                  <a:ext uri="{0D108BD9-81ED-4DB2-BD59-A6C34878D82A}">
                    <a16:rowId xmlns:a16="http://schemas.microsoft.com/office/drawing/2014/main" val="2507883825"/>
                  </a:ext>
                </a:extLst>
              </a:tr>
              <a:tr h="1064385">
                <a:tc>
                  <a:txBody>
                    <a:bodyPr/>
                    <a:lstStyle/>
                    <a:p>
                      <a:pPr algn="ctr"/>
                      <a:r>
                        <a:rPr kumimoji="1" lang="ja-JP" altLang="en-US" sz="2000" dirty="0"/>
                        <a:t>磁界共鳴</a:t>
                      </a:r>
                      <a:endParaRPr kumimoji="1" lang="en-US" altLang="ja-JP" sz="2000" dirty="0"/>
                    </a:p>
                    <a:p>
                      <a:pPr algn="ctr"/>
                      <a:r>
                        <a:rPr kumimoji="1" lang="en-US" altLang="ja-JP" sz="2000" dirty="0"/>
                        <a:t>IWPT</a:t>
                      </a:r>
                      <a:endParaRPr kumimoji="1" lang="ja-JP" altLang="en-US" sz="2000" b="1" dirty="0"/>
                    </a:p>
                  </a:txBody>
                  <a:tcPr marT="34350" marB="34350"/>
                </a:tc>
                <a:tc>
                  <a:txBody>
                    <a:bodyPr/>
                    <a:lstStyle/>
                    <a:p>
                      <a:pPr algn="ctr"/>
                      <a:r>
                        <a:rPr kumimoji="1" lang="ja-JP" altLang="en-US" sz="4000" dirty="0"/>
                        <a:t>◎</a:t>
                      </a:r>
                      <a:endParaRPr kumimoji="1" lang="ja-JP" altLang="en-US" sz="4000" b="0" dirty="0"/>
                    </a:p>
                  </a:txBody>
                  <a:tcPr marT="34350" marB="34350"/>
                </a:tc>
                <a:tc>
                  <a:txBody>
                    <a:bodyPr/>
                    <a:lstStyle/>
                    <a:p>
                      <a:pPr algn="ctr"/>
                      <a:r>
                        <a:rPr kumimoji="1" lang="ja-JP" altLang="en-US" sz="4000" dirty="0"/>
                        <a:t>◎</a:t>
                      </a:r>
                      <a:endParaRPr kumimoji="1" lang="ja-JP" altLang="en-US" sz="4000" b="0" dirty="0"/>
                    </a:p>
                  </a:txBody>
                  <a:tcPr marT="34350" marB="34350"/>
                </a:tc>
                <a:tc>
                  <a:txBody>
                    <a:bodyPr/>
                    <a:lstStyle/>
                    <a:p>
                      <a:pPr algn="ctr"/>
                      <a:r>
                        <a:rPr kumimoji="1" lang="ja-JP" altLang="en-US" sz="4000" dirty="0"/>
                        <a:t>〇</a:t>
                      </a:r>
                      <a:endParaRPr kumimoji="1" lang="ja-JP" altLang="en-US" sz="4000" b="0" dirty="0"/>
                    </a:p>
                  </a:txBody>
                  <a:tcPr marT="34350" marB="34350"/>
                </a:tc>
                <a:tc>
                  <a:txBody>
                    <a:bodyPr/>
                    <a:lstStyle/>
                    <a:p>
                      <a:pPr algn="ctr"/>
                      <a:r>
                        <a:rPr kumimoji="1" lang="ja-JP" altLang="en-US" sz="4000" dirty="0"/>
                        <a:t>〇</a:t>
                      </a:r>
                      <a:endParaRPr kumimoji="1" lang="en-US" altLang="ja-JP" sz="4000" dirty="0"/>
                    </a:p>
                    <a:p>
                      <a:pPr algn="ctr"/>
                      <a:r>
                        <a:rPr kumimoji="1" lang="ja-JP" altLang="en-US" sz="1400" u="none" strike="noStrike" kern="1200" baseline="0" dirty="0"/>
                        <a:t>短い距離で大電力が伝送可能</a:t>
                      </a:r>
                      <a:endParaRPr kumimoji="1" lang="ja-JP" altLang="en-US" sz="1400" b="0" dirty="0"/>
                    </a:p>
                  </a:txBody>
                  <a:tcPr marT="34350" marB="34350"/>
                </a:tc>
                <a:tc>
                  <a:txBody>
                    <a:bodyPr/>
                    <a:lstStyle/>
                    <a:p>
                      <a:pPr algn="ctr"/>
                      <a:r>
                        <a:rPr kumimoji="1" lang="ja-JP" altLang="en-US" sz="2000" dirty="0"/>
                        <a:t>△</a:t>
                      </a:r>
                      <a:endParaRPr kumimoji="1" lang="en-US" altLang="ja-JP" sz="2000" dirty="0"/>
                    </a:p>
                    <a:p>
                      <a:pPr algn="ctr"/>
                      <a:r>
                        <a:rPr kumimoji="1" lang="ja-JP" altLang="en-US" sz="1600" dirty="0"/>
                        <a:t>高周波誘導電流による発熱</a:t>
                      </a:r>
                      <a:endParaRPr kumimoji="1" lang="ja-JP" altLang="en-US" sz="1600" b="0" dirty="0"/>
                    </a:p>
                  </a:txBody>
                  <a:tcPr marT="34350" marB="34350"/>
                </a:tc>
                <a:extLst>
                  <a:ext uri="{0D108BD9-81ED-4DB2-BD59-A6C34878D82A}">
                    <a16:rowId xmlns:a16="http://schemas.microsoft.com/office/drawing/2014/main" val="135984696"/>
                  </a:ext>
                </a:extLst>
              </a:tr>
              <a:tr h="1316298">
                <a:tc>
                  <a:txBody>
                    <a:bodyPr/>
                    <a:lstStyle/>
                    <a:p>
                      <a:pPr algn="ctr"/>
                      <a:r>
                        <a:rPr kumimoji="1" lang="ja-JP" altLang="en-US" sz="2000" dirty="0"/>
                        <a:t>電界結合</a:t>
                      </a:r>
                      <a:r>
                        <a:rPr kumimoji="1" lang="en-US" altLang="ja-JP" sz="2000" dirty="0"/>
                        <a:t>CWPT</a:t>
                      </a:r>
                      <a:endParaRPr kumimoji="1" lang="ja-JP" altLang="en-US" sz="2000" b="1" dirty="0"/>
                    </a:p>
                  </a:txBody>
                  <a:tcPr marT="34350" marB="34350"/>
                </a:tc>
                <a:tc>
                  <a:txBody>
                    <a:bodyPr/>
                    <a:lstStyle/>
                    <a:p>
                      <a:pPr algn="ctr"/>
                      <a:r>
                        <a:rPr kumimoji="1" lang="ja-JP" altLang="en-US" sz="4000" dirty="0"/>
                        <a:t>◎</a:t>
                      </a:r>
                      <a:endParaRPr kumimoji="1" lang="ja-JP" altLang="en-US" sz="4000" b="0" dirty="0"/>
                    </a:p>
                  </a:txBody>
                  <a:tcPr marT="34350" marB="34350"/>
                </a:tc>
                <a:tc>
                  <a:txBody>
                    <a:bodyPr/>
                    <a:lstStyle/>
                    <a:p>
                      <a:pPr algn="ctr"/>
                      <a:r>
                        <a:rPr kumimoji="1" lang="ja-JP" altLang="en-US" sz="4000" dirty="0"/>
                        <a:t>◎</a:t>
                      </a:r>
                      <a:endParaRPr kumimoji="1" lang="ja-JP" altLang="en-US" sz="4000" b="0" dirty="0"/>
                    </a:p>
                  </a:txBody>
                  <a:tcPr marT="34350" marB="34350"/>
                </a:tc>
                <a:tc>
                  <a:txBody>
                    <a:bodyPr/>
                    <a:lstStyle/>
                    <a:p>
                      <a:pPr algn="ctr"/>
                      <a:r>
                        <a:rPr kumimoji="1" lang="ja-JP" altLang="en-US" sz="4000" dirty="0"/>
                        <a:t>〇</a:t>
                      </a:r>
                      <a:endParaRPr kumimoji="1" lang="ja-JP" altLang="en-US" sz="4000" b="0" dirty="0"/>
                    </a:p>
                  </a:txBody>
                  <a:tcPr marT="34350" marB="343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dirty="0"/>
                        <a:t>△</a:t>
                      </a:r>
                      <a:endParaRPr kumimoji="1" lang="en-US" altLang="ja-JP" sz="40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誘電体損失が発生</a:t>
                      </a:r>
                      <a:endParaRPr kumimoji="1" lang="en-US" altLang="ja-JP" sz="1600" b="0" dirty="0"/>
                    </a:p>
                  </a:txBody>
                  <a:tcPr marT="34350" marB="34350"/>
                </a:tc>
                <a:tc>
                  <a:txBody>
                    <a:bodyPr/>
                    <a:lstStyle/>
                    <a:p>
                      <a:pPr algn="ctr"/>
                      <a:r>
                        <a:rPr kumimoji="1" lang="ja-JP" altLang="en-US" sz="2000" dirty="0"/>
                        <a:t>△</a:t>
                      </a:r>
                      <a:endParaRPr kumimoji="1" lang="en-US" altLang="ja-JP" sz="2000" dirty="0"/>
                    </a:p>
                    <a:p>
                      <a:pPr algn="ctr"/>
                      <a:r>
                        <a:rPr kumimoji="1" lang="ja-JP" altLang="en-US" sz="1600" dirty="0"/>
                        <a:t>金属プレート</a:t>
                      </a:r>
                      <a:endParaRPr kumimoji="1" lang="en-US" altLang="ja-JP" sz="1600" dirty="0"/>
                    </a:p>
                    <a:p>
                      <a:pPr algn="ctr"/>
                      <a:r>
                        <a:rPr kumimoji="1" lang="ja-JP" altLang="en-US" sz="1600" dirty="0"/>
                        <a:t>加熱が発生</a:t>
                      </a:r>
                      <a:endParaRPr kumimoji="1" lang="ja-JP" altLang="en-US" sz="1600" b="0" dirty="0"/>
                    </a:p>
                  </a:txBody>
                  <a:tcPr marT="34350" marB="34350"/>
                </a:tc>
                <a:extLst>
                  <a:ext uri="{0D108BD9-81ED-4DB2-BD59-A6C34878D82A}">
                    <a16:rowId xmlns:a16="http://schemas.microsoft.com/office/drawing/2014/main" val="4097962997"/>
                  </a:ext>
                </a:extLst>
              </a:tr>
              <a:tr h="1120654">
                <a:tc>
                  <a:txBody>
                    <a:bodyPr/>
                    <a:lstStyle/>
                    <a:p>
                      <a:pPr algn="ctr"/>
                      <a:r>
                        <a:rPr kumimoji="1" lang="ja-JP" altLang="en-US" sz="2000" dirty="0"/>
                        <a:t>超音波</a:t>
                      </a:r>
                      <a:endParaRPr kumimoji="1" lang="en-US" altLang="ja-JP" sz="2000" dirty="0"/>
                    </a:p>
                    <a:p>
                      <a:pPr algn="ctr"/>
                      <a:r>
                        <a:rPr kumimoji="1" lang="en-US" altLang="ja-JP" sz="2000" dirty="0"/>
                        <a:t>UWPT</a:t>
                      </a:r>
                      <a:endParaRPr kumimoji="1" lang="ja-JP" altLang="en-US" sz="2000" b="1" dirty="0"/>
                    </a:p>
                  </a:txBody>
                  <a:tcPr marT="34350" marB="34350"/>
                </a:tc>
                <a:tc>
                  <a:txBody>
                    <a:bodyPr/>
                    <a:lstStyle/>
                    <a:p>
                      <a:pPr algn="ctr"/>
                      <a:r>
                        <a:rPr kumimoji="1" lang="ja-JP" altLang="en-US" sz="4000" dirty="0"/>
                        <a:t>◎</a:t>
                      </a:r>
                      <a:endParaRPr kumimoji="1" lang="ja-JP" altLang="en-US" sz="4000" b="0" dirty="0"/>
                    </a:p>
                  </a:txBody>
                  <a:tcPr marT="34350" marB="34350"/>
                </a:tc>
                <a:tc>
                  <a:txBody>
                    <a:bodyPr/>
                    <a:lstStyle/>
                    <a:p>
                      <a:pPr algn="ctr"/>
                      <a:r>
                        <a:rPr kumimoji="1" lang="ja-JP" altLang="en-US" sz="4000" dirty="0"/>
                        <a:t>◎</a:t>
                      </a:r>
                      <a:endParaRPr kumimoji="1" lang="ja-JP" altLang="en-US" sz="4000" b="0" dirty="0"/>
                    </a:p>
                  </a:txBody>
                  <a:tcPr marT="34350" marB="34350"/>
                </a:tc>
                <a:tc>
                  <a:txBody>
                    <a:bodyPr/>
                    <a:lstStyle/>
                    <a:p>
                      <a:pPr algn="ctr"/>
                      <a:r>
                        <a:rPr kumimoji="1" lang="ja-JP" altLang="en-US" sz="4000" dirty="0"/>
                        <a:t>〇</a:t>
                      </a:r>
                      <a:endParaRPr kumimoji="1" lang="ja-JP" altLang="en-US" sz="4000" b="0" dirty="0"/>
                    </a:p>
                  </a:txBody>
                  <a:tcPr marT="34350" marB="34350"/>
                </a:tc>
                <a:tc>
                  <a:txBody>
                    <a:bodyPr/>
                    <a:lstStyle/>
                    <a:p>
                      <a:pPr algn="ctr"/>
                      <a:r>
                        <a:rPr kumimoji="1" lang="en-US" altLang="ja-JP" sz="4000" dirty="0"/>
                        <a:t>×</a:t>
                      </a:r>
                    </a:p>
                    <a:p>
                      <a:pPr algn="ctr"/>
                      <a:r>
                        <a:rPr kumimoji="1" lang="ja-JP" altLang="en-US" sz="1600" dirty="0"/>
                        <a:t>音波減衰　大</a:t>
                      </a:r>
                      <a:endParaRPr kumimoji="1" lang="en-US" altLang="ja-JP" sz="1600" b="0" dirty="0"/>
                    </a:p>
                  </a:txBody>
                  <a:tcPr marT="34350" marB="34350"/>
                </a:tc>
                <a:tc>
                  <a:txBody>
                    <a:bodyPr/>
                    <a:lstStyle/>
                    <a:p>
                      <a:pPr algn="ctr"/>
                      <a:r>
                        <a:rPr kumimoji="1" lang="ja-JP" altLang="en-US" sz="4000" dirty="0"/>
                        <a:t>◎</a:t>
                      </a:r>
                      <a:endParaRPr kumimoji="1" lang="ja-JP" altLang="en-US" sz="4000" b="0" dirty="0"/>
                    </a:p>
                  </a:txBody>
                  <a:tcPr marT="34350" marB="34350"/>
                </a:tc>
                <a:extLst>
                  <a:ext uri="{0D108BD9-81ED-4DB2-BD59-A6C34878D82A}">
                    <a16:rowId xmlns:a16="http://schemas.microsoft.com/office/drawing/2014/main" val="3932777915"/>
                  </a:ext>
                </a:extLst>
              </a:tr>
            </a:tbl>
          </a:graphicData>
        </a:graphic>
      </p:graphicFrame>
      <p:sp>
        <p:nvSpPr>
          <p:cNvPr id="3" name="正方形/長方形 2">
            <a:extLst>
              <a:ext uri="{FF2B5EF4-FFF2-40B4-BE49-F238E27FC236}">
                <a16:creationId xmlns:a16="http://schemas.microsoft.com/office/drawing/2014/main" id="{93661988-E103-4FBD-99E9-AE3BD681EA8F}"/>
              </a:ext>
            </a:extLst>
          </p:cNvPr>
          <p:cNvSpPr/>
          <p:nvPr/>
        </p:nvSpPr>
        <p:spPr>
          <a:xfrm>
            <a:off x="226642" y="165012"/>
            <a:ext cx="1685077" cy="369332"/>
          </a:xfrm>
          <a:prstGeom prst="rect">
            <a:avLst/>
          </a:prstGeom>
        </p:spPr>
        <p:txBody>
          <a:bodyPr wrap="none">
            <a:spAutoFit/>
          </a:bodyPr>
          <a:lstStyle/>
          <a:p>
            <a:r>
              <a:rPr lang="ja-JP" altLang="en-US" dirty="0"/>
              <a:t>研究背景・目的</a:t>
            </a:r>
          </a:p>
        </p:txBody>
      </p:sp>
      <p:sp>
        <p:nvSpPr>
          <p:cNvPr id="12" name="Rectangle 8">
            <a:extLst>
              <a:ext uri="{FF2B5EF4-FFF2-40B4-BE49-F238E27FC236}">
                <a16:creationId xmlns:a16="http://schemas.microsoft.com/office/drawing/2014/main" id="{AE371346-1265-4519-BBA5-3265542AF009}"/>
              </a:ext>
            </a:extLst>
          </p:cNvPr>
          <p:cNvSpPr>
            <a:spLocks noChangeArrowheads="1"/>
          </p:cNvSpPr>
          <p:nvPr/>
        </p:nvSpPr>
        <p:spPr bwMode="auto">
          <a:xfrm>
            <a:off x="194594" y="692696"/>
            <a:ext cx="8642350" cy="71437"/>
          </a:xfrm>
          <a:prstGeom prst="rect">
            <a:avLst/>
          </a:prstGeom>
          <a:ln/>
        </p:spPr>
        <p:style>
          <a:lnRef idx="1">
            <a:schemeClr val="accent6"/>
          </a:lnRef>
          <a:fillRef idx="3">
            <a:schemeClr val="accent6"/>
          </a:fillRef>
          <a:effectRef idx="2">
            <a:schemeClr val="accent6"/>
          </a:effectRef>
          <a:fontRef idx="minor">
            <a:schemeClr val="lt1"/>
          </a:fontRef>
        </p:style>
        <p:txBody>
          <a:bodyPr wrap="none" anchor="ctr"/>
          <a:lstStyle/>
          <a:p>
            <a:endParaRPr lang="ja-JP" altLang="en-US"/>
          </a:p>
        </p:txBody>
      </p:sp>
      <p:grpSp>
        <p:nvGrpSpPr>
          <p:cNvPr id="15" name="グループ化 14">
            <a:extLst>
              <a:ext uri="{FF2B5EF4-FFF2-40B4-BE49-F238E27FC236}">
                <a16:creationId xmlns:a16="http://schemas.microsoft.com/office/drawing/2014/main" id="{FC454A50-5745-4B38-99CA-6BC05C73E376}"/>
              </a:ext>
            </a:extLst>
          </p:cNvPr>
          <p:cNvGrpSpPr/>
          <p:nvPr/>
        </p:nvGrpSpPr>
        <p:grpSpPr>
          <a:xfrm>
            <a:off x="2015114" y="163852"/>
            <a:ext cx="302391" cy="346471"/>
            <a:chOff x="5124171" y="5195529"/>
            <a:chExt cx="423347" cy="571396"/>
          </a:xfrm>
        </p:grpSpPr>
        <p:sp>
          <p:nvSpPr>
            <p:cNvPr id="17" name="山形 18">
              <a:extLst>
                <a:ext uri="{FF2B5EF4-FFF2-40B4-BE49-F238E27FC236}">
                  <a16:creationId xmlns:a16="http://schemas.microsoft.com/office/drawing/2014/main" id="{DD354EFE-66EC-44EA-B400-3612B3ED9A9A}"/>
                </a:ext>
              </a:extLst>
            </p:cNvPr>
            <p:cNvSpPr/>
            <p:nvPr/>
          </p:nvSpPr>
          <p:spPr>
            <a:xfrm>
              <a:off x="5124171"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8" name="山形 19">
              <a:extLst>
                <a:ext uri="{FF2B5EF4-FFF2-40B4-BE49-F238E27FC236}">
                  <a16:creationId xmlns:a16="http://schemas.microsoft.com/office/drawing/2014/main" id="{AB3A4119-2F58-4E14-BC8B-085B8340F490}"/>
                </a:ext>
              </a:extLst>
            </p:cNvPr>
            <p:cNvSpPr/>
            <p:nvPr/>
          </p:nvSpPr>
          <p:spPr>
            <a:xfrm>
              <a:off x="5305605"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grpSp>
      <p:sp>
        <p:nvSpPr>
          <p:cNvPr id="14" name="テキスト ボックス 13">
            <a:extLst>
              <a:ext uri="{FF2B5EF4-FFF2-40B4-BE49-F238E27FC236}">
                <a16:creationId xmlns:a16="http://schemas.microsoft.com/office/drawing/2014/main" id="{2520C6B0-0AAA-40FB-944F-9CD13CA3AA8F}"/>
              </a:ext>
            </a:extLst>
          </p:cNvPr>
          <p:cNvSpPr txBox="1"/>
          <p:nvPr/>
        </p:nvSpPr>
        <p:spPr>
          <a:xfrm>
            <a:off x="424637" y="2276872"/>
            <a:ext cx="71829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dirty="0">
                <a:latin typeface="ＭＳ Ｐゴシック" panose="020B0600070205080204" pitchFamily="50" charset="-128"/>
              </a:rPr>
              <a:t>既存</a:t>
            </a:r>
            <a:endParaRPr kumimoji="1" lang="ja-JP" altLang="en-US" dirty="0"/>
          </a:p>
        </p:txBody>
      </p:sp>
      <p:sp>
        <p:nvSpPr>
          <p:cNvPr id="19" name="テキスト ボックス 18">
            <a:extLst>
              <a:ext uri="{FF2B5EF4-FFF2-40B4-BE49-F238E27FC236}">
                <a16:creationId xmlns:a16="http://schemas.microsoft.com/office/drawing/2014/main" id="{54C0DD75-428B-4C7D-9C16-8FF9C90EEDDB}"/>
              </a:ext>
            </a:extLst>
          </p:cNvPr>
          <p:cNvSpPr txBox="1"/>
          <p:nvPr/>
        </p:nvSpPr>
        <p:spPr>
          <a:xfrm>
            <a:off x="428583" y="5877272"/>
            <a:ext cx="68902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ja-JP" altLang="en-US" dirty="0"/>
              <a:t>提案</a:t>
            </a:r>
            <a:endParaRPr kumimoji="1" lang="ja-JP" altLang="en-US" dirty="0"/>
          </a:p>
        </p:txBody>
      </p:sp>
      <p:sp>
        <p:nvSpPr>
          <p:cNvPr id="20" name="テキスト ボックス 19">
            <a:extLst>
              <a:ext uri="{FF2B5EF4-FFF2-40B4-BE49-F238E27FC236}">
                <a16:creationId xmlns:a16="http://schemas.microsoft.com/office/drawing/2014/main" id="{464CA7C2-822D-4FCE-B5F6-0DFEB23E3F96}"/>
              </a:ext>
            </a:extLst>
          </p:cNvPr>
          <p:cNvSpPr txBox="1"/>
          <p:nvPr/>
        </p:nvSpPr>
        <p:spPr>
          <a:xfrm>
            <a:off x="413951" y="3441582"/>
            <a:ext cx="71829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dirty="0">
                <a:latin typeface="ＭＳ Ｐゴシック" panose="020B0600070205080204" pitchFamily="50" charset="-128"/>
              </a:rPr>
              <a:t>既存</a:t>
            </a:r>
            <a:endParaRPr kumimoji="1" lang="ja-JP" altLang="en-US" dirty="0"/>
          </a:p>
        </p:txBody>
      </p:sp>
      <p:sp>
        <p:nvSpPr>
          <p:cNvPr id="21" name="テキスト ボックス 20">
            <a:extLst>
              <a:ext uri="{FF2B5EF4-FFF2-40B4-BE49-F238E27FC236}">
                <a16:creationId xmlns:a16="http://schemas.microsoft.com/office/drawing/2014/main" id="{B282E7FF-B782-4956-9A49-E08EB04C3978}"/>
              </a:ext>
            </a:extLst>
          </p:cNvPr>
          <p:cNvSpPr txBox="1"/>
          <p:nvPr/>
        </p:nvSpPr>
        <p:spPr>
          <a:xfrm>
            <a:off x="424637" y="4659427"/>
            <a:ext cx="71829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dirty="0">
                <a:latin typeface="ＭＳ Ｐゴシック" panose="020B0600070205080204" pitchFamily="50" charset="-128"/>
              </a:rPr>
              <a:t>既存</a:t>
            </a:r>
            <a:endParaRPr kumimoji="1" lang="ja-JP" altLang="en-US" dirty="0"/>
          </a:p>
        </p:txBody>
      </p:sp>
      <p:sp>
        <p:nvSpPr>
          <p:cNvPr id="22" name="テキスト ボックス 21">
            <a:extLst>
              <a:ext uri="{FF2B5EF4-FFF2-40B4-BE49-F238E27FC236}">
                <a16:creationId xmlns:a16="http://schemas.microsoft.com/office/drawing/2014/main" id="{C5949D4C-B773-F08B-F0BB-2F53A2A9E12C}"/>
              </a:ext>
            </a:extLst>
          </p:cNvPr>
          <p:cNvSpPr txBox="1"/>
          <p:nvPr/>
        </p:nvSpPr>
        <p:spPr>
          <a:xfrm>
            <a:off x="6898628" y="6584332"/>
            <a:ext cx="1890261" cy="307777"/>
          </a:xfrm>
          <a:prstGeom prst="rect">
            <a:avLst/>
          </a:prstGeom>
          <a:noFill/>
        </p:spPr>
        <p:txBody>
          <a:bodyPr wrap="none" rtlCol="0">
            <a:spAutoFit/>
          </a:bodyPr>
          <a:lstStyle/>
          <a:p>
            <a:r>
              <a:rPr kumimoji="1" lang="ja-JP" altLang="en-US" sz="1400"/>
              <a:t>＊無断転載・転用禁止</a:t>
            </a:r>
          </a:p>
        </p:txBody>
      </p:sp>
    </p:spTree>
    <p:extLst>
      <p:ext uri="{BB962C8B-B14F-4D97-AF65-F5344CB8AC3E}">
        <p14:creationId xmlns:p14="http://schemas.microsoft.com/office/powerpoint/2010/main" val="190543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967163" y="-41021"/>
            <a:ext cx="8160066" cy="872716"/>
          </a:xfrm>
        </p:spPr>
        <p:txBody>
          <a:bodyPr>
            <a:normAutofit/>
          </a:bodyPr>
          <a:lstStyle/>
          <a:p>
            <a:r>
              <a:rPr kumimoji="1" lang="ja-JP" altLang="en-US" sz="3200"/>
              <a:t>超音波振動方式</a:t>
            </a:r>
            <a:r>
              <a:rPr kumimoji="1" lang="en-US" altLang="ja-JP" sz="3200" dirty="0"/>
              <a:t>UWPT</a:t>
            </a:r>
            <a:r>
              <a:rPr kumimoji="1" lang="ja-JP" altLang="en-US" sz="3200" dirty="0"/>
              <a:t>システム</a:t>
            </a:r>
          </a:p>
        </p:txBody>
      </p:sp>
      <p:sp>
        <p:nvSpPr>
          <p:cNvPr id="4" name="スライド番号プレースホルダー 3"/>
          <p:cNvSpPr>
            <a:spLocks noGrp="1"/>
          </p:cNvSpPr>
          <p:nvPr>
            <p:ph type="sldNum" sz="quarter" idx="12"/>
          </p:nvPr>
        </p:nvSpPr>
        <p:spPr>
          <a:xfrm>
            <a:off x="7011243" y="6536176"/>
            <a:ext cx="2133600" cy="365125"/>
          </a:xfrm>
        </p:spPr>
        <p:txBody>
          <a:bodyPr>
            <a:noAutofit/>
          </a:bodyPr>
          <a:lstStyle/>
          <a:p>
            <a:fld id="{A9CB3D28-73B7-43CD-B8C3-898D800041F4}" type="slidenum">
              <a:rPr kumimoji="1" lang="ja-JP" altLang="en-US" sz="2000" smtClean="0"/>
              <a:pPr/>
              <a:t>3</a:t>
            </a:fld>
            <a:endParaRPr kumimoji="1" lang="ja-JP" altLang="en-US" sz="20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83C392B-896C-481F-B8FC-35D29708191E}"/>
                  </a:ext>
                </a:extLst>
              </p:cNvPr>
              <p:cNvSpPr txBox="1"/>
              <p:nvPr/>
            </p:nvSpPr>
            <p:spPr>
              <a:xfrm>
                <a:off x="211094" y="4396957"/>
                <a:ext cx="8721811" cy="39074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txBody>
              <a:bodyPr wrap="square">
                <a:spAutoFit/>
              </a:bodyPr>
              <a:lstStyle/>
              <a:p>
                <a:r>
                  <a:rPr lang="ja-JP" altLang="en-US" dirty="0"/>
                  <a:t>高周波インバータから出力される電圧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𝑣</m:t>
                        </m:r>
                      </m:e>
                      <m:sub>
                        <m:r>
                          <m:rPr>
                            <m:sty m:val="p"/>
                          </m:rPr>
                          <a:rPr lang="en-US" altLang="ja-JP" b="0" i="0" smtClean="0">
                            <a:latin typeface="Cambria Math" panose="02040503050406030204" pitchFamily="18" charset="0"/>
                          </a:rPr>
                          <m:t>p</m:t>
                        </m:r>
                      </m:sub>
                    </m:sSub>
                  </m:oMath>
                </a14:m>
                <a:r>
                  <a:rPr lang="ja-JP" altLang="en-US" dirty="0"/>
                  <a:t>に応じて送電側</a:t>
                </a:r>
                <a:r>
                  <a:rPr lang="en-US" altLang="ja-JP" dirty="0"/>
                  <a:t>PT(Tx-PT)</a:t>
                </a:r>
                <a:r>
                  <a:rPr lang="ja-JP" altLang="en-US" dirty="0"/>
                  <a:t>が超音波振動を発生</a:t>
                </a:r>
                <a:endParaRPr lang="en-US" altLang="ja-JP" dirty="0"/>
              </a:p>
            </p:txBody>
          </p:sp>
        </mc:Choice>
        <mc:Fallback xmlns="">
          <p:sp>
            <p:nvSpPr>
              <p:cNvPr id="13" name="テキスト ボックス 12">
                <a:extLst>
                  <a:ext uri="{FF2B5EF4-FFF2-40B4-BE49-F238E27FC236}">
                    <a16:creationId xmlns:a16="http://schemas.microsoft.com/office/drawing/2014/main" id="{F83C392B-896C-481F-B8FC-35D29708191E}"/>
                  </a:ext>
                </a:extLst>
              </p:cNvPr>
              <p:cNvSpPr txBox="1">
                <a:spLocks noRot="1" noChangeAspect="1" noMove="1" noResize="1" noEditPoints="1" noAdjustHandles="1" noChangeArrowheads="1" noChangeShapeType="1" noTextEdit="1"/>
              </p:cNvSpPr>
              <p:nvPr/>
            </p:nvSpPr>
            <p:spPr>
              <a:xfrm>
                <a:off x="211094" y="4396957"/>
                <a:ext cx="8721811" cy="390748"/>
              </a:xfrm>
              <a:prstGeom prst="rect">
                <a:avLst/>
              </a:prstGeom>
              <a:blipFill>
                <a:blip r:embed="rId4"/>
                <a:stretch>
                  <a:fillRect l="-629" t="-12500" b="-20313"/>
                </a:stretch>
              </a:blipFill>
            </p:spPr>
            <p:txBody>
              <a:bodyPr/>
              <a:lstStyle/>
              <a:p>
                <a:r>
                  <a:rPr lang="ja-JP" altLang="en-US">
                    <a:noFill/>
                  </a:rPr>
                  <a:t> </a:t>
                </a:r>
              </a:p>
            </p:txBody>
          </p:sp>
        </mc:Fallback>
      </mc:AlternateContent>
      <p:sp>
        <p:nvSpPr>
          <p:cNvPr id="9" name="正方形/長方形 8"/>
          <p:cNvSpPr/>
          <p:nvPr/>
        </p:nvSpPr>
        <p:spPr>
          <a:xfrm>
            <a:off x="2483768" y="5661248"/>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7078" y="5292596"/>
            <a:ext cx="8721811"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txBody>
          <a:bodyPr wrap="none" rtlCol="0">
            <a:spAutoFit/>
          </a:bodyPr>
          <a:lstStyle/>
          <a:p>
            <a:r>
              <a:rPr lang="ja-JP" altLang="en-US" dirty="0"/>
              <a:t>体細胞</a:t>
            </a:r>
            <a:r>
              <a:rPr lang="en-US" altLang="ja-JP" dirty="0"/>
              <a:t>(Tissue)</a:t>
            </a:r>
            <a:r>
              <a:rPr lang="ja-JP" altLang="en-US" dirty="0"/>
              <a:t>から伝わる振動エネルギーを受けて受電側</a:t>
            </a:r>
            <a:r>
              <a:rPr lang="en-US" altLang="ja-JP" dirty="0"/>
              <a:t>PT(Rx-PT)</a:t>
            </a:r>
            <a:r>
              <a:rPr lang="ja-JP" altLang="en-US" dirty="0"/>
              <a:t>が高周波電流を生成</a:t>
            </a:r>
            <a:endParaRPr lang="en-US" altLang="ja-JP" dirty="0"/>
          </a:p>
        </p:txBody>
      </p:sp>
      <p:sp>
        <p:nvSpPr>
          <p:cNvPr id="16" name="正方形/長方形 15"/>
          <p:cNvSpPr/>
          <p:nvPr/>
        </p:nvSpPr>
        <p:spPr>
          <a:xfrm>
            <a:off x="1115616" y="6156012"/>
            <a:ext cx="6840760"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txBody>
          <a:bodyPr wrap="square">
            <a:spAutoFit/>
          </a:bodyPr>
          <a:lstStyle/>
          <a:p>
            <a:r>
              <a:rPr lang="ja-JP" altLang="en-US" dirty="0"/>
              <a:t>高周波整流回路を通じてインプラント機器内蔵のバッテリーを充電</a:t>
            </a:r>
          </a:p>
        </p:txBody>
      </p:sp>
      <p:sp>
        <p:nvSpPr>
          <p:cNvPr id="17" name="下矢印 16"/>
          <p:cNvSpPr/>
          <p:nvPr/>
        </p:nvSpPr>
        <p:spPr>
          <a:xfrm>
            <a:off x="3943506" y="4861866"/>
            <a:ext cx="648072" cy="42275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a:off x="3943506" y="5733256"/>
            <a:ext cx="648072" cy="42275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CF7AF9A-F0BC-4621-9358-43C3DE17B031}"/>
              </a:ext>
            </a:extLst>
          </p:cNvPr>
          <p:cNvSpPr txBox="1"/>
          <p:nvPr/>
        </p:nvSpPr>
        <p:spPr>
          <a:xfrm>
            <a:off x="6605976" y="4837617"/>
            <a:ext cx="1338828" cy="369332"/>
          </a:xfrm>
          <a:prstGeom prst="rect">
            <a:avLst/>
          </a:prstGeom>
          <a:noFill/>
          <a:ln>
            <a:solidFill>
              <a:srgbClr val="FF3399"/>
            </a:solidFill>
          </a:ln>
        </p:spPr>
        <p:txBody>
          <a:bodyPr wrap="none" rtlCol="0">
            <a:spAutoFit/>
          </a:bodyPr>
          <a:lstStyle/>
          <a:p>
            <a:r>
              <a:rPr kumimoji="1" lang="ja-JP" altLang="en-US" dirty="0"/>
              <a:t>圧電逆効果</a:t>
            </a:r>
          </a:p>
        </p:txBody>
      </p:sp>
      <p:sp>
        <p:nvSpPr>
          <p:cNvPr id="23" name="テキスト ボックス 22">
            <a:extLst>
              <a:ext uri="{FF2B5EF4-FFF2-40B4-BE49-F238E27FC236}">
                <a16:creationId xmlns:a16="http://schemas.microsoft.com/office/drawing/2014/main" id="{7642D212-E70C-4FF3-BB5D-08993B4E1FE2}"/>
              </a:ext>
            </a:extLst>
          </p:cNvPr>
          <p:cNvSpPr txBox="1"/>
          <p:nvPr/>
        </p:nvSpPr>
        <p:spPr>
          <a:xfrm>
            <a:off x="6605976" y="5744088"/>
            <a:ext cx="1107996" cy="369332"/>
          </a:xfrm>
          <a:prstGeom prst="rect">
            <a:avLst/>
          </a:prstGeom>
          <a:noFill/>
          <a:ln>
            <a:solidFill>
              <a:srgbClr val="FF3399"/>
            </a:solidFill>
          </a:ln>
        </p:spPr>
        <p:txBody>
          <a:bodyPr wrap="none" rtlCol="0">
            <a:spAutoFit/>
          </a:bodyPr>
          <a:lstStyle/>
          <a:p>
            <a:r>
              <a:rPr kumimoji="1" lang="ja-JP" altLang="en-US" dirty="0"/>
              <a:t>圧電効果</a:t>
            </a:r>
          </a:p>
        </p:txBody>
      </p:sp>
      <p:pic>
        <p:nvPicPr>
          <p:cNvPr id="3" name="図 2">
            <a:extLst>
              <a:ext uri="{FF2B5EF4-FFF2-40B4-BE49-F238E27FC236}">
                <a16:creationId xmlns:a16="http://schemas.microsoft.com/office/drawing/2014/main" id="{19D0FF77-41D4-433B-BB8F-33515DF3A815}"/>
              </a:ext>
            </a:extLst>
          </p:cNvPr>
          <p:cNvPicPr>
            <a:picLocks noChangeAspect="1"/>
          </p:cNvPicPr>
          <p:nvPr/>
        </p:nvPicPr>
        <p:blipFill>
          <a:blip r:embed="rId5"/>
          <a:stretch>
            <a:fillRect/>
          </a:stretch>
        </p:blipFill>
        <p:spPr>
          <a:xfrm>
            <a:off x="19578" y="1429362"/>
            <a:ext cx="9124422" cy="2502058"/>
          </a:xfrm>
          <a:prstGeom prst="rect">
            <a:avLst/>
          </a:prstGeom>
        </p:spPr>
      </p:pic>
      <p:sp>
        <p:nvSpPr>
          <p:cNvPr id="24" name="Rectangle 8">
            <a:extLst>
              <a:ext uri="{FF2B5EF4-FFF2-40B4-BE49-F238E27FC236}">
                <a16:creationId xmlns:a16="http://schemas.microsoft.com/office/drawing/2014/main" id="{80391671-87FF-4E67-A1EB-96D13CECC51A}"/>
              </a:ext>
            </a:extLst>
          </p:cNvPr>
          <p:cNvSpPr>
            <a:spLocks noChangeArrowheads="1"/>
          </p:cNvSpPr>
          <p:nvPr/>
        </p:nvSpPr>
        <p:spPr bwMode="auto">
          <a:xfrm>
            <a:off x="290555" y="715683"/>
            <a:ext cx="8642350" cy="71437"/>
          </a:xfrm>
          <a:prstGeom prst="rect">
            <a:avLst/>
          </a:prstGeom>
          <a:ln/>
        </p:spPr>
        <p:style>
          <a:lnRef idx="1">
            <a:schemeClr val="accent6"/>
          </a:lnRef>
          <a:fillRef idx="3">
            <a:schemeClr val="accent6"/>
          </a:fillRef>
          <a:effectRef idx="2">
            <a:schemeClr val="accent6"/>
          </a:effectRef>
          <a:fontRef idx="minor">
            <a:schemeClr val="lt1"/>
          </a:fontRef>
        </p:style>
        <p:txBody>
          <a:bodyPr wrap="none" anchor="ctr"/>
          <a:lstStyle/>
          <a:p>
            <a:endParaRPr lang="ja-JP" altLang="en-US"/>
          </a:p>
        </p:txBody>
      </p:sp>
      <p:sp>
        <p:nvSpPr>
          <p:cNvPr id="25" name="テキスト ボックス 24">
            <a:extLst>
              <a:ext uri="{FF2B5EF4-FFF2-40B4-BE49-F238E27FC236}">
                <a16:creationId xmlns:a16="http://schemas.microsoft.com/office/drawing/2014/main" id="{0A472710-1077-4330-A7C1-01BADADBF71F}"/>
              </a:ext>
            </a:extLst>
          </p:cNvPr>
          <p:cNvSpPr txBox="1"/>
          <p:nvPr/>
        </p:nvSpPr>
        <p:spPr>
          <a:xfrm>
            <a:off x="169333" y="1005760"/>
            <a:ext cx="68902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ja-JP" altLang="en-US" dirty="0"/>
              <a:t>体外</a:t>
            </a:r>
          </a:p>
        </p:txBody>
      </p:sp>
      <p:sp>
        <p:nvSpPr>
          <p:cNvPr id="26" name="テキスト ボックス 25">
            <a:extLst>
              <a:ext uri="{FF2B5EF4-FFF2-40B4-BE49-F238E27FC236}">
                <a16:creationId xmlns:a16="http://schemas.microsoft.com/office/drawing/2014/main" id="{3BC47020-8E4E-462F-975A-B6A919CAE7E1}"/>
              </a:ext>
            </a:extLst>
          </p:cNvPr>
          <p:cNvSpPr txBox="1"/>
          <p:nvPr/>
        </p:nvSpPr>
        <p:spPr>
          <a:xfrm>
            <a:off x="4571999" y="985869"/>
            <a:ext cx="68902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ja-JP" altLang="en-US" dirty="0"/>
              <a:t>体内</a:t>
            </a:r>
          </a:p>
        </p:txBody>
      </p:sp>
      <p:sp>
        <p:nvSpPr>
          <p:cNvPr id="27" name="テキスト ボックス 26">
            <a:extLst>
              <a:ext uri="{FF2B5EF4-FFF2-40B4-BE49-F238E27FC236}">
                <a16:creationId xmlns:a16="http://schemas.microsoft.com/office/drawing/2014/main" id="{AAC0CA70-4D80-464D-8F84-80F293C42605}"/>
              </a:ext>
            </a:extLst>
          </p:cNvPr>
          <p:cNvSpPr txBox="1"/>
          <p:nvPr/>
        </p:nvSpPr>
        <p:spPr>
          <a:xfrm>
            <a:off x="210371" y="3967997"/>
            <a:ext cx="84985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kumimoji="1" lang="ja-JP" altLang="en-US" dirty="0"/>
              <a:t>原理</a:t>
            </a:r>
          </a:p>
        </p:txBody>
      </p:sp>
      <p:sp>
        <p:nvSpPr>
          <p:cNvPr id="28" name="正方形/長方形 27">
            <a:extLst>
              <a:ext uri="{FF2B5EF4-FFF2-40B4-BE49-F238E27FC236}">
                <a16:creationId xmlns:a16="http://schemas.microsoft.com/office/drawing/2014/main" id="{BE13F1D8-6DE8-46A2-8B0A-7F79C3A8B4E7}"/>
              </a:ext>
            </a:extLst>
          </p:cNvPr>
          <p:cNvSpPr/>
          <p:nvPr/>
        </p:nvSpPr>
        <p:spPr>
          <a:xfrm>
            <a:off x="3655473" y="2445583"/>
            <a:ext cx="1224136" cy="820717"/>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B09FF91-A2FC-4A15-8FB9-4DC073AAE41B}"/>
              </a:ext>
            </a:extLst>
          </p:cNvPr>
          <p:cNvSpPr txBox="1"/>
          <p:nvPr/>
        </p:nvSpPr>
        <p:spPr>
          <a:xfrm>
            <a:off x="3331210" y="3448424"/>
            <a:ext cx="1872663" cy="369332"/>
          </a:xfrm>
          <a:prstGeom prst="rect">
            <a:avLst/>
          </a:prstGeom>
          <a:noFill/>
        </p:spPr>
        <p:txBody>
          <a:bodyPr wrap="square" rtlCol="0">
            <a:spAutoFit/>
          </a:bodyPr>
          <a:lstStyle/>
          <a:p>
            <a:r>
              <a:rPr kumimoji="1" lang="en-US" altLang="ja-JP" dirty="0"/>
              <a:t>UWPT</a:t>
            </a:r>
            <a:r>
              <a:rPr kumimoji="1" lang="ja-JP" altLang="en-US" dirty="0"/>
              <a:t>モジュール</a:t>
            </a:r>
          </a:p>
        </p:txBody>
      </p:sp>
      <p:sp>
        <p:nvSpPr>
          <p:cNvPr id="32" name="正方形/長方形 31">
            <a:extLst>
              <a:ext uri="{FF2B5EF4-FFF2-40B4-BE49-F238E27FC236}">
                <a16:creationId xmlns:a16="http://schemas.microsoft.com/office/drawing/2014/main" id="{A19C382A-17C8-46DA-A888-BE29394F0652}"/>
              </a:ext>
            </a:extLst>
          </p:cNvPr>
          <p:cNvSpPr/>
          <p:nvPr/>
        </p:nvSpPr>
        <p:spPr>
          <a:xfrm>
            <a:off x="226642" y="237591"/>
            <a:ext cx="1685077" cy="369332"/>
          </a:xfrm>
          <a:prstGeom prst="rect">
            <a:avLst/>
          </a:prstGeom>
        </p:spPr>
        <p:txBody>
          <a:bodyPr wrap="none">
            <a:spAutoFit/>
          </a:bodyPr>
          <a:lstStyle/>
          <a:p>
            <a:r>
              <a:rPr lang="ja-JP" altLang="en-US" dirty="0"/>
              <a:t>研究背景・目的</a:t>
            </a:r>
          </a:p>
        </p:txBody>
      </p:sp>
      <p:grpSp>
        <p:nvGrpSpPr>
          <p:cNvPr id="33" name="グループ化 32">
            <a:extLst>
              <a:ext uri="{FF2B5EF4-FFF2-40B4-BE49-F238E27FC236}">
                <a16:creationId xmlns:a16="http://schemas.microsoft.com/office/drawing/2014/main" id="{EB9E320B-B0AA-4D50-A8EF-911CE6163FD8}"/>
              </a:ext>
            </a:extLst>
          </p:cNvPr>
          <p:cNvGrpSpPr/>
          <p:nvPr/>
        </p:nvGrpSpPr>
        <p:grpSpPr>
          <a:xfrm>
            <a:off x="2015114" y="236431"/>
            <a:ext cx="302391" cy="346471"/>
            <a:chOff x="5124171" y="5195529"/>
            <a:chExt cx="423347" cy="571396"/>
          </a:xfrm>
        </p:grpSpPr>
        <p:sp>
          <p:nvSpPr>
            <p:cNvPr id="34" name="山形 18">
              <a:extLst>
                <a:ext uri="{FF2B5EF4-FFF2-40B4-BE49-F238E27FC236}">
                  <a16:creationId xmlns:a16="http://schemas.microsoft.com/office/drawing/2014/main" id="{A90635F8-94CD-4F71-B38B-B6B7D9921EA9}"/>
                </a:ext>
              </a:extLst>
            </p:cNvPr>
            <p:cNvSpPr/>
            <p:nvPr/>
          </p:nvSpPr>
          <p:spPr>
            <a:xfrm>
              <a:off x="5124171"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35" name="山形 19">
              <a:extLst>
                <a:ext uri="{FF2B5EF4-FFF2-40B4-BE49-F238E27FC236}">
                  <a16:creationId xmlns:a16="http://schemas.microsoft.com/office/drawing/2014/main" id="{AC4A8758-54BB-4609-8026-E7848A986E33}"/>
                </a:ext>
              </a:extLst>
            </p:cNvPr>
            <p:cNvSpPr/>
            <p:nvPr/>
          </p:nvSpPr>
          <p:spPr>
            <a:xfrm>
              <a:off x="5305605"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grpSp>
      <p:sp>
        <p:nvSpPr>
          <p:cNvPr id="6" name="テキスト ボックス 5">
            <a:extLst>
              <a:ext uri="{FF2B5EF4-FFF2-40B4-BE49-F238E27FC236}">
                <a16:creationId xmlns:a16="http://schemas.microsoft.com/office/drawing/2014/main" id="{3FACF384-6F41-2717-8056-111DAD6285C8}"/>
              </a:ext>
            </a:extLst>
          </p:cNvPr>
          <p:cNvSpPr txBox="1"/>
          <p:nvPr/>
        </p:nvSpPr>
        <p:spPr>
          <a:xfrm>
            <a:off x="6898628" y="6584332"/>
            <a:ext cx="1890261" cy="307777"/>
          </a:xfrm>
          <a:prstGeom prst="rect">
            <a:avLst/>
          </a:prstGeom>
          <a:noFill/>
        </p:spPr>
        <p:txBody>
          <a:bodyPr wrap="none" rtlCol="0">
            <a:spAutoFit/>
          </a:bodyPr>
          <a:lstStyle/>
          <a:p>
            <a:r>
              <a:rPr kumimoji="1" lang="ja-JP" altLang="en-US" sz="1400"/>
              <a:t>＊無断転載・転用禁止</a:t>
            </a:r>
          </a:p>
        </p:txBody>
      </p:sp>
    </p:spTree>
    <p:extLst>
      <p:ext uri="{BB962C8B-B14F-4D97-AF65-F5344CB8AC3E}">
        <p14:creationId xmlns:p14="http://schemas.microsoft.com/office/powerpoint/2010/main" val="221006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6278F88-88BC-4E49-81AC-5A80ACA9B834}"/>
              </a:ext>
            </a:extLst>
          </p:cNvPr>
          <p:cNvPicPr>
            <a:picLocks noChangeAspect="1"/>
          </p:cNvPicPr>
          <p:nvPr/>
        </p:nvPicPr>
        <p:blipFill>
          <a:blip r:embed="rId3"/>
          <a:stretch>
            <a:fillRect/>
          </a:stretch>
        </p:blipFill>
        <p:spPr>
          <a:xfrm>
            <a:off x="0" y="1106640"/>
            <a:ext cx="9144000" cy="2504408"/>
          </a:xfrm>
          <a:prstGeom prst="rect">
            <a:avLst/>
          </a:prstGeom>
        </p:spPr>
      </p:pic>
      <p:sp>
        <p:nvSpPr>
          <p:cNvPr id="4" name="スライド番号プレースホルダー 3"/>
          <p:cNvSpPr>
            <a:spLocks noGrp="1"/>
          </p:cNvSpPr>
          <p:nvPr>
            <p:ph type="sldNum" sz="quarter" idx="12"/>
          </p:nvPr>
        </p:nvSpPr>
        <p:spPr>
          <a:xfrm>
            <a:off x="6992596" y="6518908"/>
            <a:ext cx="2133600" cy="365125"/>
          </a:xfrm>
        </p:spPr>
        <p:txBody>
          <a:bodyPr>
            <a:noAutofit/>
          </a:bodyPr>
          <a:lstStyle/>
          <a:p>
            <a:fld id="{A9CB3D28-73B7-43CD-B8C3-898D800041F4}" type="slidenum">
              <a:rPr kumimoji="1" lang="ja-JP" altLang="en-US" sz="2000" smtClean="0"/>
              <a:pPr/>
              <a:t>4</a:t>
            </a:fld>
            <a:endParaRPr kumimoji="1" lang="ja-JP" altLang="en-US" sz="2000" dirty="0"/>
          </a:p>
        </p:txBody>
      </p:sp>
      <p:sp>
        <p:nvSpPr>
          <p:cNvPr id="31" name="テキスト ボックス 30">
            <a:extLst>
              <a:ext uri="{FF2B5EF4-FFF2-40B4-BE49-F238E27FC236}">
                <a16:creationId xmlns:a16="http://schemas.microsoft.com/office/drawing/2014/main" id="{FC72F8AB-C143-4A21-9B7F-D93FAC41088C}"/>
              </a:ext>
            </a:extLst>
          </p:cNvPr>
          <p:cNvSpPr txBox="1"/>
          <p:nvPr/>
        </p:nvSpPr>
        <p:spPr>
          <a:xfrm>
            <a:off x="5169400" y="3304745"/>
            <a:ext cx="1820307" cy="369332"/>
          </a:xfrm>
          <a:prstGeom prst="rect">
            <a:avLst/>
          </a:prstGeom>
          <a:noFill/>
        </p:spPr>
        <p:txBody>
          <a:bodyPr wrap="none" rtlCol="0">
            <a:spAutoFit/>
          </a:bodyPr>
          <a:lstStyle/>
          <a:p>
            <a:r>
              <a:rPr kumimoji="1" lang="en-US" altLang="ja-JP" dirty="0"/>
              <a:t>UWPT</a:t>
            </a:r>
            <a:r>
              <a:rPr kumimoji="1" lang="ja-JP" altLang="en-US" dirty="0"/>
              <a:t>モジュール</a:t>
            </a:r>
          </a:p>
        </p:txBody>
      </p:sp>
      <p:sp>
        <p:nvSpPr>
          <p:cNvPr id="32" name="角丸四角形 15">
            <a:extLst>
              <a:ext uri="{FF2B5EF4-FFF2-40B4-BE49-F238E27FC236}">
                <a16:creationId xmlns:a16="http://schemas.microsoft.com/office/drawing/2014/main" id="{25DCB780-57F5-4CDC-AA61-0973BF83314F}"/>
              </a:ext>
            </a:extLst>
          </p:cNvPr>
          <p:cNvSpPr/>
          <p:nvPr/>
        </p:nvSpPr>
        <p:spPr>
          <a:xfrm>
            <a:off x="2884982" y="1600769"/>
            <a:ext cx="1950434" cy="190974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F532D9D5-5C2D-40C2-A2F3-04509FBC759F}"/>
              </a:ext>
            </a:extLst>
          </p:cNvPr>
          <p:cNvSpPr txBox="1"/>
          <p:nvPr/>
        </p:nvSpPr>
        <p:spPr>
          <a:xfrm>
            <a:off x="2127647" y="1490986"/>
            <a:ext cx="463153" cy="369332"/>
          </a:xfrm>
          <a:prstGeom prst="rect">
            <a:avLst/>
          </a:prstGeom>
          <a:noFill/>
        </p:spPr>
        <p:txBody>
          <a:bodyPr wrap="square" rtlCol="0">
            <a:spAutoFit/>
          </a:bodyPr>
          <a:lstStyle/>
          <a:p>
            <a:r>
              <a:rPr kumimoji="1" lang="en-US" altLang="ja-JP" dirty="0"/>
              <a:t>①</a:t>
            </a:r>
            <a:endParaRPr kumimoji="1" lang="ja-JP" altLang="en-US" dirty="0"/>
          </a:p>
        </p:txBody>
      </p:sp>
      <p:sp>
        <p:nvSpPr>
          <p:cNvPr id="34" name="角丸四角形 13">
            <a:extLst>
              <a:ext uri="{FF2B5EF4-FFF2-40B4-BE49-F238E27FC236}">
                <a16:creationId xmlns:a16="http://schemas.microsoft.com/office/drawing/2014/main" id="{EC915803-7458-476D-86D8-8B2E00C59A6D}"/>
              </a:ext>
            </a:extLst>
          </p:cNvPr>
          <p:cNvSpPr/>
          <p:nvPr/>
        </p:nvSpPr>
        <p:spPr>
          <a:xfrm>
            <a:off x="1825028" y="1820674"/>
            <a:ext cx="1025687" cy="575853"/>
          </a:xfrm>
          <a:prstGeom prst="roundRect">
            <a:avLst/>
          </a:prstGeom>
          <a:noFill/>
          <a:ln>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30F01E6-B25F-4FA2-BFFB-7E7368DFD4ED}"/>
              </a:ext>
            </a:extLst>
          </p:cNvPr>
          <p:cNvSpPr txBox="1"/>
          <p:nvPr/>
        </p:nvSpPr>
        <p:spPr>
          <a:xfrm>
            <a:off x="2817985" y="1231437"/>
            <a:ext cx="395268" cy="369332"/>
          </a:xfrm>
          <a:prstGeom prst="rect">
            <a:avLst/>
          </a:prstGeom>
          <a:noFill/>
        </p:spPr>
        <p:txBody>
          <a:bodyPr wrap="square" rtlCol="0">
            <a:spAutoFit/>
          </a:bodyPr>
          <a:lstStyle/>
          <a:p>
            <a:r>
              <a:rPr kumimoji="1" lang="ja-JP" altLang="en-US" dirty="0"/>
              <a:t>②</a:t>
            </a:r>
          </a:p>
        </p:txBody>
      </p:sp>
      <p:sp>
        <p:nvSpPr>
          <p:cNvPr id="36" name="角丸四角形 16">
            <a:extLst>
              <a:ext uri="{FF2B5EF4-FFF2-40B4-BE49-F238E27FC236}">
                <a16:creationId xmlns:a16="http://schemas.microsoft.com/office/drawing/2014/main" id="{27F3A496-C610-4AB1-80D7-947CD901D687}"/>
              </a:ext>
            </a:extLst>
          </p:cNvPr>
          <p:cNvSpPr/>
          <p:nvPr/>
        </p:nvSpPr>
        <p:spPr>
          <a:xfrm>
            <a:off x="7123889" y="1701304"/>
            <a:ext cx="2020111" cy="1704956"/>
          </a:xfrm>
          <a:prstGeom prst="round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36252A07-D06C-4837-9CD3-24D0FC427374}"/>
              </a:ext>
            </a:extLst>
          </p:cNvPr>
          <p:cNvSpPr txBox="1"/>
          <p:nvPr/>
        </p:nvSpPr>
        <p:spPr>
          <a:xfrm>
            <a:off x="7237270" y="1300215"/>
            <a:ext cx="435951" cy="369332"/>
          </a:xfrm>
          <a:prstGeom prst="rect">
            <a:avLst/>
          </a:prstGeom>
          <a:noFill/>
        </p:spPr>
        <p:txBody>
          <a:bodyPr wrap="square" rtlCol="0">
            <a:spAutoFit/>
          </a:bodyPr>
          <a:lstStyle/>
          <a:p>
            <a:r>
              <a:rPr kumimoji="1" lang="ja-JP" altLang="en-US" dirty="0"/>
              <a:t>③</a:t>
            </a:r>
          </a:p>
        </p:txBody>
      </p:sp>
      <p:sp>
        <p:nvSpPr>
          <p:cNvPr id="20" name="Rectangle 8">
            <a:extLst>
              <a:ext uri="{FF2B5EF4-FFF2-40B4-BE49-F238E27FC236}">
                <a16:creationId xmlns:a16="http://schemas.microsoft.com/office/drawing/2014/main" id="{27503DCB-0026-409A-A326-F97A77228562}"/>
              </a:ext>
            </a:extLst>
          </p:cNvPr>
          <p:cNvSpPr>
            <a:spLocks noChangeArrowheads="1"/>
          </p:cNvSpPr>
          <p:nvPr/>
        </p:nvSpPr>
        <p:spPr bwMode="auto">
          <a:xfrm>
            <a:off x="254997" y="512830"/>
            <a:ext cx="8642350" cy="71437"/>
          </a:xfrm>
          <a:prstGeom prst="rect">
            <a:avLst/>
          </a:prstGeom>
          <a:ln/>
        </p:spPr>
        <p:style>
          <a:lnRef idx="1">
            <a:schemeClr val="accent6"/>
          </a:lnRef>
          <a:fillRef idx="3">
            <a:schemeClr val="accent6"/>
          </a:fillRef>
          <a:effectRef idx="2">
            <a:schemeClr val="accent6"/>
          </a:effectRef>
          <a:fontRef idx="minor">
            <a:schemeClr val="lt1"/>
          </a:fontRef>
        </p:style>
        <p:txBody>
          <a:bodyPr wrap="none" anchor="ctr"/>
          <a:lstStyle/>
          <a:p>
            <a:endParaRPr lang="ja-JP" altLang="en-US"/>
          </a:p>
        </p:txBody>
      </p:sp>
      <p:sp>
        <p:nvSpPr>
          <p:cNvPr id="24" name="正方形/長方形 23">
            <a:extLst>
              <a:ext uri="{FF2B5EF4-FFF2-40B4-BE49-F238E27FC236}">
                <a16:creationId xmlns:a16="http://schemas.microsoft.com/office/drawing/2014/main" id="{D2CBE848-D26D-4253-AE68-0F97C4A65E4F}"/>
              </a:ext>
            </a:extLst>
          </p:cNvPr>
          <p:cNvSpPr/>
          <p:nvPr/>
        </p:nvSpPr>
        <p:spPr>
          <a:xfrm>
            <a:off x="225076" y="121112"/>
            <a:ext cx="2459841" cy="369332"/>
          </a:xfrm>
          <a:prstGeom prst="rect">
            <a:avLst/>
          </a:prstGeom>
        </p:spPr>
        <p:txBody>
          <a:bodyPr wrap="none">
            <a:spAutoFit/>
          </a:bodyPr>
          <a:lstStyle/>
          <a:p>
            <a:r>
              <a:rPr lang="en-US" altLang="ja-JP" dirty="0"/>
              <a:t>M.T.</a:t>
            </a:r>
            <a:r>
              <a:rPr lang="ja-JP" altLang="en-US" dirty="0"/>
              <a:t>方式</a:t>
            </a:r>
            <a:r>
              <a:rPr lang="en-US" altLang="ja-JP" dirty="0"/>
              <a:t>UWPT</a:t>
            </a:r>
            <a:r>
              <a:rPr lang="ja-JP" altLang="en-US" dirty="0"/>
              <a:t>システム</a:t>
            </a:r>
          </a:p>
        </p:txBody>
      </p:sp>
      <p:grpSp>
        <p:nvGrpSpPr>
          <p:cNvPr id="25" name="グループ化 24">
            <a:extLst>
              <a:ext uri="{FF2B5EF4-FFF2-40B4-BE49-F238E27FC236}">
                <a16:creationId xmlns:a16="http://schemas.microsoft.com/office/drawing/2014/main" id="{45617E7C-5F7D-44C8-AE34-DC24E561A78A}"/>
              </a:ext>
            </a:extLst>
          </p:cNvPr>
          <p:cNvGrpSpPr/>
          <p:nvPr/>
        </p:nvGrpSpPr>
        <p:grpSpPr>
          <a:xfrm>
            <a:off x="2699792" y="129541"/>
            <a:ext cx="302394" cy="346471"/>
            <a:chOff x="5124171" y="5195529"/>
            <a:chExt cx="423352" cy="571396"/>
          </a:xfrm>
        </p:grpSpPr>
        <p:sp>
          <p:nvSpPr>
            <p:cNvPr id="26" name="山形 18">
              <a:extLst>
                <a:ext uri="{FF2B5EF4-FFF2-40B4-BE49-F238E27FC236}">
                  <a16:creationId xmlns:a16="http://schemas.microsoft.com/office/drawing/2014/main" id="{649D16E1-34C5-43AF-ABC5-3E5D289559F3}"/>
                </a:ext>
              </a:extLst>
            </p:cNvPr>
            <p:cNvSpPr/>
            <p:nvPr/>
          </p:nvSpPr>
          <p:spPr>
            <a:xfrm>
              <a:off x="5124171"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39" name="山形 19">
              <a:extLst>
                <a:ext uri="{FF2B5EF4-FFF2-40B4-BE49-F238E27FC236}">
                  <a16:creationId xmlns:a16="http://schemas.microsoft.com/office/drawing/2014/main" id="{86BAF977-FB22-48F6-8DA1-90B854C2DD45}"/>
                </a:ext>
              </a:extLst>
            </p:cNvPr>
            <p:cNvSpPr/>
            <p:nvPr/>
          </p:nvSpPr>
          <p:spPr>
            <a:xfrm>
              <a:off x="5305610"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grpSp>
      <p:sp>
        <p:nvSpPr>
          <p:cNvPr id="40" name="タイトル 1">
            <a:extLst>
              <a:ext uri="{FF2B5EF4-FFF2-40B4-BE49-F238E27FC236}">
                <a16:creationId xmlns:a16="http://schemas.microsoft.com/office/drawing/2014/main" id="{DD4D9E77-18DF-4DF4-8986-B48A40A415D1}"/>
              </a:ext>
            </a:extLst>
          </p:cNvPr>
          <p:cNvSpPr>
            <a:spLocks noGrp="1"/>
          </p:cNvSpPr>
          <p:nvPr>
            <p:ph type="title"/>
          </p:nvPr>
        </p:nvSpPr>
        <p:spPr>
          <a:xfrm>
            <a:off x="2948486" y="-159672"/>
            <a:ext cx="3246329" cy="872716"/>
          </a:xfrm>
        </p:spPr>
        <p:txBody>
          <a:bodyPr>
            <a:normAutofit/>
          </a:bodyPr>
          <a:lstStyle/>
          <a:p>
            <a:r>
              <a:rPr lang="ja-JP" altLang="en-US" sz="3600" dirty="0"/>
              <a:t>回路構成</a:t>
            </a:r>
            <a:endParaRPr kumimoji="1" lang="ja-JP" altLang="en-US" sz="3600" dirty="0"/>
          </a:p>
        </p:txBody>
      </p:sp>
      <p:sp>
        <p:nvSpPr>
          <p:cNvPr id="42" name="山形 48">
            <a:extLst>
              <a:ext uri="{FF2B5EF4-FFF2-40B4-BE49-F238E27FC236}">
                <a16:creationId xmlns:a16="http://schemas.microsoft.com/office/drawing/2014/main" id="{2CEBB2AC-C716-4B29-A063-80E7D253CD5C}"/>
              </a:ext>
            </a:extLst>
          </p:cNvPr>
          <p:cNvSpPr/>
          <p:nvPr/>
        </p:nvSpPr>
        <p:spPr>
          <a:xfrm>
            <a:off x="518646" y="4579314"/>
            <a:ext cx="152400" cy="228600"/>
          </a:xfrm>
          <a:prstGeom prst="chevron">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tx1"/>
              </a:solidFill>
            </a:endParaRPr>
          </a:p>
        </p:txBody>
      </p:sp>
      <p:sp>
        <p:nvSpPr>
          <p:cNvPr id="43" name="山形 50">
            <a:extLst>
              <a:ext uri="{FF2B5EF4-FFF2-40B4-BE49-F238E27FC236}">
                <a16:creationId xmlns:a16="http://schemas.microsoft.com/office/drawing/2014/main" id="{AEC6E4BB-9247-4BCC-82E8-525B7CE1FEA2}"/>
              </a:ext>
            </a:extLst>
          </p:cNvPr>
          <p:cNvSpPr/>
          <p:nvPr/>
        </p:nvSpPr>
        <p:spPr>
          <a:xfrm>
            <a:off x="516931" y="3482495"/>
            <a:ext cx="152400" cy="228600"/>
          </a:xfrm>
          <a:prstGeom prst="chevr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4" name="山形 51">
            <a:extLst>
              <a:ext uri="{FF2B5EF4-FFF2-40B4-BE49-F238E27FC236}">
                <a16:creationId xmlns:a16="http://schemas.microsoft.com/office/drawing/2014/main" id="{6387B1EE-54A6-4603-813C-19C1BE50605B}"/>
              </a:ext>
            </a:extLst>
          </p:cNvPr>
          <p:cNvSpPr/>
          <p:nvPr/>
        </p:nvSpPr>
        <p:spPr>
          <a:xfrm>
            <a:off x="516931" y="5669628"/>
            <a:ext cx="152400" cy="228600"/>
          </a:xfrm>
          <a:prstGeom prst="chevron">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solidFill>
                <a:schemeClr val="tx1"/>
              </a:solidFill>
            </a:endParaRPr>
          </a:p>
        </p:txBody>
      </p:sp>
      <p:sp>
        <p:nvSpPr>
          <p:cNvPr id="46" name="山形 53">
            <a:extLst>
              <a:ext uri="{FF2B5EF4-FFF2-40B4-BE49-F238E27FC236}">
                <a16:creationId xmlns:a16="http://schemas.microsoft.com/office/drawing/2014/main" id="{FF0CAFF7-4217-4AE1-AD1D-94E3A85209F6}"/>
              </a:ext>
            </a:extLst>
          </p:cNvPr>
          <p:cNvSpPr/>
          <p:nvPr/>
        </p:nvSpPr>
        <p:spPr>
          <a:xfrm>
            <a:off x="366246" y="4579314"/>
            <a:ext cx="152400" cy="228600"/>
          </a:xfrm>
          <a:prstGeom prst="chevron">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tx1"/>
              </a:solidFill>
            </a:endParaRPr>
          </a:p>
        </p:txBody>
      </p:sp>
      <p:sp>
        <p:nvSpPr>
          <p:cNvPr id="47" name="山形 54">
            <a:extLst>
              <a:ext uri="{FF2B5EF4-FFF2-40B4-BE49-F238E27FC236}">
                <a16:creationId xmlns:a16="http://schemas.microsoft.com/office/drawing/2014/main" id="{F23060B9-77A2-42E7-AAAC-E62AD04311DF}"/>
              </a:ext>
            </a:extLst>
          </p:cNvPr>
          <p:cNvSpPr/>
          <p:nvPr/>
        </p:nvSpPr>
        <p:spPr>
          <a:xfrm>
            <a:off x="364531" y="3482495"/>
            <a:ext cx="152400" cy="228600"/>
          </a:xfrm>
          <a:prstGeom prst="chevr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8" name="山形 55">
            <a:extLst>
              <a:ext uri="{FF2B5EF4-FFF2-40B4-BE49-F238E27FC236}">
                <a16:creationId xmlns:a16="http://schemas.microsoft.com/office/drawing/2014/main" id="{4F7C4C36-40BC-4FF2-8D9E-042139AB390D}"/>
              </a:ext>
            </a:extLst>
          </p:cNvPr>
          <p:cNvSpPr/>
          <p:nvPr/>
        </p:nvSpPr>
        <p:spPr>
          <a:xfrm>
            <a:off x="364531" y="5669628"/>
            <a:ext cx="152400" cy="228600"/>
          </a:xfrm>
          <a:prstGeom prst="chevron">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442DFDD3-6BA4-47BF-8A19-B97C1E256D40}"/>
              </a:ext>
            </a:extLst>
          </p:cNvPr>
          <p:cNvSpPr/>
          <p:nvPr/>
        </p:nvSpPr>
        <p:spPr>
          <a:xfrm>
            <a:off x="730549" y="3748108"/>
            <a:ext cx="5372270" cy="646331"/>
          </a:xfrm>
          <a:prstGeom prst="rect">
            <a:avLst/>
          </a:prstGeom>
        </p:spPr>
        <p:txBody>
          <a:bodyPr wrap="square">
            <a:spAutoFit/>
          </a:bodyPr>
          <a:lstStyle/>
          <a:p>
            <a:r>
              <a:rPr lang="ja-JP" altLang="en-US" dirty="0"/>
              <a:t>◆受電側の共振タンクも一括して送電側に設置</a:t>
            </a:r>
            <a:endParaRPr lang="en-US" altLang="ja-JP" dirty="0"/>
          </a:p>
          <a:p>
            <a:r>
              <a:rPr lang="ja-JP" altLang="en-US" dirty="0"/>
              <a:t>◆送電側・受電側の電力補償および波形改善</a:t>
            </a:r>
          </a:p>
        </p:txBody>
      </p:sp>
      <p:sp>
        <p:nvSpPr>
          <p:cNvPr id="3" name="正方形/長方形 2">
            <a:extLst>
              <a:ext uri="{FF2B5EF4-FFF2-40B4-BE49-F238E27FC236}">
                <a16:creationId xmlns:a16="http://schemas.microsoft.com/office/drawing/2014/main" id="{6393EA5E-04FE-4EE5-845A-99829A42813D}"/>
              </a:ext>
            </a:extLst>
          </p:cNvPr>
          <p:cNvSpPr/>
          <p:nvPr/>
        </p:nvSpPr>
        <p:spPr>
          <a:xfrm>
            <a:off x="690921" y="3429000"/>
            <a:ext cx="1899879" cy="369332"/>
          </a:xfrm>
          <a:prstGeom prst="rect">
            <a:avLst/>
          </a:prstGeom>
        </p:spPr>
        <p:txBody>
          <a:bodyPr wrap="none">
            <a:spAutoFit/>
          </a:bodyPr>
          <a:lstStyle/>
          <a:p>
            <a:r>
              <a:rPr lang="ja-JP" altLang="en-US" dirty="0"/>
              <a:t>①直列共振タンク</a:t>
            </a:r>
            <a:endParaRPr lang="en-US" altLang="ja-JP" dirty="0"/>
          </a:p>
        </p:txBody>
      </p:sp>
      <p:sp>
        <p:nvSpPr>
          <p:cNvPr id="5" name="正方形/長方形 4">
            <a:extLst>
              <a:ext uri="{FF2B5EF4-FFF2-40B4-BE49-F238E27FC236}">
                <a16:creationId xmlns:a16="http://schemas.microsoft.com/office/drawing/2014/main" id="{D842FF11-C255-4EDB-AD94-FFAF13E285AE}"/>
              </a:ext>
            </a:extLst>
          </p:cNvPr>
          <p:cNvSpPr/>
          <p:nvPr/>
        </p:nvSpPr>
        <p:spPr>
          <a:xfrm>
            <a:off x="732264" y="4510861"/>
            <a:ext cx="2145074" cy="369332"/>
          </a:xfrm>
          <a:prstGeom prst="rect">
            <a:avLst/>
          </a:prstGeom>
        </p:spPr>
        <p:txBody>
          <a:bodyPr wrap="none">
            <a:spAutoFit/>
          </a:bodyPr>
          <a:lstStyle/>
          <a:p>
            <a:r>
              <a:rPr lang="ja-JP" altLang="en-US" dirty="0"/>
              <a:t>②整合トランス</a:t>
            </a:r>
            <a:r>
              <a:rPr lang="en-US" altLang="ja-JP" dirty="0"/>
              <a:t>(M.T.)</a:t>
            </a:r>
          </a:p>
        </p:txBody>
      </p:sp>
      <p:sp>
        <p:nvSpPr>
          <p:cNvPr id="7" name="テキスト ボックス 6">
            <a:extLst>
              <a:ext uri="{FF2B5EF4-FFF2-40B4-BE49-F238E27FC236}">
                <a16:creationId xmlns:a16="http://schemas.microsoft.com/office/drawing/2014/main" id="{E528546E-DC27-4C60-ADFA-87EBD6A29DDF}"/>
              </a:ext>
            </a:extLst>
          </p:cNvPr>
          <p:cNvSpPr txBox="1"/>
          <p:nvPr/>
        </p:nvSpPr>
        <p:spPr>
          <a:xfrm>
            <a:off x="722479" y="5590981"/>
            <a:ext cx="4147289" cy="646331"/>
          </a:xfrm>
          <a:prstGeom prst="rect">
            <a:avLst/>
          </a:prstGeom>
          <a:noFill/>
        </p:spPr>
        <p:txBody>
          <a:bodyPr wrap="none" rtlCol="0">
            <a:spAutoFit/>
          </a:bodyPr>
          <a:lstStyle/>
          <a:p>
            <a:r>
              <a:rPr lang="ja-JP" altLang="en-US" dirty="0"/>
              <a:t>③全波倍電圧整流回路</a:t>
            </a:r>
            <a:r>
              <a:rPr lang="en-US" altLang="ja-JP" dirty="0"/>
              <a:t>(Voltage </a:t>
            </a:r>
            <a:r>
              <a:rPr lang="en-US" altLang="ja-JP" dirty="0" err="1"/>
              <a:t>doubler</a:t>
            </a:r>
            <a:r>
              <a:rPr lang="en-US" altLang="ja-JP" dirty="0"/>
              <a:t>)</a:t>
            </a:r>
          </a:p>
          <a:p>
            <a:endParaRPr kumimoji="1" lang="ja-JP" altLang="en-US" dirty="0"/>
          </a:p>
        </p:txBody>
      </p:sp>
      <p:sp>
        <p:nvSpPr>
          <p:cNvPr id="38" name="正方形/長方形 37">
            <a:extLst>
              <a:ext uri="{FF2B5EF4-FFF2-40B4-BE49-F238E27FC236}">
                <a16:creationId xmlns:a16="http://schemas.microsoft.com/office/drawing/2014/main" id="{7203AEBD-5D75-4CC6-887A-81AF8CF44729}"/>
              </a:ext>
            </a:extLst>
          </p:cNvPr>
          <p:cNvSpPr/>
          <p:nvPr/>
        </p:nvSpPr>
        <p:spPr>
          <a:xfrm>
            <a:off x="730549" y="4798893"/>
            <a:ext cx="3252814" cy="646331"/>
          </a:xfrm>
          <a:prstGeom prst="rect">
            <a:avLst/>
          </a:prstGeom>
        </p:spPr>
        <p:txBody>
          <a:bodyPr wrap="none">
            <a:spAutoFit/>
          </a:bodyPr>
          <a:lstStyle/>
          <a:p>
            <a:r>
              <a:rPr lang="ja-JP" altLang="en-US" dirty="0"/>
              <a:t>◆負荷直列共振の鋭さ</a:t>
            </a:r>
            <a:r>
              <a:rPr lang="en-US" altLang="ja-JP" dirty="0"/>
              <a:t>Q</a:t>
            </a:r>
            <a:r>
              <a:rPr lang="ja-JP" altLang="en-US" dirty="0"/>
              <a:t>を調整</a:t>
            </a:r>
            <a:endParaRPr lang="en-US" altLang="ja-JP" dirty="0"/>
          </a:p>
          <a:p>
            <a:r>
              <a:rPr lang="ja-JP" altLang="en-US" dirty="0"/>
              <a:t>◆</a:t>
            </a:r>
            <a:r>
              <a:rPr lang="en-US" altLang="ja-JP" dirty="0"/>
              <a:t> Tx-PT(PT1)</a:t>
            </a:r>
            <a:r>
              <a:rPr lang="ja-JP" altLang="en-US" dirty="0"/>
              <a:t>の電圧を昇圧</a:t>
            </a:r>
          </a:p>
        </p:txBody>
      </p:sp>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4EEB01AC-939A-497B-A705-407DB7D18C0F}"/>
                  </a:ext>
                </a:extLst>
              </p:cNvPr>
              <p:cNvSpPr/>
              <p:nvPr/>
            </p:nvSpPr>
            <p:spPr>
              <a:xfrm>
                <a:off x="722479" y="5949280"/>
                <a:ext cx="4543680" cy="646331"/>
              </a:xfrm>
              <a:prstGeom prst="rect">
                <a:avLst/>
              </a:prstGeom>
            </p:spPr>
            <p:txBody>
              <a:bodyPr wrap="none">
                <a:spAutoFit/>
              </a:bodyPr>
              <a:lstStyle/>
              <a:p>
                <a:r>
                  <a:rPr lang="ja-JP" altLang="en-US" dirty="0"/>
                  <a:t>◆</a:t>
                </a:r>
                <a:r>
                  <a:rPr lang="en-US" altLang="ja-JP" dirty="0"/>
                  <a:t>Rx-PT(PT2)</a:t>
                </a:r>
                <a:r>
                  <a:rPr lang="ja-JP" altLang="en-US" dirty="0"/>
                  <a:t>で発電する微小電圧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𝑃𝑇</m:t>
                        </m:r>
                        <m:r>
                          <a:rPr lang="en-US" altLang="ja-JP" i="1">
                            <a:latin typeface="Cambria Math" panose="02040503050406030204" pitchFamily="18" charset="0"/>
                          </a:rPr>
                          <m:t>2</m:t>
                        </m:r>
                      </m:sub>
                    </m:sSub>
                    <m:r>
                      <a:rPr lang="ja-JP" altLang="en-US" i="1" smtClean="0">
                        <a:latin typeface="Cambria Math" panose="02040503050406030204" pitchFamily="18" charset="0"/>
                      </a:rPr>
                      <m:t>を</m:t>
                    </m:r>
                  </m:oMath>
                </a14:m>
                <a:r>
                  <a:rPr lang="ja-JP" altLang="en-US" dirty="0"/>
                  <a:t>昇圧</a:t>
                </a:r>
                <a:endParaRPr lang="en-US" altLang="ja-JP" dirty="0"/>
              </a:p>
              <a:p>
                <a:endParaRPr lang="ja-JP" altLang="en-US" dirty="0"/>
              </a:p>
            </p:txBody>
          </p:sp>
        </mc:Choice>
        <mc:Fallback xmlns="">
          <p:sp>
            <p:nvSpPr>
              <p:cNvPr id="51" name="正方形/長方形 50">
                <a:extLst>
                  <a:ext uri="{FF2B5EF4-FFF2-40B4-BE49-F238E27FC236}">
                    <a16:creationId xmlns:a16="http://schemas.microsoft.com/office/drawing/2014/main" id="{4EEB01AC-939A-497B-A705-407DB7D18C0F}"/>
                  </a:ext>
                </a:extLst>
              </p:cNvPr>
              <p:cNvSpPr>
                <a:spLocks noRot="1" noChangeAspect="1" noMove="1" noResize="1" noEditPoints="1" noAdjustHandles="1" noChangeArrowheads="1" noChangeShapeType="1" noTextEdit="1"/>
              </p:cNvSpPr>
              <p:nvPr/>
            </p:nvSpPr>
            <p:spPr>
              <a:xfrm>
                <a:off x="722479" y="5949280"/>
                <a:ext cx="4543680" cy="646331"/>
              </a:xfrm>
              <a:prstGeom prst="rect">
                <a:avLst/>
              </a:prstGeom>
              <a:blipFill>
                <a:blip r:embed="rId4"/>
                <a:stretch>
                  <a:fillRect l="-1208" t="-8491" r="-537"/>
                </a:stretch>
              </a:blipFill>
            </p:spPr>
            <p:txBody>
              <a:bodyPr/>
              <a:lstStyle/>
              <a:p>
                <a:r>
                  <a:rPr lang="ja-JP" altLang="en-US">
                    <a:noFill/>
                  </a:rPr>
                  <a:t> </a:t>
                </a:r>
              </a:p>
            </p:txBody>
          </p:sp>
        </mc:Fallback>
      </mc:AlternateContent>
      <p:sp>
        <p:nvSpPr>
          <p:cNvPr id="52" name="角丸四角形 16">
            <a:extLst>
              <a:ext uri="{FF2B5EF4-FFF2-40B4-BE49-F238E27FC236}">
                <a16:creationId xmlns:a16="http://schemas.microsoft.com/office/drawing/2014/main" id="{A0E2A1D7-970A-40C2-9C8F-49A40A03F128}"/>
              </a:ext>
            </a:extLst>
          </p:cNvPr>
          <p:cNvSpPr/>
          <p:nvPr/>
        </p:nvSpPr>
        <p:spPr>
          <a:xfrm>
            <a:off x="5266159" y="2060848"/>
            <a:ext cx="1600517" cy="1180868"/>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1722667E-FA0E-4A87-ABCE-2C04788E91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2089" y="3945092"/>
            <a:ext cx="1895234" cy="1339950"/>
          </a:xfrm>
          <a:prstGeom prst="rect">
            <a:avLst/>
          </a:prstGeom>
        </p:spPr>
      </p:pic>
      <p:sp>
        <p:nvSpPr>
          <p:cNvPr id="55" name="テキスト ボックス 54">
            <a:extLst>
              <a:ext uri="{FF2B5EF4-FFF2-40B4-BE49-F238E27FC236}">
                <a16:creationId xmlns:a16="http://schemas.microsoft.com/office/drawing/2014/main" id="{85F3AAD9-B8C8-4B30-A799-F797993A5700}"/>
              </a:ext>
            </a:extLst>
          </p:cNvPr>
          <p:cNvSpPr txBox="1"/>
          <p:nvPr/>
        </p:nvSpPr>
        <p:spPr>
          <a:xfrm>
            <a:off x="5453637" y="5617714"/>
            <a:ext cx="334050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ja-JP" dirty="0">
                <a:latin typeface="Cambria Math" panose="02040503050406030204" pitchFamily="18" charset="0"/>
              </a:rPr>
              <a:t>Tissue</a:t>
            </a:r>
            <a:r>
              <a:rPr lang="ja-JP" altLang="en-US" dirty="0">
                <a:latin typeface="Cambria Math" panose="02040503050406030204" pitchFamily="18" charset="0"/>
              </a:rPr>
              <a:t>を模した超音波ファントム</a:t>
            </a:r>
            <a:endParaRPr lang="en-US" altLang="ja-JP" dirty="0">
              <a:latin typeface="Cambria Math" panose="02040503050406030204" pitchFamily="18" charset="0"/>
            </a:endParaRPr>
          </a:p>
        </p:txBody>
      </p:sp>
      <p:sp>
        <p:nvSpPr>
          <p:cNvPr id="56" name="テキスト ボックス 55">
            <a:extLst>
              <a:ext uri="{FF2B5EF4-FFF2-40B4-BE49-F238E27FC236}">
                <a16:creationId xmlns:a16="http://schemas.microsoft.com/office/drawing/2014/main" id="{DCA63FE6-2EDB-4A39-8F8D-AAD1BA365CA3}"/>
              </a:ext>
            </a:extLst>
          </p:cNvPr>
          <p:cNvSpPr txBox="1"/>
          <p:nvPr/>
        </p:nvSpPr>
        <p:spPr>
          <a:xfrm>
            <a:off x="5703410" y="3809228"/>
            <a:ext cx="87807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ja-JP" dirty="0"/>
              <a:t>Tx-BLT</a:t>
            </a:r>
          </a:p>
        </p:txBody>
      </p:sp>
      <p:sp>
        <p:nvSpPr>
          <p:cNvPr id="57" name="テキスト ボックス 56">
            <a:extLst>
              <a:ext uri="{FF2B5EF4-FFF2-40B4-BE49-F238E27FC236}">
                <a16:creationId xmlns:a16="http://schemas.microsoft.com/office/drawing/2014/main" id="{71B71226-C7E6-4C98-BBC3-9D250C3211D7}"/>
              </a:ext>
            </a:extLst>
          </p:cNvPr>
          <p:cNvSpPr txBox="1"/>
          <p:nvPr/>
        </p:nvSpPr>
        <p:spPr>
          <a:xfrm>
            <a:off x="7275328" y="3809228"/>
            <a:ext cx="87807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ja-JP" dirty="0"/>
              <a:t>Rx-BLT</a:t>
            </a:r>
          </a:p>
        </p:txBody>
      </p:sp>
      <p:cxnSp>
        <p:nvCxnSpPr>
          <p:cNvPr id="58" name="直線矢印コネクタ 57">
            <a:extLst>
              <a:ext uri="{FF2B5EF4-FFF2-40B4-BE49-F238E27FC236}">
                <a16:creationId xmlns:a16="http://schemas.microsoft.com/office/drawing/2014/main" id="{E5DF11AF-75F6-4D85-910E-2F918703E776}"/>
              </a:ext>
            </a:extLst>
          </p:cNvPr>
          <p:cNvCxnSpPr>
            <a:cxnSpLocks/>
          </p:cNvCxnSpPr>
          <p:nvPr/>
        </p:nvCxnSpPr>
        <p:spPr>
          <a:xfrm flipV="1">
            <a:off x="6989706" y="4674758"/>
            <a:ext cx="1" cy="929607"/>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9" name="正方形/長方形 58">
            <a:extLst>
              <a:ext uri="{FF2B5EF4-FFF2-40B4-BE49-F238E27FC236}">
                <a16:creationId xmlns:a16="http://schemas.microsoft.com/office/drawing/2014/main" id="{9BD1EF45-92F1-45FD-B080-808A2C4B6A8B}"/>
              </a:ext>
            </a:extLst>
          </p:cNvPr>
          <p:cNvSpPr/>
          <p:nvPr/>
        </p:nvSpPr>
        <p:spPr>
          <a:xfrm>
            <a:off x="761160" y="687311"/>
            <a:ext cx="7620979" cy="400110"/>
          </a:xfrm>
          <a:prstGeom prst="rect">
            <a:avLst/>
          </a:prstGeom>
        </p:spPr>
        <p:txBody>
          <a:bodyPr wrap="square">
            <a:spAutoFit/>
          </a:bodyPr>
          <a:lstStyle/>
          <a:p>
            <a:pPr algn="ctr"/>
            <a:r>
              <a:rPr lang="ja-JP" altLang="en-US" sz="2000" dirty="0">
                <a:solidFill>
                  <a:srgbClr val="FF0000"/>
                </a:solidFill>
                <a:latin typeface="HaranoAjiMincho-Regular-Identity-H"/>
              </a:rPr>
              <a:t>設計が容易な工業用周波数領域にて駆動する</a:t>
            </a:r>
            <a:r>
              <a:rPr lang="en-US" altLang="ja-JP" sz="2000" dirty="0">
                <a:solidFill>
                  <a:srgbClr val="FF0000"/>
                </a:solidFill>
                <a:latin typeface="LMRoman9-Regular"/>
              </a:rPr>
              <a:t>UWPT </a:t>
            </a:r>
            <a:r>
              <a:rPr lang="ja-JP" altLang="en-US" dirty="0">
                <a:solidFill>
                  <a:srgbClr val="FF0000"/>
                </a:solidFill>
                <a:latin typeface="HaranoAjiMincho-Regular-Identity-H"/>
              </a:rPr>
              <a:t>システムを構築</a:t>
            </a:r>
            <a:endParaRPr lang="ja-JP" altLang="en-US" dirty="0">
              <a:solidFill>
                <a:srgbClr val="FF0000"/>
              </a:solidFill>
            </a:endParaRPr>
          </a:p>
        </p:txBody>
      </p:sp>
      <p:sp>
        <p:nvSpPr>
          <p:cNvPr id="41" name="テキスト ボックス 40">
            <a:extLst>
              <a:ext uri="{FF2B5EF4-FFF2-40B4-BE49-F238E27FC236}">
                <a16:creationId xmlns:a16="http://schemas.microsoft.com/office/drawing/2014/main" id="{7A751D78-253C-F032-8326-1B0BAFA1CAC3}"/>
              </a:ext>
            </a:extLst>
          </p:cNvPr>
          <p:cNvSpPr txBox="1"/>
          <p:nvPr/>
        </p:nvSpPr>
        <p:spPr>
          <a:xfrm>
            <a:off x="6898628" y="6584332"/>
            <a:ext cx="1890261" cy="307777"/>
          </a:xfrm>
          <a:prstGeom prst="rect">
            <a:avLst/>
          </a:prstGeom>
          <a:noFill/>
        </p:spPr>
        <p:txBody>
          <a:bodyPr wrap="none" rtlCol="0">
            <a:spAutoFit/>
          </a:bodyPr>
          <a:lstStyle/>
          <a:p>
            <a:r>
              <a:rPr kumimoji="1" lang="ja-JP" altLang="en-US" sz="1400"/>
              <a:t>＊無断転載・転用禁止</a:t>
            </a:r>
          </a:p>
        </p:txBody>
      </p:sp>
    </p:spTree>
    <p:extLst>
      <p:ext uri="{BB962C8B-B14F-4D97-AF65-F5344CB8AC3E}">
        <p14:creationId xmlns:p14="http://schemas.microsoft.com/office/powerpoint/2010/main" val="238913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6A434A31-7224-42B2-A7BD-A24D275CF8AB}"/>
              </a:ext>
            </a:extLst>
          </p:cNvPr>
          <p:cNvSpPr/>
          <p:nvPr/>
        </p:nvSpPr>
        <p:spPr>
          <a:xfrm>
            <a:off x="8219459" y="2624554"/>
            <a:ext cx="288032" cy="2861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92D5B97F-82A6-4A46-99F8-405A3B9BB5DF}"/>
              </a:ext>
            </a:extLst>
          </p:cNvPr>
          <p:cNvSpPr/>
          <p:nvPr/>
        </p:nvSpPr>
        <p:spPr>
          <a:xfrm>
            <a:off x="8606288" y="938584"/>
            <a:ext cx="288032" cy="286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3BB0B7CE-B9E9-4F08-B317-6F18D591E9DF}"/>
              </a:ext>
            </a:extLst>
          </p:cNvPr>
          <p:cNvSpPr/>
          <p:nvPr/>
        </p:nvSpPr>
        <p:spPr>
          <a:xfrm>
            <a:off x="8825325" y="2000616"/>
            <a:ext cx="288032" cy="286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7974BFDA-8F4E-40F5-B8C8-807E947CEF87}"/>
              </a:ext>
            </a:extLst>
          </p:cNvPr>
          <p:cNvSpPr/>
          <p:nvPr/>
        </p:nvSpPr>
        <p:spPr>
          <a:xfrm>
            <a:off x="8815175" y="1648636"/>
            <a:ext cx="288032" cy="28616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698DC889-39EB-4698-B8F9-9C50475C2A32}"/>
              </a:ext>
            </a:extLst>
          </p:cNvPr>
          <p:cNvSpPr/>
          <p:nvPr/>
        </p:nvSpPr>
        <p:spPr>
          <a:xfrm>
            <a:off x="8219459" y="2282900"/>
            <a:ext cx="288032" cy="28616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31482A0-C601-4297-8E6C-D96587B8594B}"/>
              </a:ext>
            </a:extLst>
          </p:cNvPr>
          <p:cNvSpPr/>
          <p:nvPr/>
        </p:nvSpPr>
        <p:spPr>
          <a:xfrm>
            <a:off x="8604448" y="1284227"/>
            <a:ext cx="288032" cy="2861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a:xfrm>
            <a:off x="7052159" y="6543341"/>
            <a:ext cx="2133600" cy="365125"/>
          </a:xfrm>
        </p:spPr>
        <p:txBody>
          <a:bodyPr/>
          <a:lstStyle/>
          <a:p>
            <a:fld id="{A9CB3D28-73B7-43CD-B8C3-898D800041F4}" type="slidenum">
              <a:rPr kumimoji="1" lang="ja-JP" altLang="en-US" sz="2000" smtClean="0"/>
              <a:pPr/>
              <a:t>5</a:t>
            </a:fld>
            <a:endParaRPr kumimoji="1" lang="ja-JP" altLang="en-US" sz="2000" dirty="0"/>
          </a:p>
        </p:txBody>
      </p:sp>
      <p:sp>
        <p:nvSpPr>
          <p:cNvPr id="10" name="タイトル 1">
            <a:extLst>
              <a:ext uri="{FF2B5EF4-FFF2-40B4-BE49-F238E27FC236}">
                <a16:creationId xmlns:a16="http://schemas.microsoft.com/office/drawing/2014/main" id="{AE9BD85C-258D-4FE6-A714-B32227866CEA}"/>
              </a:ext>
            </a:extLst>
          </p:cNvPr>
          <p:cNvSpPr txBox="1">
            <a:spLocks/>
          </p:cNvSpPr>
          <p:nvPr/>
        </p:nvSpPr>
        <p:spPr>
          <a:xfrm>
            <a:off x="-108520" y="-1"/>
            <a:ext cx="8686800" cy="87271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dirty="0">
              <a:latin typeface="+mj-ea"/>
            </a:endParaRPr>
          </a:p>
        </p:txBody>
      </p:sp>
      <p:sp>
        <p:nvSpPr>
          <p:cNvPr id="2" name="テキスト ボックス 1">
            <a:extLst>
              <a:ext uri="{FF2B5EF4-FFF2-40B4-BE49-F238E27FC236}">
                <a16:creationId xmlns:a16="http://schemas.microsoft.com/office/drawing/2014/main" id="{88F94514-1BC5-417C-9569-81BA7C14CDBE}"/>
              </a:ext>
            </a:extLst>
          </p:cNvPr>
          <p:cNvSpPr txBox="1"/>
          <p:nvPr/>
        </p:nvSpPr>
        <p:spPr>
          <a:xfrm>
            <a:off x="2988385" y="74249"/>
            <a:ext cx="2492990" cy="646331"/>
          </a:xfrm>
          <a:prstGeom prst="rect">
            <a:avLst/>
          </a:prstGeom>
          <a:noFill/>
        </p:spPr>
        <p:txBody>
          <a:bodyPr wrap="none" rtlCol="0">
            <a:spAutoFit/>
          </a:bodyPr>
          <a:lstStyle/>
          <a:p>
            <a:r>
              <a:rPr kumimoji="1" lang="ja-JP" altLang="en-US" sz="3600" dirty="0"/>
              <a:t>試作器仕様</a:t>
            </a:r>
          </a:p>
        </p:txBody>
      </p:sp>
      <p:graphicFrame>
        <p:nvGraphicFramePr>
          <p:cNvPr id="9" name="表 8">
            <a:extLst>
              <a:ext uri="{FF2B5EF4-FFF2-40B4-BE49-F238E27FC236}">
                <a16:creationId xmlns:a16="http://schemas.microsoft.com/office/drawing/2014/main" id="{E2AFB1CA-2CCE-4781-AB48-C0AC5187DC12}"/>
              </a:ext>
            </a:extLst>
          </p:cNvPr>
          <p:cNvGraphicFramePr>
            <a:graphicFrameLocks noGrp="1"/>
          </p:cNvGraphicFramePr>
          <p:nvPr>
            <p:extLst>
              <p:ext uri="{D42A27DB-BD31-4B8C-83A1-F6EECF244321}">
                <p14:modId xmlns:p14="http://schemas.microsoft.com/office/powerpoint/2010/main" val="3106575466"/>
              </p:ext>
            </p:extLst>
          </p:nvPr>
        </p:nvGraphicFramePr>
        <p:xfrm>
          <a:off x="5068486" y="3381765"/>
          <a:ext cx="3679978" cy="3143579"/>
        </p:xfrm>
        <a:graphic>
          <a:graphicData uri="http://schemas.openxmlformats.org/drawingml/2006/table">
            <a:tbl>
              <a:tblPr firstRow="1" bandRow="1">
                <a:tableStyleId>{5C22544A-7EE6-4342-B048-85BDC9FD1C3A}</a:tableStyleId>
              </a:tblPr>
              <a:tblGrid>
                <a:gridCol w="1736151">
                  <a:extLst>
                    <a:ext uri="{9D8B030D-6E8A-4147-A177-3AD203B41FA5}">
                      <a16:colId xmlns:a16="http://schemas.microsoft.com/office/drawing/2014/main" val="20000"/>
                    </a:ext>
                  </a:extLst>
                </a:gridCol>
                <a:gridCol w="791699">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tblGrid>
              <a:tr h="293637">
                <a:tc>
                  <a:txBody>
                    <a:bodyPr/>
                    <a:lstStyle/>
                    <a:p>
                      <a:pPr algn="ctr"/>
                      <a:r>
                        <a:rPr kumimoji="1" lang="en-US" altLang="ja-JP" sz="1200" dirty="0">
                          <a:solidFill>
                            <a:schemeClr val="tx1"/>
                          </a:solidFill>
                          <a:latin typeface="Times New Roman" panose="02020603050405020304" pitchFamily="18" charset="0"/>
                          <a:cs typeface="Times New Roman" panose="02020603050405020304" pitchFamily="18" charset="0"/>
                        </a:rPr>
                        <a:t>Item</a:t>
                      </a:r>
                      <a:r>
                        <a:rPr kumimoji="1" lang="en-US" altLang="ja-JP" sz="1200" dirty="0">
                          <a:latin typeface="Times New Roman" panose="02020603050405020304" pitchFamily="18" charset="0"/>
                          <a:cs typeface="Times New Roman" panose="02020603050405020304" pitchFamily="18" charset="0"/>
                        </a:rPr>
                        <a:t> </a:t>
                      </a:r>
                      <a:endParaRPr kumimoji="1" lang="ja-JP" altLang="en-US" sz="1200"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kumimoji="1" lang="en-US" altLang="ja-JP" sz="1200" dirty="0">
                          <a:solidFill>
                            <a:schemeClr val="tx1"/>
                          </a:solidFill>
                          <a:latin typeface="Times New Roman" panose="02020603050405020304" pitchFamily="18" charset="0"/>
                          <a:cs typeface="Times New Roman" panose="02020603050405020304" pitchFamily="18" charset="0"/>
                        </a:rPr>
                        <a:t>Symbol</a:t>
                      </a:r>
                      <a:endParaRPr kumimoji="1" lang="ja-JP" altLang="en-US" sz="12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kumimoji="1" lang="en-US" altLang="ja-JP" sz="1200" dirty="0">
                          <a:solidFill>
                            <a:schemeClr val="tx1"/>
                          </a:solidFill>
                          <a:latin typeface="Times New Roman" panose="02020603050405020304" pitchFamily="18" charset="0"/>
                          <a:cs typeface="Times New Roman" panose="02020603050405020304" pitchFamily="18" charset="0"/>
                        </a:rPr>
                        <a:t>Value[Unit]</a:t>
                      </a:r>
                    </a:p>
                  </a:txBody>
                  <a:tcPr>
                    <a:solidFill>
                      <a:schemeClr val="accent6">
                        <a:lumMod val="20000"/>
                        <a:lumOff val="80000"/>
                      </a:schemeClr>
                    </a:solidFill>
                  </a:tcPr>
                </a:tc>
                <a:extLst>
                  <a:ext uri="{0D108BD9-81ED-4DB2-BD59-A6C34878D82A}">
                    <a16:rowId xmlns:a16="http://schemas.microsoft.com/office/drawing/2014/main" val="10000"/>
                  </a:ext>
                </a:extLst>
              </a:tr>
              <a:tr h="2843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Times New Roman" panose="02020603050405020304" pitchFamily="18" charset="0"/>
                          <a:cs typeface="Times New Roman" panose="02020603050405020304" pitchFamily="18" charset="0"/>
                        </a:rPr>
                        <a:t>Input voltage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i="1" dirty="0">
                          <a:latin typeface="Times New Roman" panose="02020603050405020304" pitchFamily="18" charset="0"/>
                          <a:cs typeface="Times New Roman" panose="02020603050405020304" pitchFamily="18" charset="0"/>
                        </a:rPr>
                        <a:t>V</a:t>
                      </a:r>
                      <a:r>
                        <a:rPr kumimoji="1" lang="en-US" altLang="ja-JP" sz="1200" i="0" baseline="-25000" dirty="0">
                          <a:latin typeface="Times New Roman" panose="02020603050405020304" pitchFamily="18" charset="0"/>
                          <a:cs typeface="Times New Roman" panose="02020603050405020304" pitchFamily="18" charset="0"/>
                        </a:rPr>
                        <a:t>in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30 [V]</a:t>
                      </a:r>
                      <a:endParaRPr kumimoji="1" lang="ja-JP" alt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33945">
                <a:tc>
                  <a:txBody>
                    <a:bodyPr/>
                    <a:lstStyle/>
                    <a:p>
                      <a:pPr algn="ctr" rtl="0" fontAlgn="ct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Operating frequency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lang="en-US" altLang="ja-JP" sz="1200" i="1" u="none" strike="noStrike" baseline="0" dirty="0">
                          <a:effectLst/>
                          <a:latin typeface="Times New Roman" panose="02020603050405020304" pitchFamily="18" charset="0"/>
                          <a:cs typeface="Times New Roman" panose="02020603050405020304" pitchFamily="18" charset="0"/>
                        </a:rPr>
                        <a:t>f</a:t>
                      </a:r>
                      <a:r>
                        <a:rPr lang="en-US" altLang="ja-JP" sz="1200" i="0" u="none" strike="noStrike" baseline="-25000" dirty="0">
                          <a:effectLst/>
                          <a:latin typeface="Times New Roman" panose="02020603050405020304" pitchFamily="18" charset="0"/>
                          <a:cs typeface="Times New Roman" panose="02020603050405020304" pitchFamily="18" charset="0"/>
                        </a:rPr>
                        <a:t>s</a:t>
                      </a:r>
                      <a:endParaRPr lang="en-US" altLang="ja-JP" sz="12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39</a:t>
                      </a:r>
                      <a:r>
                        <a:rPr kumimoji="1" lang="en-US" altLang="ja-JP" sz="1200" b="0" i="1"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3   [kHz]</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extLst>
                  <a:ext uri="{0D108BD9-81ED-4DB2-BD59-A6C34878D82A}">
                    <a16:rowId xmlns:a16="http://schemas.microsoft.com/office/drawing/2014/main" val="10010"/>
                  </a:ext>
                </a:extLst>
              </a:tr>
              <a:tr h="257880">
                <a:tc>
                  <a:txBody>
                    <a:bodyPr/>
                    <a:lstStyle/>
                    <a:p>
                      <a:pPr algn="ctr" rtl="0" fontAlgn="ct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Load resistor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lang="en-US" sz="1200" i="1" u="none" strike="noStrike" baseline="0" dirty="0">
                          <a:effectLst/>
                          <a:latin typeface="Times New Roman" panose="02020603050405020304" pitchFamily="18" charset="0"/>
                          <a:cs typeface="Times New Roman" panose="02020603050405020304" pitchFamily="18" charset="0"/>
                        </a:rPr>
                        <a:t>R</a:t>
                      </a:r>
                      <a:r>
                        <a:rPr lang="en-US" sz="1200" i="0" u="none" strike="noStrike" baseline="-25000" dirty="0">
                          <a:effectLst/>
                          <a:latin typeface="Times New Roman" panose="02020603050405020304" pitchFamily="18" charset="0"/>
                          <a:cs typeface="Times New Roman" panose="02020603050405020304" pitchFamily="18" charset="0"/>
                        </a:rPr>
                        <a:t>o</a:t>
                      </a:r>
                      <a:endParaRPr lang="en-US" sz="12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kumimoji="1" lang="el-GR"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200 [Ω]</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extLst>
                  <a:ext uri="{0D108BD9-81ED-4DB2-BD59-A6C34878D82A}">
                    <a16:rowId xmlns:a16="http://schemas.microsoft.com/office/drawing/2014/main" val="10011"/>
                  </a:ext>
                </a:extLst>
              </a:tr>
              <a:tr h="257880">
                <a:tc>
                  <a:txBody>
                    <a:bodyPr/>
                    <a:lstStyle/>
                    <a:p>
                      <a:pPr algn="ctr"/>
                      <a:r>
                        <a:rPr kumimoji="1" lang="en-US" altLang="ja-JP" sz="1200" dirty="0">
                          <a:latin typeface="Times New Roman" panose="02020603050405020304" pitchFamily="18" charset="0"/>
                          <a:cs typeface="Times New Roman" panose="02020603050405020304" pitchFamily="18" charset="0"/>
                        </a:rPr>
                        <a:t>Dead time interval</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200" i="1" dirty="0">
                          <a:latin typeface="Times New Roman" panose="02020603050405020304" pitchFamily="18" charset="0"/>
                          <a:cs typeface="Times New Roman" panose="02020603050405020304" pitchFamily="18" charset="0"/>
                        </a:rPr>
                        <a:t>T</a:t>
                      </a:r>
                      <a:r>
                        <a:rPr kumimoji="1" lang="en-US" altLang="ja-JP" sz="1200" i="0" baseline="-25000" dirty="0">
                          <a:latin typeface="Times New Roman" panose="02020603050405020304" pitchFamily="18" charset="0"/>
                          <a:cs typeface="Times New Roman" panose="02020603050405020304" pitchFamily="18" charset="0"/>
                        </a:rPr>
                        <a:t>d</a:t>
                      </a:r>
                      <a:endParaRPr kumimoji="1" lang="ja-JP" altLang="en-US" sz="1200" i="0" baseline="-25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200" dirty="0">
                          <a:latin typeface="Times New Roman" panose="02020603050405020304" pitchFamily="18" charset="0"/>
                          <a:cs typeface="Times New Roman" panose="02020603050405020304" pitchFamily="18" charset="0"/>
                        </a:rPr>
                        <a:t>500[ns]</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2"/>
                  </a:ext>
                </a:extLst>
              </a:tr>
              <a:tr h="333945">
                <a:tc>
                  <a:txBody>
                    <a:bodyPr/>
                    <a:lstStyle/>
                    <a:p>
                      <a:pPr algn="ctr" rtl="0" fontAlgn="ct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Series resonant inductor</a:t>
                      </a:r>
                      <a:endParaRPr lang="en-US" altLang="ja-JP"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lang="en-US" sz="1200" i="1" u="none" strike="noStrike" baseline="0" dirty="0">
                          <a:effectLst/>
                          <a:latin typeface="Times New Roman" panose="02020603050405020304" pitchFamily="18" charset="0"/>
                          <a:cs typeface="Times New Roman" panose="02020603050405020304" pitchFamily="18" charset="0"/>
                        </a:rPr>
                        <a:t>L</a:t>
                      </a:r>
                      <a:r>
                        <a:rPr lang="en-US" sz="1200" u="none" strike="noStrike" baseline="-25000" dirty="0">
                          <a:effectLst/>
                          <a:latin typeface="Times New Roman" panose="02020603050405020304" pitchFamily="18" charset="0"/>
                          <a:cs typeface="Times New Roman" panose="02020603050405020304" pitchFamily="18" charset="0"/>
                        </a:rPr>
                        <a:t>s</a:t>
                      </a:r>
                      <a:endParaRPr lang="en-US" sz="12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kumimoji="1" lang="el-GR"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57</a:t>
                      </a: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0</a:t>
                      </a:r>
                      <a:r>
                        <a:rPr kumimoji="1" lang="el-GR"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kumimoji="1" lang="el-GR" altLang="ja-JP" sz="1200" b="0" i="1" u="none" strike="noStrike" kern="1200" baseline="0" dirty="0">
                          <a:solidFill>
                            <a:schemeClr val="dk1"/>
                          </a:solidFill>
                          <a:latin typeface="Times New Roman" panose="02020603050405020304" pitchFamily="18" charset="0"/>
                          <a:ea typeface="+mn-ea"/>
                          <a:cs typeface="Times New Roman" panose="02020603050405020304" pitchFamily="18" charset="0"/>
                        </a:rPr>
                        <a:t>μ</a:t>
                      </a: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extLst>
                  <a:ext uri="{0D108BD9-81ED-4DB2-BD59-A6C34878D82A}">
                    <a16:rowId xmlns:a16="http://schemas.microsoft.com/office/drawing/2014/main" val="10013"/>
                  </a:ext>
                </a:extLst>
              </a:tr>
              <a:tr h="333945">
                <a:tc>
                  <a:txBody>
                    <a:bodyPr/>
                    <a:lstStyle/>
                    <a:p>
                      <a:pPr algn="ctr" rtl="0" fontAlgn="ct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Series resonant capacitor</a:t>
                      </a:r>
                      <a:endParaRPr lang="en-US" altLang="ja-JP"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lang="en-US" sz="1200" i="1" u="none" strike="noStrike" baseline="0" dirty="0">
                          <a:effectLst/>
                          <a:latin typeface="Times New Roman" panose="02020603050405020304" pitchFamily="18" charset="0"/>
                          <a:cs typeface="Times New Roman" panose="02020603050405020304" pitchFamily="18" charset="0"/>
                        </a:rPr>
                        <a:t>C</a:t>
                      </a:r>
                      <a:r>
                        <a:rPr lang="en-US" sz="1200" i="0" u="none" strike="noStrike" baseline="-25000" dirty="0">
                          <a:effectLst/>
                          <a:latin typeface="Times New Roman" panose="02020603050405020304" pitchFamily="18" charset="0"/>
                          <a:cs typeface="Times New Roman" panose="02020603050405020304" pitchFamily="18" charset="0"/>
                        </a:rPr>
                        <a:t>s</a:t>
                      </a:r>
                      <a:endParaRPr lang="en-US" sz="12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33 [</a:t>
                      </a:r>
                      <a:r>
                        <a:rPr kumimoji="1" lang="en-US" altLang="ja-JP" sz="12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nF</a:t>
                      </a: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extLst>
                  <a:ext uri="{0D108BD9-81ED-4DB2-BD59-A6C34878D82A}">
                    <a16:rowId xmlns:a16="http://schemas.microsoft.com/office/drawing/2014/main" val="10016"/>
                  </a:ext>
                </a:extLst>
              </a:tr>
              <a:tr h="257880">
                <a:tc>
                  <a:txBody>
                    <a:bodyPr/>
                    <a:lstStyle/>
                    <a:p>
                      <a:pPr algn="ctr"/>
                      <a:r>
                        <a:rPr lang="en-US" altLang="ja-JP" sz="1200" dirty="0">
                          <a:latin typeface="Times New Roman" panose="02020603050405020304" pitchFamily="18" charset="0"/>
                          <a:cs typeface="Times New Roman" panose="02020603050405020304" pitchFamily="18" charset="0"/>
                        </a:rPr>
                        <a:t>Quality factor</a:t>
                      </a:r>
                      <a:endParaRPr lang="ja-JP" altLang="en-US" sz="1200" dirty="0">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a:r>
                        <a:rPr lang="en-US" altLang="ja-JP" sz="1200" dirty="0">
                          <a:latin typeface="Times New Roman" panose="02020603050405020304" pitchFamily="18" charset="0"/>
                          <a:cs typeface="Times New Roman" panose="02020603050405020304" pitchFamily="18" charset="0"/>
                        </a:rPr>
                        <a:t>Q</a:t>
                      </a:r>
                      <a:endParaRPr lang="ja-JP" altLang="en-US" sz="1200" dirty="0">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a:r>
                        <a:rPr lang="en-US" altLang="ja-JP" sz="1200" dirty="0">
                          <a:latin typeface="Times New Roman" panose="02020603050405020304" pitchFamily="18" charset="0"/>
                          <a:cs typeface="Times New Roman" panose="02020603050405020304" pitchFamily="18" charset="0"/>
                        </a:rPr>
                        <a:t>5</a:t>
                      </a:r>
                    </a:p>
                  </a:txBody>
                  <a:tcPr marL="7230" marR="7230" marT="7230" marB="0" anchor="ctr"/>
                </a:tc>
                <a:extLst>
                  <a:ext uri="{0D108BD9-81ED-4DB2-BD59-A6C34878D82A}">
                    <a16:rowId xmlns:a16="http://schemas.microsoft.com/office/drawing/2014/main" val="10017"/>
                  </a:ext>
                </a:extLst>
              </a:tr>
              <a:tr h="257880">
                <a:tc>
                  <a:txBody>
                    <a:bodyPr/>
                    <a:lstStyle/>
                    <a:p>
                      <a:pPr algn="ctr" rtl="0" fontAlgn="ct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Windings turns ratio of M.T.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i="1" u="none" strike="noStrike" baseline="0" dirty="0">
                          <a:effectLst/>
                          <a:latin typeface="Times New Roman" panose="02020603050405020304" pitchFamily="18" charset="0"/>
                          <a:cs typeface="Times New Roman" panose="02020603050405020304" pitchFamily="18" charset="0"/>
                        </a:rPr>
                        <a:t>w</a:t>
                      </a:r>
                      <a:r>
                        <a:rPr lang="en-US" altLang="ja-JP" sz="1200" i="0" u="none" strike="noStrike" baseline="-25000" dirty="0">
                          <a:effectLst/>
                          <a:latin typeface="Times New Roman" panose="02020603050405020304" pitchFamily="18" charset="0"/>
                          <a:cs typeface="Times New Roman" panose="02020603050405020304" pitchFamily="18" charset="0"/>
                        </a:rPr>
                        <a:t>1</a:t>
                      </a:r>
                      <a:r>
                        <a:rPr lang="en-US" altLang="ja-JP" sz="1200" i="1" u="none" strike="noStrike" baseline="0" dirty="0">
                          <a:effectLst/>
                          <a:latin typeface="Times New Roman" panose="02020603050405020304" pitchFamily="18" charset="0"/>
                          <a:cs typeface="Times New Roman" panose="02020603050405020304" pitchFamily="18" charset="0"/>
                        </a:rPr>
                        <a:t>/w</a:t>
                      </a:r>
                      <a:r>
                        <a:rPr lang="en-US" altLang="ja-JP" sz="1200" i="0" u="none" strike="noStrike" baseline="-25000" dirty="0">
                          <a:effectLst/>
                          <a:latin typeface="Times New Roman" panose="02020603050405020304" pitchFamily="18" charset="0"/>
                          <a:cs typeface="Times New Roman" panose="02020603050405020304" pitchFamily="18" charset="0"/>
                        </a:rPr>
                        <a:t>2</a:t>
                      </a:r>
                      <a:endParaRPr lang="en-US" altLang="ja-JP" sz="12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5/14</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extLst>
                  <a:ext uri="{0D108BD9-81ED-4DB2-BD59-A6C34878D82A}">
                    <a16:rowId xmlns:a16="http://schemas.microsoft.com/office/drawing/2014/main" val="3597209412"/>
                  </a:ext>
                </a:extLst>
              </a:tr>
              <a:tr h="257880">
                <a:tc>
                  <a:txBody>
                    <a:bodyPr/>
                    <a:lstStyle/>
                    <a:p>
                      <a:pPr algn="ctr" rtl="0" fontAlgn="ctr"/>
                      <a:r>
                        <a:rPr lang="en-US" sz="1200" u="none" strike="noStrike" dirty="0">
                          <a:effectLst/>
                          <a:latin typeface="Times New Roman" panose="02020603050405020304" pitchFamily="18" charset="0"/>
                          <a:cs typeface="Times New Roman" panose="02020603050405020304" pitchFamily="18" charset="0"/>
                        </a:rPr>
                        <a:t> </a:t>
                      </a: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Magnetizing inductance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lang="en-US" altLang="ja-JP" sz="1200" i="1" u="none" strike="noStrike" baseline="0" dirty="0">
                          <a:effectLst/>
                          <a:latin typeface="Times New Roman" panose="02020603050405020304" pitchFamily="18" charset="0"/>
                          <a:cs typeface="Times New Roman" panose="02020603050405020304" pitchFamily="18" charset="0"/>
                        </a:rPr>
                        <a:t>L</a:t>
                      </a:r>
                      <a:r>
                        <a:rPr lang="en-US" altLang="ja-JP" sz="1200" i="0" u="none" strike="noStrike" baseline="-25000" dirty="0">
                          <a:effectLst/>
                          <a:latin typeface="Times New Roman" panose="02020603050405020304" pitchFamily="18" charset="0"/>
                          <a:cs typeface="Times New Roman" panose="02020603050405020304" pitchFamily="18" charset="0"/>
                        </a:rPr>
                        <a:t>m</a:t>
                      </a:r>
                      <a:endParaRPr lang="en-US" altLang="ja-JP" sz="12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kumimoji="1" lang="el-GR"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570 [</a:t>
                      </a:r>
                      <a:r>
                        <a:rPr kumimoji="1" lang="el-GR" altLang="ja-JP" sz="1200" b="0" i="1" u="none" strike="noStrike" kern="1200" baseline="0" dirty="0">
                          <a:solidFill>
                            <a:schemeClr val="dk1"/>
                          </a:solidFill>
                          <a:latin typeface="Times New Roman" panose="02020603050405020304" pitchFamily="18" charset="0"/>
                          <a:ea typeface="+mn-ea"/>
                          <a:cs typeface="Times New Roman" panose="02020603050405020304" pitchFamily="18" charset="0"/>
                        </a:rPr>
                        <a:t>μ</a:t>
                      </a: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a:t>
                      </a:r>
                      <a:endParaRPr lang="en-US" sz="1200" u="none" strike="noStrike" dirty="0">
                        <a:effectLst/>
                        <a:latin typeface="Times New Roman" panose="02020603050405020304" pitchFamily="18" charset="0"/>
                        <a:cs typeface="Times New Roman" panose="02020603050405020304" pitchFamily="18" charset="0"/>
                      </a:endParaRPr>
                    </a:p>
                  </a:txBody>
                  <a:tcPr marL="7230" marR="7230" marT="7230" marB="0" anchor="ctr"/>
                </a:tc>
                <a:extLst>
                  <a:ext uri="{0D108BD9-81ED-4DB2-BD59-A6C34878D82A}">
                    <a16:rowId xmlns:a16="http://schemas.microsoft.com/office/drawing/2014/main" val="1434957220"/>
                  </a:ext>
                </a:extLst>
              </a:tr>
              <a:tr h="257880">
                <a:tc>
                  <a:txBody>
                    <a:bodyPr/>
                    <a:lstStyle/>
                    <a:p>
                      <a:pPr algn="ctr" rtl="0" fontAlgn="ct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Leakage inductance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lang="en-US" altLang="ja-JP" sz="1200" i="1" u="none" strike="noStrike" baseline="0" dirty="0" err="1">
                          <a:effectLst/>
                          <a:latin typeface="Times New Roman" panose="02020603050405020304" pitchFamily="18" charset="0"/>
                          <a:cs typeface="Times New Roman" panose="02020603050405020304" pitchFamily="18" charset="0"/>
                        </a:rPr>
                        <a:t>L</a:t>
                      </a:r>
                      <a:r>
                        <a:rPr lang="en-US" altLang="ja-JP" sz="1200" i="0" u="none" strike="noStrike" baseline="-25000" dirty="0" err="1">
                          <a:effectLst/>
                          <a:latin typeface="Times New Roman" panose="02020603050405020304" pitchFamily="18" charset="0"/>
                          <a:cs typeface="Times New Roman" panose="02020603050405020304" pitchFamily="18" charset="0"/>
                        </a:rPr>
                        <a:t>r</a:t>
                      </a:r>
                      <a:endParaRPr lang="en-US" altLang="ja-JP" sz="12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7230" marR="7230" marT="7230" marB="0" anchor="ctr"/>
                </a:tc>
                <a:tc>
                  <a:txBody>
                    <a:bodyPr/>
                    <a:lstStyle/>
                    <a:p>
                      <a:pPr algn="ctr" rtl="0" fontAlgn="ctr"/>
                      <a:r>
                        <a:rPr kumimoji="1" lang="el-GR"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11 [</a:t>
                      </a:r>
                      <a:r>
                        <a:rPr kumimoji="1" lang="el-GR" altLang="ja-JP" sz="1200" b="0" i="1" u="none" strike="noStrike" kern="1200" baseline="0" dirty="0">
                          <a:solidFill>
                            <a:schemeClr val="dk1"/>
                          </a:solidFill>
                          <a:latin typeface="Times New Roman" panose="02020603050405020304" pitchFamily="18" charset="0"/>
                          <a:ea typeface="+mn-ea"/>
                          <a:cs typeface="Times New Roman" panose="02020603050405020304" pitchFamily="18" charset="0"/>
                        </a:rPr>
                        <a:t>μ</a:t>
                      </a:r>
                      <a:r>
                        <a:rPr kumimoji="1" lang="en-US" altLang="ja-JP"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a:t>
                      </a:r>
                      <a:endParaRPr lang="en-US" sz="1200" u="none" strike="noStrike" dirty="0">
                        <a:effectLst/>
                        <a:latin typeface="Times New Roman" panose="02020603050405020304" pitchFamily="18" charset="0"/>
                        <a:cs typeface="Times New Roman" panose="02020603050405020304" pitchFamily="18" charset="0"/>
                      </a:endParaRPr>
                    </a:p>
                  </a:txBody>
                  <a:tcPr marL="7230" marR="7230" marT="7230" marB="0" anchor="ctr"/>
                </a:tc>
                <a:extLst>
                  <a:ext uri="{0D108BD9-81ED-4DB2-BD59-A6C34878D82A}">
                    <a16:rowId xmlns:a16="http://schemas.microsoft.com/office/drawing/2014/main" val="192134711"/>
                  </a:ext>
                </a:extLst>
              </a:tr>
            </a:tbl>
          </a:graphicData>
        </a:graphic>
      </p:graphicFrame>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D9402ED-A22A-4624-8D6C-89C09A08F458}"/>
                  </a:ext>
                </a:extLst>
              </p:cNvPr>
              <p:cNvSpPr txBox="1"/>
              <p:nvPr/>
            </p:nvSpPr>
            <p:spPr>
              <a:xfrm>
                <a:off x="6275764" y="979733"/>
                <a:ext cx="2683427" cy="565989"/>
              </a:xfrm>
              <a:prstGeom prst="rect">
                <a:avLst/>
              </a:prstGeom>
              <a:noFill/>
            </p:spPr>
            <p:txBody>
              <a:bodyPr wrap="none" rtlCol="0">
                <a:spAutoFit/>
              </a:bodyPr>
              <a:lstStyle/>
              <a:p>
                <a:r>
                  <a:rPr kumimoji="1" lang="ja-JP" altLang="en-US" sz="2000" b="0" dirty="0"/>
                  <a:t>インバータ効率</a:t>
                </a:r>
                <a:r>
                  <a:rPr kumimoji="1" lang="en-US" altLang="ja-JP" sz="2000" b="0" dirty="0"/>
                  <a:t>:</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𝜂</m:t>
                        </m:r>
                      </m:e>
                      <m:sub>
                        <m:r>
                          <a:rPr kumimoji="1" lang="en-US" altLang="ja-JP" sz="2000" b="0" i="1" smtClean="0">
                            <a:latin typeface="Cambria Math"/>
                          </a:rPr>
                          <m:t>1</m:t>
                        </m:r>
                      </m:sub>
                    </m:sSub>
                    <m:r>
                      <a:rPr kumimoji="1" lang="en-US" altLang="ja-JP" sz="2000" b="0" i="1" smtClean="0">
                        <a:latin typeface="Cambria Math"/>
                      </a:rPr>
                      <m:t>=</m:t>
                    </m:r>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2</m:t>
                            </m:r>
                          </m:sub>
                        </m:sSub>
                      </m:num>
                      <m:den>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1</m:t>
                            </m:r>
                          </m:sub>
                        </m:sSub>
                      </m:den>
                    </m:f>
                  </m:oMath>
                </a14:m>
                <a:endParaRPr kumimoji="1" lang="en-US" altLang="ja-JP" sz="2000" b="0" dirty="0"/>
              </a:p>
            </p:txBody>
          </p:sp>
        </mc:Choice>
        <mc:Fallback xmlns="">
          <p:sp>
            <p:nvSpPr>
              <p:cNvPr id="12" name="テキスト ボックス 11">
                <a:extLst>
                  <a:ext uri="{FF2B5EF4-FFF2-40B4-BE49-F238E27FC236}">
                    <a16:creationId xmlns:a16="http://schemas.microsoft.com/office/drawing/2014/main" id="{8D9402ED-A22A-4624-8D6C-89C09A08F458}"/>
                  </a:ext>
                </a:extLst>
              </p:cNvPr>
              <p:cNvSpPr txBox="1">
                <a:spLocks noRot="1" noChangeAspect="1" noMove="1" noResize="1" noEditPoints="1" noAdjustHandles="1" noChangeArrowheads="1" noChangeShapeType="1" noTextEdit="1"/>
              </p:cNvSpPr>
              <p:nvPr/>
            </p:nvSpPr>
            <p:spPr>
              <a:xfrm>
                <a:off x="6275764" y="979733"/>
                <a:ext cx="2683427" cy="565989"/>
              </a:xfrm>
              <a:prstGeom prst="rect">
                <a:avLst/>
              </a:prstGeom>
              <a:blipFill>
                <a:blip r:embed="rId3"/>
                <a:stretch>
                  <a:fillRect l="-2268" b="-1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4A0C19F-BD4E-4E70-927E-8F40B8D3E9D4}"/>
                  </a:ext>
                </a:extLst>
              </p:cNvPr>
              <p:cNvSpPr txBox="1"/>
              <p:nvPr/>
            </p:nvSpPr>
            <p:spPr>
              <a:xfrm>
                <a:off x="6049195" y="1679647"/>
                <a:ext cx="3136564" cy="565989"/>
              </a:xfrm>
              <a:prstGeom prst="rect">
                <a:avLst/>
              </a:prstGeom>
              <a:noFill/>
            </p:spPr>
            <p:txBody>
              <a:bodyPr wrap="none" rtlCol="0">
                <a:spAutoFit/>
              </a:bodyPr>
              <a:lstStyle/>
              <a:p>
                <a:r>
                  <a:rPr kumimoji="1" lang="en-US" altLang="ja-JP" sz="2000" b="0" dirty="0"/>
                  <a:t>PT</a:t>
                </a:r>
                <a:r>
                  <a:rPr kumimoji="1" lang="ja-JP" altLang="en-US" sz="2000" b="0" dirty="0"/>
                  <a:t>間</a:t>
                </a:r>
                <a14:m>
                  <m:oMath xmlns:m="http://schemas.openxmlformats.org/officeDocument/2006/math">
                    <m:r>
                      <a:rPr lang="ja-JP" altLang="en-US" sz="2000" i="1">
                        <a:latin typeface="Cambria Math" panose="02040503050406030204" pitchFamily="18" charset="0"/>
                      </a:rPr>
                      <m:t>電力</m:t>
                    </m:r>
                    <m:r>
                      <a:rPr lang="ja-JP" altLang="en-US" sz="2000" i="1" smtClean="0">
                        <a:latin typeface="Cambria Math" panose="02040503050406030204" pitchFamily="18" charset="0"/>
                      </a:rPr>
                      <m:t>伝送効率</m:t>
                    </m:r>
                    <m:r>
                      <a:rPr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𝜂</m:t>
                        </m:r>
                      </m:e>
                      <m:sub>
                        <m:r>
                          <a:rPr kumimoji="1" lang="en-US" altLang="ja-JP" sz="2000" b="0" i="1" smtClean="0">
                            <a:latin typeface="Cambria Math"/>
                          </a:rPr>
                          <m:t>2</m:t>
                        </m:r>
                      </m:sub>
                    </m:sSub>
                    <m:r>
                      <a:rPr kumimoji="1" lang="en-US" altLang="ja-JP" sz="2000" b="0" i="1" smtClean="0">
                        <a:latin typeface="Cambria Math"/>
                      </a:rPr>
                      <m:t>=</m:t>
                    </m:r>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3</m:t>
                            </m:r>
                          </m:sub>
                        </m:sSub>
                      </m:num>
                      <m:den>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2</m:t>
                            </m:r>
                          </m:sub>
                        </m:sSub>
                      </m:den>
                    </m:f>
                  </m:oMath>
                </a14:m>
                <a:endParaRPr kumimoji="1" lang="en-US" altLang="ja-JP" sz="2000" b="0" dirty="0"/>
              </a:p>
            </p:txBody>
          </p:sp>
        </mc:Choice>
        <mc:Fallback xmlns="">
          <p:sp>
            <p:nvSpPr>
              <p:cNvPr id="13" name="テキスト ボックス 12">
                <a:extLst>
                  <a:ext uri="{FF2B5EF4-FFF2-40B4-BE49-F238E27FC236}">
                    <a16:creationId xmlns:a16="http://schemas.microsoft.com/office/drawing/2014/main" id="{54A0C19F-BD4E-4E70-927E-8F40B8D3E9D4}"/>
                  </a:ext>
                </a:extLst>
              </p:cNvPr>
              <p:cNvSpPr txBox="1">
                <a:spLocks noRot="1" noChangeAspect="1" noMove="1" noResize="1" noEditPoints="1" noAdjustHandles="1" noChangeArrowheads="1" noChangeShapeType="1" noTextEdit="1"/>
              </p:cNvSpPr>
              <p:nvPr/>
            </p:nvSpPr>
            <p:spPr>
              <a:xfrm>
                <a:off x="6049195" y="1679647"/>
                <a:ext cx="3136564" cy="565989"/>
              </a:xfrm>
              <a:prstGeom prst="rect">
                <a:avLst/>
              </a:prstGeom>
              <a:blipFill>
                <a:blip r:embed="rId4"/>
                <a:stretch>
                  <a:fillRect l="-1942" b="-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3D63B4C-3D9F-4F1F-ADE0-2D71901CD367}"/>
                  </a:ext>
                </a:extLst>
              </p:cNvPr>
              <p:cNvSpPr txBox="1"/>
              <p:nvPr/>
            </p:nvSpPr>
            <p:spPr>
              <a:xfrm>
                <a:off x="6509252" y="2322597"/>
                <a:ext cx="2069028" cy="565989"/>
              </a:xfrm>
              <a:prstGeom prst="rect">
                <a:avLst/>
              </a:prstGeom>
              <a:noFill/>
            </p:spPr>
            <p:txBody>
              <a:bodyPr wrap="none" rtlCol="0">
                <a:spAutoFit/>
              </a:bodyPr>
              <a:lstStyle/>
              <a:p>
                <a:r>
                  <a:rPr kumimoji="1" lang="ja-JP" altLang="en-US" sz="2000" b="0" dirty="0"/>
                  <a:t>総合効率</a:t>
                </a:r>
                <a:r>
                  <a:rPr kumimoji="1" lang="en-US" altLang="ja-JP" sz="2000" b="0" dirty="0"/>
                  <a:t>:</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𝜂</m:t>
                        </m:r>
                      </m:e>
                      <m:sub>
                        <m:r>
                          <a:rPr kumimoji="1" lang="en-US" altLang="ja-JP" sz="2000" b="0" i="1" smtClean="0">
                            <a:latin typeface="Cambria Math"/>
                          </a:rPr>
                          <m:t>3</m:t>
                        </m:r>
                      </m:sub>
                    </m:sSub>
                    <m:r>
                      <a:rPr kumimoji="1" lang="en-US" altLang="ja-JP" sz="2000" b="0" i="1" smtClean="0">
                        <a:latin typeface="Cambria Math"/>
                      </a:rPr>
                      <m:t>=</m:t>
                    </m:r>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3</m:t>
                            </m:r>
                          </m:sub>
                        </m:sSub>
                      </m:num>
                      <m:den>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1</m:t>
                            </m:r>
                          </m:sub>
                        </m:sSub>
                      </m:den>
                    </m:f>
                  </m:oMath>
                </a14:m>
                <a:endParaRPr kumimoji="1" lang="en-US" altLang="ja-JP" sz="2000" b="0" dirty="0"/>
              </a:p>
            </p:txBody>
          </p:sp>
        </mc:Choice>
        <mc:Fallback xmlns="">
          <p:sp>
            <p:nvSpPr>
              <p:cNvPr id="15" name="テキスト ボックス 14">
                <a:extLst>
                  <a:ext uri="{FF2B5EF4-FFF2-40B4-BE49-F238E27FC236}">
                    <a16:creationId xmlns:a16="http://schemas.microsoft.com/office/drawing/2014/main" id="{A3D63B4C-3D9F-4F1F-ADE0-2D71901CD367}"/>
                  </a:ext>
                </a:extLst>
              </p:cNvPr>
              <p:cNvSpPr txBox="1">
                <a:spLocks noRot="1" noChangeAspect="1" noMove="1" noResize="1" noEditPoints="1" noAdjustHandles="1" noChangeArrowheads="1" noChangeShapeType="1" noTextEdit="1"/>
              </p:cNvSpPr>
              <p:nvPr/>
            </p:nvSpPr>
            <p:spPr>
              <a:xfrm>
                <a:off x="6509252" y="2322597"/>
                <a:ext cx="2069028" cy="565989"/>
              </a:xfrm>
              <a:prstGeom prst="rect">
                <a:avLst/>
              </a:prstGeom>
              <a:blipFill>
                <a:blip r:embed="rId5"/>
                <a:stretch>
                  <a:fillRect l="-3245" b="-1075"/>
                </a:stretch>
              </a:blipFill>
            </p:spPr>
            <p:txBody>
              <a:bodyPr/>
              <a:lstStyle/>
              <a:p>
                <a:r>
                  <a:rPr lang="ja-JP" altLang="en-US">
                    <a:noFill/>
                  </a:rPr>
                  <a:t> </a:t>
                </a:r>
              </a:p>
            </p:txBody>
          </p:sp>
        </mc:Fallback>
      </mc:AlternateContent>
      <p:sp>
        <p:nvSpPr>
          <p:cNvPr id="18" name="Rectangle 8">
            <a:extLst>
              <a:ext uri="{FF2B5EF4-FFF2-40B4-BE49-F238E27FC236}">
                <a16:creationId xmlns:a16="http://schemas.microsoft.com/office/drawing/2014/main" id="{DD514CD9-9BD0-4A7F-B387-5024596105C2}"/>
              </a:ext>
            </a:extLst>
          </p:cNvPr>
          <p:cNvSpPr>
            <a:spLocks noChangeArrowheads="1"/>
          </p:cNvSpPr>
          <p:nvPr/>
        </p:nvSpPr>
        <p:spPr bwMode="auto">
          <a:xfrm>
            <a:off x="73786" y="690322"/>
            <a:ext cx="8642350" cy="71437"/>
          </a:xfrm>
          <a:prstGeom prst="rect">
            <a:avLst/>
          </a:prstGeom>
          <a:ln/>
        </p:spPr>
        <p:style>
          <a:lnRef idx="1">
            <a:schemeClr val="accent6"/>
          </a:lnRef>
          <a:fillRef idx="3">
            <a:schemeClr val="accent6"/>
          </a:fillRef>
          <a:effectRef idx="2">
            <a:schemeClr val="accent6"/>
          </a:effectRef>
          <a:fontRef idx="minor">
            <a:schemeClr val="lt1"/>
          </a:fontRef>
        </p:style>
        <p:txBody>
          <a:bodyPr wrap="none" anchor="ctr"/>
          <a:lstStyle/>
          <a:p>
            <a:endParaRPr lang="ja-JP" altLang="en-US"/>
          </a:p>
        </p:txBody>
      </p:sp>
      <p:sp>
        <p:nvSpPr>
          <p:cNvPr id="25" name="正方形/長方形 24">
            <a:extLst>
              <a:ext uri="{FF2B5EF4-FFF2-40B4-BE49-F238E27FC236}">
                <a16:creationId xmlns:a16="http://schemas.microsoft.com/office/drawing/2014/main" id="{BBEF70CC-48EA-445B-973C-DA0DB896A9DC}"/>
              </a:ext>
            </a:extLst>
          </p:cNvPr>
          <p:cNvSpPr/>
          <p:nvPr/>
        </p:nvSpPr>
        <p:spPr>
          <a:xfrm>
            <a:off x="43828" y="866682"/>
            <a:ext cx="474670" cy="19756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913EBBC5-7B43-4AC4-AD99-C1588BB9C1DB}"/>
              </a:ext>
            </a:extLst>
          </p:cNvPr>
          <p:cNvSpPr/>
          <p:nvPr/>
        </p:nvSpPr>
        <p:spPr>
          <a:xfrm>
            <a:off x="5343605" y="867303"/>
            <a:ext cx="595702" cy="20598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51E4974-B3A9-48E2-8B8F-B2621E0247AD}"/>
              </a:ext>
            </a:extLst>
          </p:cNvPr>
          <p:cNvSpPr/>
          <p:nvPr/>
        </p:nvSpPr>
        <p:spPr>
          <a:xfrm>
            <a:off x="3076920" y="871617"/>
            <a:ext cx="461448" cy="2059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BCFADC9B-CDCD-4BE3-B552-94C95859A93A}"/>
              </a:ext>
            </a:extLst>
          </p:cNvPr>
          <p:cNvPicPr>
            <a:picLocks noChangeAspect="1"/>
          </p:cNvPicPr>
          <p:nvPr/>
        </p:nvPicPr>
        <p:blipFill>
          <a:blip r:embed="rId6"/>
          <a:stretch>
            <a:fillRect/>
          </a:stretch>
        </p:blipFill>
        <p:spPr>
          <a:xfrm>
            <a:off x="20283" y="1015342"/>
            <a:ext cx="6138019" cy="1827036"/>
          </a:xfrm>
          <a:prstGeom prst="rect">
            <a:avLst/>
          </a:prstGeom>
        </p:spPr>
      </p:pic>
      <p:sp>
        <p:nvSpPr>
          <p:cNvPr id="39" name="正方形/長方形 38">
            <a:extLst>
              <a:ext uri="{FF2B5EF4-FFF2-40B4-BE49-F238E27FC236}">
                <a16:creationId xmlns:a16="http://schemas.microsoft.com/office/drawing/2014/main" id="{E81C0543-0434-431F-AEAE-3575DAF56363}"/>
              </a:ext>
            </a:extLst>
          </p:cNvPr>
          <p:cNvSpPr/>
          <p:nvPr/>
        </p:nvSpPr>
        <p:spPr>
          <a:xfrm>
            <a:off x="5056011" y="4843863"/>
            <a:ext cx="3679978" cy="617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図 40">
            <a:extLst>
              <a:ext uri="{FF2B5EF4-FFF2-40B4-BE49-F238E27FC236}">
                <a16:creationId xmlns:a16="http://schemas.microsoft.com/office/drawing/2014/main" id="{6BDE6356-BB3E-4AB9-AB2D-E389EB3F5DC4}"/>
              </a:ext>
            </a:extLst>
          </p:cNvPr>
          <p:cNvPicPr/>
          <p:nvPr/>
        </p:nvPicPr>
        <p:blipFill>
          <a:blip r:embed="rId7"/>
          <a:stretch>
            <a:fillRect/>
          </a:stretch>
        </p:blipFill>
        <p:spPr>
          <a:xfrm>
            <a:off x="107504" y="3217395"/>
            <a:ext cx="4608512" cy="2680762"/>
          </a:xfrm>
          <a:prstGeom prst="rect">
            <a:avLst/>
          </a:prstGeom>
        </p:spPr>
      </p:pic>
      <p:sp>
        <p:nvSpPr>
          <p:cNvPr id="43" name="テキスト ボックス 42">
            <a:extLst>
              <a:ext uri="{FF2B5EF4-FFF2-40B4-BE49-F238E27FC236}">
                <a16:creationId xmlns:a16="http://schemas.microsoft.com/office/drawing/2014/main" id="{D87AF08A-05B1-4436-8CE6-70DB2255CE32}"/>
              </a:ext>
            </a:extLst>
          </p:cNvPr>
          <p:cNvSpPr txBox="1"/>
          <p:nvPr/>
        </p:nvSpPr>
        <p:spPr>
          <a:xfrm>
            <a:off x="1558413" y="5921054"/>
            <a:ext cx="18002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ja-JP" altLang="en-US" sz="2000" dirty="0"/>
              <a:t>試作器概観</a:t>
            </a:r>
            <a:endParaRPr lang="en-US" altLang="en-US" sz="2000" dirty="0"/>
          </a:p>
        </p:txBody>
      </p:sp>
      <p:sp>
        <p:nvSpPr>
          <p:cNvPr id="44" name="正方形/長方形 43">
            <a:extLst>
              <a:ext uri="{FF2B5EF4-FFF2-40B4-BE49-F238E27FC236}">
                <a16:creationId xmlns:a16="http://schemas.microsoft.com/office/drawing/2014/main" id="{E7EA2BF4-36D0-4AD2-9048-9CC683AE2E51}"/>
              </a:ext>
            </a:extLst>
          </p:cNvPr>
          <p:cNvSpPr/>
          <p:nvPr/>
        </p:nvSpPr>
        <p:spPr>
          <a:xfrm>
            <a:off x="5068486" y="3951354"/>
            <a:ext cx="3679978" cy="3229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6703F69-4AF8-4D53-8D99-A24ED850883B}"/>
              </a:ext>
            </a:extLst>
          </p:cNvPr>
          <p:cNvSpPr/>
          <p:nvPr/>
        </p:nvSpPr>
        <p:spPr>
          <a:xfrm>
            <a:off x="41190" y="245738"/>
            <a:ext cx="2459841" cy="369332"/>
          </a:xfrm>
          <a:prstGeom prst="rect">
            <a:avLst/>
          </a:prstGeom>
        </p:spPr>
        <p:txBody>
          <a:bodyPr wrap="none">
            <a:spAutoFit/>
          </a:bodyPr>
          <a:lstStyle/>
          <a:p>
            <a:r>
              <a:rPr lang="en-US" altLang="ja-JP" dirty="0"/>
              <a:t>M.T.</a:t>
            </a:r>
            <a:r>
              <a:rPr lang="ja-JP" altLang="en-US" dirty="0"/>
              <a:t>方式</a:t>
            </a:r>
            <a:r>
              <a:rPr lang="en-US" altLang="ja-JP" dirty="0"/>
              <a:t>UWPT</a:t>
            </a:r>
            <a:r>
              <a:rPr lang="ja-JP" altLang="en-US" dirty="0"/>
              <a:t>システム</a:t>
            </a:r>
          </a:p>
        </p:txBody>
      </p:sp>
      <p:grpSp>
        <p:nvGrpSpPr>
          <p:cNvPr id="46" name="グループ化 45">
            <a:extLst>
              <a:ext uri="{FF2B5EF4-FFF2-40B4-BE49-F238E27FC236}">
                <a16:creationId xmlns:a16="http://schemas.microsoft.com/office/drawing/2014/main" id="{43C7FE07-5091-4B8C-95D1-E107D6C675DF}"/>
              </a:ext>
            </a:extLst>
          </p:cNvPr>
          <p:cNvGrpSpPr/>
          <p:nvPr/>
        </p:nvGrpSpPr>
        <p:grpSpPr>
          <a:xfrm>
            <a:off x="2497568" y="257168"/>
            <a:ext cx="302394" cy="346471"/>
            <a:chOff x="5124171" y="5195529"/>
            <a:chExt cx="423352" cy="571396"/>
          </a:xfrm>
        </p:grpSpPr>
        <p:sp>
          <p:nvSpPr>
            <p:cNvPr id="47" name="山形 18">
              <a:extLst>
                <a:ext uri="{FF2B5EF4-FFF2-40B4-BE49-F238E27FC236}">
                  <a16:creationId xmlns:a16="http://schemas.microsoft.com/office/drawing/2014/main" id="{DDC14712-8E11-4189-9BF7-A7402773C590}"/>
                </a:ext>
              </a:extLst>
            </p:cNvPr>
            <p:cNvSpPr/>
            <p:nvPr/>
          </p:nvSpPr>
          <p:spPr>
            <a:xfrm>
              <a:off x="5124171"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48" name="山形 19">
              <a:extLst>
                <a:ext uri="{FF2B5EF4-FFF2-40B4-BE49-F238E27FC236}">
                  <a16:creationId xmlns:a16="http://schemas.microsoft.com/office/drawing/2014/main" id="{A1F9D7E7-9B1E-45E7-8F0B-D1F6C5F2E921}"/>
                </a:ext>
              </a:extLst>
            </p:cNvPr>
            <p:cNvSpPr/>
            <p:nvPr/>
          </p:nvSpPr>
          <p:spPr>
            <a:xfrm>
              <a:off x="5305610"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grpSp>
      <p:sp>
        <p:nvSpPr>
          <p:cNvPr id="30" name="テキスト ボックス 29">
            <a:extLst>
              <a:ext uri="{FF2B5EF4-FFF2-40B4-BE49-F238E27FC236}">
                <a16:creationId xmlns:a16="http://schemas.microsoft.com/office/drawing/2014/main" id="{1E290E01-57EB-7836-CE0C-C55873DC8172}"/>
              </a:ext>
            </a:extLst>
          </p:cNvPr>
          <p:cNvSpPr txBox="1"/>
          <p:nvPr/>
        </p:nvSpPr>
        <p:spPr>
          <a:xfrm>
            <a:off x="6898628" y="6584332"/>
            <a:ext cx="1890261" cy="307777"/>
          </a:xfrm>
          <a:prstGeom prst="rect">
            <a:avLst/>
          </a:prstGeom>
          <a:noFill/>
        </p:spPr>
        <p:txBody>
          <a:bodyPr wrap="none" rtlCol="0">
            <a:spAutoFit/>
          </a:bodyPr>
          <a:lstStyle/>
          <a:p>
            <a:r>
              <a:rPr kumimoji="1" lang="ja-JP" altLang="en-US" sz="1400"/>
              <a:t>＊無断転載・転用禁止</a:t>
            </a:r>
          </a:p>
        </p:txBody>
      </p:sp>
    </p:spTree>
    <p:extLst>
      <p:ext uri="{BB962C8B-B14F-4D97-AF65-F5344CB8AC3E}">
        <p14:creationId xmlns:p14="http://schemas.microsoft.com/office/powerpoint/2010/main" val="128054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E1D14BFA-EF9A-4BA5-913A-B5D81F4FF5E9}"/>
              </a:ext>
            </a:extLst>
          </p:cNvPr>
          <p:cNvPicPr>
            <a:picLocks noChangeAspect="1"/>
          </p:cNvPicPr>
          <p:nvPr/>
        </p:nvPicPr>
        <p:blipFill>
          <a:blip r:embed="rId3"/>
          <a:stretch>
            <a:fillRect/>
          </a:stretch>
        </p:blipFill>
        <p:spPr>
          <a:xfrm>
            <a:off x="83487" y="2542118"/>
            <a:ext cx="4107566" cy="948304"/>
          </a:xfrm>
          <a:prstGeom prst="rect">
            <a:avLst/>
          </a:prstGeom>
        </p:spPr>
      </p:pic>
      <p:pic>
        <p:nvPicPr>
          <p:cNvPr id="5" name="図 4">
            <a:extLst>
              <a:ext uri="{FF2B5EF4-FFF2-40B4-BE49-F238E27FC236}">
                <a16:creationId xmlns:a16="http://schemas.microsoft.com/office/drawing/2014/main" id="{BEF25F82-5892-48EA-B34D-FBEEC18C39BA}"/>
              </a:ext>
            </a:extLst>
          </p:cNvPr>
          <p:cNvPicPr>
            <a:picLocks noChangeAspect="1"/>
          </p:cNvPicPr>
          <p:nvPr/>
        </p:nvPicPr>
        <p:blipFill>
          <a:blip r:embed="rId4"/>
          <a:stretch>
            <a:fillRect/>
          </a:stretch>
        </p:blipFill>
        <p:spPr>
          <a:xfrm>
            <a:off x="51101" y="1014819"/>
            <a:ext cx="4139952" cy="1194822"/>
          </a:xfrm>
          <a:prstGeom prst="rect">
            <a:avLst/>
          </a:prstGeom>
        </p:spPr>
      </p:pic>
      <p:sp>
        <p:nvSpPr>
          <p:cNvPr id="4" name="スライド番号プレースホルダー 3"/>
          <p:cNvSpPr>
            <a:spLocks noGrp="1"/>
          </p:cNvSpPr>
          <p:nvPr>
            <p:ph type="sldNum" sz="quarter" idx="12"/>
          </p:nvPr>
        </p:nvSpPr>
        <p:spPr>
          <a:xfrm>
            <a:off x="7010400" y="6525140"/>
            <a:ext cx="2133600" cy="365125"/>
          </a:xfrm>
        </p:spPr>
        <p:txBody>
          <a:bodyPr/>
          <a:lstStyle/>
          <a:p>
            <a:fld id="{A9CB3D28-73B7-43CD-B8C3-898D800041F4}" type="slidenum">
              <a:rPr kumimoji="1" lang="ja-JP" altLang="en-US" sz="2000" smtClean="0"/>
              <a:pPr/>
              <a:t>6</a:t>
            </a:fld>
            <a:endParaRPr kumimoji="1" lang="ja-JP" altLang="en-US" sz="2000" dirty="0"/>
          </a:p>
        </p:txBody>
      </p:sp>
      <p:sp>
        <p:nvSpPr>
          <p:cNvPr id="10" name="タイトル 1">
            <a:extLst>
              <a:ext uri="{FF2B5EF4-FFF2-40B4-BE49-F238E27FC236}">
                <a16:creationId xmlns:a16="http://schemas.microsoft.com/office/drawing/2014/main" id="{AE9BD85C-258D-4FE6-A714-B32227866CEA}"/>
              </a:ext>
            </a:extLst>
          </p:cNvPr>
          <p:cNvSpPr txBox="1">
            <a:spLocks/>
          </p:cNvSpPr>
          <p:nvPr/>
        </p:nvSpPr>
        <p:spPr>
          <a:xfrm>
            <a:off x="-108520" y="-1"/>
            <a:ext cx="8686800" cy="87271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dirty="0">
              <a:latin typeface="+mj-ea"/>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6528D62-109F-4E6A-BFB5-DFBF5700AB68}"/>
                  </a:ext>
                </a:extLst>
              </p:cNvPr>
              <p:cNvSpPr txBox="1"/>
              <p:nvPr/>
            </p:nvSpPr>
            <p:spPr>
              <a:xfrm>
                <a:off x="2776500" y="1265093"/>
                <a:ext cx="442976"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m:rPr>
                              <m:sty m:val="p"/>
                            </m:rPr>
                            <a:rPr kumimoji="1" lang="en-US" altLang="ja-JP" b="0" i="0" smtClean="0">
                              <a:latin typeface="Cambria Math" panose="02040503050406030204" pitchFamily="18" charset="0"/>
                            </a:rPr>
                            <m:t>ab</m:t>
                          </m:r>
                        </m:sub>
                      </m:sSub>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D6528D62-109F-4E6A-BFB5-DFBF5700AB68}"/>
                  </a:ext>
                </a:extLst>
              </p:cNvPr>
              <p:cNvSpPr txBox="1">
                <a:spLocks noRot="1" noChangeAspect="1" noMove="1" noResize="1" noEditPoints="1" noAdjustHandles="1" noChangeArrowheads="1" noChangeShapeType="1" noTextEdit="1"/>
              </p:cNvSpPr>
              <p:nvPr/>
            </p:nvSpPr>
            <p:spPr>
              <a:xfrm>
                <a:off x="2776500" y="1265093"/>
                <a:ext cx="442976" cy="369332"/>
              </a:xfrm>
              <a:prstGeom prst="rect">
                <a:avLst/>
              </a:prstGeom>
              <a:blipFill>
                <a:blip r:embed="rId5"/>
                <a:stretch>
                  <a:fillRect r="-8219"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375C87E-7316-4E8B-977E-11B6917605EC}"/>
                  </a:ext>
                </a:extLst>
              </p:cNvPr>
              <p:cNvSpPr txBox="1"/>
              <p:nvPr/>
            </p:nvSpPr>
            <p:spPr>
              <a:xfrm>
                <a:off x="1398763" y="1490425"/>
                <a:ext cx="5321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m:rPr>
                              <m:sty m:val="p"/>
                            </m:rPr>
                            <a:rPr kumimoji="1" lang="en-US" altLang="ja-JP" b="0" i="0" smtClean="0">
                              <a:latin typeface="Cambria Math" panose="02040503050406030204" pitchFamily="18" charset="0"/>
                            </a:rPr>
                            <m:t>ab</m:t>
                          </m:r>
                        </m:sub>
                      </m:sSub>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0375C87E-7316-4E8B-977E-11B6917605EC}"/>
                  </a:ext>
                </a:extLst>
              </p:cNvPr>
              <p:cNvSpPr txBox="1">
                <a:spLocks noRot="1" noChangeAspect="1" noMove="1" noResize="1" noEditPoints="1" noAdjustHandles="1" noChangeArrowheads="1" noChangeShapeType="1" noTextEdit="1"/>
              </p:cNvSpPr>
              <p:nvPr/>
            </p:nvSpPr>
            <p:spPr>
              <a:xfrm>
                <a:off x="1398763" y="1490425"/>
                <a:ext cx="532133"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70FBBD7-558A-4E13-B2EC-F511F8DA9D80}"/>
                  </a:ext>
                </a:extLst>
              </p:cNvPr>
              <p:cNvSpPr txBox="1"/>
              <p:nvPr/>
            </p:nvSpPr>
            <p:spPr>
              <a:xfrm>
                <a:off x="2443309" y="3131676"/>
                <a:ext cx="680891"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m:rPr>
                              <m:sty m:val="p"/>
                            </m:rPr>
                            <a:rPr kumimoji="1" lang="en-US" altLang="ja-JP" b="0" i="0" smtClean="0">
                              <a:latin typeface="Cambria Math" panose="02040503050406030204" pitchFamily="18" charset="0"/>
                            </a:rPr>
                            <m:t>PT</m:t>
                          </m:r>
                          <m:r>
                            <a:rPr kumimoji="1" lang="en-US" altLang="ja-JP" b="0" i="0" smtClean="0">
                              <a:latin typeface="Cambria Math" panose="02040503050406030204" pitchFamily="18" charset="0"/>
                            </a:rPr>
                            <m:t>1</m:t>
                          </m:r>
                        </m:sub>
                      </m:sSub>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670FBBD7-558A-4E13-B2EC-F511F8DA9D80}"/>
                  </a:ext>
                </a:extLst>
              </p:cNvPr>
              <p:cNvSpPr txBox="1">
                <a:spLocks noRot="1" noChangeAspect="1" noMove="1" noResize="1" noEditPoints="1" noAdjustHandles="1" noChangeArrowheads="1" noChangeShapeType="1" noTextEdit="1"/>
              </p:cNvSpPr>
              <p:nvPr/>
            </p:nvSpPr>
            <p:spPr>
              <a:xfrm>
                <a:off x="2443309" y="3131676"/>
                <a:ext cx="680891"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F5084691-A3F8-4296-97CB-0BF400ABED10}"/>
                  </a:ext>
                </a:extLst>
              </p:cNvPr>
              <p:cNvSpPr txBox="1"/>
              <p:nvPr/>
            </p:nvSpPr>
            <p:spPr>
              <a:xfrm>
                <a:off x="1082843" y="2541953"/>
                <a:ext cx="6318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m:rPr>
                              <m:sty m:val="p"/>
                            </m:rPr>
                            <a:rPr kumimoji="1" lang="en-US" altLang="ja-JP" b="0" i="0" smtClean="0">
                              <a:latin typeface="Cambria Math" panose="02040503050406030204" pitchFamily="18" charset="0"/>
                            </a:rPr>
                            <m:t>PT</m:t>
                          </m:r>
                          <m:r>
                            <a:rPr kumimoji="1" lang="en-US" altLang="ja-JP" b="0" i="0" smtClean="0">
                              <a:latin typeface="Cambria Math" panose="02040503050406030204" pitchFamily="18" charset="0"/>
                            </a:rPr>
                            <m:t>1</m:t>
                          </m:r>
                        </m:sub>
                      </m:sSub>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F5084691-A3F8-4296-97CB-0BF400ABED10}"/>
                  </a:ext>
                </a:extLst>
              </p:cNvPr>
              <p:cNvSpPr txBox="1">
                <a:spLocks noRot="1" noChangeAspect="1" noMove="1" noResize="1" noEditPoints="1" noAdjustHandles="1" noChangeArrowheads="1" noChangeShapeType="1" noTextEdit="1"/>
              </p:cNvSpPr>
              <p:nvPr/>
            </p:nvSpPr>
            <p:spPr>
              <a:xfrm>
                <a:off x="1082843" y="2541953"/>
                <a:ext cx="631840"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EF6C10B-B5DB-4AC2-BA7A-E4D0EA7F26D4}"/>
                  </a:ext>
                </a:extLst>
              </p:cNvPr>
              <p:cNvSpPr txBox="1"/>
              <p:nvPr/>
            </p:nvSpPr>
            <p:spPr>
              <a:xfrm>
                <a:off x="5405714" y="1077956"/>
                <a:ext cx="2588738" cy="646331"/>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ja-JP" altLang="en-US" dirty="0"/>
                  <a:t>直列共振タンクの効果で</a:t>
                </a:r>
                <a:endParaRPr lang="en-US" altLang="ja-JP" dirty="0"/>
              </a:p>
              <a:p>
                <a:pPr algn="ctr"/>
                <a14:m>
                  <m:oMath xmlns:m="http://schemas.openxmlformats.org/officeDocument/2006/math">
                    <m:sSub>
                      <m:sSubPr>
                        <m:ctrlPr>
                          <a:rPr lang="ja-JP" altLang="ja-JP" sz="1800" i="1">
                            <a:latin typeface="Cambria Math" panose="02040503050406030204" pitchFamily="18" charset="0"/>
                          </a:rPr>
                        </m:ctrlPr>
                      </m:sSubPr>
                      <m:e>
                        <m:r>
                          <a:rPr lang="en-US" altLang="ja-JP" sz="1800" b="0" i="1" smtClean="0">
                            <a:latin typeface="Cambria Math"/>
                          </a:rPr>
                          <m:t>𝑖</m:t>
                        </m:r>
                      </m:e>
                      <m:sub>
                        <m:r>
                          <a:rPr lang="en-US" altLang="ja-JP" sz="1800" i="1">
                            <a:latin typeface="Cambria Math"/>
                          </a:rPr>
                          <m:t>𝑎𝑏</m:t>
                        </m:r>
                      </m:sub>
                    </m:sSub>
                  </m:oMath>
                </a14:m>
                <a:r>
                  <a:rPr lang="en-US" altLang="ja-JP" sz="1800" dirty="0"/>
                  <a:t> </a:t>
                </a:r>
                <a:r>
                  <a:rPr lang="ja-JP" altLang="en-US" sz="1800" dirty="0"/>
                  <a:t>と</a:t>
                </a:r>
                <a14:m>
                  <m:oMath xmlns:m="http://schemas.openxmlformats.org/officeDocument/2006/math">
                    <m:sSub>
                      <m:sSubPr>
                        <m:ctrlPr>
                          <a:rPr lang="ja-JP" altLang="ja-JP" sz="1800" i="1">
                            <a:latin typeface="Cambria Math" panose="02040503050406030204" pitchFamily="18" charset="0"/>
                          </a:rPr>
                        </m:ctrlPr>
                      </m:sSubPr>
                      <m:e>
                        <m:r>
                          <a:rPr lang="en-US" altLang="ja-JP" sz="1800" i="1">
                            <a:latin typeface="Cambria Math"/>
                          </a:rPr>
                          <m:t>𝑖</m:t>
                        </m:r>
                      </m:e>
                      <m:sub>
                        <m:r>
                          <a:rPr lang="en-US" altLang="ja-JP" sz="1800" b="0" i="1" smtClean="0">
                            <a:latin typeface="Cambria Math"/>
                          </a:rPr>
                          <m:t>𝑃𝑇</m:t>
                        </m:r>
                        <m:r>
                          <a:rPr lang="en-US" altLang="ja-JP" sz="1800" b="0" i="1" smtClean="0">
                            <a:latin typeface="Cambria Math"/>
                          </a:rPr>
                          <m:t>1</m:t>
                        </m:r>
                      </m:sub>
                    </m:sSub>
                  </m:oMath>
                </a14:m>
                <a:r>
                  <a:rPr lang="en-US" altLang="ja-JP" sz="1800" dirty="0"/>
                  <a:t> </a:t>
                </a:r>
                <a:r>
                  <a:rPr lang="ja-JP" altLang="en-US" sz="1800" dirty="0"/>
                  <a:t>が</a:t>
                </a:r>
                <a:r>
                  <a:rPr lang="ja-JP" altLang="en-US" sz="1800" dirty="0">
                    <a:solidFill>
                      <a:srgbClr val="FF0000"/>
                    </a:solidFill>
                  </a:rPr>
                  <a:t>共振波形</a:t>
                </a:r>
                <a:endParaRPr lang="en-US" altLang="ja-JP" sz="1800" dirty="0"/>
              </a:p>
            </p:txBody>
          </p:sp>
        </mc:Choice>
        <mc:Fallback xmlns="">
          <p:sp>
            <p:nvSpPr>
              <p:cNvPr id="22" name="テキスト ボックス 21">
                <a:extLst>
                  <a:ext uri="{FF2B5EF4-FFF2-40B4-BE49-F238E27FC236}">
                    <a16:creationId xmlns:a16="http://schemas.microsoft.com/office/drawing/2014/main" id="{7EF6C10B-B5DB-4AC2-BA7A-E4D0EA7F26D4}"/>
                  </a:ext>
                </a:extLst>
              </p:cNvPr>
              <p:cNvSpPr txBox="1">
                <a:spLocks noRot="1" noChangeAspect="1" noMove="1" noResize="1" noEditPoints="1" noAdjustHandles="1" noChangeArrowheads="1" noChangeShapeType="1" noTextEdit="1"/>
              </p:cNvSpPr>
              <p:nvPr/>
            </p:nvSpPr>
            <p:spPr>
              <a:xfrm>
                <a:off x="5405714" y="1077956"/>
                <a:ext cx="2588738" cy="646331"/>
              </a:xfrm>
              <a:prstGeom prst="rect">
                <a:avLst/>
              </a:prstGeom>
              <a:blipFill>
                <a:blip r:embed="rId9"/>
                <a:stretch>
                  <a:fillRect l="-1168" t="-6364" r="-935" b="-9091"/>
                </a:stretch>
              </a:blipFill>
              <a:ln/>
            </p:spPr>
            <p:txBody>
              <a:bodyPr/>
              <a:lstStyle/>
              <a:p>
                <a:r>
                  <a:rPr lang="ja-JP" altLang="en-US">
                    <a:noFill/>
                  </a:rPr>
                  <a:t> </a:t>
                </a:r>
              </a:p>
            </p:txBody>
          </p:sp>
        </mc:Fallback>
      </mc:AlternateContent>
      <p:sp>
        <p:nvSpPr>
          <p:cNvPr id="24" name="タイトル 1">
            <a:extLst>
              <a:ext uri="{FF2B5EF4-FFF2-40B4-BE49-F238E27FC236}">
                <a16:creationId xmlns:a16="http://schemas.microsoft.com/office/drawing/2014/main" id="{E8821327-6958-453B-944F-6A5D20A44100}"/>
              </a:ext>
            </a:extLst>
          </p:cNvPr>
          <p:cNvSpPr>
            <a:spLocks noGrp="1"/>
          </p:cNvSpPr>
          <p:nvPr>
            <p:ph type="title"/>
          </p:nvPr>
        </p:nvSpPr>
        <p:spPr>
          <a:xfrm>
            <a:off x="2089691" y="-104169"/>
            <a:ext cx="4414470" cy="665956"/>
          </a:xfrm>
        </p:spPr>
        <p:txBody>
          <a:bodyPr>
            <a:normAutofit/>
          </a:bodyPr>
          <a:lstStyle/>
          <a:p>
            <a:r>
              <a:rPr lang="ja-JP" altLang="en-US" sz="3200" dirty="0"/>
              <a:t>実証評価</a:t>
            </a:r>
            <a:endParaRPr kumimoji="1" lang="ja-JP" altLang="en-US" sz="3200" dirty="0"/>
          </a:p>
        </p:txBody>
      </p:sp>
      <p:sp>
        <p:nvSpPr>
          <p:cNvPr id="25" name="Rectangle 8">
            <a:extLst>
              <a:ext uri="{FF2B5EF4-FFF2-40B4-BE49-F238E27FC236}">
                <a16:creationId xmlns:a16="http://schemas.microsoft.com/office/drawing/2014/main" id="{64861F1E-02D0-4055-BA0D-2CD0BC8F60E3}"/>
              </a:ext>
            </a:extLst>
          </p:cNvPr>
          <p:cNvSpPr>
            <a:spLocks noChangeArrowheads="1"/>
          </p:cNvSpPr>
          <p:nvPr/>
        </p:nvSpPr>
        <p:spPr bwMode="auto">
          <a:xfrm>
            <a:off x="49584" y="431820"/>
            <a:ext cx="8642350" cy="71437"/>
          </a:xfrm>
          <a:prstGeom prst="rect">
            <a:avLst/>
          </a:prstGeom>
          <a:ln/>
        </p:spPr>
        <p:style>
          <a:lnRef idx="1">
            <a:schemeClr val="accent6"/>
          </a:lnRef>
          <a:fillRef idx="3">
            <a:schemeClr val="accent6"/>
          </a:fillRef>
          <a:effectRef idx="2">
            <a:schemeClr val="accent6"/>
          </a:effectRef>
          <a:fontRef idx="minor">
            <a:schemeClr val="lt1"/>
          </a:fontRef>
        </p:style>
        <p:txBody>
          <a:bodyPr wrap="none" anchor="ctr"/>
          <a:lstStyle/>
          <a:p>
            <a:endParaRPr lang="ja-JP" altLang="en-US"/>
          </a:p>
        </p:txBody>
      </p:sp>
      <p:pic>
        <p:nvPicPr>
          <p:cNvPr id="26" name="図 25">
            <a:extLst>
              <a:ext uri="{FF2B5EF4-FFF2-40B4-BE49-F238E27FC236}">
                <a16:creationId xmlns:a16="http://schemas.microsoft.com/office/drawing/2014/main" id="{9ADB6390-720C-42A2-A8AA-86E39B9AF03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1520" y="4225519"/>
            <a:ext cx="3232314" cy="2424235"/>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7C922E7-7ECB-4EEB-9794-726036B67377}"/>
                  </a:ext>
                </a:extLst>
              </p:cNvPr>
              <p:cNvSpPr txBox="1"/>
              <p:nvPr/>
            </p:nvSpPr>
            <p:spPr>
              <a:xfrm>
                <a:off x="140695" y="2193021"/>
                <a:ext cx="4038600" cy="369332"/>
              </a:xfrm>
              <a:prstGeom prst="rect">
                <a:avLst/>
              </a:prstGeom>
              <a:noFill/>
            </p:spPr>
            <p:txBody>
              <a:bodyPr wrap="square" rtlCol="0">
                <a:spAutoFit/>
              </a:bodyPr>
              <a:lstStyle/>
              <a:p>
                <a:r>
                  <a:rPr lang="en-US" altLang="ja-JP"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i="0">
                            <a:latin typeface="Cambria Math" panose="02040503050406030204" pitchFamily="18" charset="0"/>
                          </a:rPr>
                          <m:t>ab</m:t>
                        </m:r>
                      </m:sub>
                    </m:sSub>
                    <m:r>
                      <a:rPr lang="en-US" altLang="ja-JP" i="1">
                        <a:latin typeface="Cambria Math" panose="02040503050406030204" pitchFamily="18" charset="0"/>
                      </a:rPr>
                      <m:t> </m:t>
                    </m:r>
                  </m:oMath>
                </a14:m>
                <a:r>
                  <a:rPr lang="de-DE" altLang="ja-JP" dirty="0"/>
                  <a:t>: 25V/div</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m:rPr>
                            <m:sty m:val="p"/>
                          </m:rPr>
                          <a:rPr lang="en-US" altLang="ja-JP" i="0">
                            <a:latin typeface="Cambria Math" panose="02040503050406030204" pitchFamily="18" charset="0"/>
                          </a:rPr>
                          <m:t>ab</m:t>
                        </m:r>
                      </m:sub>
                    </m:sSub>
                    <m:r>
                      <a:rPr lang="en-US" altLang="ja-JP" i="1">
                        <a:latin typeface="Cambria Math" panose="02040503050406030204" pitchFamily="18" charset="0"/>
                      </a:rPr>
                      <m:t> </m:t>
                    </m:r>
                  </m:oMath>
                </a14:m>
                <a:r>
                  <a:rPr lang="de-DE" altLang="ja-JP" dirty="0"/>
                  <a:t>: 400mA/div</a:t>
                </a:r>
                <a:r>
                  <a:rPr lang="en-US" altLang="ja-JP" dirty="0"/>
                  <a:t>, 4</a:t>
                </a:r>
                <a:r>
                  <a:rPr lang="en-US" altLang="ja-JP" dirty="0">
                    <a:latin typeface="Symbol" panose="05050102010706020507" pitchFamily="18" charset="2"/>
                  </a:rPr>
                  <a:t>m</a:t>
                </a:r>
                <a:r>
                  <a:rPr lang="en-US" altLang="ja-JP" dirty="0"/>
                  <a:t>s/div]</a:t>
                </a:r>
                <a:endParaRPr kumimoji="1" lang="ja-JP" altLang="en-US" dirty="0"/>
              </a:p>
            </p:txBody>
          </p:sp>
        </mc:Choice>
        <mc:Fallback xmlns="">
          <p:sp>
            <p:nvSpPr>
              <p:cNvPr id="27" name="テキスト ボックス 26">
                <a:extLst>
                  <a:ext uri="{FF2B5EF4-FFF2-40B4-BE49-F238E27FC236}">
                    <a16:creationId xmlns:a16="http://schemas.microsoft.com/office/drawing/2014/main" id="{A7C922E7-7ECB-4EEB-9794-726036B67377}"/>
                  </a:ext>
                </a:extLst>
              </p:cNvPr>
              <p:cNvSpPr txBox="1">
                <a:spLocks noRot="1" noChangeAspect="1" noMove="1" noResize="1" noEditPoints="1" noAdjustHandles="1" noChangeArrowheads="1" noChangeShapeType="1" noTextEdit="1"/>
              </p:cNvSpPr>
              <p:nvPr/>
            </p:nvSpPr>
            <p:spPr>
              <a:xfrm>
                <a:off x="140695" y="2193021"/>
                <a:ext cx="4038600" cy="369332"/>
              </a:xfrm>
              <a:prstGeom prst="rect">
                <a:avLst/>
              </a:prstGeom>
              <a:blipFill>
                <a:blip r:embed="rId11"/>
                <a:stretch>
                  <a:fillRect l="-1207"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B71A0A77-3F14-4EFE-8054-7E92BFC3BEEC}"/>
                  </a:ext>
                </a:extLst>
              </p:cNvPr>
              <p:cNvSpPr/>
              <p:nvPr/>
            </p:nvSpPr>
            <p:spPr>
              <a:xfrm>
                <a:off x="184646" y="3419874"/>
                <a:ext cx="4112280" cy="369332"/>
              </a:xfrm>
              <a:prstGeom prst="rect">
                <a:avLst/>
              </a:prstGeom>
            </p:spPr>
            <p:txBody>
              <a:bodyPr wrap="none">
                <a:spAutoFit/>
              </a:bodyPr>
              <a:lstStyle/>
              <a:p>
                <a:r>
                  <a:rPr lang="en-US" altLang="ja-JP"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i="0">
                            <a:latin typeface="Cambria Math" panose="02040503050406030204" pitchFamily="18" charset="0"/>
                          </a:rPr>
                          <m:t>PT</m:t>
                        </m:r>
                        <m:r>
                          <a:rPr lang="en-US" altLang="ja-JP" i="0">
                            <a:latin typeface="Cambria Math" panose="02040503050406030204" pitchFamily="18" charset="0"/>
                          </a:rPr>
                          <m:t>1</m:t>
                        </m:r>
                      </m:sub>
                    </m:sSub>
                    <m:r>
                      <a:rPr lang="en-US" altLang="ja-JP" i="1">
                        <a:latin typeface="Cambria Math" panose="02040503050406030204" pitchFamily="18" charset="0"/>
                      </a:rPr>
                      <m:t> </m:t>
                    </m:r>
                  </m:oMath>
                </a14:m>
                <a:r>
                  <a:rPr lang="de-DE" altLang="ja-JP" dirty="0">
                    <a:latin typeface="+mn-ea"/>
                  </a:rPr>
                  <a:t>: 50V/div</a:t>
                </a:r>
                <a:r>
                  <a:rPr lang="en-US" altLang="ja-JP"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m:rPr>
                            <m:sty m:val="p"/>
                          </m:rPr>
                          <a:rPr lang="en-US" altLang="ja-JP" i="0">
                            <a:latin typeface="Cambria Math" panose="02040503050406030204" pitchFamily="18" charset="0"/>
                          </a:rPr>
                          <m:t>PT</m:t>
                        </m:r>
                        <m:r>
                          <a:rPr lang="en-US" altLang="ja-JP" i="0">
                            <a:latin typeface="Cambria Math" panose="02040503050406030204" pitchFamily="18" charset="0"/>
                          </a:rPr>
                          <m:t>1</m:t>
                        </m:r>
                      </m:sub>
                    </m:sSub>
                  </m:oMath>
                </a14:m>
                <a:r>
                  <a:rPr lang="de-DE" altLang="ja-JP" dirty="0"/>
                  <a:t>: 200mA/div</a:t>
                </a:r>
                <a:r>
                  <a:rPr lang="en-US" altLang="ja-JP" dirty="0"/>
                  <a:t>, 4</a:t>
                </a:r>
                <a:r>
                  <a:rPr lang="en-US" altLang="ja-JP" dirty="0">
                    <a:latin typeface="Symbol" panose="05050102010706020507" pitchFamily="18" charset="2"/>
                  </a:rPr>
                  <a:t>m</a:t>
                </a:r>
                <a:r>
                  <a:rPr lang="en-US" altLang="ja-JP" dirty="0"/>
                  <a:t>s/div]</a:t>
                </a:r>
                <a:endParaRPr lang="ja-JP" altLang="en-US" dirty="0"/>
              </a:p>
            </p:txBody>
          </p:sp>
        </mc:Choice>
        <mc:Fallback xmlns="">
          <p:sp>
            <p:nvSpPr>
              <p:cNvPr id="18" name="正方形/長方形 17">
                <a:extLst>
                  <a:ext uri="{FF2B5EF4-FFF2-40B4-BE49-F238E27FC236}">
                    <a16:creationId xmlns:a16="http://schemas.microsoft.com/office/drawing/2014/main" id="{B71A0A77-3F14-4EFE-8054-7E92BFC3BEEC}"/>
                  </a:ext>
                </a:extLst>
              </p:cNvPr>
              <p:cNvSpPr>
                <a:spLocks noRot="1" noChangeAspect="1" noMove="1" noResize="1" noEditPoints="1" noAdjustHandles="1" noChangeArrowheads="1" noChangeShapeType="1" noTextEdit="1"/>
              </p:cNvSpPr>
              <p:nvPr/>
            </p:nvSpPr>
            <p:spPr>
              <a:xfrm>
                <a:off x="184646" y="3419874"/>
                <a:ext cx="4112280" cy="369332"/>
              </a:xfrm>
              <a:prstGeom prst="rect">
                <a:avLst/>
              </a:prstGeom>
              <a:blipFill>
                <a:blip r:embed="rId12"/>
                <a:stretch>
                  <a:fillRect l="-1185" t="-13115" r="-593" b="-26230"/>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1E23935F-A406-455E-8587-DCB1113F9C5C}"/>
              </a:ext>
            </a:extLst>
          </p:cNvPr>
          <p:cNvSpPr txBox="1"/>
          <p:nvPr/>
        </p:nvSpPr>
        <p:spPr>
          <a:xfrm>
            <a:off x="1030796" y="571627"/>
            <a:ext cx="18002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ja-JP" altLang="en-US" sz="2000" dirty="0"/>
              <a:t>各種動作波形</a:t>
            </a:r>
            <a:endParaRPr lang="en-US" altLang="en-US" sz="2000" dirty="0"/>
          </a:p>
        </p:txBody>
      </p:sp>
      <p:sp>
        <p:nvSpPr>
          <p:cNvPr id="29" name="テキスト ボックス 28">
            <a:extLst>
              <a:ext uri="{FF2B5EF4-FFF2-40B4-BE49-F238E27FC236}">
                <a16:creationId xmlns:a16="http://schemas.microsoft.com/office/drawing/2014/main" id="{62178BD1-817D-43A8-BDD3-21F1FD529353}"/>
              </a:ext>
            </a:extLst>
          </p:cNvPr>
          <p:cNvSpPr txBox="1"/>
          <p:nvPr/>
        </p:nvSpPr>
        <p:spPr>
          <a:xfrm>
            <a:off x="1234277" y="3749054"/>
            <a:ext cx="1266800"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ja-JP" altLang="en-US" sz="2000" dirty="0"/>
              <a:t>実測効率</a:t>
            </a:r>
            <a:endParaRPr lang="en-US" altLang="en-US" sz="2000" dirty="0"/>
          </a:p>
        </p:txBody>
      </p:sp>
      <p:sp>
        <p:nvSpPr>
          <p:cNvPr id="38" name="正方形/長方形 37">
            <a:extLst>
              <a:ext uri="{FF2B5EF4-FFF2-40B4-BE49-F238E27FC236}">
                <a16:creationId xmlns:a16="http://schemas.microsoft.com/office/drawing/2014/main" id="{44F7D20B-5257-479A-B5DB-9C52AEDD20EB}"/>
              </a:ext>
            </a:extLst>
          </p:cNvPr>
          <p:cNvSpPr/>
          <p:nvPr/>
        </p:nvSpPr>
        <p:spPr>
          <a:xfrm>
            <a:off x="2" y="940945"/>
            <a:ext cx="205458" cy="2560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a:extLst>
              <a:ext uri="{FF2B5EF4-FFF2-40B4-BE49-F238E27FC236}">
                <a16:creationId xmlns:a16="http://schemas.microsoft.com/office/drawing/2014/main" id="{6D89CD69-B9AE-400E-A3CA-DEF736F78492}"/>
              </a:ext>
            </a:extLst>
          </p:cNvPr>
          <p:cNvGrpSpPr/>
          <p:nvPr/>
        </p:nvGrpSpPr>
        <p:grpSpPr>
          <a:xfrm>
            <a:off x="15394" y="1400638"/>
            <a:ext cx="208740" cy="223060"/>
            <a:chOff x="8478060" y="1052736"/>
            <a:chExt cx="208740" cy="223060"/>
          </a:xfrm>
        </p:grpSpPr>
        <p:cxnSp>
          <p:nvCxnSpPr>
            <p:cNvPr id="31" name="直線コネクタ 30">
              <a:extLst>
                <a:ext uri="{FF2B5EF4-FFF2-40B4-BE49-F238E27FC236}">
                  <a16:creationId xmlns:a16="http://schemas.microsoft.com/office/drawing/2014/main" id="{A608F0E1-0411-4FC0-95C0-829821D1358C}"/>
                </a:ext>
              </a:extLst>
            </p:cNvPr>
            <p:cNvCxnSpPr/>
            <p:nvPr/>
          </p:nvCxnSpPr>
          <p:spPr>
            <a:xfrm flipH="1">
              <a:off x="8532440" y="1052736"/>
              <a:ext cx="1543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567AD9D6-ECA8-4A99-9C77-30A2DDC9AC90}"/>
                </a:ext>
              </a:extLst>
            </p:cNvPr>
            <p:cNvCxnSpPr>
              <a:cxnSpLocks/>
            </p:cNvCxnSpPr>
            <p:nvPr/>
          </p:nvCxnSpPr>
          <p:spPr>
            <a:xfrm flipV="1">
              <a:off x="8532440" y="1052736"/>
              <a:ext cx="0" cy="144016"/>
            </a:xfrm>
            <a:prstGeom prst="line">
              <a:avLst/>
            </a:prstGeom>
            <a:ln w="28575"/>
          </p:spPr>
          <p:style>
            <a:lnRef idx="1">
              <a:schemeClr val="dk1"/>
            </a:lnRef>
            <a:fillRef idx="0">
              <a:schemeClr val="dk1"/>
            </a:fillRef>
            <a:effectRef idx="0">
              <a:schemeClr val="dk1"/>
            </a:effectRef>
            <a:fontRef idx="minor">
              <a:schemeClr val="tx1"/>
            </a:fontRef>
          </p:style>
        </p:cxnSp>
        <p:sp>
          <p:nvSpPr>
            <p:cNvPr id="33" name="二等辺三角形 32">
              <a:extLst>
                <a:ext uri="{FF2B5EF4-FFF2-40B4-BE49-F238E27FC236}">
                  <a16:creationId xmlns:a16="http://schemas.microsoft.com/office/drawing/2014/main" id="{8EA7B857-98A6-4A88-BF7E-E11E57B10851}"/>
                </a:ext>
              </a:extLst>
            </p:cNvPr>
            <p:cNvSpPr/>
            <p:nvPr/>
          </p:nvSpPr>
          <p:spPr>
            <a:xfrm rot="10800000">
              <a:off x="8478060" y="1196752"/>
              <a:ext cx="108759" cy="790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9E2EEE79-6533-41E4-B2A6-0E8C0C46EA99}"/>
              </a:ext>
            </a:extLst>
          </p:cNvPr>
          <p:cNvGrpSpPr/>
          <p:nvPr/>
        </p:nvGrpSpPr>
        <p:grpSpPr>
          <a:xfrm>
            <a:off x="15393" y="1931040"/>
            <a:ext cx="208740" cy="223060"/>
            <a:chOff x="8478060" y="1052736"/>
            <a:chExt cx="208740" cy="223060"/>
          </a:xfrm>
        </p:grpSpPr>
        <p:cxnSp>
          <p:nvCxnSpPr>
            <p:cNvPr id="35" name="直線コネクタ 34">
              <a:extLst>
                <a:ext uri="{FF2B5EF4-FFF2-40B4-BE49-F238E27FC236}">
                  <a16:creationId xmlns:a16="http://schemas.microsoft.com/office/drawing/2014/main" id="{6D1A2962-76A1-4568-8156-24FE2CB4AD9B}"/>
                </a:ext>
              </a:extLst>
            </p:cNvPr>
            <p:cNvCxnSpPr/>
            <p:nvPr/>
          </p:nvCxnSpPr>
          <p:spPr>
            <a:xfrm flipH="1">
              <a:off x="8532440" y="1052736"/>
              <a:ext cx="1543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0949FCA7-C850-483C-8471-BF655411F991}"/>
                </a:ext>
              </a:extLst>
            </p:cNvPr>
            <p:cNvCxnSpPr>
              <a:cxnSpLocks/>
            </p:cNvCxnSpPr>
            <p:nvPr/>
          </p:nvCxnSpPr>
          <p:spPr>
            <a:xfrm flipV="1">
              <a:off x="8532440" y="1052736"/>
              <a:ext cx="0" cy="144016"/>
            </a:xfrm>
            <a:prstGeom prst="line">
              <a:avLst/>
            </a:prstGeom>
            <a:ln w="28575"/>
          </p:spPr>
          <p:style>
            <a:lnRef idx="1">
              <a:schemeClr val="dk1"/>
            </a:lnRef>
            <a:fillRef idx="0">
              <a:schemeClr val="dk1"/>
            </a:fillRef>
            <a:effectRef idx="0">
              <a:schemeClr val="dk1"/>
            </a:effectRef>
            <a:fontRef idx="minor">
              <a:schemeClr val="tx1"/>
            </a:fontRef>
          </p:style>
        </p:cxnSp>
        <p:sp>
          <p:nvSpPr>
            <p:cNvPr id="37" name="二等辺三角形 36">
              <a:extLst>
                <a:ext uri="{FF2B5EF4-FFF2-40B4-BE49-F238E27FC236}">
                  <a16:creationId xmlns:a16="http://schemas.microsoft.com/office/drawing/2014/main" id="{47F07431-6413-4A36-BE5A-7305FAF84179}"/>
                </a:ext>
              </a:extLst>
            </p:cNvPr>
            <p:cNvSpPr/>
            <p:nvPr/>
          </p:nvSpPr>
          <p:spPr>
            <a:xfrm rot="10800000">
              <a:off x="8478060" y="1196752"/>
              <a:ext cx="108759" cy="790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4AD24E69-531A-41A5-9C51-8A52BF8B39F8}"/>
              </a:ext>
            </a:extLst>
          </p:cNvPr>
          <p:cNvGrpSpPr/>
          <p:nvPr/>
        </p:nvGrpSpPr>
        <p:grpSpPr>
          <a:xfrm>
            <a:off x="0" y="3110472"/>
            <a:ext cx="208740" cy="223060"/>
            <a:chOff x="8478060" y="1052736"/>
            <a:chExt cx="208740" cy="223060"/>
          </a:xfrm>
        </p:grpSpPr>
        <p:cxnSp>
          <p:nvCxnSpPr>
            <p:cNvPr id="40" name="直線コネクタ 39">
              <a:extLst>
                <a:ext uri="{FF2B5EF4-FFF2-40B4-BE49-F238E27FC236}">
                  <a16:creationId xmlns:a16="http://schemas.microsoft.com/office/drawing/2014/main" id="{4F95946C-D274-4DF5-9684-18A671BD1898}"/>
                </a:ext>
              </a:extLst>
            </p:cNvPr>
            <p:cNvCxnSpPr/>
            <p:nvPr/>
          </p:nvCxnSpPr>
          <p:spPr>
            <a:xfrm flipH="1">
              <a:off x="8532440" y="1052736"/>
              <a:ext cx="1543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6D96B384-305B-411A-B79A-552A578880A7}"/>
                </a:ext>
              </a:extLst>
            </p:cNvPr>
            <p:cNvCxnSpPr>
              <a:cxnSpLocks/>
            </p:cNvCxnSpPr>
            <p:nvPr/>
          </p:nvCxnSpPr>
          <p:spPr>
            <a:xfrm flipV="1">
              <a:off x="8532440" y="1052736"/>
              <a:ext cx="0" cy="144016"/>
            </a:xfrm>
            <a:prstGeom prst="line">
              <a:avLst/>
            </a:prstGeom>
            <a:ln w="28575"/>
          </p:spPr>
          <p:style>
            <a:lnRef idx="1">
              <a:schemeClr val="dk1"/>
            </a:lnRef>
            <a:fillRef idx="0">
              <a:schemeClr val="dk1"/>
            </a:fillRef>
            <a:effectRef idx="0">
              <a:schemeClr val="dk1"/>
            </a:effectRef>
            <a:fontRef idx="minor">
              <a:schemeClr val="tx1"/>
            </a:fontRef>
          </p:style>
        </p:cxnSp>
        <p:sp>
          <p:nvSpPr>
            <p:cNvPr id="42" name="二等辺三角形 41">
              <a:extLst>
                <a:ext uri="{FF2B5EF4-FFF2-40B4-BE49-F238E27FC236}">
                  <a16:creationId xmlns:a16="http://schemas.microsoft.com/office/drawing/2014/main" id="{E85DC8CD-AD81-4BA9-8003-8EEB37D1448A}"/>
                </a:ext>
              </a:extLst>
            </p:cNvPr>
            <p:cNvSpPr/>
            <p:nvPr/>
          </p:nvSpPr>
          <p:spPr>
            <a:xfrm rot="10800000">
              <a:off x="8478060" y="1196752"/>
              <a:ext cx="108759" cy="790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矢印コネクタ 47">
            <a:extLst>
              <a:ext uri="{FF2B5EF4-FFF2-40B4-BE49-F238E27FC236}">
                <a16:creationId xmlns:a16="http://schemas.microsoft.com/office/drawing/2014/main" id="{DB1C59F2-31C3-47E3-991C-7DCE25A719A8}"/>
              </a:ext>
            </a:extLst>
          </p:cNvPr>
          <p:cNvCxnSpPr>
            <a:cxnSpLocks/>
          </p:cNvCxnSpPr>
          <p:nvPr/>
        </p:nvCxnSpPr>
        <p:spPr>
          <a:xfrm flipV="1">
            <a:off x="3124200" y="1194654"/>
            <a:ext cx="183600" cy="166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a:extLst>
              <a:ext uri="{FF2B5EF4-FFF2-40B4-BE49-F238E27FC236}">
                <a16:creationId xmlns:a16="http://schemas.microsoft.com/office/drawing/2014/main" id="{E311EDF3-BFC0-4BE1-BC13-45D1C8537369}"/>
              </a:ext>
            </a:extLst>
          </p:cNvPr>
          <p:cNvCxnSpPr>
            <a:cxnSpLocks/>
          </p:cNvCxnSpPr>
          <p:nvPr/>
        </p:nvCxnSpPr>
        <p:spPr>
          <a:xfrm>
            <a:off x="1782229" y="1824193"/>
            <a:ext cx="307462" cy="250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306FE8F4-1415-4CD9-920D-8A4C6E1DD57A}"/>
              </a:ext>
            </a:extLst>
          </p:cNvPr>
          <p:cNvCxnSpPr>
            <a:cxnSpLocks/>
          </p:cNvCxnSpPr>
          <p:nvPr/>
        </p:nvCxnSpPr>
        <p:spPr>
          <a:xfrm>
            <a:off x="1526049" y="2890838"/>
            <a:ext cx="621266" cy="147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4079394E-79D4-45EA-A879-39BB9FE00EB3}"/>
              </a:ext>
            </a:extLst>
          </p:cNvPr>
          <p:cNvCxnSpPr>
            <a:cxnSpLocks/>
          </p:cNvCxnSpPr>
          <p:nvPr/>
        </p:nvCxnSpPr>
        <p:spPr>
          <a:xfrm flipH="1" flipV="1">
            <a:off x="2627784" y="2962395"/>
            <a:ext cx="150880" cy="297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2DF07FAF-2254-4612-A97E-15822A206C3F}"/>
                  </a:ext>
                </a:extLst>
              </p:cNvPr>
              <p:cNvSpPr txBox="1"/>
              <p:nvPr/>
            </p:nvSpPr>
            <p:spPr>
              <a:xfrm>
                <a:off x="4358532" y="4077072"/>
                <a:ext cx="4658648" cy="2128853"/>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000" b="0" dirty="0"/>
                  <a:t>インバータ効率</a:t>
                </a:r>
                <a:r>
                  <a:rPr kumimoji="1" lang="en-US" altLang="ja-JP" sz="2000" b="0" dirty="0"/>
                  <a:t>:</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𝜂</m:t>
                        </m:r>
                      </m:e>
                      <m:sub>
                        <m:r>
                          <a:rPr kumimoji="1" lang="en-US" altLang="ja-JP" sz="2000" b="0" i="1" smtClean="0">
                            <a:latin typeface="Cambria Math"/>
                          </a:rPr>
                          <m:t>1</m:t>
                        </m:r>
                      </m:sub>
                    </m:sSub>
                    <m:r>
                      <a:rPr kumimoji="1" lang="en-US" altLang="ja-JP" sz="2000" b="0" i="1" smtClean="0">
                        <a:latin typeface="Cambria Math"/>
                      </a:rPr>
                      <m:t>=</m:t>
                    </m:r>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2</m:t>
                            </m:r>
                          </m:sub>
                        </m:sSub>
                      </m:num>
                      <m:den>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1</m:t>
                            </m:r>
                          </m:sub>
                        </m:sSub>
                      </m:den>
                    </m:f>
                    <m:r>
                      <a:rPr kumimoji="1" lang="en-US" altLang="ja-JP" sz="2000" b="0" i="1" smtClean="0">
                        <a:latin typeface="Cambria Math" panose="02040503050406030204" pitchFamily="18" charset="0"/>
                      </a:rPr>
                      <m:t>=95</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m:t>
                        </m:r>
                      </m:e>
                    </m:d>
                  </m:oMath>
                </a14:m>
                <a:endParaRPr kumimoji="1" lang="en-US" altLang="ja-JP" sz="2000" b="0" dirty="0"/>
              </a:p>
              <a:p>
                <a:r>
                  <a:rPr kumimoji="1" lang="en-US" altLang="ja-JP" sz="2000" b="0" dirty="0"/>
                  <a:t>PT</a:t>
                </a:r>
                <a:r>
                  <a:rPr kumimoji="1" lang="ja-JP" altLang="en-US" sz="2000" b="0" dirty="0"/>
                  <a:t>間</a:t>
                </a:r>
                <a14:m>
                  <m:oMath xmlns:m="http://schemas.openxmlformats.org/officeDocument/2006/math">
                    <m:r>
                      <a:rPr lang="ja-JP" altLang="en-US" sz="2000" i="1">
                        <a:latin typeface="Cambria Math" panose="02040503050406030204" pitchFamily="18" charset="0"/>
                      </a:rPr>
                      <m:t>電力</m:t>
                    </m:r>
                    <m:r>
                      <a:rPr lang="ja-JP" altLang="en-US" sz="2000" i="1" smtClean="0">
                        <a:latin typeface="Cambria Math" panose="02040503050406030204" pitchFamily="18" charset="0"/>
                      </a:rPr>
                      <m:t>伝送効率</m:t>
                    </m:r>
                    <m:r>
                      <a:rPr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𝜂</m:t>
                        </m:r>
                      </m:e>
                      <m:sub>
                        <m:r>
                          <a:rPr kumimoji="1" lang="en-US" altLang="ja-JP" sz="2000" b="0" i="1" smtClean="0">
                            <a:latin typeface="Cambria Math"/>
                          </a:rPr>
                          <m:t>2</m:t>
                        </m:r>
                      </m:sub>
                    </m:sSub>
                    <m:r>
                      <a:rPr kumimoji="1" lang="en-US" altLang="ja-JP" sz="2000" b="0" i="1" smtClean="0">
                        <a:latin typeface="Cambria Math"/>
                      </a:rPr>
                      <m:t>=</m:t>
                    </m:r>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3</m:t>
                            </m:r>
                          </m:sub>
                        </m:sSub>
                      </m:num>
                      <m:den>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𝑃</m:t>
                            </m:r>
                          </m:e>
                          <m:sub>
                            <m:r>
                              <a:rPr kumimoji="1" lang="en-US" altLang="ja-JP" sz="2000" b="0" i="1" smtClean="0">
                                <a:latin typeface="Cambria Math"/>
                              </a:rPr>
                              <m:t>2</m:t>
                            </m:r>
                          </m:sub>
                        </m:sSub>
                      </m:den>
                    </m:f>
                    <m:r>
                      <a:rPr kumimoji="1" lang="en-US" altLang="ja-JP" sz="2000" b="0" i="1" smtClean="0">
                        <a:latin typeface="Cambria Math" panose="02040503050406030204" pitchFamily="18" charset="0"/>
                      </a:rPr>
                      <m:t>=10[%]</m:t>
                    </m:r>
                  </m:oMath>
                </a14:m>
                <a:endParaRPr kumimoji="1" lang="en-US" altLang="ja-JP" sz="2000" b="0" dirty="0"/>
              </a:p>
              <a:p>
                <a:r>
                  <a:rPr kumimoji="1" lang="ja-JP" altLang="en-US" sz="2000" b="0" dirty="0">
                    <a:solidFill>
                      <a:srgbClr val="FF0000"/>
                    </a:solidFill>
                  </a:rPr>
                  <a:t>総合効率</a:t>
                </a:r>
                <a:r>
                  <a:rPr kumimoji="1" lang="en-US" altLang="ja-JP" sz="2000" b="0" dirty="0">
                    <a:solidFill>
                      <a:srgbClr val="FF0000"/>
                    </a:solidFill>
                  </a:rPr>
                  <a:t>:</a:t>
                </a:r>
                <a14:m>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a:rPr>
                          <m:t>𝜂</m:t>
                        </m:r>
                      </m:e>
                      <m:sub>
                        <m:r>
                          <a:rPr kumimoji="1" lang="en-US" altLang="ja-JP" sz="2000" b="0" i="1" smtClean="0">
                            <a:solidFill>
                              <a:srgbClr val="FF0000"/>
                            </a:solidFill>
                            <a:latin typeface="Cambria Math"/>
                          </a:rPr>
                          <m:t>3</m:t>
                        </m:r>
                      </m:sub>
                    </m:sSub>
                    <m:r>
                      <a:rPr kumimoji="1" lang="en-US" altLang="ja-JP" sz="2000" b="0" i="1" smtClean="0">
                        <a:solidFill>
                          <a:srgbClr val="FF0000"/>
                        </a:solidFill>
                        <a:latin typeface="Cambria Math"/>
                      </a:rPr>
                      <m:t>=</m:t>
                    </m:r>
                    <m:f>
                      <m:fPr>
                        <m:ctrlPr>
                          <a:rPr kumimoji="1" lang="en-US" altLang="ja-JP" sz="2000" b="0" i="1" smtClean="0">
                            <a:solidFill>
                              <a:srgbClr val="FF0000"/>
                            </a:solidFill>
                            <a:latin typeface="Cambria Math" panose="02040503050406030204" pitchFamily="18" charset="0"/>
                          </a:rPr>
                        </m:ctrlPr>
                      </m:fPr>
                      <m:num>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a:rPr>
                              <m:t>𝑃</m:t>
                            </m:r>
                          </m:e>
                          <m:sub>
                            <m:r>
                              <a:rPr kumimoji="1" lang="en-US" altLang="ja-JP" sz="2000" b="0" i="1" smtClean="0">
                                <a:solidFill>
                                  <a:srgbClr val="FF0000"/>
                                </a:solidFill>
                                <a:latin typeface="Cambria Math"/>
                              </a:rPr>
                              <m:t>3</m:t>
                            </m:r>
                          </m:sub>
                        </m:sSub>
                      </m:num>
                      <m:den>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a:rPr>
                              <m:t>𝑃</m:t>
                            </m:r>
                          </m:e>
                          <m:sub>
                            <m:r>
                              <a:rPr kumimoji="1" lang="en-US" altLang="ja-JP" sz="2000" b="0" i="1" smtClean="0">
                                <a:solidFill>
                                  <a:srgbClr val="FF0000"/>
                                </a:solidFill>
                                <a:latin typeface="Cambria Math"/>
                              </a:rPr>
                              <m:t>1</m:t>
                            </m:r>
                          </m:sub>
                        </m:sSub>
                      </m:den>
                    </m:f>
                    <m:r>
                      <a:rPr kumimoji="1" lang="en-US" altLang="ja-JP" sz="2000" b="0" i="1" smtClean="0">
                        <a:solidFill>
                          <a:srgbClr val="FF0000"/>
                        </a:solidFill>
                        <a:latin typeface="Cambria Math" panose="02040503050406030204" pitchFamily="18" charset="0"/>
                      </a:rPr>
                      <m:t>=9.6[%]</m:t>
                    </m:r>
                  </m:oMath>
                </a14:m>
                <a:endParaRPr kumimoji="1" lang="en-US" altLang="ja-JP" sz="2000" b="0" dirty="0">
                  <a:solidFill>
                    <a:srgbClr val="FF0000"/>
                  </a:solidFill>
                </a:endParaRPr>
              </a:p>
              <a:p>
                <a:r>
                  <a:rPr lang="ja-JP" altLang="en-US" sz="2000" dirty="0">
                    <a:solidFill>
                      <a:schemeClr val="tx1"/>
                    </a:solidFill>
                  </a:rPr>
                  <a:t>➢目標値</a:t>
                </a:r>
                <a:r>
                  <a:rPr lang="en-US" altLang="ja-JP" sz="2000" dirty="0">
                    <a:solidFill>
                      <a:schemeClr val="tx1"/>
                    </a:solidFill>
                  </a:rPr>
                  <a:t>10%</a:t>
                </a:r>
                <a:r>
                  <a:rPr lang="ja-JP" altLang="en-US" sz="2000" dirty="0">
                    <a:solidFill>
                      <a:schemeClr val="tx1"/>
                    </a:solidFill>
                  </a:rPr>
                  <a:t>に近い総合効率</a:t>
                </a:r>
                <a:r>
                  <a:rPr lang="en-US" altLang="ja-JP" sz="2000" dirty="0">
                    <a:solidFill>
                      <a:srgbClr val="FF0000"/>
                    </a:solidFill>
                  </a:rPr>
                  <a:t>9.6%</a:t>
                </a:r>
                <a:r>
                  <a:rPr lang="ja-JP" altLang="en-US" sz="2000" dirty="0">
                    <a:solidFill>
                      <a:schemeClr val="tx1"/>
                    </a:solidFill>
                  </a:rPr>
                  <a:t>を達成</a:t>
                </a:r>
                <a:endParaRPr lang="en-US" altLang="ja-JP" sz="2000" dirty="0">
                  <a:solidFill>
                    <a:schemeClr val="tx1"/>
                  </a:solidFill>
                </a:endParaRPr>
              </a:p>
              <a:p>
                <a:r>
                  <a:rPr lang="ja-JP" altLang="en-US" sz="2000" dirty="0">
                    <a:solidFill>
                      <a:schemeClr val="tx1"/>
                    </a:solidFill>
                  </a:rPr>
                  <a:t>➢提案システムの有用性を実証</a:t>
                </a:r>
                <a:endParaRPr lang="en-US" altLang="ja-JP" sz="2000" dirty="0">
                  <a:solidFill>
                    <a:schemeClr val="tx1"/>
                  </a:solidFill>
                </a:endParaRPr>
              </a:p>
            </p:txBody>
          </p:sp>
        </mc:Choice>
        <mc:Fallback xmlns="">
          <p:sp>
            <p:nvSpPr>
              <p:cNvPr id="64" name="テキスト ボックス 63">
                <a:extLst>
                  <a:ext uri="{FF2B5EF4-FFF2-40B4-BE49-F238E27FC236}">
                    <a16:creationId xmlns:a16="http://schemas.microsoft.com/office/drawing/2014/main" id="{2DF07FAF-2254-4612-A97E-15822A206C3F}"/>
                  </a:ext>
                </a:extLst>
              </p:cNvPr>
              <p:cNvSpPr txBox="1">
                <a:spLocks noRot="1" noChangeAspect="1" noMove="1" noResize="1" noEditPoints="1" noAdjustHandles="1" noChangeArrowheads="1" noChangeShapeType="1" noTextEdit="1"/>
              </p:cNvSpPr>
              <p:nvPr/>
            </p:nvSpPr>
            <p:spPr>
              <a:xfrm>
                <a:off x="4358532" y="4077072"/>
                <a:ext cx="4658648" cy="2128853"/>
              </a:xfrm>
              <a:prstGeom prst="rect">
                <a:avLst/>
              </a:prstGeom>
              <a:blipFill>
                <a:blip r:embed="rId13"/>
                <a:stretch>
                  <a:fillRect l="-1172" r="-521" b="-2833"/>
                </a:stretch>
              </a:blipFill>
              <a:ln/>
            </p:spPr>
            <p:txBody>
              <a:bodyPr/>
              <a:lstStyle/>
              <a:p>
                <a:r>
                  <a:rPr lang="ja-JP" altLang="en-US">
                    <a:noFill/>
                  </a:rPr>
                  <a:t> </a:t>
                </a:r>
              </a:p>
            </p:txBody>
          </p:sp>
        </mc:Fallback>
      </mc:AlternateContent>
      <p:sp>
        <p:nvSpPr>
          <p:cNvPr id="71" name="下矢印 18">
            <a:extLst>
              <a:ext uri="{FF2B5EF4-FFF2-40B4-BE49-F238E27FC236}">
                <a16:creationId xmlns:a16="http://schemas.microsoft.com/office/drawing/2014/main" id="{686996A9-552B-47B7-949E-C524A10A5323}"/>
              </a:ext>
            </a:extLst>
          </p:cNvPr>
          <p:cNvSpPr/>
          <p:nvPr/>
        </p:nvSpPr>
        <p:spPr>
          <a:xfrm>
            <a:off x="6459256" y="1974535"/>
            <a:ext cx="457200" cy="31177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8F435EF8-66BC-40DA-83EC-C15AD48BB983}"/>
              </a:ext>
            </a:extLst>
          </p:cNvPr>
          <p:cNvSpPr txBox="1"/>
          <p:nvPr/>
        </p:nvSpPr>
        <p:spPr>
          <a:xfrm>
            <a:off x="4261962" y="2505670"/>
            <a:ext cx="4851788" cy="923330"/>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ja-JP" dirty="0"/>
              <a:t>UWPT</a:t>
            </a:r>
            <a:r>
              <a:rPr lang="ja-JP" altLang="en-US" dirty="0"/>
              <a:t>モジュール等価回路のモデリング手法</a:t>
            </a:r>
            <a:endParaRPr lang="en-US" altLang="ja-JP" dirty="0"/>
          </a:p>
          <a:p>
            <a:pPr algn="ctr"/>
            <a:r>
              <a:rPr lang="en-US" altLang="ja-JP" dirty="0"/>
              <a:t>+</a:t>
            </a:r>
          </a:p>
          <a:p>
            <a:pPr algn="ctr"/>
            <a:r>
              <a:rPr lang="ja-JP" altLang="en-US" dirty="0"/>
              <a:t>共振回路設計の有用性を実証</a:t>
            </a:r>
            <a:endParaRPr lang="en-US" altLang="ja-JP" dirty="0"/>
          </a:p>
        </p:txBody>
      </p:sp>
      <p:sp>
        <p:nvSpPr>
          <p:cNvPr id="79" name="正方形/長方形 78">
            <a:extLst>
              <a:ext uri="{FF2B5EF4-FFF2-40B4-BE49-F238E27FC236}">
                <a16:creationId xmlns:a16="http://schemas.microsoft.com/office/drawing/2014/main" id="{8A7D149F-C965-45FF-90E2-C732811E42FC}"/>
              </a:ext>
            </a:extLst>
          </p:cNvPr>
          <p:cNvSpPr/>
          <p:nvPr/>
        </p:nvSpPr>
        <p:spPr>
          <a:xfrm>
            <a:off x="39234" y="27101"/>
            <a:ext cx="2459841" cy="369332"/>
          </a:xfrm>
          <a:prstGeom prst="rect">
            <a:avLst/>
          </a:prstGeom>
        </p:spPr>
        <p:txBody>
          <a:bodyPr wrap="none">
            <a:spAutoFit/>
          </a:bodyPr>
          <a:lstStyle/>
          <a:p>
            <a:r>
              <a:rPr lang="en-US" altLang="ja-JP" dirty="0"/>
              <a:t>M.T.</a:t>
            </a:r>
            <a:r>
              <a:rPr lang="ja-JP" altLang="en-US" dirty="0"/>
              <a:t>方式</a:t>
            </a:r>
            <a:r>
              <a:rPr lang="en-US" altLang="ja-JP" dirty="0"/>
              <a:t>UWPT</a:t>
            </a:r>
            <a:r>
              <a:rPr lang="ja-JP" altLang="en-US" dirty="0"/>
              <a:t>システム</a:t>
            </a:r>
          </a:p>
        </p:txBody>
      </p:sp>
      <p:grpSp>
        <p:nvGrpSpPr>
          <p:cNvPr id="80" name="グループ化 79">
            <a:extLst>
              <a:ext uri="{FF2B5EF4-FFF2-40B4-BE49-F238E27FC236}">
                <a16:creationId xmlns:a16="http://schemas.microsoft.com/office/drawing/2014/main" id="{C7B311DD-B8B4-4C5E-8B39-6780811A7835}"/>
              </a:ext>
            </a:extLst>
          </p:cNvPr>
          <p:cNvGrpSpPr/>
          <p:nvPr/>
        </p:nvGrpSpPr>
        <p:grpSpPr>
          <a:xfrm>
            <a:off x="2495612" y="38531"/>
            <a:ext cx="302394" cy="346471"/>
            <a:chOff x="5124171" y="5195529"/>
            <a:chExt cx="423352" cy="571396"/>
          </a:xfrm>
        </p:grpSpPr>
        <p:sp>
          <p:nvSpPr>
            <p:cNvPr id="81" name="山形 18">
              <a:extLst>
                <a:ext uri="{FF2B5EF4-FFF2-40B4-BE49-F238E27FC236}">
                  <a16:creationId xmlns:a16="http://schemas.microsoft.com/office/drawing/2014/main" id="{234B754A-7CE0-4B89-AC37-16E8A0ECF8C4}"/>
                </a:ext>
              </a:extLst>
            </p:cNvPr>
            <p:cNvSpPr/>
            <p:nvPr/>
          </p:nvSpPr>
          <p:spPr>
            <a:xfrm>
              <a:off x="5124171"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82" name="山形 19">
              <a:extLst>
                <a:ext uri="{FF2B5EF4-FFF2-40B4-BE49-F238E27FC236}">
                  <a16:creationId xmlns:a16="http://schemas.microsoft.com/office/drawing/2014/main" id="{2A661359-EE41-4E48-AB5C-1610FED19D90}"/>
                </a:ext>
              </a:extLst>
            </p:cNvPr>
            <p:cNvSpPr/>
            <p:nvPr/>
          </p:nvSpPr>
          <p:spPr>
            <a:xfrm>
              <a:off x="5305610" y="5195529"/>
              <a:ext cx="241913" cy="5713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grpSp>
      <p:sp>
        <p:nvSpPr>
          <p:cNvPr id="44" name="テキスト ボックス 43">
            <a:extLst>
              <a:ext uri="{FF2B5EF4-FFF2-40B4-BE49-F238E27FC236}">
                <a16:creationId xmlns:a16="http://schemas.microsoft.com/office/drawing/2014/main" id="{C7524265-34CE-93D6-AF3F-85A4E87C4F35}"/>
              </a:ext>
            </a:extLst>
          </p:cNvPr>
          <p:cNvSpPr txBox="1"/>
          <p:nvPr/>
        </p:nvSpPr>
        <p:spPr>
          <a:xfrm>
            <a:off x="6898628" y="6584332"/>
            <a:ext cx="1890261" cy="307777"/>
          </a:xfrm>
          <a:prstGeom prst="rect">
            <a:avLst/>
          </a:prstGeom>
          <a:noFill/>
        </p:spPr>
        <p:txBody>
          <a:bodyPr wrap="none" rtlCol="0">
            <a:spAutoFit/>
          </a:bodyPr>
          <a:lstStyle/>
          <a:p>
            <a:r>
              <a:rPr kumimoji="1" lang="ja-JP" altLang="en-US" sz="1400"/>
              <a:t>＊無断転載・転用禁止</a:t>
            </a:r>
          </a:p>
        </p:txBody>
      </p:sp>
    </p:spTree>
    <p:extLst>
      <p:ext uri="{BB962C8B-B14F-4D97-AF65-F5344CB8AC3E}">
        <p14:creationId xmlns:p14="http://schemas.microsoft.com/office/powerpoint/2010/main" val="27227550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20913</TotalTime>
  <Words>1539</Words>
  <Application>Microsoft Macintosh PowerPoint</Application>
  <PresentationFormat>画面に合わせる (4:3)</PresentationFormat>
  <Paragraphs>234</Paragraphs>
  <Slides>6</Slides>
  <Notes>6</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6</vt:i4>
      </vt:variant>
    </vt:vector>
  </HeadingPairs>
  <TitlesOfParts>
    <vt:vector size="19" baseType="lpstr">
      <vt:lpstr>HaranoAjiMincho-Regular-Identity-H</vt:lpstr>
      <vt:lpstr>LMRoman9-Regular</vt:lpstr>
      <vt:lpstr>ＭＳ Ｐゴシック</vt:lpstr>
      <vt:lpstr>游ゴシック</vt:lpstr>
      <vt:lpstr>游ゴシック Light</vt:lpstr>
      <vt:lpstr>Arial</vt:lpstr>
      <vt:lpstr>Calibri</vt:lpstr>
      <vt:lpstr>Cambria Math</vt:lpstr>
      <vt:lpstr>Symbol</vt:lpstr>
      <vt:lpstr>Times New Roman</vt:lpstr>
      <vt:lpstr>Wingdings</vt:lpstr>
      <vt:lpstr>Office ​​テーマ</vt:lpstr>
      <vt:lpstr>デザインの設定</vt:lpstr>
      <vt:lpstr>研究背景・目的</vt:lpstr>
      <vt:lpstr>既存技術との比較</vt:lpstr>
      <vt:lpstr>超音波振動方式UWPTシステム</vt:lpstr>
      <vt:lpstr>回路構成</vt:lpstr>
      <vt:lpstr>PowerPoint プレゼンテーション</vt:lpstr>
      <vt:lpstr>実証評価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強力超音波振動を利用した 非接触給電システムに関する基礎的実験検証</dc:title>
  <dc:creator>denki1601</dc:creator>
  <cp:lastModifiedBy>Microsoft Office User</cp:lastModifiedBy>
  <cp:revision>1046</cp:revision>
  <dcterms:created xsi:type="dcterms:W3CDTF">2020-09-17T02:22:44Z</dcterms:created>
  <dcterms:modified xsi:type="dcterms:W3CDTF">2022-05-04T03:52:00Z</dcterms:modified>
</cp:coreProperties>
</file>