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331" r:id="rId6"/>
    <p:sldId id="353" r:id="rId7"/>
    <p:sldId id="354" r:id="rId8"/>
    <p:sldId id="355" r:id="rId9"/>
    <p:sldId id="356" r:id="rId10"/>
    <p:sldId id="357" r:id="rId11"/>
    <p:sldId id="335" r:id="rId12"/>
    <p:sldId id="348" r:id="rId13"/>
    <p:sldId id="346" r:id="rId14"/>
    <p:sldId id="349" r:id="rId15"/>
    <p:sldId id="350" r:id="rId16"/>
    <p:sldId id="351" r:id="rId17"/>
    <p:sldId id="352" r:id="rId18"/>
    <p:sldId id="328" r:id="rId19"/>
    <p:sldId id="336" r:id="rId20"/>
    <p:sldId id="347" r:id="rId21"/>
    <p:sldId id="358" r:id="rId22"/>
    <p:sldId id="268" r:id="rId2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42" d="100"/>
          <a:sy n="142" d="100"/>
        </p:scale>
        <p:origin x="1022" y="110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72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72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027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182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69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657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57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34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35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683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1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2022.  4.  13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[21-1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이용규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유대건</a:t>
            </a: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#1 </a:t>
              </a:r>
              <a:r>
                <a:rPr lang="ko-KR" altLang="en-US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 err="1">
                <a:latin typeface="+mn-ea"/>
              </a:rPr>
              <a:t>딥러닝</a:t>
            </a:r>
            <a:r>
              <a:rPr lang="ko-KR" altLang="en-US" sz="1600" dirty="0">
                <a:latin typeface="+mn-ea"/>
              </a:rPr>
              <a:t> 프레임워크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tensorflow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keras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8E0B45-B072-4412-A32D-DB6F3294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62073"/>
            <a:ext cx="7029450" cy="2486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22033A-F482-4CD6-874B-3B363BBD67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27"/>
          <a:stretch/>
        </p:blipFill>
        <p:spPr>
          <a:xfrm>
            <a:off x="728963" y="4372088"/>
            <a:ext cx="7056063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3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36416B-E3C4-4FC4-84BE-97822EB39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727" y="2276872"/>
            <a:ext cx="5151594" cy="4474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6B2874-31D2-44C1-B019-B3D675B652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522"/>
          <a:stretch/>
        </p:blipFill>
        <p:spPr>
          <a:xfrm>
            <a:off x="1143356" y="1300684"/>
            <a:ext cx="568196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91C6A1-E168-4B16-9033-6FE03598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80" y="1514914"/>
            <a:ext cx="7200000" cy="288000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EA3519B-7A75-4F1F-83E3-22B2B12B9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203308"/>
              </p:ext>
            </p:extLst>
          </p:nvPr>
        </p:nvGraphicFramePr>
        <p:xfrm>
          <a:off x="1461039" y="4563097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1839204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58531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Image</a:t>
                      </a:r>
                      <a:r>
                        <a:rPr lang="ko-KR" altLang="en-US" sz="1400" dirty="0"/>
                        <a:t> 증량 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Image </a:t>
                      </a:r>
                      <a:r>
                        <a:rPr lang="ko-KR" altLang="en-US" sz="1400" dirty="0"/>
                        <a:t>증량 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92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Training Accuracy : 0.9059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Training Accuracy : 0.9655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83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Validation Accuracy : 0.9043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Validation Accuracy : 0.9635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96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Training Loss : 1.4663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Training Loss : 1.4067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13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Validation Loss : 1.4674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Validation Loss : 1.4088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276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68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64EA82-5DCD-481A-AF40-DDEDCAF5D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705328"/>
            <a:ext cx="5991225" cy="43910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095048D-693C-41C1-9A61-E9D1B60D5430}"/>
              </a:ext>
            </a:extLst>
          </p:cNvPr>
          <p:cNvSpPr/>
          <p:nvPr/>
        </p:nvSpPr>
        <p:spPr>
          <a:xfrm>
            <a:off x="4763722" y="5877272"/>
            <a:ext cx="432048" cy="219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BFC56A-EB80-41A0-AA68-BAD431E4D379}"/>
              </a:ext>
            </a:extLst>
          </p:cNvPr>
          <p:cNvSpPr/>
          <p:nvPr/>
        </p:nvSpPr>
        <p:spPr>
          <a:xfrm>
            <a:off x="3851920" y="5879260"/>
            <a:ext cx="432048" cy="219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14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B3D112-A996-4989-BDBA-1E51B3595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00808"/>
            <a:ext cx="6219825" cy="44386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9D2F829-6CCB-4C4E-AAA9-710FDC7567AD}"/>
              </a:ext>
            </a:extLst>
          </p:cNvPr>
          <p:cNvSpPr/>
          <p:nvPr/>
        </p:nvSpPr>
        <p:spPr>
          <a:xfrm>
            <a:off x="4891836" y="5877272"/>
            <a:ext cx="432048" cy="219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90804C-3535-4F66-829D-3E9FC7268E1D}"/>
              </a:ext>
            </a:extLst>
          </p:cNvPr>
          <p:cNvSpPr/>
          <p:nvPr/>
        </p:nvSpPr>
        <p:spPr>
          <a:xfrm>
            <a:off x="3851920" y="5877272"/>
            <a:ext cx="576063" cy="219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54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478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err="1">
                <a:latin typeface="+mn-ea"/>
              </a:rPr>
              <a:t>딥러닝</a:t>
            </a:r>
            <a:r>
              <a:rPr lang="ko-KR" altLang="en-US" sz="2000" b="1" dirty="0">
                <a:latin typeface="+mn-ea"/>
              </a:rPr>
              <a:t> 학습 조건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- (HW) PC </a:t>
            </a:r>
            <a:r>
              <a:rPr lang="ko-KR" altLang="en-US" sz="1400" dirty="0">
                <a:latin typeface="+mn-ea"/>
              </a:rPr>
              <a:t>사양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학습시간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	</a:t>
            </a:r>
            <a:r>
              <a:rPr lang="en-US" altLang="ko-KR" sz="14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CPU : </a:t>
            </a:r>
            <a:r>
              <a:rPr lang="en-US" altLang="ko-KR" sz="1400" kern="0" spc="-50" dirty="0">
                <a:latin typeface="맑은 고딕" panose="020B0503020000020004" pitchFamily="50" charset="-127"/>
              </a:rPr>
              <a:t>11th Gen Intel(R) Core(TM) i5-1135G7 @ 2.40GHz </a:t>
            </a:r>
          </a:p>
          <a:p>
            <a:pPr>
              <a:lnSpc>
                <a:spcPts val="2300"/>
              </a:lnSpc>
            </a:pPr>
            <a:r>
              <a:rPr lang="pt-BR" altLang="ko-KR" sz="14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RAM : 16GB</a:t>
            </a:r>
            <a:br>
              <a:rPr lang="pt-BR" altLang="ko-KR" sz="14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4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GPU : </a:t>
            </a:r>
            <a:r>
              <a:rPr lang="pt-BR" altLang="ko-KR" sz="1400" kern="0" spc="-50" dirty="0">
                <a:latin typeface="맑은 고딕" panose="020B0503020000020004" pitchFamily="50" charset="-127"/>
              </a:rPr>
              <a:t>Intel(R) Iris(R) Xe Graphics(On Board)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- </a:t>
            </a:r>
            <a:r>
              <a:rPr lang="ko-KR" altLang="en-US" sz="1400" dirty="0" err="1">
                <a:latin typeface="+mn-ea"/>
              </a:rPr>
              <a:t>하이퍼파라미터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	batch size - 100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	epoch</a:t>
            </a:r>
            <a:r>
              <a:rPr lang="ko-KR" altLang="en-US" sz="1400" dirty="0">
                <a:latin typeface="+mn-ea"/>
              </a:rPr>
              <a:t>수 </a:t>
            </a:r>
            <a:r>
              <a:rPr lang="en-US" altLang="ko-KR" sz="1400" dirty="0">
                <a:latin typeface="+mn-ea"/>
              </a:rPr>
              <a:t>– 30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	</a:t>
            </a:r>
            <a:r>
              <a:rPr lang="ko-KR" altLang="en-US" sz="1400" dirty="0" err="1">
                <a:latin typeface="+mn-ea"/>
              </a:rPr>
              <a:t>학습률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– </a:t>
            </a:r>
            <a:r>
              <a:rPr lang="ko-KR" altLang="en-US" sz="1400" dirty="0" err="1">
                <a:latin typeface="+mn-ea"/>
              </a:rPr>
              <a:t>적용안함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	optimizer - Adam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	loss </a:t>
            </a:r>
            <a:r>
              <a:rPr lang="ko-KR" altLang="en-US" sz="1400" dirty="0">
                <a:latin typeface="+mn-ea"/>
              </a:rPr>
              <a:t>함수 </a:t>
            </a:r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SparseCategoricalCrossentropy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학습 중 알게 된 내용 등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	</a:t>
            </a:r>
            <a:r>
              <a:rPr lang="ko-KR" altLang="en-US" sz="1400" dirty="0" err="1">
                <a:latin typeface="+mn-ea"/>
              </a:rPr>
              <a:t>학습률</a:t>
            </a:r>
            <a:r>
              <a:rPr lang="en-US" altLang="ko-KR" sz="1400" dirty="0">
                <a:latin typeface="+mn-ea"/>
              </a:rPr>
              <a:t>/</a:t>
            </a:r>
            <a:r>
              <a:rPr lang="en-US" altLang="ko-KR" sz="1400" dirty="0" err="1">
                <a:latin typeface="+mn-ea"/>
              </a:rPr>
              <a:t>optimzer</a:t>
            </a:r>
            <a:r>
              <a:rPr lang="ko-KR" altLang="en-US" sz="1400" dirty="0">
                <a:latin typeface="+mn-ea"/>
              </a:rPr>
              <a:t>에 따른 학습추이 비교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56C3137-6E3F-4E45-8319-25C37EA0F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02864"/>
              </p:ext>
            </p:extLst>
          </p:nvPr>
        </p:nvGraphicFramePr>
        <p:xfrm>
          <a:off x="1115616" y="5489587"/>
          <a:ext cx="71287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758">
                  <a:extLst>
                    <a:ext uri="{9D8B030D-6E8A-4147-A177-3AD203B41FA5}">
                      <a16:colId xmlns:a16="http://schemas.microsoft.com/office/drawing/2014/main" val="1199272488"/>
                    </a:ext>
                  </a:extLst>
                </a:gridCol>
                <a:gridCol w="1425758">
                  <a:extLst>
                    <a:ext uri="{9D8B030D-6E8A-4147-A177-3AD203B41FA5}">
                      <a16:colId xmlns:a16="http://schemas.microsoft.com/office/drawing/2014/main" val="2832277720"/>
                    </a:ext>
                  </a:extLst>
                </a:gridCol>
                <a:gridCol w="1425758">
                  <a:extLst>
                    <a:ext uri="{9D8B030D-6E8A-4147-A177-3AD203B41FA5}">
                      <a16:colId xmlns:a16="http://schemas.microsoft.com/office/drawing/2014/main" val="297921922"/>
                    </a:ext>
                  </a:extLst>
                </a:gridCol>
                <a:gridCol w="1425758">
                  <a:extLst>
                    <a:ext uri="{9D8B030D-6E8A-4147-A177-3AD203B41FA5}">
                      <a16:colId xmlns:a16="http://schemas.microsoft.com/office/drawing/2014/main" val="359488378"/>
                    </a:ext>
                  </a:extLst>
                </a:gridCol>
                <a:gridCol w="1425758">
                  <a:extLst>
                    <a:ext uri="{9D8B030D-6E8A-4147-A177-3AD203B41FA5}">
                      <a16:colId xmlns:a16="http://schemas.microsoft.com/office/drawing/2014/main" val="1475007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Learning Rate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Adam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SGD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Adagrad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RMSprop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85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96.57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91.73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77.34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96.07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71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분류 성능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Confusion matrix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및 평가지표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 dirty="0">
                <a:solidFill>
                  <a:srgbClr val="FF0000"/>
                </a:solidFill>
                <a:latin typeface="+mn-ea"/>
              </a:rPr>
              <a:t>논문 결과와 비교 </a:t>
            </a:r>
            <a:r>
              <a:rPr lang="en-US" altLang="ko-KR" sz="1600" i="1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600" i="1" dirty="0">
                <a:solidFill>
                  <a:srgbClr val="FF0000"/>
                </a:solidFill>
                <a:latin typeface="+mn-ea"/>
              </a:rPr>
              <a:t>미달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Confusion matrix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미구현으로 단일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Image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에 대해서만 예측 결과 확인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2" name="_x768306360">
            <a:extLst>
              <a:ext uri="{FF2B5EF4-FFF2-40B4-BE49-F238E27FC236}">
                <a16:creationId xmlns:a16="http://schemas.microsoft.com/office/drawing/2014/main" id="{6ABBF84B-1004-459F-969C-BE760E0CD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t="8864" r="2761"/>
          <a:stretch/>
        </p:blipFill>
        <p:spPr bwMode="auto">
          <a:xfrm>
            <a:off x="126638" y="4507638"/>
            <a:ext cx="8890723" cy="235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4E393BF-16FE-480F-8DB7-C750CF016D6E}"/>
              </a:ext>
            </a:extLst>
          </p:cNvPr>
          <p:cNvSpPr/>
          <p:nvPr/>
        </p:nvSpPr>
        <p:spPr>
          <a:xfrm>
            <a:off x="311107" y="5179570"/>
            <a:ext cx="8706254" cy="19364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AFE56E-F9A4-4C0E-97BB-619D0BECA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289" y="2062347"/>
            <a:ext cx="110177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0953926-F95E-4F5B-9D46-9DF4A0C4C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0" y="2062347"/>
            <a:ext cx="110177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D654B3-493D-4AFB-8242-DE23FC06D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458" y="2062347"/>
            <a:ext cx="110177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518A55C-B256-472B-A6D3-B06C31CA5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0" y="3213096"/>
            <a:ext cx="110177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1BFAB20-C45A-4B81-AF1A-DF2EEBC64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289" y="3213096"/>
            <a:ext cx="110177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FE34DD3-CA0E-4A03-A4F4-445BCFE80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458" y="3213096"/>
            <a:ext cx="110177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BED78E-D8DB-45BF-9936-61EF2034BF7A}"/>
              </a:ext>
            </a:extLst>
          </p:cNvPr>
          <p:cNvSpPr txBox="1"/>
          <p:nvPr/>
        </p:nvSpPr>
        <p:spPr>
          <a:xfrm>
            <a:off x="1606001" y="2880737"/>
            <a:ext cx="1317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Edge-Ring : 97.80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A97E43-604A-4FCC-9D0C-7DB44D7259AF}"/>
              </a:ext>
            </a:extLst>
          </p:cNvPr>
          <p:cNvSpPr txBox="1"/>
          <p:nvPr/>
        </p:nvSpPr>
        <p:spPr>
          <a:xfrm>
            <a:off x="4137343" y="2710201"/>
            <a:ext cx="1298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Loc -&gt;</a:t>
            </a:r>
          </a:p>
          <a:p>
            <a:r>
              <a:rPr lang="en-US" altLang="ko-KR" sz="1100" dirty="0"/>
              <a:t>Edge-Loc : 70.02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E4CCAB-AED4-4EDE-AE86-94CBC4F3BBFA}"/>
              </a:ext>
            </a:extLst>
          </p:cNvPr>
          <p:cNvSpPr txBox="1"/>
          <p:nvPr/>
        </p:nvSpPr>
        <p:spPr>
          <a:xfrm>
            <a:off x="6659798" y="2880737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Near-full : 99.99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BD0E44-BA1A-432B-88B9-C1AE4694DBC1}"/>
              </a:ext>
            </a:extLst>
          </p:cNvPr>
          <p:cNvSpPr txBox="1"/>
          <p:nvPr/>
        </p:nvSpPr>
        <p:spPr>
          <a:xfrm>
            <a:off x="1606001" y="4031486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none : 99.25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CD2494-2BFC-4CA2-9A6B-8F7314C2BE81}"/>
              </a:ext>
            </a:extLst>
          </p:cNvPr>
          <p:cNvSpPr txBox="1"/>
          <p:nvPr/>
        </p:nvSpPr>
        <p:spPr>
          <a:xfrm>
            <a:off x="4137343" y="4031486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Random : 94.18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B633B-21C0-408E-8DA3-89D1DC9FAC5F}"/>
              </a:ext>
            </a:extLst>
          </p:cNvPr>
          <p:cNvSpPr txBox="1"/>
          <p:nvPr/>
        </p:nvSpPr>
        <p:spPr>
          <a:xfrm>
            <a:off x="6659798" y="4031486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Scratch : 93.70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/>
                <a:ea typeface="HY견고딕"/>
              </a:rPr>
              <a:t>결과 및 토의</a:t>
            </a:r>
            <a:endParaRPr lang="en-US" altLang="ko-KR" sz="3200" dirty="0">
              <a:solidFill>
                <a:schemeClr val="tx2"/>
              </a:solidFill>
              <a:latin typeface="HY견고딕"/>
              <a:ea typeface="HY견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244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latin typeface="맑은 고딕"/>
                <a:ea typeface="맑은 고딕"/>
              </a:rPr>
              <a:t>토의 및 개선점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latin typeface="맑은 고딕"/>
                <a:ea typeface="맑은 고딕"/>
              </a:rPr>
              <a:t>  </a:t>
            </a:r>
            <a:r>
              <a:rPr lang="en-US" altLang="ko-KR" sz="1400" dirty="0">
                <a:latin typeface="맑은 고딕"/>
                <a:ea typeface="맑은 고딕"/>
              </a:rPr>
              <a:t>- </a:t>
            </a:r>
            <a:r>
              <a:rPr lang="ko-KR" altLang="en-US" sz="1400" dirty="0">
                <a:latin typeface="맑은 고딕"/>
                <a:ea typeface="맑은 고딕"/>
              </a:rPr>
              <a:t>학습된 모델에 단일 이미지를 입력으로 주어 예측한 결과 클래스를 예측하지 못하는 경우 발생</a:t>
            </a:r>
            <a:r>
              <a:rPr lang="en-US" altLang="ko-KR" sz="1400" dirty="0">
                <a:latin typeface="맑은 고딕"/>
                <a:ea typeface="맑은 고딕"/>
              </a:rPr>
              <a:t>.</a:t>
            </a:r>
            <a:r>
              <a:rPr lang="ko-KR" altLang="en-US" sz="1400" dirty="0">
                <a:latin typeface="맑은 고딕"/>
                <a:ea typeface="맑은 고딕"/>
              </a:rPr>
              <a:t> 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맑은 고딕"/>
                <a:ea typeface="맑은 고딕"/>
              </a:rPr>
              <a:t>  - </a:t>
            </a:r>
            <a:r>
              <a:rPr lang="ko-KR" altLang="en-US" sz="1400" dirty="0" err="1">
                <a:latin typeface="맑은 고딕"/>
                <a:ea typeface="맑은 고딕"/>
              </a:rPr>
              <a:t>학습률</a:t>
            </a:r>
            <a:r>
              <a:rPr lang="en-US" altLang="ko-KR" sz="1400" dirty="0">
                <a:latin typeface="맑은 고딕"/>
                <a:ea typeface="맑은 고딕"/>
              </a:rPr>
              <a:t>, </a:t>
            </a:r>
            <a:r>
              <a:rPr lang="ko-KR" altLang="en-US" sz="1400" dirty="0" err="1">
                <a:latin typeface="맑은 고딕"/>
                <a:ea typeface="맑은 고딕"/>
              </a:rPr>
              <a:t>옵티마이저</a:t>
            </a:r>
            <a:r>
              <a:rPr lang="en-US" altLang="ko-KR" sz="1400" dirty="0">
                <a:latin typeface="맑은 고딕"/>
                <a:ea typeface="맑은 고딕"/>
              </a:rPr>
              <a:t> 등 </a:t>
            </a:r>
            <a:r>
              <a:rPr lang="ko-KR" altLang="en-US" sz="1400" dirty="0">
                <a:latin typeface="맑은 고딕"/>
                <a:ea typeface="맑은 고딕"/>
              </a:rPr>
              <a:t>여러 조건을 적용하여 학습결과 비교 필요</a:t>
            </a:r>
            <a:r>
              <a:rPr lang="en-US" altLang="ko-KR" sz="1400" dirty="0">
                <a:latin typeface="맑은 고딕"/>
                <a:ea typeface="맑은 고딕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/>
                <a:ea typeface="맑은 고딕"/>
              </a:rPr>
              <a:t>  - </a:t>
            </a:r>
            <a:r>
              <a:rPr lang="ko-KR" altLang="en-US" sz="1400" dirty="0">
                <a:latin typeface="맑은 고딕"/>
                <a:ea typeface="맑은 고딕"/>
              </a:rPr>
              <a:t>학습 후 </a:t>
            </a:r>
            <a:r>
              <a:rPr lang="en-US" altLang="ko-KR" sz="1400" dirty="0">
                <a:latin typeface="맑은 고딕"/>
                <a:ea typeface="맑은 고딕"/>
              </a:rPr>
              <a:t>Accuracy </a:t>
            </a:r>
            <a:r>
              <a:rPr lang="ko-KR" altLang="en-US" sz="1400" dirty="0">
                <a:latin typeface="맑은 고딕"/>
                <a:ea typeface="맑은 고딕"/>
              </a:rPr>
              <a:t>는 높게 평가되었으나 예측결과가 다소 불안정</a:t>
            </a:r>
            <a:r>
              <a:rPr lang="en-US" altLang="ko-KR" sz="1400" dirty="0">
                <a:latin typeface="맑은 고딕"/>
                <a:ea typeface="맑은 고딕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/>
                <a:ea typeface="맑은 고딕"/>
              </a:rPr>
              <a:t>  - </a:t>
            </a:r>
            <a:r>
              <a:rPr lang="ko-KR" altLang="en-US" sz="1400" dirty="0">
                <a:latin typeface="맑은 고딕"/>
                <a:ea typeface="맑은 고딕"/>
              </a:rPr>
              <a:t>이미지 증량하는 방법을 다양화할 필요성 있음</a:t>
            </a:r>
            <a:r>
              <a:rPr lang="en-US" altLang="ko-KR" sz="1400" dirty="0">
                <a:latin typeface="맑은 고딕"/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3995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/>
                <a:ea typeface="HY견고딕"/>
              </a:rPr>
              <a:t>결과 및 토의</a:t>
            </a:r>
            <a:endParaRPr lang="en-US" altLang="ko-KR" sz="3200" dirty="0">
              <a:solidFill>
                <a:schemeClr val="tx2"/>
              </a:solidFill>
              <a:latin typeface="HY견고딕"/>
              <a:ea typeface="HY견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7FB4B2-ABA5-2AD9-803C-C8C9FFC31C8F}"/>
              </a:ext>
            </a:extLst>
          </p:cNvPr>
          <p:cNvSpPr txBox="1"/>
          <p:nvPr/>
        </p:nvSpPr>
        <p:spPr>
          <a:xfrm>
            <a:off x="1349888" y="2492896"/>
            <a:ext cx="6624736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b="1">
                <a:ea typeface="맑은 고딕"/>
              </a:rPr>
              <a:t>참고사항</a:t>
            </a:r>
            <a:r>
              <a:rPr lang="ko-KR" altLang="en-US">
                <a:ea typeface="맑은 고딕"/>
              </a:rPr>
              <a:t> </a:t>
            </a:r>
            <a:endParaRPr lang="en-US" altLang="ko-KR">
              <a:ea typeface="맑은 고딕"/>
            </a:endParaRPr>
          </a:p>
          <a:p>
            <a:pPr algn="l"/>
            <a:br>
              <a:rPr lang="en-US" altLang="ko-KR">
                <a:ea typeface="맑은 고딕"/>
              </a:rPr>
            </a:br>
            <a:r>
              <a:rPr lang="en-US" altLang="ko-KR" sz="1600">
                <a:ea typeface="맑은 고딕"/>
              </a:rPr>
              <a:t>1. </a:t>
            </a:r>
            <a:r>
              <a:rPr lang="ko-KR" altLang="en-US" sz="1600">
                <a:ea typeface="맑은 고딕"/>
              </a:rPr>
              <a:t>발표방법 안내</a:t>
            </a:r>
            <a:br>
              <a:rPr lang="en-US" altLang="ko-KR" sz="1600">
                <a:ea typeface="맑은 고딕"/>
              </a:rPr>
            </a:br>
            <a:r>
              <a:rPr lang="en-US" altLang="ko-KR" sz="1600">
                <a:ea typeface="맑은 고딕"/>
              </a:rPr>
              <a:t>   - </a:t>
            </a:r>
            <a:r>
              <a:rPr lang="ko-KR" altLang="en-US" sz="1600">
                <a:ea typeface="맑은 고딕"/>
              </a:rPr>
              <a:t>심사위원 </a:t>
            </a:r>
            <a:r>
              <a:rPr lang="en-US" altLang="ko-KR" sz="1600">
                <a:ea typeface="맑은 고딕"/>
              </a:rPr>
              <a:t>: </a:t>
            </a:r>
            <a:r>
              <a:rPr lang="ko-KR" altLang="en-US" sz="1600">
                <a:ea typeface="맑은 고딕"/>
              </a:rPr>
              <a:t>박태형 학과장님</a:t>
            </a:r>
            <a:r>
              <a:rPr lang="en-US" altLang="ko-KR" sz="1600">
                <a:ea typeface="맑은 고딕"/>
              </a:rPr>
              <a:t>, </a:t>
            </a:r>
            <a:r>
              <a:rPr lang="ko-KR" altLang="en-US" sz="1600">
                <a:ea typeface="맑은 고딕"/>
              </a:rPr>
              <a:t>기석철 교수님</a:t>
            </a:r>
            <a:r>
              <a:rPr lang="en-US" altLang="ko-KR" sz="1600">
                <a:ea typeface="맑은 고딕"/>
              </a:rPr>
              <a:t>, </a:t>
            </a:r>
            <a:r>
              <a:rPr lang="ko-KR" altLang="en-US" sz="1600">
                <a:ea typeface="맑은 고딕"/>
              </a:rPr>
              <a:t>가디언</a:t>
            </a:r>
            <a:r>
              <a:rPr lang="en-US" altLang="ko-KR" sz="1600">
                <a:ea typeface="맑은 고딕"/>
              </a:rPr>
              <a:t>(4</a:t>
            </a:r>
            <a:r>
              <a:rPr lang="ko-KR" altLang="en-US" sz="1600">
                <a:ea typeface="맑은 고딕"/>
              </a:rPr>
              <a:t>인</a:t>
            </a:r>
            <a:r>
              <a:rPr lang="en-US" altLang="ko-KR" sz="1600">
                <a:ea typeface="맑은 고딕"/>
              </a:rPr>
              <a:t>)</a:t>
            </a:r>
            <a:br>
              <a:rPr lang="en-US" altLang="ko-KR" sz="1600">
                <a:ea typeface="맑은 고딕"/>
              </a:rPr>
            </a:br>
            <a:r>
              <a:rPr lang="en-US" altLang="ko-KR" sz="1600">
                <a:ea typeface="맑은 고딕"/>
              </a:rPr>
              <a:t>   - </a:t>
            </a:r>
            <a:r>
              <a:rPr lang="ko-KR" altLang="en-US" sz="1600">
                <a:ea typeface="맑은 고딕"/>
              </a:rPr>
              <a:t>발표시간 </a:t>
            </a:r>
            <a:r>
              <a:rPr lang="en-US" altLang="ko-KR" sz="1600">
                <a:ea typeface="맑은 고딕"/>
              </a:rPr>
              <a:t>: 10</a:t>
            </a:r>
            <a:r>
              <a:rPr lang="ko-KR" altLang="en-US" sz="1600">
                <a:ea typeface="맑은 고딕"/>
              </a:rPr>
              <a:t>분 이내 </a:t>
            </a:r>
            <a:r>
              <a:rPr lang="en-US" altLang="ko-KR" sz="1600">
                <a:ea typeface="맑은 고딕"/>
              </a:rPr>
              <a:t>(</a:t>
            </a:r>
            <a:r>
              <a:rPr lang="ko-KR" altLang="en-US" sz="1600">
                <a:ea typeface="맑은 고딕"/>
              </a:rPr>
              <a:t>시간준수</a:t>
            </a:r>
            <a:r>
              <a:rPr lang="en-US" altLang="ko-KR" sz="1600">
                <a:ea typeface="맑은 고딕"/>
              </a:rPr>
              <a:t>)</a:t>
            </a:r>
            <a:r>
              <a:rPr lang="ko-KR" altLang="en-US" sz="1600">
                <a:ea typeface="맑은 고딕"/>
              </a:rPr>
              <a:t> </a:t>
            </a:r>
            <a:r>
              <a:rPr lang="en-US" altLang="ko-KR" sz="1600">
                <a:ea typeface="맑은 고딕"/>
              </a:rPr>
              <a:t>+ Q&amp;A</a:t>
            </a:r>
            <a:br>
              <a:rPr lang="en-US" altLang="ko-KR" sz="1600">
                <a:ea typeface="맑은 고딕"/>
              </a:rPr>
            </a:br>
            <a:r>
              <a:rPr lang="en-US" altLang="ko-KR" sz="1600">
                <a:ea typeface="맑은 고딕"/>
              </a:rPr>
              <a:t>   - </a:t>
            </a:r>
            <a:r>
              <a:rPr lang="ko-KR" altLang="en-US" sz="1600">
                <a:ea typeface="맑은 고딕"/>
              </a:rPr>
              <a:t>발표자료 제출 </a:t>
            </a:r>
            <a:r>
              <a:rPr lang="en-US" altLang="ko-KR" sz="1600">
                <a:ea typeface="맑은 고딕"/>
              </a:rPr>
              <a:t>: 4/13(</a:t>
            </a:r>
            <a:r>
              <a:rPr lang="ko-KR" altLang="en-US" sz="1600">
                <a:ea typeface="맑은 고딕"/>
              </a:rPr>
              <a:t>수</a:t>
            </a:r>
            <a:r>
              <a:rPr lang="en-US" altLang="ko-KR" sz="1600">
                <a:ea typeface="맑은 고딕"/>
              </a:rPr>
              <a:t>) eCampus / </a:t>
            </a:r>
            <a:r>
              <a:rPr lang="ko-KR" altLang="en-US" sz="1600">
                <a:ea typeface="맑은 고딕"/>
              </a:rPr>
              <a:t>담당교수 이메일</a:t>
            </a:r>
            <a:endParaRPr lang="en-US" altLang="ko-KR" sz="1600">
              <a:ea typeface="맑은 고딕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>
              <a:ea typeface="맑은 고딕"/>
            </a:endParaRPr>
          </a:p>
          <a:p>
            <a:pPr algn="l"/>
            <a:r>
              <a:rPr lang="en-US" altLang="ko-KR" sz="1600">
                <a:ea typeface="맑은 고딕"/>
              </a:rPr>
              <a:t>2. </a:t>
            </a:r>
            <a:r>
              <a:rPr lang="ko-KR" altLang="en-US" sz="1600">
                <a:ea typeface="맑은 고딕"/>
              </a:rPr>
              <a:t>평가기준</a:t>
            </a:r>
            <a:endParaRPr lang="ko-KR" altLang="en-US" sz="1600" dirty="0">
              <a:ea typeface="맑은 고딕"/>
            </a:endParaRP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9AA9EAB5-FB80-4DAD-9B57-616A0AD858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01425" y="4708887"/>
          <a:ext cx="6192687" cy="161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158">
                  <a:extLst>
                    <a:ext uri="{9D8B030D-6E8A-4147-A177-3AD203B41FA5}">
                      <a16:colId xmlns:a16="http://schemas.microsoft.com/office/drawing/2014/main" val="2715039699"/>
                    </a:ext>
                  </a:extLst>
                </a:gridCol>
                <a:gridCol w="3171334">
                  <a:extLst>
                    <a:ext uri="{9D8B030D-6E8A-4147-A177-3AD203B41FA5}">
                      <a16:colId xmlns:a16="http://schemas.microsoft.com/office/drawing/2014/main" val="2524676818"/>
                    </a:ext>
                  </a:extLst>
                </a:gridCol>
                <a:gridCol w="1144195">
                  <a:extLst>
                    <a:ext uri="{9D8B030D-6E8A-4147-A177-3AD203B41FA5}">
                      <a16:colId xmlns:a16="http://schemas.microsoft.com/office/drawing/2014/main" val="4184048289"/>
                    </a:ext>
                  </a:extLst>
                </a:gridCol>
              </a:tblGrid>
              <a:tr h="322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956976"/>
                  </a:ext>
                </a:extLst>
              </a:tr>
              <a:tr h="322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우수성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정확도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802804"/>
                  </a:ext>
                </a:extLst>
              </a:tr>
              <a:tr h="322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창의성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접근방법의 차별성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아이디어의 독창성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9117466"/>
                  </a:ext>
                </a:extLst>
              </a:tr>
              <a:tr h="322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발료자료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설득력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전달력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7189939"/>
                  </a:ext>
                </a:extLst>
              </a:tr>
              <a:tr h="322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적용기술의 난이도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687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760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수행방법 및 기여도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수행방법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Kaggle </a:t>
            </a:r>
            <a:r>
              <a:rPr lang="ko-KR" altLang="en-US" sz="1600" dirty="0">
                <a:latin typeface="+mn-ea"/>
              </a:rPr>
              <a:t>에 업로드 되어있는 </a:t>
            </a:r>
            <a:r>
              <a:rPr lang="en-US" altLang="ko-KR" sz="1600" dirty="0" err="1">
                <a:latin typeface="+mn-ea"/>
              </a:rPr>
              <a:t>LSWMD.pkl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파일 분석</a:t>
            </a:r>
            <a:r>
              <a:rPr lang="en-US" altLang="ko-KR" sz="1600" dirty="0">
                <a:latin typeface="+mn-ea"/>
              </a:rPr>
              <a:t>.</a:t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Dataset </a:t>
            </a:r>
            <a:r>
              <a:rPr lang="ko-KR" altLang="en-US" sz="1600" dirty="0">
                <a:latin typeface="+mn-ea"/>
              </a:rPr>
              <a:t>을 </a:t>
            </a:r>
            <a:r>
              <a:rPr lang="en-US" altLang="ko-KR" sz="1600" dirty="0">
                <a:latin typeface="+mn-ea"/>
              </a:rPr>
              <a:t>Image </a:t>
            </a:r>
            <a:r>
              <a:rPr lang="ko-KR" altLang="en-US" sz="1600" dirty="0">
                <a:latin typeface="+mn-ea"/>
              </a:rPr>
              <a:t>추출 및 증량 </a:t>
            </a:r>
            <a:r>
              <a:rPr lang="en-US" altLang="ko-KR" sz="1600" dirty="0">
                <a:latin typeface="+mn-ea"/>
              </a:rPr>
              <a:t>Part </a:t>
            </a:r>
            <a:r>
              <a:rPr lang="ko-KR" altLang="en-US" sz="1600" dirty="0">
                <a:latin typeface="+mn-ea"/>
              </a:rPr>
              <a:t>와 학습 코드 </a:t>
            </a:r>
            <a:r>
              <a:rPr lang="en-US" altLang="ko-KR" sz="1600" dirty="0">
                <a:latin typeface="+mn-ea"/>
              </a:rPr>
              <a:t>Part </a:t>
            </a:r>
            <a:r>
              <a:rPr lang="ko-KR" altLang="en-US" sz="1600" dirty="0">
                <a:latin typeface="+mn-ea"/>
              </a:rPr>
              <a:t>로 분장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증량된 </a:t>
            </a:r>
            <a:r>
              <a:rPr lang="en-US" altLang="ko-KR" sz="1600" dirty="0">
                <a:latin typeface="+mn-ea"/>
              </a:rPr>
              <a:t>Image </a:t>
            </a:r>
            <a:r>
              <a:rPr lang="ko-KR" altLang="en-US" sz="1600" dirty="0">
                <a:latin typeface="+mn-ea"/>
              </a:rPr>
              <a:t>파일을 학습 코드에서 </a:t>
            </a:r>
            <a:r>
              <a:rPr lang="en-US" altLang="ko-KR" sz="1600" dirty="0">
                <a:latin typeface="+mn-ea"/>
              </a:rPr>
              <a:t>Loading </a:t>
            </a:r>
            <a:r>
              <a:rPr lang="ko-KR" altLang="en-US" sz="1600" dirty="0">
                <a:latin typeface="+mn-ea"/>
              </a:rPr>
              <a:t>하여 결과 도출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업무분장 및 기여도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6890"/>
              </p:ext>
            </p:extLst>
          </p:nvPr>
        </p:nvGraphicFramePr>
        <p:xfrm>
          <a:off x="1095534" y="3280811"/>
          <a:ext cx="6390463" cy="2268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95">
                  <a:extLst>
                    <a:ext uri="{9D8B030D-6E8A-4147-A177-3AD203B41FA5}">
                      <a16:colId xmlns:a16="http://schemas.microsoft.com/office/drawing/2014/main" val="4190510126"/>
                    </a:ext>
                  </a:extLst>
                </a:gridCol>
                <a:gridCol w="784543">
                  <a:extLst>
                    <a:ext uri="{9D8B030D-6E8A-4147-A177-3AD203B41FA5}">
                      <a16:colId xmlns:a16="http://schemas.microsoft.com/office/drawing/2014/main" val="3714030234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966296135"/>
                    </a:ext>
                  </a:extLst>
                </a:gridCol>
                <a:gridCol w="1142925">
                  <a:extLst>
                    <a:ext uri="{9D8B030D-6E8A-4147-A177-3AD203B41FA5}">
                      <a16:colId xmlns:a16="http://schemas.microsoft.com/office/drawing/2014/main" val="2955174181"/>
                    </a:ext>
                  </a:extLst>
                </a:gridCol>
              </a:tblGrid>
              <a:tr h="45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693972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이용규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데이터 증량</a:t>
                      </a:r>
                      <a:endParaRPr lang="en-US" altLang="ko-KR" sz="14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주제발표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545196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유대건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코딩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학습</a:t>
                      </a:r>
                      <a:endParaRPr lang="en-US" altLang="ko-KR" sz="14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결과발표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66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C664B-B4A7-4F1E-9018-DC6C4B3269BB}"/>
              </a:ext>
            </a:extLst>
          </p:cNvPr>
          <p:cNvSpPr txBox="1"/>
          <p:nvPr/>
        </p:nvSpPr>
        <p:spPr>
          <a:xfrm>
            <a:off x="423412" y="1022313"/>
            <a:ext cx="3452457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데이터셋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 - WM-811K wafer map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C17809-4E98-48E6-8E03-9B018C3F8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981" y="1258129"/>
            <a:ext cx="4148588" cy="46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F312C7-7B91-43C8-990B-90AC2CF29352}"/>
              </a:ext>
            </a:extLst>
          </p:cNvPr>
          <p:cNvSpPr txBox="1"/>
          <p:nvPr/>
        </p:nvSpPr>
        <p:spPr>
          <a:xfrm>
            <a:off x="4347846" y="5911687"/>
            <a:ext cx="414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 dirty="0"/>
              <a:t>WM-811K wafer map </a:t>
            </a:r>
            <a:r>
              <a:rPr lang="ko-KR" altLang="en-US" sz="1200" u="sng" dirty="0"/>
              <a:t>불량 패턴</a:t>
            </a:r>
            <a:r>
              <a:rPr lang="en-US" altLang="ko-KR" u="sng" dirty="0"/>
              <a:t> </a:t>
            </a:r>
            <a:endParaRPr lang="ko-KR" altLang="en-US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76E4E-715A-444A-98F1-B8AA2EE3F443}"/>
              </a:ext>
            </a:extLst>
          </p:cNvPr>
          <p:cNvSpPr txBox="1"/>
          <p:nvPr/>
        </p:nvSpPr>
        <p:spPr>
          <a:xfrm>
            <a:off x="423412" y="6500543"/>
            <a:ext cx="4148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solidFill>
                  <a:schemeClr val="accent1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※ </a:t>
            </a:r>
            <a:r>
              <a:rPr lang="ko-KR" altLang="en-US" sz="900" dirty="0">
                <a:solidFill>
                  <a:schemeClr val="accent1"/>
                </a:solidFill>
              </a:rPr>
              <a:t>데이터 셋 소스 </a:t>
            </a:r>
            <a:r>
              <a:rPr lang="en-US" altLang="ko-KR" sz="900" dirty="0">
                <a:solidFill>
                  <a:schemeClr val="accent1"/>
                </a:solidFill>
              </a:rPr>
              <a:t> -  https://www.kaggle.com/qingyi/wm811k-wafer-map/code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BB62AF-60AC-4C79-B45A-DC4EC9904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47" y="1775280"/>
            <a:ext cx="3452456" cy="41364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B02A26-C33F-47EE-BD92-05907C2E5FF8}"/>
              </a:ext>
            </a:extLst>
          </p:cNvPr>
          <p:cNvSpPr txBox="1"/>
          <p:nvPr/>
        </p:nvSpPr>
        <p:spPr>
          <a:xfrm>
            <a:off x="75346" y="5867980"/>
            <a:ext cx="4148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 dirty="0"/>
              <a:t>Processing</a:t>
            </a:r>
            <a:r>
              <a:rPr lang="ko-KR" altLang="en-US" sz="1200" u="sng" dirty="0"/>
              <a:t> 순서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47179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A2060B-A435-462B-A882-A42A31A33F36}"/>
              </a:ext>
            </a:extLst>
          </p:cNvPr>
          <p:cNvSpPr txBox="1"/>
          <p:nvPr/>
        </p:nvSpPr>
        <p:spPr>
          <a:xfrm>
            <a:off x="451751" y="1129671"/>
            <a:ext cx="3452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LSWMD.pkl</a:t>
            </a:r>
            <a:r>
              <a:rPr lang="en-US" altLang="ko-KR" sz="2000" b="1" dirty="0"/>
              <a:t> -&gt; </a:t>
            </a:r>
            <a:r>
              <a:rPr lang="ko-KR" altLang="en-US" sz="2000" b="1" dirty="0"/>
              <a:t>영상 추출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3189C2A-67FD-40E3-BC6F-9254BC2FD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96" y="1756031"/>
            <a:ext cx="3746000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pandas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gc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matplotlib.pyplot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df=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pd.read_pickle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"../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LSWMD.pkl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df.waferMap.size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print(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df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A9B7C6"/>
              </a:solidFill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s):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df.trianTestLabel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&gt;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df.waferMap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trainTest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df.trianTestLabel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failure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df.failureType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trainTest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Training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savefolder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parent_loc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waferimages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training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failure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parent_loc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waferimages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training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/’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Arial Unicode MS"/>
              <a:ea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6A8759"/>
                </a:solidFill>
                <a:latin typeface="Arial Unicode MS"/>
                <a:ea typeface="JetBrains Mono"/>
              </a:rPr>
              <a:t>         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failure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)+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'/'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)+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savefolder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parent_loc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A9B7C6"/>
                </a:solidFill>
                <a:latin typeface="Arial Unicode MS"/>
                <a:ea typeface="JetBrains Mono"/>
              </a:rPr>
              <a:t>                  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waferimages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testing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/'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failure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parent_loc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waferimages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testing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/’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Arial Unicode MS"/>
              <a:ea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6A8759"/>
                </a:solidFill>
                <a:latin typeface="Arial Unicode MS"/>
                <a:ea typeface="JetBrains Mono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failure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)+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'/'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)+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MakeFolders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savefolder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plt.imsave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loc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lang="en-US" altLang="ko-KR" sz="1000" dirty="0">
              <a:solidFill>
                <a:srgbClr val="A9B7C6"/>
              </a:solidFill>
              <a:latin typeface="Arial Unicode MS"/>
              <a:ea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</a:t>
            </a:r>
            <a:r>
              <a:rPr lang="en-US" altLang="ko-KR" sz="1000" dirty="0" err="1">
                <a:solidFill>
                  <a:srgbClr val="A9B7C6"/>
                </a:solidFill>
                <a:latin typeface="Arial Unicode MS"/>
              </a:rPr>
              <a:t>i</a:t>
            </a:r>
            <a:r>
              <a:rPr lang="en-US" altLang="ko-KR" sz="1000" dirty="0">
                <a:solidFill>
                  <a:srgbClr val="A9B7C6"/>
                </a:solidFill>
                <a:latin typeface="Arial Unicode MS"/>
              </a:rPr>
              <a:t>=</a:t>
            </a:r>
            <a:r>
              <a:rPr lang="ko-KR" altLang="en-US" sz="1000" dirty="0">
                <a:solidFill>
                  <a:srgbClr val="A9B7C6"/>
                </a:solidFill>
                <a:latin typeface="Arial Unicode MS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Arial Unicode MS"/>
              </a:rPr>
              <a:t>i+1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BA437AA2-76DD-453A-ABE7-A09AC1B1EC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49932" y="2050354"/>
          <a:ext cx="3148249" cy="340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740">
                  <a:extLst>
                    <a:ext uri="{9D8B030D-6E8A-4147-A177-3AD203B41FA5}">
                      <a16:colId xmlns:a16="http://schemas.microsoft.com/office/drawing/2014/main" val="3354865459"/>
                    </a:ext>
                  </a:extLst>
                </a:gridCol>
                <a:gridCol w="662789">
                  <a:extLst>
                    <a:ext uri="{9D8B030D-6E8A-4147-A177-3AD203B41FA5}">
                      <a16:colId xmlns:a16="http://schemas.microsoft.com/office/drawing/2014/main" val="696974106"/>
                    </a:ext>
                  </a:extLst>
                </a:gridCol>
                <a:gridCol w="798360">
                  <a:extLst>
                    <a:ext uri="{9D8B030D-6E8A-4147-A177-3AD203B41FA5}">
                      <a16:colId xmlns:a16="http://schemas.microsoft.com/office/drawing/2014/main" val="3331096403"/>
                    </a:ext>
                  </a:extLst>
                </a:gridCol>
                <a:gridCol w="798360">
                  <a:extLst>
                    <a:ext uri="{9D8B030D-6E8A-4147-A177-3AD203B41FA5}">
                      <a16:colId xmlns:a16="http://schemas.microsoft.com/office/drawing/2014/main" val="3703414945"/>
                    </a:ext>
                  </a:extLst>
                </a:gridCol>
              </a:tblGrid>
              <a:tr h="3099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training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testing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sum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362529"/>
                  </a:ext>
                </a:extLst>
              </a:tr>
              <a:tr h="309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Center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3462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832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4294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791257"/>
                  </a:ext>
                </a:extLst>
              </a:tr>
              <a:tr h="309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Donut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409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146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555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5978360"/>
                  </a:ext>
                </a:extLst>
              </a:tr>
              <a:tr h="309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Edge-Loc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2417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2772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5189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4637074"/>
                  </a:ext>
                </a:extLst>
              </a:tr>
              <a:tr h="309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Edge-Ring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8554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1126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9680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658492"/>
                  </a:ext>
                </a:extLst>
              </a:tr>
              <a:tr h="309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Loc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1620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1973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3593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7078689"/>
                  </a:ext>
                </a:extLst>
              </a:tr>
              <a:tr h="309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Near-full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95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149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9761890"/>
                  </a:ext>
                </a:extLst>
              </a:tr>
              <a:tr h="309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36730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110701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147431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1822773"/>
                  </a:ext>
                </a:extLst>
              </a:tr>
              <a:tr h="309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Random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609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257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866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9201934"/>
                  </a:ext>
                </a:extLst>
              </a:tr>
              <a:tr h="309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Scratch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500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693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1193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4847975"/>
                  </a:ext>
                </a:extLst>
              </a:tr>
              <a:tr h="309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54355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118595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172950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401363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99D5C3E-B925-4EEF-ADA4-4610C918E2D0}"/>
              </a:ext>
            </a:extLst>
          </p:cNvPr>
          <p:cNvSpPr txBox="1"/>
          <p:nvPr/>
        </p:nvSpPr>
        <p:spPr>
          <a:xfrm>
            <a:off x="4800006" y="5459353"/>
            <a:ext cx="4148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u="sng" dirty="0"/>
              <a:t>Label</a:t>
            </a:r>
            <a:r>
              <a:rPr lang="ko-KR" altLang="en-US" sz="1000" u="sng" dirty="0"/>
              <a:t>이 존재하는 데이터 수량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12CDDD-F10C-4003-B40B-E6E5A9B0884D}"/>
              </a:ext>
            </a:extLst>
          </p:cNvPr>
          <p:cNvSpPr txBox="1"/>
          <p:nvPr/>
        </p:nvSpPr>
        <p:spPr>
          <a:xfrm>
            <a:off x="5422257" y="1533394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</a:t>
            </a:r>
            <a:r>
              <a:rPr lang="en-US" altLang="ko-KR" dirty="0"/>
              <a:t> </a:t>
            </a:r>
            <a:r>
              <a:rPr lang="ko-KR" altLang="en-US" dirty="0"/>
              <a:t>데이터 수량 </a:t>
            </a:r>
            <a:r>
              <a:rPr lang="en-US" altLang="ko-KR" dirty="0"/>
              <a:t>: 811,457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76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구성</a:t>
            </a:r>
            <a:br>
              <a:rPr lang="en-US" altLang="ko-KR" sz="2000" b="1" dirty="0">
                <a:latin typeface="+mn-ea"/>
              </a:rPr>
            </a:b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14D0E95-BB88-4E5D-8C8F-EFBA2BC88E4C}"/>
              </a:ext>
            </a:extLst>
          </p:cNvPr>
          <p:cNvGrpSpPr/>
          <p:nvPr/>
        </p:nvGrpSpPr>
        <p:grpSpPr>
          <a:xfrm>
            <a:off x="442597" y="1512419"/>
            <a:ext cx="8365780" cy="1916581"/>
            <a:chOff x="473076" y="2059806"/>
            <a:chExt cx="8525119" cy="226286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8969893-DA8E-4D5B-92CC-B8C815DC4B41}"/>
                </a:ext>
              </a:extLst>
            </p:cNvPr>
            <p:cNvSpPr/>
            <p:nvPr/>
          </p:nvSpPr>
          <p:spPr>
            <a:xfrm>
              <a:off x="3859731" y="2059806"/>
              <a:ext cx="1309035" cy="45112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전체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811,457 (100%)</a:t>
              </a:r>
              <a:endParaRPr lang="ko-KR" altLang="en-US" sz="1200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5291BE9-0762-4CC8-9147-3A40428ABEBF}"/>
                </a:ext>
              </a:extLst>
            </p:cNvPr>
            <p:cNvSpPr/>
            <p:nvPr/>
          </p:nvSpPr>
          <p:spPr>
            <a:xfrm>
              <a:off x="5601903" y="2794733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With Label</a:t>
              </a:r>
            </a:p>
            <a:p>
              <a:pPr algn="ctr"/>
              <a:r>
                <a:rPr lang="en-US" altLang="ko-KR" sz="1200"/>
                <a:t>172,950 (21.3%)</a:t>
              </a:r>
              <a:endParaRPr lang="ko-KR" altLang="en-US" sz="12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5448278-4FC4-41AA-B29F-DE3AD1308937}"/>
                </a:ext>
              </a:extLst>
            </p:cNvPr>
            <p:cNvSpPr/>
            <p:nvPr/>
          </p:nvSpPr>
          <p:spPr>
            <a:xfrm>
              <a:off x="2175310" y="2788286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Without Label</a:t>
              </a:r>
            </a:p>
            <a:p>
              <a:pPr algn="ctr"/>
              <a:r>
                <a:rPr lang="en-US" altLang="ko-KR" sz="1200" dirty="0"/>
                <a:t>638,507 (78.7%)</a:t>
              </a:r>
              <a:endParaRPr lang="ko-KR" altLang="en-US" sz="1200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296D308-D515-4A67-AC7F-615A64018F02}"/>
                </a:ext>
              </a:extLst>
            </p:cNvPr>
            <p:cNvSpPr/>
            <p:nvPr/>
          </p:nvSpPr>
          <p:spPr>
            <a:xfrm>
              <a:off x="473076" y="3654972"/>
              <a:ext cx="845586" cy="65714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None</a:t>
              </a:r>
            </a:p>
            <a:p>
              <a:pPr algn="ctr"/>
              <a:r>
                <a:rPr lang="en-US" altLang="ko-KR" sz="1200"/>
                <a:t>147,431</a:t>
              </a:r>
            </a:p>
            <a:p>
              <a:pPr algn="ctr"/>
              <a:r>
                <a:rPr lang="en-US" altLang="ko-KR" sz="1200"/>
                <a:t>(18.17%)</a:t>
              </a:r>
              <a:endParaRPr lang="ko-KR" altLang="en-US" sz="12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049753F-4933-4BE7-9DA3-6DEE6F9C9FFF}"/>
                </a:ext>
              </a:extLst>
            </p:cNvPr>
            <p:cNvSpPr/>
            <p:nvPr/>
          </p:nvSpPr>
          <p:spPr>
            <a:xfrm>
              <a:off x="1427283" y="3649451"/>
              <a:ext cx="845586" cy="67321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Center</a:t>
              </a:r>
            </a:p>
            <a:p>
              <a:pPr algn="ctr"/>
              <a:r>
                <a:rPr lang="en-US" altLang="ko-KR" sz="1200"/>
                <a:t>4,294 </a:t>
              </a:r>
            </a:p>
            <a:p>
              <a:pPr algn="ctr"/>
              <a:r>
                <a:rPr lang="en-US" altLang="ko-KR" sz="1200"/>
                <a:t>(0.53%)</a:t>
              </a:r>
              <a:endParaRPr lang="ko-KR" altLang="en-US" sz="12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6E3BFA6-2FE4-4F3B-BDD0-DA96CA0D8C44}"/>
                </a:ext>
              </a:extLst>
            </p:cNvPr>
            <p:cNvSpPr/>
            <p:nvPr/>
          </p:nvSpPr>
          <p:spPr>
            <a:xfrm>
              <a:off x="2381491" y="3654972"/>
              <a:ext cx="845586" cy="66769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Donut</a:t>
              </a:r>
            </a:p>
            <a:p>
              <a:pPr algn="ctr"/>
              <a:r>
                <a:rPr lang="en-US" altLang="ko-KR" sz="1200"/>
                <a:t>555</a:t>
              </a:r>
            </a:p>
            <a:p>
              <a:pPr algn="ctr"/>
              <a:r>
                <a:rPr lang="en-US" altLang="ko-KR" sz="1200"/>
                <a:t> (0.07%)</a:t>
              </a:r>
              <a:endParaRPr lang="ko-KR" altLang="en-US" sz="1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F22604E-FC6E-488D-8C1D-612E9C5BA66B}"/>
                </a:ext>
              </a:extLst>
            </p:cNvPr>
            <p:cNvSpPr/>
            <p:nvPr/>
          </p:nvSpPr>
          <p:spPr>
            <a:xfrm>
              <a:off x="3335700" y="3650992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Edge-Loc</a:t>
              </a:r>
            </a:p>
            <a:p>
              <a:pPr algn="ctr"/>
              <a:r>
                <a:rPr lang="en-US" altLang="ko-KR" sz="1200"/>
                <a:t>5189</a:t>
              </a:r>
            </a:p>
            <a:p>
              <a:pPr algn="ctr"/>
              <a:r>
                <a:rPr lang="en-US" altLang="ko-KR" sz="1200"/>
                <a:t> (0.64%)</a:t>
              </a:r>
              <a:endParaRPr lang="ko-KR" altLang="en-US" sz="120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A780444-BA07-46C4-AD0A-2D410EAC4A79}"/>
                </a:ext>
              </a:extLst>
            </p:cNvPr>
            <p:cNvSpPr/>
            <p:nvPr/>
          </p:nvSpPr>
          <p:spPr>
            <a:xfrm>
              <a:off x="4289908" y="3649451"/>
              <a:ext cx="878858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Edge-Ring</a:t>
              </a:r>
            </a:p>
            <a:p>
              <a:pPr algn="ctr"/>
              <a:r>
                <a:rPr lang="en-US" altLang="ko-KR" sz="1200"/>
                <a:t>9680</a:t>
              </a:r>
            </a:p>
            <a:p>
              <a:pPr algn="ctr"/>
              <a:r>
                <a:rPr lang="en-US" altLang="ko-KR" sz="1200"/>
                <a:t> (1.19%)</a:t>
              </a:r>
              <a:endParaRPr lang="ko-KR" altLang="en-US" sz="120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4F00D54-A3D0-4491-A3E7-CB6C9117C7F9}"/>
                </a:ext>
              </a:extLst>
            </p:cNvPr>
            <p:cNvSpPr/>
            <p:nvPr/>
          </p:nvSpPr>
          <p:spPr>
            <a:xfrm>
              <a:off x="528131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Local</a:t>
              </a:r>
            </a:p>
            <a:p>
              <a:pPr algn="ctr"/>
              <a:r>
                <a:rPr lang="en-US" altLang="ko-KR" sz="1200"/>
                <a:t>3593</a:t>
              </a:r>
            </a:p>
            <a:p>
              <a:pPr algn="ctr"/>
              <a:r>
                <a:rPr lang="en-US" altLang="ko-KR" sz="1200"/>
                <a:t> (0.44%)</a:t>
              </a:r>
              <a:endParaRPr lang="ko-KR" altLang="en-US" sz="12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AA0AFBA-BD94-43A0-A6CA-BE334E395491}"/>
                </a:ext>
              </a:extLst>
            </p:cNvPr>
            <p:cNvSpPr/>
            <p:nvPr/>
          </p:nvSpPr>
          <p:spPr>
            <a:xfrm>
              <a:off x="623944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Random</a:t>
              </a:r>
            </a:p>
            <a:p>
              <a:pPr algn="ctr"/>
              <a:r>
                <a:rPr lang="en-US" altLang="ko-KR" sz="1200"/>
                <a:t>866</a:t>
              </a:r>
            </a:p>
            <a:p>
              <a:pPr algn="ctr"/>
              <a:r>
                <a:rPr lang="en-US" altLang="ko-KR" sz="1200"/>
                <a:t> (0.11%)</a:t>
              </a:r>
              <a:endParaRPr lang="ko-KR" altLang="en-US" sz="12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C2F930F-3355-46E9-917A-CDE259F31E44}"/>
                </a:ext>
              </a:extLst>
            </p:cNvPr>
            <p:cNvSpPr/>
            <p:nvPr/>
          </p:nvSpPr>
          <p:spPr>
            <a:xfrm>
              <a:off x="7198402" y="36433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Scratch</a:t>
              </a:r>
            </a:p>
            <a:p>
              <a:pPr algn="ctr"/>
              <a:r>
                <a:rPr lang="en-US" altLang="ko-KR" sz="1200"/>
                <a:t>1193</a:t>
              </a:r>
            </a:p>
            <a:p>
              <a:pPr algn="ctr"/>
              <a:r>
                <a:rPr lang="en-US" altLang="ko-KR" sz="1200"/>
                <a:t> (0.15%)</a:t>
              </a:r>
              <a:endParaRPr lang="ko-KR" altLang="en-US" sz="12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258AF73-7A61-49F7-A796-3D73A7AC0693}"/>
                </a:ext>
              </a:extLst>
            </p:cNvPr>
            <p:cNvSpPr/>
            <p:nvPr/>
          </p:nvSpPr>
          <p:spPr>
            <a:xfrm>
              <a:off x="8152609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Near-full</a:t>
              </a:r>
            </a:p>
            <a:p>
              <a:pPr algn="ctr"/>
              <a:r>
                <a:rPr lang="en-US" altLang="ko-KR" sz="1200" dirty="0"/>
                <a:t>149</a:t>
              </a:r>
            </a:p>
            <a:p>
              <a:pPr algn="ctr"/>
              <a:r>
                <a:rPr lang="en-US" altLang="ko-KR" sz="1200" dirty="0"/>
                <a:t> (0.02%)</a:t>
              </a:r>
              <a:endParaRPr lang="ko-KR" altLang="en-US" sz="12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C3686AB-8130-44AE-A8CE-6B6219EAA299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rot="5400000" flipH="1" flipV="1">
              <a:off x="3533361" y="1807399"/>
              <a:ext cx="277355" cy="168442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1018EAAB-04A1-4884-B2FF-66212C1326EE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rot="16200000" flipV="1">
              <a:off x="5243434" y="1781746"/>
              <a:ext cx="283802" cy="174217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EB5F49FE-68D9-4A0F-98C3-96425E73CA74}"/>
                </a:ext>
              </a:extLst>
            </p:cNvPr>
            <p:cNvCxnSpPr>
              <a:cxnSpLocks/>
              <a:stCxn id="14" idx="0"/>
              <a:endCxn id="12" idx="2"/>
            </p:cNvCxnSpPr>
            <p:nvPr/>
          </p:nvCxnSpPr>
          <p:spPr>
            <a:xfrm rot="5400000" flipH="1" flipV="1">
              <a:off x="3371588" y="770139"/>
              <a:ext cx="409114" cy="536055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118488E6-3446-4887-ADB0-6EBCAD6533EC}"/>
                </a:ext>
              </a:extLst>
            </p:cNvPr>
            <p:cNvCxnSpPr>
              <a:cxnSpLocks/>
              <a:stCxn id="26" idx="0"/>
              <a:endCxn id="12" idx="2"/>
            </p:cNvCxnSpPr>
            <p:nvPr/>
          </p:nvCxnSpPr>
          <p:spPr>
            <a:xfrm rot="16200000" flipV="1">
              <a:off x="7208070" y="2294210"/>
              <a:ext cx="415685" cy="231898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6725BE5-8A44-4E42-80B3-6FE209DF21B0}"/>
              </a:ext>
            </a:extLst>
          </p:cNvPr>
          <p:cNvSpPr/>
          <p:nvPr/>
        </p:nvSpPr>
        <p:spPr>
          <a:xfrm>
            <a:off x="440997" y="5232500"/>
            <a:ext cx="829782" cy="5565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None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C75BCD5-7322-4AE5-A7C7-1A503C31A115}"/>
              </a:ext>
            </a:extLst>
          </p:cNvPr>
          <p:cNvSpPr/>
          <p:nvPr/>
        </p:nvSpPr>
        <p:spPr>
          <a:xfrm>
            <a:off x="1377369" y="5227823"/>
            <a:ext cx="829782" cy="5701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Center</a:t>
            </a:r>
          </a:p>
          <a:p>
            <a:pPr algn="ctr"/>
            <a:r>
              <a:rPr lang="en-US" altLang="ko-KR" sz="1200"/>
              <a:t>10,000 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D4FD96A-6EAB-4BA1-A0DA-F3E28B01FA3E}"/>
              </a:ext>
            </a:extLst>
          </p:cNvPr>
          <p:cNvSpPr/>
          <p:nvPr/>
        </p:nvSpPr>
        <p:spPr>
          <a:xfrm>
            <a:off x="2313743" y="5232500"/>
            <a:ext cx="829782" cy="565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Donut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59BD496-6551-42B9-BF19-314406D97D25}"/>
              </a:ext>
            </a:extLst>
          </p:cNvPr>
          <p:cNvSpPr/>
          <p:nvPr/>
        </p:nvSpPr>
        <p:spPr>
          <a:xfrm>
            <a:off x="3250117" y="5229129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Edge-Loc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CAFA2EF-2241-4684-B679-59244F8BBDB7}"/>
              </a:ext>
            </a:extLst>
          </p:cNvPr>
          <p:cNvSpPr/>
          <p:nvPr/>
        </p:nvSpPr>
        <p:spPr>
          <a:xfrm>
            <a:off x="4186490" y="5227823"/>
            <a:ext cx="86243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Edge-Ring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A4772CB-ADC4-4080-AD02-4095AB42F6E8}"/>
              </a:ext>
            </a:extLst>
          </p:cNvPr>
          <p:cNvSpPr/>
          <p:nvPr/>
        </p:nvSpPr>
        <p:spPr>
          <a:xfrm>
            <a:off x="5159363" y="5238065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Local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E9E3B37-9FD6-4342-84D4-C2D73477DD12}"/>
              </a:ext>
            </a:extLst>
          </p:cNvPr>
          <p:cNvSpPr/>
          <p:nvPr/>
        </p:nvSpPr>
        <p:spPr>
          <a:xfrm>
            <a:off x="6099585" y="5238065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Random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6983987-8493-498B-A4FA-4CE332AEFCEB}"/>
              </a:ext>
            </a:extLst>
          </p:cNvPr>
          <p:cNvSpPr/>
          <p:nvPr/>
        </p:nvSpPr>
        <p:spPr>
          <a:xfrm>
            <a:off x="7040623" y="5222650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Scratch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C5D8092-A609-474E-9298-0C605965DF67}"/>
              </a:ext>
            </a:extLst>
          </p:cNvPr>
          <p:cNvSpPr/>
          <p:nvPr/>
        </p:nvSpPr>
        <p:spPr>
          <a:xfrm>
            <a:off x="7976995" y="5238065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Near-full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50F43-23DF-476A-8F78-476498FD90DE}"/>
              </a:ext>
            </a:extLst>
          </p:cNvPr>
          <p:cNvSpPr txBox="1"/>
          <p:nvPr/>
        </p:nvSpPr>
        <p:spPr>
          <a:xfrm>
            <a:off x="4835981" y="3836498"/>
            <a:ext cx="3970796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불균형으로 </a:t>
            </a:r>
            <a:r>
              <a:rPr lang="en-US" altLang="ko-KR" sz="11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Over Fitting </a:t>
            </a:r>
            <a:r>
              <a:rPr lang="ko-KR" altLang="en-US" sz="11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인한 인식률 저하</a:t>
            </a:r>
            <a:endParaRPr lang="en-US" altLang="ko-KR" sz="11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목표 수량</a:t>
            </a:r>
            <a:r>
              <a:rPr lang="en-US" altLang="ko-KR" sz="11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(10,000)</a:t>
            </a:r>
            <a:r>
              <a:rPr lang="ko-KR" altLang="en-US" sz="11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에 부족한 </a:t>
            </a:r>
            <a:r>
              <a:rPr lang="en-US" altLang="ko-KR" sz="11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1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데이터 증량 필요 </a:t>
            </a:r>
            <a:endParaRPr lang="en-US" altLang="ko-KR" sz="11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100" b="1" kern="0" spc="-5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Keras</a:t>
            </a:r>
            <a:r>
              <a:rPr lang="en-US" altLang="ko-KR" sz="11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kern="0" spc="-5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ImageDataGenerator</a:t>
            </a:r>
            <a:r>
              <a:rPr lang="en-US" altLang="ko-KR" sz="11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endParaRPr lang="en-US" altLang="ko-KR" sz="11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D06FE47F-F297-4ECA-A305-60FCD516B5A0}"/>
              </a:ext>
            </a:extLst>
          </p:cNvPr>
          <p:cNvSpPr/>
          <p:nvPr/>
        </p:nvSpPr>
        <p:spPr>
          <a:xfrm rot="5400000">
            <a:off x="4445511" y="903224"/>
            <a:ext cx="187959" cy="8181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0C3DAB0D-3DE7-4BF3-80A2-D14DFCFAC309}"/>
              </a:ext>
            </a:extLst>
          </p:cNvPr>
          <p:cNvSpPr/>
          <p:nvPr/>
        </p:nvSpPr>
        <p:spPr>
          <a:xfrm>
            <a:off x="4376597" y="3733090"/>
            <a:ext cx="325787" cy="123373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F62905-3AB2-4191-A19A-DFD6D3EB36DE}"/>
              </a:ext>
            </a:extLst>
          </p:cNvPr>
          <p:cNvSpPr/>
          <p:nvPr/>
        </p:nvSpPr>
        <p:spPr>
          <a:xfrm>
            <a:off x="236220" y="2680004"/>
            <a:ext cx="8706254" cy="882624"/>
          </a:xfrm>
          <a:prstGeom prst="roundRect">
            <a:avLst/>
          </a:prstGeom>
          <a:solidFill>
            <a:schemeClr val="accent4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48CEFC3-584E-4795-A381-DB0662E73F85}"/>
              </a:ext>
            </a:extLst>
          </p:cNvPr>
          <p:cNvSpPr/>
          <p:nvPr/>
        </p:nvSpPr>
        <p:spPr>
          <a:xfrm>
            <a:off x="236220" y="5059205"/>
            <a:ext cx="8706254" cy="94379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DD1CC9-4246-4230-99F1-499CC44E9B82}"/>
              </a:ext>
            </a:extLst>
          </p:cNvPr>
          <p:cNvSpPr txBox="1"/>
          <p:nvPr/>
        </p:nvSpPr>
        <p:spPr>
          <a:xfrm>
            <a:off x="2974628" y="5988445"/>
            <a:ext cx="4148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/>
              <a:t>데이터 목표량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397372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증량</a:t>
            </a:r>
            <a:br>
              <a:rPr lang="en-US" altLang="ko-KR" sz="2000" b="1" dirty="0">
                <a:latin typeface="+mn-ea"/>
              </a:rPr>
            </a:br>
            <a:endParaRPr lang="en-US" altLang="ko-KR" sz="1600" i="1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3EC007-F500-430B-B4E3-B86783851610}"/>
              </a:ext>
            </a:extLst>
          </p:cNvPr>
          <p:cNvSpPr txBox="1"/>
          <p:nvPr/>
        </p:nvSpPr>
        <p:spPr>
          <a:xfrm>
            <a:off x="354957" y="1413164"/>
            <a:ext cx="4089581" cy="1160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목적 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데이터의 보강을 위한 이미지 변형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적용 방법 </a:t>
            </a:r>
            <a:r>
              <a:rPr lang="en-US" altLang="ko-KR" sz="1600" dirty="0"/>
              <a:t>: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ImageDataGenerator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사용</a:t>
            </a:r>
            <a:endParaRPr lang="en-US" altLang="ko-KR" sz="1600" b="0" i="0" dirty="0">
              <a:solidFill>
                <a:srgbClr val="000000"/>
              </a:solidFill>
              <a:effectLst/>
              <a:latin typeface="Noto Sans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Noto Sans" panose="020B0502040204020203" pitchFamily="34" charset="0"/>
              </a:rPr>
              <a:t>목표 수량 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204020203" pitchFamily="34" charset="0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204020203" pitchFamily="34" charset="0"/>
              </a:rPr>
              <a:t>각 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204020203" pitchFamily="34" charset="0"/>
              </a:rPr>
              <a:t>Class 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204020203" pitchFamily="34" charset="0"/>
              </a:rPr>
              <a:t>별 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204020203" pitchFamily="34" charset="0"/>
              </a:rPr>
              <a:t>10,000 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204020203" pitchFamily="34" charset="0"/>
              </a:rPr>
              <a:t>장</a:t>
            </a:r>
            <a:endParaRPr lang="ko-KR" altLang="en-US" sz="1600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547F3044-55DB-4AB4-9656-ECBC8BF2F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2682240"/>
            <a:ext cx="5562600" cy="355507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F61592E-055D-4BE3-AFBB-AC3C0974BD9B}"/>
              </a:ext>
            </a:extLst>
          </p:cNvPr>
          <p:cNvSpPr txBox="1"/>
          <p:nvPr/>
        </p:nvSpPr>
        <p:spPr>
          <a:xfrm>
            <a:off x="2474105" y="6382141"/>
            <a:ext cx="4148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u="sng" dirty="0"/>
              <a:t>Sample Code</a:t>
            </a:r>
            <a:endParaRPr lang="ko-KR" altLang="en-US" sz="1000" u="sng" dirty="0"/>
          </a:p>
        </p:txBody>
      </p:sp>
    </p:spTree>
    <p:extLst>
      <p:ext uri="{BB962C8B-B14F-4D97-AF65-F5344CB8AC3E}">
        <p14:creationId xmlns:p14="http://schemas.microsoft.com/office/powerpoint/2010/main" val="230871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증량 결과</a:t>
            </a:r>
            <a:br>
              <a:rPr lang="en-US" altLang="ko-KR" sz="2000" b="1" dirty="0">
                <a:latin typeface="+mn-ea"/>
              </a:rPr>
            </a:br>
            <a:endParaRPr lang="en-US" altLang="ko-KR" sz="1600" i="1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61592E-055D-4BE3-AFBB-AC3C0974BD9B}"/>
              </a:ext>
            </a:extLst>
          </p:cNvPr>
          <p:cNvSpPr txBox="1"/>
          <p:nvPr/>
        </p:nvSpPr>
        <p:spPr>
          <a:xfrm>
            <a:off x="2474105" y="6382141"/>
            <a:ext cx="4148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/>
              <a:t>데이터 증량 샘플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EB91A4-1AF7-4CEB-9302-36EA10882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359" y="1649985"/>
            <a:ext cx="3911642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8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CNN </a:t>
            </a:r>
            <a:r>
              <a:rPr lang="ko-KR" altLang="en-US" sz="2000" b="1" dirty="0">
                <a:latin typeface="+mn-ea"/>
              </a:rPr>
              <a:t>구조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pic>
        <p:nvPicPr>
          <p:cNvPr id="10" name="_x230719168">
            <a:extLst>
              <a:ext uri="{FF2B5EF4-FFF2-40B4-BE49-F238E27FC236}">
                <a16:creationId xmlns:a16="http://schemas.microsoft.com/office/drawing/2014/main" id="{01FC2B33-3710-43AD-BC00-3B0317B94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b="13200"/>
          <a:stretch/>
        </p:blipFill>
        <p:spPr bwMode="auto">
          <a:xfrm>
            <a:off x="4425" y="1340768"/>
            <a:ext cx="9139575" cy="210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71843A-ADAA-453E-94D3-F35D07B48B7F}"/>
              </a:ext>
            </a:extLst>
          </p:cNvPr>
          <p:cNvSpPr txBox="1"/>
          <p:nvPr/>
        </p:nvSpPr>
        <p:spPr>
          <a:xfrm>
            <a:off x="524017" y="5516348"/>
            <a:ext cx="7864407" cy="93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하나의 </a:t>
            </a:r>
            <a:r>
              <a:rPr lang="ko-KR" altLang="en-US" sz="1200" dirty="0" err="1">
                <a:latin typeface="+mn-ea"/>
              </a:rPr>
              <a:t>입력층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각 배치 정규화</a:t>
            </a:r>
            <a:r>
              <a:rPr lang="en-US" altLang="ko-KR" sz="1200" dirty="0">
                <a:latin typeface="+mn-ea"/>
              </a:rPr>
              <a:t>, Zero </a:t>
            </a:r>
            <a:r>
              <a:rPr lang="ko-KR" altLang="en-US" sz="1200" dirty="0">
                <a:latin typeface="+mn-ea"/>
              </a:rPr>
              <a:t>패딩 및 </a:t>
            </a:r>
            <a:r>
              <a:rPr lang="en-US" altLang="ko-KR" sz="1200" dirty="0" err="1">
                <a:latin typeface="+mn-ea"/>
              </a:rPr>
              <a:t>ReLU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활성화가 있는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개의 </a:t>
            </a:r>
            <a:r>
              <a:rPr lang="en-US" altLang="ko-KR" sz="1200" dirty="0">
                <a:latin typeface="+mn-ea"/>
              </a:rPr>
              <a:t>Conv </a:t>
            </a:r>
            <a:r>
              <a:rPr lang="ko-KR" altLang="en-US" sz="1200" dirty="0">
                <a:latin typeface="+mn-ea"/>
              </a:rPr>
              <a:t>계층</a:t>
            </a:r>
            <a:r>
              <a:rPr lang="en-US" altLang="ko-KR" sz="1200" dirty="0">
                <a:latin typeface="+mn-ea"/>
              </a:rPr>
              <a:t>, 3</a:t>
            </a:r>
            <a:r>
              <a:rPr lang="ko-KR" altLang="en-US" sz="1200" dirty="0">
                <a:latin typeface="+mn-ea"/>
              </a:rPr>
              <a:t>개의 풀 계층</a:t>
            </a:r>
            <a:r>
              <a:rPr lang="en-US" altLang="ko-KR" sz="1200" dirty="0">
                <a:latin typeface="+mn-ea"/>
              </a:rPr>
              <a:t>, 2</a:t>
            </a:r>
            <a:r>
              <a:rPr lang="ko-KR" altLang="en-US" sz="1200" dirty="0">
                <a:latin typeface="+mn-ea"/>
              </a:rPr>
              <a:t>개의 완전연결</a:t>
            </a:r>
            <a:r>
              <a:rPr lang="en-US" altLang="ko-KR" sz="1200" dirty="0">
                <a:latin typeface="+mn-ea"/>
              </a:rPr>
              <a:t>(FC)</a:t>
            </a:r>
            <a:r>
              <a:rPr lang="ko-KR" altLang="en-US" sz="1200" dirty="0">
                <a:latin typeface="+mn-ea"/>
              </a:rPr>
              <a:t> 계층</a:t>
            </a:r>
            <a:r>
              <a:rPr lang="en-US" altLang="ko-KR" sz="1200" dirty="0">
                <a:latin typeface="+mn-ea"/>
              </a:rPr>
              <a:t>, 1</a:t>
            </a:r>
            <a:r>
              <a:rPr lang="ko-KR" altLang="en-US" sz="1200" dirty="0">
                <a:latin typeface="+mn-ea"/>
              </a:rPr>
              <a:t>개의 </a:t>
            </a:r>
            <a:r>
              <a:rPr lang="ko-KR" altLang="en-US" sz="1200" dirty="0" err="1">
                <a:latin typeface="+mn-ea"/>
              </a:rPr>
              <a:t>출력층</a:t>
            </a:r>
            <a:r>
              <a:rPr lang="ko-KR" altLang="en-US" sz="1200" dirty="0">
                <a:latin typeface="+mn-ea"/>
              </a:rPr>
              <a:t> 적용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첫 번째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두 번째</a:t>
            </a:r>
            <a:r>
              <a:rPr lang="en-US" altLang="ko-KR" sz="1200" dirty="0">
                <a:latin typeface="+mn-ea"/>
              </a:rPr>
              <a:t>,  </a:t>
            </a:r>
            <a:r>
              <a:rPr lang="ko-KR" altLang="en-US" sz="1200" dirty="0">
                <a:latin typeface="+mn-ea"/>
              </a:rPr>
              <a:t>세 번째 </a:t>
            </a:r>
            <a:r>
              <a:rPr lang="en-US" altLang="ko-KR" sz="1200" dirty="0">
                <a:latin typeface="+mn-ea"/>
              </a:rPr>
              <a:t>Conv-Pool </a:t>
            </a:r>
            <a:r>
              <a:rPr lang="ko-KR" altLang="en-US" sz="1200" dirty="0">
                <a:latin typeface="+mn-ea"/>
              </a:rPr>
              <a:t>그룹에 </a:t>
            </a:r>
            <a:r>
              <a:rPr lang="en-US" altLang="ko-KR" sz="1200" dirty="0">
                <a:latin typeface="+mn-ea"/>
              </a:rPr>
              <a:t>16, 32, 64 </a:t>
            </a:r>
            <a:r>
              <a:rPr lang="ko-KR" altLang="en-US" sz="1200" dirty="0">
                <a:latin typeface="+mn-ea"/>
              </a:rPr>
              <a:t>개의 </a:t>
            </a:r>
            <a:r>
              <a:rPr lang="en-US" altLang="ko-KR" sz="1200" dirty="0">
                <a:latin typeface="+mn-ea"/>
              </a:rPr>
              <a:t>Feature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Map </a:t>
            </a:r>
            <a:r>
              <a:rPr lang="ko-KR" altLang="en-US" sz="1200" dirty="0">
                <a:latin typeface="+mn-ea"/>
              </a:rPr>
              <a:t>을 적용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48C7AC5-EAC0-4736-A1AA-4C86EA2B97F4}"/>
              </a:ext>
            </a:extLst>
          </p:cNvPr>
          <p:cNvGrpSpPr/>
          <p:nvPr/>
        </p:nvGrpSpPr>
        <p:grpSpPr>
          <a:xfrm>
            <a:off x="1043608" y="3429000"/>
            <a:ext cx="7056784" cy="2160240"/>
            <a:chOff x="1043608" y="3429000"/>
            <a:chExt cx="7056784" cy="2160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2CD55E2-F87A-4850-9979-5624665619EF}"/>
                </a:ext>
              </a:extLst>
            </p:cNvPr>
            <p:cNvSpPr/>
            <p:nvPr/>
          </p:nvSpPr>
          <p:spPr>
            <a:xfrm>
              <a:off x="1403648" y="3957481"/>
              <a:ext cx="216032" cy="122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200" dirty="0"/>
                <a:t>Input(26x26)</a:t>
              </a:r>
              <a:endParaRPr lang="ko-KR" altLang="en-US" sz="1200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A1B9300-CF3E-4805-AD16-C2C26E831A31}"/>
                </a:ext>
              </a:extLst>
            </p:cNvPr>
            <p:cNvSpPr/>
            <p:nvPr/>
          </p:nvSpPr>
          <p:spPr>
            <a:xfrm>
              <a:off x="6469568" y="3929184"/>
              <a:ext cx="216032" cy="1224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200" dirty="0"/>
                <a:t>Flatten(64)</a:t>
              </a:r>
              <a:endParaRPr lang="ko-KR" altLang="en-US" sz="1200" dirty="0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6B14003A-08B8-4E57-864B-A7967E880A3B}"/>
                </a:ext>
              </a:extLst>
            </p:cNvPr>
            <p:cNvSpPr/>
            <p:nvPr/>
          </p:nvSpPr>
          <p:spPr>
            <a:xfrm>
              <a:off x="7048850" y="3929184"/>
              <a:ext cx="216032" cy="1224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200" dirty="0"/>
                <a:t>Dense(128)</a:t>
              </a:r>
              <a:endParaRPr lang="ko-KR" altLang="en-US" sz="1200" dirty="0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1F7AB72A-CFB2-4FC0-A3EA-80268B0EB9DD}"/>
                </a:ext>
              </a:extLst>
            </p:cNvPr>
            <p:cNvGrpSpPr/>
            <p:nvPr/>
          </p:nvGrpSpPr>
          <p:grpSpPr>
            <a:xfrm>
              <a:off x="1907909" y="3645024"/>
              <a:ext cx="904359" cy="1683142"/>
              <a:chOff x="603396" y="3282993"/>
              <a:chExt cx="904359" cy="1683142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41AD922-8479-476B-92C9-ECCEA1C3EC59}"/>
                  </a:ext>
                </a:extLst>
              </p:cNvPr>
              <p:cNvSpPr/>
              <p:nvPr/>
            </p:nvSpPr>
            <p:spPr>
              <a:xfrm>
                <a:off x="683568" y="3429000"/>
                <a:ext cx="216032" cy="122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574C3DD-1000-45F4-8A27-6222D52D8798}"/>
                  </a:ext>
                </a:extLst>
              </p:cNvPr>
              <p:cNvSpPr/>
              <p:nvPr/>
            </p:nvSpPr>
            <p:spPr>
              <a:xfrm>
                <a:off x="715243" y="3477051"/>
                <a:ext cx="216032" cy="122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C1C61D1D-0ACE-435E-9E0B-A7786CB784BA}"/>
                  </a:ext>
                </a:extLst>
              </p:cNvPr>
              <p:cNvSpPr/>
              <p:nvPr/>
            </p:nvSpPr>
            <p:spPr>
              <a:xfrm>
                <a:off x="746918" y="3525102"/>
                <a:ext cx="216032" cy="122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2E06A57A-911A-4626-AF4C-89D42DA69CFF}"/>
                  </a:ext>
                </a:extLst>
              </p:cNvPr>
              <p:cNvSpPr/>
              <p:nvPr/>
            </p:nvSpPr>
            <p:spPr>
              <a:xfrm>
                <a:off x="778592" y="3573152"/>
                <a:ext cx="216032" cy="122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16@3x3(</a:t>
                </a:r>
                <a:r>
                  <a:rPr lang="en-US" altLang="ko-KR" sz="900" b="1" dirty="0" err="1">
                    <a:solidFill>
                      <a:schemeClr val="tx1"/>
                    </a:solidFill>
                  </a:rPr>
                  <a:t>ReLU</a:t>
                </a:r>
                <a:r>
                  <a:rPr lang="en-US" altLang="ko-KR" sz="900" b="1" dirty="0">
                    <a:solidFill>
                      <a:schemeClr val="tx1"/>
                    </a:solidFill>
                  </a:rPr>
                  <a:t>, BN)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0E16173-CCF7-421D-A18B-95458B2A3572}"/>
                  </a:ext>
                </a:extLst>
              </p:cNvPr>
              <p:cNvSpPr/>
              <p:nvPr/>
            </p:nvSpPr>
            <p:spPr>
              <a:xfrm>
                <a:off x="1117284" y="3429000"/>
                <a:ext cx="216032" cy="1224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C438544A-9741-410C-8AFD-DD5467C9F53C}"/>
                  </a:ext>
                </a:extLst>
              </p:cNvPr>
              <p:cNvSpPr/>
              <p:nvPr/>
            </p:nvSpPr>
            <p:spPr>
              <a:xfrm>
                <a:off x="1148959" y="3477051"/>
                <a:ext cx="216032" cy="1224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220E2058-F1D1-4876-9D98-3AC92A83652D}"/>
                  </a:ext>
                </a:extLst>
              </p:cNvPr>
              <p:cNvSpPr/>
              <p:nvPr/>
            </p:nvSpPr>
            <p:spPr>
              <a:xfrm>
                <a:off x="1180634" y="3525102"/>
                <a:ext cx="216032" cy="1224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4977E491-88A4-488C-88BA-CC051742A7AC}"/>
                  </a:ext>
                </a:extLst>
              </p:cNvPr>
              <p:cNvSpPr/>
              <p:nvPr/>
            </p:nvSpPr>
            <p:spPr>
              <a:xfrm>
                <a:off x="1212308" y="3573152"/>
                <a:ext cx="216032" cy="1224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Max-pooling(2x2)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FE62088-5C5A-43EB-B3A5-6953134C37DE}"/>
                  </a:ext>
                </a:extLst>
              </p:cNvPr>
              <p:cNvSpPr/>
              <p:nvPr/>
            </p:nvSpPr>
            <p:spPr>
              <a:xfrm>
                <a:off x="603396" y="3284984"/>
                <a:ext cx="904359" cy="16811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8F55A38-1798-4CEA-9165-1E177AF07FCA}"/>
                  </a:ext>
                </a:extLst>
              </p:cNvPr>
              <p:cNvSpPr txBox="1"/>
              <p:nvPr/>
            </p:nvSpPr>
            <p:spPr>
              <a:xfrm>
                <a:off x="683579" y="3282993"/>
                <a:ext cx="743793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 Maps</a:t>
                </a:r>
                <a:endParaRPr lang="ko-KR" alt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F92B08-E19F-45FB-876F-EFE12B8ADA64}"/>
                  </a:ext>
                </a:extLst>
              </p:cNvPr>
              <p:cNvSpPr txBox="1"/>
              <p:nvPr/>
            </p:nvSpPr>
            <p:spPr>
              <a:xfrm>
                <a:off x="746861" y="4819450"/>
                <a:ext cx="6412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C1         P1</a:t>
                </a:r>
                <a:endParaRPr lang="ko-KR" alt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0765ADD-0AB0-47D7-A806-EC305C076E11}"/>
                </a:ext>
              </a:extLst>
            </p:cNvPr>
            <p:cNvGrpSpPr/>
            <p:nvPr/>
          </p:nvGrpSpPr>
          <p:grpSpPr>
            <a:xfrm>
              <a:off x="3197878" y="3646019"/>
              <a:ext cx="904359" cy="1683142"/>
              <a:chOff x="603396" y="3282993"/>
              <a:chExt cx="904359" cy="1683142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5BA347F7-8A0A-4CBC-9194-177AC6C43B91}"/>
                  </a:ext>
                </a:extLst>
              </p:cNvPr>
              <p:cNvSpPr/>
              <p:nvPr/>
            </p:nvSpPr>
            <p:spPr>
              <a:xfrm>
                <a:off x="683568" y="3429000"/>
                <a:ext cx="216032" cy="122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8795294D-D27C-4C83-A112-351C7916BA62}"/>
                  </a:ext>
                </a:extLst>
              </p:cNvPr>
              <p:cNvSpPr/>
              <p:nvPr/>
            </p:nvSpPr>
            <p:spPr>
              <a:xfrm>
                <a:off x="715243" y="3477051"/>
                <a:ext cx="216032" cy="122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AE3DEC04-920F-447B-B742-B0CE49756A4E}"/>
                  </a:ext>
                </a:extLst>
              </p:cNvPr>
              <p:cNvSpPr/>
              <p:nvPr/>
            </p:nvSpPr>
            <p:spPr>
              <a:xfrm>
                <a:off x="746918" y="3525102"/>
                <a:ext cx="216032" cy="122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4EB153D6-258D-44FF-A76A-B65E84AF1789}"/>
                  </a:ext>
                </a:extLst>
              </p:cNvPr>
              <p:cNvSpPr/>
              <p:nvPr/>
            </p:nvSpPr>
            <p:spPr>
              <a:xfrm>
                <a:off x="778592" y="3573152"/>
                <a:ext cx="216032" cy="122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32@3x3(</a:t>
                </a:r>
                <a:r>
                  <a:rPr lang="en-US" altLang="ko-KR" sz="900" b="1" dirty="0" err="1">
                    <a:solidFill>
                      <a:schemeClr val="tx1"/>
                    </a:solidFill>
                  </a:rPr>
                  <a:t>ReLU</a:t>
                </a:r>
                <a:r>
                  <a:rPr lang="en-US" altLang="ko-KR" sz="900" b="1" dirty="0">
                    <a:solidFill>
                      <a:schemeClr val="tx1"/>
                    </a:solidFill>
                  </a:rPr>
                  <a:t>, BN)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D27577E6-6379-40FF-8CCA-0873E0F5927E}"/>
                  </a:ext>
                </a:extLst>
              </p:cNvPr>
              <p:cNvSpPr/>
              <p:nvPr/>
            </p:nvSpPr>
            <p:spPr>
              <a:xfrm>
                <a:off x="1117284" y="3429000"/>
                <a:ext cx="216032" cy="1224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F49B5187-81E9-4397-84D7-A7DE499AB67C}"/>
                  </a:ext>
                </a:extLst>
              </p:cNvPr>
              <p:cNvSpPr/>
              <p:nvPr/>
            </p:nvSpPr>
            <p:spPr>
              <a:xfrm>
                <a:off x="1148959" y="3477051"/>
                <a:ext cx="216032" cy="1224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4D09AF16-D894-4F79-8279-AE4AC3AACCA5}"/>
                  </a:ext>
                </a:extLst>
              </p:cNvPr>
              <p:cNvSpPr/>
              <p:nvPr/>
            </p:nvSpPr>
            <p:spPr>
              <a:xfrm>
                <a:off x="1180634" y="3525102"/>
                <a:ext cx="216032" cy="1224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548826D1-72B3-4625-A853-22772721C6AF}"/>
                  </a:ext>
                </a:extLst>
              </p:cNvPr>
              <p:cNvSpPr/>
              <p:nvPr/>
            </p:nvSpPr>
            <p:spPr>
              <a:xfrm>
                <a:off x="1212308" y="3573152"/>
                <a:ext cx="216032" cy="1224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Max-pooling(2x2)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5249E2A-9290-4CAA-BAC9-33F5DC83096F}"/>
                  </a:ext>
                </a:extLst>
              </p:cNvPr>
              <p:cNvSpPr/>
              <p:nvPr/>
            </p:nvSpPr>
            <p:spPr>
              <a:xfrm>
                <a:off x="603396" y="3284984"/>
                <a:ext cx="904359" cy="16811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82E7148-779D-4D46-81FB-784C376214D9}"/>
                  </a:ext>
                </a:extLst>
              </p:cNvPr>
              <p:cNvSpPr txBox="1"/>
              <p:nvPr/>
            </p:nvSpPr>
            <p:spPr>
              <a:xfrm>
                <a:off x="684375" y="3282993"/>
                <a:ext cx="743793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 Maps</a:t>
                </a:r>
                <a:endParaRPr lang="ko-KR" alt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B41BD00-28D9-4886-BBAD-27057823D279}"/>
                  </a:ext>
                </a:extLst>
              </p:cNvPr>
              <p:cNvSpPr txBox="1"/>
              <p:nvPr/>
            </p:nvSpPr>
            <p:spPr>
              <a:xfrm>
                <a:off x="746861" y="4819450"/>
                <a:ext cx="6412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C2         P2</a:t>
                </a:r>
                <a:endParaRPr lang="ko-KR" alt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3DCCCB9-DB59-41F7-9E3C-E6D2CAEB87A5}"/>
                </a:ext>
              </a:extLst>
            </p:cNvPr>
            <p:cNvGrpSpPr/>
            <p:nvPr/>
          </p:nvGrpSpPr>
          <p:grpSpPr>
            <a:xfrm>
              <a:off x="4453771" y="3646019"/>
              <a:ext cx="904359" cy="1683142"/>
              <a:chOff x="603396" y="3282993"/>
              <a:chExt cx="904359" cy="1683142"/>
            </a:xfrm>
          </p:grpSpPr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E923FC6E-AEBD-4194-A5B3-586C80FEB8BB}"/>
                  </a:ext>
                </a:extLst>
              </p:cNvPr>
              <p:cNvSpPr/>
              <p:nvPr/>
            </p:nvSpPr>
            <p:spPr>
              <a:xfrm>
                <a:off x="683568" y="3429000"/>
                <a:ext cx="216032" cy="122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92235060-61C4-4771-9AE3-C0DDC6489594}"/>
                  </a:ext>
                </a:extLst>
              </p:cNvPr>
              <p:cNvSpPr/>
              <p:nvPr/>
            </p:nvSpPr>
            <p:spPr>
              <a:xfrm>
                <a:off x="715243" y="3477051"/>
                <a:ext cx="216032" cy="122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4C751E5A-4D8C-4B70-8A6D-7678D3E142BB}"/>
                  </a:ext>
                </a:extLst>
              </p:cNvPr>
              <p:cNvSpPr/>
              <p:nvPr/>
            </p:nvSpPr>
            <p:spPr>
              <a:xfrm>
                <a:off x="746918" y="3525102"/>
                <a:ext cx="216032" cy="122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0A37410B-EAD6-4095-9A7C-3BBBBE1E08F8}"/>
                  </a:ext>
                </a:extLst>
              </p:cNvPr>
              <p:cNvSpPr/>
              <p:nvPr/>
            </p:nvSpPr>
            <p:spPr>
              <a:xfrm>
                <a:off x="778592" y="3573152"/>
                <a:ext cx="216032" cy="1224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64@3x3(</a:t>
                </a:r>
                <a:r>
                  <a:rPr lang="en-US" altLang="ko-KR" sz="900" b="1" dirty="0" err="1">
                    <a:solidFill>
                      <a:schemeClr val="tx1"/>
                    </a:solidFill>
                  </a:rPr>
                  <a:t>ReLU</a:t>
                </a:r>
                <a:r>
                  <a:rPr lang="en-US" altLang="ko-KR" sz="900" b="1" dirty="0">
                    <a:solidFill>
                      <a:schemeClr val="tx1"/>
                    </a:solidFill>
                  </a:rPr>
                  <a:t>, BN)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17F6214C-B11F-4546-B99F-640CA2721CE9}"/>
                  </a:ext>
                </a:extLst>
              </p:cNvPr>
              <p:cNvSpPr/>
              <p:nvPr/>
            </p:nvSpPr>
            <p:spPr>
              <a:xfrm>
                <a:off x="1117284" y="3429000"/>
                <a:ext cx="216032" cy="1224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BEDCDD16-7E0C-4B3C-B677-D2635EB35007}"/>
                  </a:ext>
                </a:extLst>
              </p:cNvPr>
              <p:cNvSpPr/>
              <p:nvPr/>
            </p:nvSpPr>
            <p:spPr>
              <a:xfrm>
                <a:off x="1148959" y="3477051"/>
                <a:ext cx="216032" cy="1224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2A5F4EA2-6816-49E8-AEDB-DEF6475D0949}"/>
                  </a:ext>
                </a:extLst>
              </p:cNvPr>
              <p:cNvSpPr/>
              <p:nvPr/>
            </p:nvSpPr>
            <p:spPr>
              <a:xfrm>
                <a:off x="1180634" y="3525102"/>
                <a:ext cx="216032" cy="1224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322A8F90-9A26-45F4-B56E-C8E3E1915B01}"/>
                  </a:ext>
                </a:extLst>
              </p:cNvPr>
              <p:cNvSpPr/>
              <p:nvPr/>
            </p:nvSpPr>
            <p:spPr>
              <a:xfrm>
                <a:off x="1212308" y="3573152"/>
                <a:ext cx="216032" cy="1224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Max-pooling(2x2)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BC2E81-6A49-486B-9459-286E9883596E}"/>
                  </a:ext>
                </a:extLst>
              </p:cNvPr>
              <p:cNvSpPr/>
              <p:nvPr/>
            </p:nvSpPr>
            <p:spPr>
              <a:xfrm>
                <a:off x="603396" y="3284984"/>
                <a:ext cx="904359" cy="16811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8103732-4A26-42C0-8EDB-8D77BD9B4F71}"/>
                  </a:ext>
                </a:extLst>
              </p:cNvPr>
              <p:cNvSpPr txBox="1"/>
              <p:nvPr/>
            </p:nvSpPr>
            <p:spPr>
              <a:xfrm>
                <a:off x="681594" y="3282993"/>
                <a:ext cx="743793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 Maps</a:t>
                </a:r>
                <a:endParaRPr lang="ko-KR" alt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7064CAF-4E03-42EB-AE8C-7CF920B2E77C}"/>
                  </a:ext>
                </a:extLst>
              </p:cNvPr>
              <p:cNvSpPr txBox="1"/>
              <p:nvPr/>
            </p:nvSpPr>
            <p:spPr>
              <a:xfrm>
                <a:off x="746861" y="4819450"/>
                <a:ext cx="6412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C3         P3</a:t>
                </a:r>
                <a:endParaRPr lang="ko-KR" alt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89D8E987-2A52-437C-A34C-C7A6E14388B9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1619680" y="4569481"/>
              <a:ext cx="3806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18CC437A-F2AB-491E-854E-1166DB4FD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9137" y="4577120"/>
              <a:ext cx="138269" cy="5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27302DCD-7ADB-4B58-A99D-F0159385ED4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853" y="4582124"/>
              <a:ext cx="560806" cy="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61723FED-314E-453E-AA69-D1B2D7204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9106" y="4576125"/>
              <a:ext cx="120832" cy="6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41C4079E-DE92-4F71-A5FF-D8796B645D34}"/>
                </a:ext>
              </a:extLst>
            </p:cNvPr>
            <p:cNvCxnSpPr>
              <a:cxnSpLocks/>
            </p:cNvCxnSpPr>
            <p:nvPr/>
          </p:nvCxnSpPr>
          <p:spPr>
            <a:xfrm>
              <a:off x="4022822" y="4583119"/>
              <a:ext cx="535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7BC8B48D-5544-4C1F-9E42-BBD74FAEA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4999" y="4576125"/>
              <a:ext cx="139883" cy="6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C03F30D-5268-46E8-9629-834B065453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8715" y="4537084"/>
              <a:ext cx="499739" cy="4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81D33A6-11DB-4321-9FBB-6EF755245FE6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>
              <a:off x="6789412" y="4541184"/>
              <a:ext cx="2594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07C58B94-ECF9-4076-A506-E88BE5CC69F9}"/>
                </a:ext>
              </a:extLst>
            </p:cNvPr>
            <p:cNvSpPr/>
            <p:nvPr/>
          </p:nvSpPr>
          <p:spPr>
            <a:xfrm>
              <a:off x="7524320" y="3929184"/>
              <a:ext cx="216032" cy="1224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200" dirty="0" err="1"/>
                <a:t>Softmax</a:t>
              </a:r>
              <a:r>
                <a:rPr lang="en-US" altLang="ko-KR" sz="1200" dirty="0"/>
                <a:t>(9)</a:t>
              </a:r>
              <a:endParaRPr lang="ko-KR" altLang="en-US" sz="1200" dirty="0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4FE00EB5-76AB-4023-ACEE-1C52B18B5484}"/>
                </a:ext>
              </a:extLst>
            </p:cNvPr>
            <p:cNvCxnSpPr>
              <a:endCxn id="110" idx="1"/>
            </p:cNvCxnSpPr>
            <p:nvPr/>
          </p:nvCxnSpPr>
          <p:spPr>
            <a:xfrm>
              <a:off x="7264882" y="4541184"/>
              <a:ext cx="2594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69C21274-41AC-4B9B-B2ED-287A18A3C0BB}"/>
                </a:ext>
              </a:extLst>
            </p:cNvPr>
            <p:cNvSpPr/>
            <p:nvPr/>
          </p:nvSpPr>
          <p:spPr>
            <a:xfrm>
              <a:off x="5781821" y="3787926"/>
              <a:ext cx="186722" cy="1224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37B6450F-6FF3-43C9-B39E-06F696EF87E4}"/>
                </a:ext>
              </a:extLst>
            </p:cNvPr>
            <p:cNvSpPr/>
            <p:nvPr/>
          </p:nvSpPr>
          <p:spPr>
            <a:xfrm>
              <a:off x="5814454" y="3835977"/>
              <a:ext cx="186722" cy="1224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BBBB2382-63F0-4EE9-88A2-D486AE78B2D5}"/>
                </a:ext>
              </a:extLst>
            </p:cNvPr>
            <p:cNvSpPr/>
            <p:nvPr/>
          </p:nvSpPr>
          <p:spPr>
            <a:xfrm>
              <a:off x="5850454" y="3884028"/>
              <a:ext cx="186722" cy="1224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27A7D894-3DAF-4FC8-A94F-9DA50E69C936}"/>
                </a:ext>
              </a:extLst>
            </p:cNvPr>
            <p:cNvSpPr/>
            <p:nvPr/>
          </p:nvSpPr>
          <p:spPr>
            <a:xfrm>
              <a:off x="5882854" y="3932078"/>
              <a:ext cx="186722" cy="1224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Spatial-Dropout(0.2)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E777FD0-3DA6-4538-9F29-EB6E3B3BB62C}"/>
                </a:ext>
              </a:extLst>
            </p:cNvPr>
            <p:cNvSpPr/>
            <p:nvPr/>
          </p:nvSpPr>
          <p:spPr>
            <a:xfrm>
              <a:off x="5550072" y="3643910"/>
              <a:ext cx="781662" cy="168115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8BD3A70-7E86-402B-8582-ACF0FFBF74E7}"/>
                </a:ext>
              </a:extLst>
            </p:cNvPr>
            <p:cNvSpPr txBox="1"/>
            <p:nvPr/>
          </p:nvSpPr>
          <p:spPr>
            <a:xfrm>
              <a:off x="5571002" y="3641919"/>
              <a:ext cx="64288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Feature Maps</a:t>
              </a:r>
              <a:endParaRPr lang="ko-KR" alt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BEE6A57-2F43-4B88-8546-C6F0368D9CD9}"/>
                </a:ext>
              </a:extLst>
            </p:cNvPr>
            <p:cNvSpPr txBox="1"/>
            <p:nvPr/>
          </p:nvSpPr>
          <p:spPr>
            <a:xfrm>
              <a:off x="5836527" y="5178376"/>
              <a:ext cx="26047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  DO  </a:t>
              </a:r>
              <a:endParaRPr lang="ko-KR" alt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82618AD1-1B88-4490-B738-85B134EE0E9E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6083644" y="4541184"/>
              <a:ext cx="385924" cy="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0A86E862-31F3-4467-B9AB-4B96585C9B51}"/>
                </a:ext>
              </a:extLst>
            </p:cNvPr>
            <p:cNvCxnSpPr/>
            <p:nvPr/>
          </p:nvCxnSpPr>
          <p:spPr>
            <a:xfrm>
              <a:off x="6691634" y="4537084"/>
              <a:ext cx="365175" cy="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1E92DB8-EF7B-455F-9F80-78BEF7CE6C53}"/>
                </a:ext>
              </a:extLst>
            </p:cNvPr>
            <p:cNvSpPr/>
            <p:nvPr/>
          </p:nvSpPr>
          <p:spPr>
            <a:xfrm>
              <a:off x="1043608" y="3429000"/>
              <a:ext cx="7056784" cy="2160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CNN </a:t>
            </a:r>
            <a:r>
              <a:rPr lang="ko-KR" altLang="en-US" sz="2000" b="1" dirty="0">
                <a:latin typeface="+mn-ea"/>
              </a:rPr>
              <a:t>구조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3F602-D8BB-4958-A907-B44B2AEAF628}"/>
              </a:ext>
            </a:extLst>
          </p:cNvPr>
          <p:cNvSpPr txBox="1"/>
          <p:nvPr/>
        </p:nvSpPr>
        <p:spPr>
          <a:xfrm>
            <a:off x="447316" y="5577199"/>
            <a:ext cx="8229140" cy="948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b="1" dirty="0">
                <a:latin typeface="+mn-ea"/>
              </a:rPr>
              <a:t>과적합을 방지하기 위한 규제화</a:t>
            </a:r>
            <a:r>
              <a:rPr lang="en-US" altLang="ko-KR" b="1" dirty="0">
                <a:latin typeface="+mn-ea"/>
              </a:rPr>
              <a:t>(regulation)</a:t>
            </a:r>
            <a:br>
              <a:rPr lang="en-US" altLang="ko-KR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출력층만 </a:t>
            </a:r>
            <a:r>
              <a:rPr lang="en-US" altLang="ko-KR" sz="1600" dirty="0" err="1">
                <a:latin typeface="+mn-ea"/>
              </a:rPr>
              <a:t>softmax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함수 적용</a:t>
            </a:r>
            <a:r>
              <a:rPr lang="en-US" altLang="ko-KR" sz="1600" dirty="0">
                <a:latin typeface="+mn-ea"/>
              </a:rPr>
              <a:t>.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en-US" altLang="ko-KR" sz="1600" dirty="0" err="1"/>
              <a:t>SpatilalDropout</a:t>
            </a:r>
            <a:r>
              <a:rPr lang="en-US" altLang="ko-KR" sz="1600" dirty="0"/>
              <a:t>(SD) = 0.2 : SD</a:t>
            </a:r>
            <a:r>
              <a:rPr lang="ko-KR" altLang="en-US" sz="1600" dirty="0"/>
              <a:t>는 </a:t>
            </a:r>
            <a:r>
              <a:rPr lang="en-US" altLang="ko-KR" sz="1600" dirty="0"/>
              <a:t>Conv</a:t>
            </a:r>
            <a:r>
              <a:rPr lang="ko-KR" altLang="en-US" sz="1600" dirty="0"/>
              <a:t>층에서 </a:t>
            </a:r>
            <a:r>
              <a:rPr lang="ko-KR" altLang="en-US" sz="1600" dirty="0" err="1"/>
              <a:t>피처맵을</a:t>
            </a:r>
            <a:r>
              <a:rPr lang="ko-KR" altLang="en-US" sz="1600" dirty="0"/>
              <a:t> 삭제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8038B9-F6FE-4690-92D6-CA40F1B9A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433415"/>
            <a:ext cx="4408314" cy="399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4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FA2EDF-CBB7-475B-B0D9-861160A98246}">
  <ds:schemaRefs>
    <ds:schemaRef ds:uri="http://schemas.microsoft.com/office/2006/documentManagement/types"/>
    <ds:schemaRef ds:uri="df922d41-91bf-45f8-8b2c-e1591bc010d5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12067</TotalTime>
  <Words>1140</Words>
  <Application>Microsoft Office PowerPoint</Application>
  <PresentationFormat>화면 슬라이드 쇼(4:3)</PresentationFormat>
  <Paragraphs>291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Arial Unicode MS</vt:lpstr>
      <vt:lpstr>HY견고딕</vt:lpstr>
      <vt:lpstr>HY헤드라인M</vt:lpstr>
      <vt:lpstr>JetBrains Mono</vt:lpstr>
      <vt:lpstr>Noto Sans</vt:lpstr>
      <vt:lpstr>NanumGothic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397</cp:revision>
  <cp:lastPrinted>2019-09-16T00:28:29Z</cp:lastPrinted>
  <dcterms:created xsi:type="dcterms:W3CDTF">2017-03-29T07:13:25Z</dcterms:created>
  <dcterms:modified xsi:type="dcterms:W3CDTF">2022-04-13T06:07:15Z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