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8"/>
  </p:notesMasterIdLst>
  <p:sldIdLst>
    <p:sldId id="300" r:id="rId6"/>
    <p:sldId id="302" r:id="rId7"/>
    <p:sldId id="304" r:id="rId8"/>
    <p:sldId id="317" r:id="rId9"/>
    <p:sldId id="315" r:id="rId10"/>
    <p:sldId id="305" r:id="rId11"/>
    <p:sldId id="316" r:id="rId12"/>
    <p:sldId id="314" r:id="rId13"/>
    <p:sldId id="313" r:id="rId14"/>
    <p:sldId id="318" r:id="rId15"/>
    <p:sldId id="319" r:id="rId16"/>
    <p:sldId id="303" r:id="rId17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8FAADC"/>
    <a:srgbClr val="FF3300"/>
    <a:srgbClr val="0B3665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A4B98-CB0A-494D-BCA3-644F634272C6}" v="24" dt="2022-05-19T06:44:18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 autoAdjust="0"/>
    <p:restoredTop sz="96224" autoAdjust="0"/>
  </p:normalViewPr>
  <p:slideViewPr>
    <p:cSldViewPr snapToGrid="0" showGuides="1">
      <p:cViewPr varScale="1">
        <p:scale>
          <a:sx n="77" d="100"/>
          <a:sy n="77" d="100"/>
        </p:scale>
        <p:origin x="1493" y="58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데이터기반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42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CC-4625-B0BC-DF3F426502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모델기반</c:v>
                </c:pt>
              </c:strCache>
            </c:strRef>
          </c:tx>
          <c:spPr>
            <a:solidFill>
              <a:schemeClr val="accent2"/>
            </a:solidFill>
            <a:ln w="9525"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</c:v>
                </c:pt>
                <c:pt idx="1">
                  <c:v>58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CC-4625-B0BC-DF3F42650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59216287"/>
        <c:axId val="1759217119"/>
      </c:barChart>
      <c:catAx>
        <c:axId val="175921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759217119"/>
        <c:crosses val="autoZero"/>
        <c:auto val="1"/>
        <c:lblAlgn val="ctr"/>
        <c:lblOffset val="100"/>
        <c:tickMarkSkip val="1"/>
        <c:noMultiLvlLbl val="0"/>
      </c:catAx>
      <c:valAx>
        <c:axId val="17592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759216287"/>
        <c:crosses val="autoZero"/>
        <c:crossBetween val="between"/>
        <c:majorUnit val="0.2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b"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197" b="0" i="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ea"/>
            </a:defRPr>
          </a:pPr>
          <a:endParaRPr lang="ko-KR"/>
        </a:p>
      </c:txPr>
    </c:legend>
    <c:plotVisOnly val="0"/>
    <c:dispBlanksAs val="gap"/>
    <c:showDLblsOverMax val="0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Lst>
    <c:ext uri="CC8EB2C9-7E31-499d-B8F2-F6CE61031016">
      <ho:hncChartStyle xmlns:ho="http://schemas.haansoft.com/office/8.0" layoutIndex="-1" colorIndex="-1" styleIndex="-1"/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5" y="1882279"/>
            <a:ext cx="53442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서론 및 이론적 배경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2022. 10. 19.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692990" y="-635487"/>
            <a:ext cx="1226229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4005511"/>
            <a:ext cx="8312763" cy="2309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796571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29327" y="2799797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2310" y="2863746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64239" y="3481307"/>
            <a:ext cx="768372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진동 데이터를 이용한 산업장비 부품의 유효수명 예측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 대 건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(2021254013)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1404000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설계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- 6 -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9" y="1840392"/>
            <a:ext cx="8763406" cy="1181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NASA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에서 제공하는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Bearing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진동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Data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또는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MathWorks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에서 제공하는 풍력 터빈 베어링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Data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활용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MATLAB Simulator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또는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Python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을 활용하여 데이터 처리 및 결과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데이터 성분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특징 추출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49197C-C729-B2C5-A18A-58369579D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96" y="3061251"/>
            <a:ext cx="4608000" cy="34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1A97B93-9C80-F2F5-593B-8E2032517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69" y="3061251"/>
            <a:ext cx="4608000" cy="34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F6D7BE-8C2B-6FA9-3B9F-429E988316C9}"/>
              </a:ext>
            </a:extLst>
          </p:cNvPr>
          <p:cNvSpPr txBox="1"/>
          <p:nvPr/>
        </p:nvSpPr>
        <p:spPr>
          <a:xfrm>
            <a:off x="1826401" y="6556312"/>
            <a:ext cx="25457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데이터 성분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D267D-349D-7433-C0F6-B38BB7F3AAB6}"/>
              </a:ext>
            </a:extLst>
          </p:cNvPr>
          <p:cNvSpPr txBox="1"/>
          <p:nvPr/>
        </p:nvSpPr>
        <p:spPr>
          <a:xfrm>
            <a:off x="6479474" y="6567725"/>
            <a:ext cx="25457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특징 추출</a:t>
            </a:r>
          </a:p>
        </p:txBody>
      </p:sp>
    </p:spTree>
    <p:extLst>
      <p:ext uri="{BB962C8B-B14F-4D97-AF65-F5344CB8AC3E}">
        <p14:creationId xmlns:p14="http://schemas.microsoft.com/office/powerpoint/2010/main" val="403981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1404000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설계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- 6 -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9" y="1840392"/>
            <a:ext cx="5775424" cy="34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특징 추출한 데이터를 학습하여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RUL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예측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6BA1A4-B2B0-DC24-03C9-80160A1B7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48" y="2236893"/>
            <a:ext cx="5990292" cy="44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325D86-992F-15BF-C653-A3081D9BFE5B}"/>
              </a:ext>
            </a:extLst>
          </p:cNvPr>
          <p:cNvSpPr txBox="1"/>
          <p:nvPr/>
        </p:nvSpPr>
        <p:spPr>
          <a:xfrm>
            <a:off x="4167399" y="6844706"/>
            <a:ext cx="25457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RUL </a:t>
            </a:r>
            <a:r>
              <a:rPr lang="ko-KR" altLang="en-US" sz="1200" dirty="0"/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375742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EC8929-A2CB-1B01-2551-F0E24BE6C94E}"/>
              </a:ext>
            </a:extLst>
          </p:cNvPr>
          <p:cNvSpPr txBox="1"/>
          <p:nvPr/>
        </p:nvSpPr>
        <p:spPr>
          <a:xfrm>
            <a:off x="2673785" y="1882279"/>
            <a:ext cx="53442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서론 및 이론적 배경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6089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en-US" altLang="ko-KR" sz="2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서론 및 이론적 배경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3066521"/>
            <a:ext cx="3263714" cy="32526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연구의 배경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목적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기대효과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기존 연구의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한계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연구의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4000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1836000"/>
            <a:ext cx="940796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한글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진동 데이터를 이용한 산업장비 부품의 유효수명 예측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영문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 Remaining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Useful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Life(RUL)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Prediction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of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Components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of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Industrial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Equipment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using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Vibration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Data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2891531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연구의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85549" y="3313277"/>
            <a:ext cx="4888202" cy="3282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유지보수 비용을 절감하기 위한 기업의 노력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정비 방법의 발전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사후정비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/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예방정비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예방정비 방법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시간 기반 정비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/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상태 기반 정비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고장예지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및 건전성관리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(PHM: Prognostics and Health Management )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기술의 적용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고장예지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방법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데이터기반방법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/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모델기반방법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데이터기반방법의 경우 물리적 모델을 만들기 어려운 대상에 대한 고장 진단 및 예지를 할 때 사용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신뢰할 수 있는 데이터로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NASA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에서 제공하는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Bearing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진동 데이터 활용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3B12B9-B9B1-3364-FA6F-F09CC5805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751" y="3260269"/>
            <a:ext cx="4376166" cy="32759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53CDF-1AA9-1CF0-BE75-CBC7CC52F2F8}"/>
              </a:ext>
            </a:extLst>
          </p:cNvPr>
          <p:cNvSpPr txBox="1"/>
          <p:nvPr/>
        </p:nvSpPr>
        <p:spPr>
          <a:xfrm>
            <a:off x="6972501" y="6683093"/>
            <a:ext cx="1442629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정비 기술의 발전</a:t>
            </a:r>
          </a:p>
        </p:txBody>
      </p:sp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연구의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1404000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연구의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645324-39A4-218A-3FA7-5F2C72D2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68" y="1887088"/>
            <a:ext cx="7491401" cy="433556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72119F-2F5C-229E-47F4-716089AC6D41}"/>
              </a:ext>
            </a:extLst>
          </p:cNvPr>
          <p:cNvSpPr txBox="1"/>
          <p:nvPr/>
        </p:nvSpPr>
        <p:spPr>
          <a:xfrm>
            <a:off x="4005338" y="6393411"/>
            <a:ext cx="2886059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상태기반정비의 단계 </a:t>
            </a:r>
            <a:r>
              <a:rPr lang="en-US" altLang="ko-KR" sz="1200" dirty="0"/>
              <a:t>(ISO 13374)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3F2145-EC37-589E-44E6-6FDCB019FE5D}"/>
              </a:ext>
            </a:extLst>
          </p:cNvPr>
          <p:cNvSpPr/>
          <p:nvPr/>
        </p:nvSpPr>
        <p:spPr>
          <a:xfrm>
            <a:off x="1702668" y="3564835"/>
            <a:ext cx="7491401" cy="1192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6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목적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5" y="1404000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프로젝트의 목적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758013" y="1836000"/>
            <a:ext cx="9294899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제조산업뿐만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아니라 산업 전반에 걸쳐 장비나 시스템의 고장을 조기에 진단하려는 시도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현재 상태를 통해 앞으로의 건전성을 평가하는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고장예지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기술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(prognostics)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의 경우 초기 연구단계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PHM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기술을 통한 상태기반정비를 가능하게 하기 위해서는 개발 기술에 대한 현장 적용성을 높이는 과정 필요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모델기반방법의 단점을 최소화하고 데이터기반방법을 이용하여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RUL(Remaining Useful Life)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을 예측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신뢰할 수 있는 데이터로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NASA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에서 제공하는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Bearing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진동 데이터를 이용하여 학습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모델별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성능 비교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270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기대효과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6" y="1404000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프로젝트의 기대효과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F4C77FE-B04C-4E39-9365-34AACC5EEABC}"/>
              </a:ext>
            </a:extLst>
          </p:cNvPr>
          <p:cNvSpPr txBox="1"/>
          <p:nvPr/>
        </p:nvSpPr>
        <p:spPr>
          <a:xfrm>
            <a:off x="758015" y="1836000"/>
            <a:ext cx="9528564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H/W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구성을 하지 않고 신뢰할 수 있는 데이터를 이용한 수명 예측 방법에 대한 접근성 확대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Motor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의 수명을 예측하기 위한 수단으로 진동 데이터를 활용하는 방법 제시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RUL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예측 유사 연구에 방법적 참고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수단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4152B-830C-41B4-961C-5B5BEF160052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69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4000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시장 동향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4" y="1836000"/>
            <a:ext cx="5723708" cy="4581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70C0"/>
                </a:solidFill>
                <a:effectLst/>
                <a:latin typeface="Noto Sans KR"/>
              </a:rPr>
              <a:t>고장진단 연구는 대상의 남은 수명을 예측하는 고장예측 연구와 많은 부분을 공유하며</a:t>
            </a:r>
            <a:r>
              <a:rPr lang="en-US" altLang="ko-KR" sz="1400" b="0" i="0" dirty="0">
                <a:solidFill>
                  <a:srgbClr val="0070C0"/>
                </a:solidFill>
                <a:effectLst/>
                <a:latin typeface="Noto Sans KR"/>
              </a:rPr>
              <a:t>,  </a:t>
            </a:r>
            <a:r>
              <a:rPr lang="ko-KR" altLang="en-US" sz="1400" b="0" i="0" dirty="0">
                <a:solidFill>
                  <a:srgbClr val="0070C0"/>
                </a:solidFill>
                <a:effectLst/>
                <a:latin typeface="Noto Sans KR"/>
              </a:rPr>
              <a:t>모델기반 진단기술과 데이터기반 진단기술로 크게  두가지로 나눌 수 있다</a:t>
            </a:r>
            <a:r>
              <a:rPr lang="en-US" altLang="ko-KR" sz="1400" b="0" i="0" dirty="0">
                <a:solidFill>
                  <a:srgbClr val="0070C0"/>
                </a:solidFill>
                <a:effectLst/>
                <a:latin typeface="Noto Sans KR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Noto Sans KR"/>
              </a:rPr>
              <a:t>모델기반 진단 기술은 고장 메커니즘을 파악한 후 관련된 고장물리 모델을 이용하여 정상 혹은 이상상태를 파악한다</a:t>
            </a:r>
            <a:r>
              <a:rPr lang="en-US" altLang="ko-KR" sz="1400" dirty="0">
                <a:solidFill>
                  <a:srgbClr val="0070C0"/>
                </a:solidFill>
                <a:latin typeface="Noto Sans KR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Noto Sans KR"/>
              </a:rPr>
              <a:t>데이터기반 진단 기술은 주기적인 모니터링을 통해 건전성 인자들을 수집한 후 패턴인식</a:t>
            </a:r>
            <a:r>
              <a:rPr lang="en-US" altLang="ko-KR" sz="1400" dirty="0">
                <a:solidFill>
                  <a:srgbClr val="0070C0"/>
                </a:solidFill>
                <a:latin typeface="Noto Sans KR"/>
              </a:rPr>
              <a:t>, </a:t>
            </a:r>
            <a:r>
              <a:rPr lang="ko-KR" altLang="en-US" sz="1400" dirty="0" err="1">
                <a:solidFill>
                  <a:srgbClr val="0070C0"/>
                </a:solidFill>
                <a:latin typeface="Noto Sans KR"/>
              </a:rPr>
              <a:t>머신러닝</a:t>
            </a:r>
            <a:r>
              <a:rPr lang="ko-KR" altLang="en-US" sz="1400" dirty="0">
                <a:solidFill>
                  <a:srgbClr val="0070C0"/>
                </a:solidFill>
                <a:latin typeface="Noto Sans KR"/>
              </a:rPr>
              <a:t> 등의 데이터 처리 기법을 활용하여 정상 혹은 이상상태를 파악한다</a:t>
            </a:r>
            <a:r>
              <a:rPr lang="en-US" altLang="ko-KR" sz="1400" dirty="0">
                <a:solidFill>
                  <a:srgbClr val="0070C0"/>
                </a:solidFill>
                <a:latin typeface="Noto Sans KR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Noto Sans KR"/>
              </a:rPr>
              <a:t>고장 정보가 없는 비지도학습을 활용한 고장진단은 데이터들을 </a:t>
            </a:r>
            <a:r>
              <a:rPr lang="ko-KR" altLang="en-US" sz="1400" dirty="0" err="1">
                <a:solidFill>
                  <a:srgbClr val="0070C0"/>
                </a:solidFill>
                <a:latin typeface="Noto Sans KR"/>
              </a:rPr>
              <a:t>군집화하는</a:t>
            </a:r>
            <a:r>
              <a:rPr lang="ko-KR" altLang="en-US" sz="1400" dirty="0">
                <a:solidFill>
                  <a:srgbClr val="0070C0"/>
                </a:solidFill>
                <a:latin typeface="Noto Sans KR"/>
              </a:rPr>
              <a:t> 클러스터링 방법</a:t>
            </a:r>
            <a:r>
              <a:rPr lang="en-US" altLang="ko-KR" sz="1400" dirty="0">
                <a:solidFill>
                  <a:srgbClr val="0070C0"/>
                </a:solidFill>
                <a:latin typeface="Noto Sans KR"/>
              </a:rPr>
              <a:t>(k-means clustering)</a:t>
            </a:r>
            <a:r>
              <a:rPr lang="ko-KR" altLang="en-US" sz="1400" dirty="0">
                <a:solidFill>
                  <a:srgbClr val="0070C0"/>
                </a:solidFill>
                <a:latin typeface="Noto Sans KR"/>
              </a:rPr>
              <a:t>이 주로 활용된다</a:t>
            </a:r>
            <a:r>
              <a:rPr lang="en-US" altLang="ko-KR" sz="1400" dirty="0">
                <a:solidFill>
                  <a:srgbClr val="0070C0"/>
                </a:solidFill>
                <a:latin typeface="Noto Sans KR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Noto Sans KR"/>
              </a:rPr>
              <a:t>고장 정보가 있는 지도학습의 방법으로는 </a:t>
            </a:r>
            <a:r>
              <a:rPr lang="en-US" altLang="ko-KR" sz="1400" dirty="0">
                <a:solidFill>
                  <a:srgbClr val="0070C0"/>
                </a:solidFill>
                <a:latin typeface="Noto Sans KR"/>
              </a:rPr>
              <a:t>SVM </a:t>
            </a:r>
            <a:r>
              <a:rPr lang="ko-KR" altLang="en-US" sz="1400" dirty="0">
                <a:solidFill>
                  <a:srgbClr val="0070C0"/>
                </a:solidFill>
                <a:latin typeface="Noto Sans KR"/>
              </a:rPr>
              <a:t>이 있으며</a:t>
            </a:r>
            <a:r>
              <a:rPr lang="en-US" altLang="ko-KR" sz="1400" dirty="0">
                <a:solidFill>
                  <a:srgbClr val="0070C0"/>
                </a:solidFill>
                <a:latin typeface="Noto Sans KR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Noto Sans KR"/>
              </a:rPr>
              <a:t>취득한 데이터들을 정상 혹은 이상상태로 먼저 분류 및 학습을 하고</a:t>
            </a:r>
            <a:r>
              <a:rPr lang="en-US" altLang="ko-KR" sz="1400" dirty="0">
                <a:solidFill>
                  <a:srgbClr val="0070C0"/>
                </a:solidFill>
                <a:latin typeface="Noto Sans KR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Noto Sans KR"/>
              </a:rPr>
              <a:t>이를 기반으로 정상상태와 이상상태 사이의 역치 값과 같은 초평면을 정의한다</a:t>
            </a:r>
            <a:r>
              <a:rPr lang="en-US" altLang="ko-KR" sz="1400" dirty="0">
                <a:solidFill>
                  <a:srgbClr val="0070C0"/>
                </a:solidFill>
                <a:latin typeface="Noto Sans KR"/>
              </a:rPr>
              <a:t>.</a:t>
            </a:r>
            <a:r>
              <a:rPr lang="ko-KR" altLang="en-US" sz="1400" dirty="0">
                <a:solidFill>
                  <a:srgbClr val="0070C0"/>
                </a:solidFill>
                <a:latin typeface="Noto Sans KR"/>
              </a:rPr>
              <a:t> 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434DE-A0F8-CC8D-7DB0-DF4A652CBAEB}"/>
              </a:ext>
            </a:extLst>
          </p:cNvPr>
          <p:cNvSpPr txBox="1"/>
          <p:nvPr/>
        </p:nvSpPr>
        <p:spPr>
          <a:xfrm>
            <a:off x="7767883" y="4317403"/>
            <a:ext cx="1506745" cy="2811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진단 </a:t>
            </a:r>
            <a:r>
              <a:rPr lang="ko-KR" altLang="en-US" sz="1200" dirty="0" err="1"/>
              <a:t>기술별</a:t>
            </a:r>
            <a:r>
              <a:rPr lang="ko-KR" altLang="en-US" sz="1200" dirty="0"/>
              <a:t> 분류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F2CCE5C-5F63-C92C-1442-461FB8502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602795"/>
              </p:ext>
            </p:extLst>
          </p:nvPr>
        </p:nvGraphicFramePr>
        <p:xfrm>
          <a:off x="6481722" y="1836000"/>
          <a:ext cx="3563874" cy="2375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580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연구의 한계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4000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F650083-9A49-CA3C-D022-E5E6E9D41D3B}"/>
              </a:ext>
            </a:extLst>
          </p:cNvPr>
          <p:cNvSpPr txBox="1"/>
          <p:nvPr/>
        </p:nvSpPr>
        <p:spPr>
          <a:xfrm>
            <a:off x="758012" y="1836000"/>
            <a:ext cx="8157388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센서를 통해 운용 데이터를 수집할 수 있는 환경에서 제품의 상태를 실시간으로 측정 후 평가하여 예측 모델 구현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RUL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예측을 위해 배터리 관련 데이터를 비교적 많이 사용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Motor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관련 연구는 터빈 발전기와 같은 대형 구조물에 한정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4000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- 6 -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30" y="1835034"/>
            <a:ext cx="2693910" cy="1461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RUL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예측을 위해 상태기반정비 방법인 신호추출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신호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전처리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특징추출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진단 및 예측의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4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단계 작업 진행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pic>
        <p:nvPicPr>
          <p:cNvPr id="2" name="Picture 0">
            <a:extLst>
              <a:ext uri="{FF2B5EF4-FFF2-40B4-BE49-F238E27FC236}">
                <a16:creationId xmlns:a16="http://schemas.microsoft.com/office/drawing/2014/main" id="{A8F12875-EAAB-9A6D-E566-EE62E3C8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323" y="1835034"/>
            <a:ext cx="6358465" cy="26176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E93B91-CD61-FCFE-308B-126947271499}"/>
              </a:ext>
            </a:extLst>
          </p:cNvPr>
          <p:cNvSpPr txBox="1"/>
          <p:nvPr/>
        </p:nvSpPr>
        <p:spPr>
          <a:xfrm>
            <a:off x="983706" y="4709286"/>
            <a:ext cx="8929325" cy="2302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신호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추출로써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데이터 수집을 위해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H/W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구성 없이 미리 수집되어진 신뢰할 수 있는 데이터를 이용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  <a:p>
            <a:pPr marL="429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NASA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에서 제공하는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Bearing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진동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Data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를 이용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신호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전처리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작업으로 데이터 축소 및 잡음 제거를 위한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웨이블릿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변환 처리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특징추출 방법으로 주성분분석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(PCA: Principal Component Analysis)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을 사용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특징을 추출한 데이터를 이용하여 진단 및 예측을 위한 방법으로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다변량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관리도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(MCC: multivariate control chart),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인공신경망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(ANN: artificial neural network,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서포트벡터머신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(SVM: support vector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machine)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을 이용하여 결과를 도출하고 비교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AC503-4E35-4A69-B001-6233AF1C3D34}"/>
              </a:ext>
            </a:extLst>
          </p:cNvPr>
          <p:cNvSpPr txBox="1"/>
          <p:nvPr/>
        </p:nvSpPr>
        <p:spPr>
          <a:xfrm>
            <a:off x="5816332" y="4555397"/>
            <a:ext cx="254579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상태기반정비 프로세스</a:t>
            </a:r>
          </a:p>
        </p:txBody>
      </p:sp>
    </p:spTree>
    <p:extLst>
      <p:ext uri="{BB962C8B-B14F-4D97-AF65-F5344CB8AC3E}">
        <p14:creationId xmlns:p14="http://schemas.microsoft.com/office/powerpoint/2010/main" val="137961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7F1398-980A-4A53-9022-8C90FB6A33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5869</TotalTime>
  <Words>691</Words>
  <Application>Microsoft Office PowerPoint</Application>
  <PresentationFormat>사용자 지정</PresentationFormat>
  <Paragraphs>100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Noto Sans KR</vt:lpstr>
      <vt:lpstr>맑은 고딕</vt:lpstr>
      <vt:lpstr>Arial</vt:lpstr>
      <vt:lpstr>Calibri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YOO DAEGEON</cp:lastModifiedBy>
  <cp:revision>234</cp:revision>
  <cp:lastPrinted>2021-11-23T08:08:07Z</cp:lastPrinted>
  <dcterms:created xsi:type="dcterms:W3CDTF">2021-11-09T05:01:52Z</dcterms:created>
  <dcterms:modified xsi:type="dcterms:W3CDTF">2022-10-19T02:52:59Z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