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8"/>
  </p:notesMasterIdLst>
  <p:sldIdLst>
    <p:sldId id="300" r:id="rId6"/>
    <p:sldId id="302" r:id="rId7"/>
    <p:sldId id="304" r:id="rId8"/>
    <p:sldId id="314" r:id="rId9"/>
    <p:sldId id="319" r:id="rId10"/>
    <p:sldId id="315" r:id="rId11"/>
    <p:sldId id="318" r:id="rId12"/>
    <p:sldId id="305" r:id="rId13"/>
    <p:sldId id="303" r:id="rId14"/>
    <p:sldId id="320" r:id="rId15"/>
    <p:sldId id="321" r:id="rId16"/>
    <p:sldId id="322" r:id="rId17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76" d="100"/>
          <a:sy n="76" d="100"/>
        </p:scale>
        <p:origin x="710" y="53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데이터기반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42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8-4D90-8822-2F6C8577BB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모델기반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58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58-4D90-8822-2F6C8577B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9216287"/>
        <c:axId val="1759217119"/>
      </c:barChart>
      <c:catAx>
        <c:axId val="175921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9217119"/>
        <c:crosses val="autoZero"/>
        <c:auto val="1"/>
        <c:lblAlgn val="ctr"/>
        <c:lblOffset val="100"/>
        <c:noMultiLvlLbl val="0"/>
      </c:catAx>
      <c:valAx>
        <c:axId val="17592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921628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0.jfif"/><Relationship Id="rId7" Type="http://schemas.openxmlformats.org/officeDocument/2006/relationships/image" Target="../media/image22.jpe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2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2022. 09. 28.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기계학습을 이용한 산업장비 부품의 유효수명 예측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유대건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(2021254013)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13048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고장 예지를 통한 정비 기술의 발전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3208622-0A8C-0FEE-EC68-91CD4E46382D}"/>
              </a:ext>
            </a:extLst>
          </p:cNvPr>
          <p:cNvGrpSpPr/>
          <p:nvPr/>
        </p:nvGrpSpPr>
        <p:grpSpPr>
          <a:xfrm>
            <a:off x="2980975" y="2184560"/>
            <a:ext cx="5428406" cy="4220953"/>
            <a:chOff x="2980975" y="2184560"/>
            <a:chExt cx="5428406" cy="4220953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7803732F-CD88-DC0F-F78E-7FE496BDB502}"/>
                </a:ext>
              </a:extLst>
            </p:cNvPr>
            <p:cNvGrpSpPr/>
            <p:nvPr/>
          </p:nvGrpSpPr>
          <p:grpSpPr>
            <a:xfrm>
              <a:off x="2980975" y="2432608"/>
              <a:ext cx="5428406" cy="3972905"/>
              <a:chOff x="4968675" y="3382052"/>
              <a:chExt cx="5428406" cy="3972905"/>
            </a:xfrm>
          </p:grpSpPr>
          <p:sp>
            <p:nvSpPr>
              <p:cNvPr id="2" name="화살표: 오른쪽 1">
                <a:extLst>
                  <a:ext uri="{FF2B5EF4-FFF2-40B4-BE49-F238E27FC236}">
                    <a16:creationId xmlns:a16="http://schemas.microsoft.com/office/drawing/2014/main" id="{351A1663-5E32-DDC6-DEB9-BAAF43866A20}"/>
                  </a:ext>
                </a:extLst>
              </p:cNvPr>
              <p:cNvSpPr/>
              <p:nvPr/>
            </p:nvSpPr>
            <p:spPr>
              <a:xfrm>
                <a:off x="4969047" y="3382052"/>
                <a:ext cx="5200649" cy="917631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B20E5-9F02-EE3D-DE66-BBDAFCA18131}"/>
                  </a:ext>
                </a:extLst>
              </p:cNvPr>
              <p:cNvSpPr txBox="1"/>
              <p:nvPr/>
            </p:nvSpPr>
            <p:spPr>
              <a:xfrm>
                <a:off x="5488354" y="3711967"/>
                <a:ext cx="73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80</a:t>
                </a:r>
                <a:r>
                  <a:rPr lang="ko-KR" altLang="en-US" sz="1200" dirty="0"/>
                  <a:t>년대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CBBCA3-D4EF-E01D-C5EF-7EFA2AFC92FA}"/>
                  </a:ext>
                </a:extLst>
              </p:cNvPr>
              <p:cNvSpPr txBox="1"/>
              <p:nvPr/>
            </p:nvSpPr>
            <p:spPr>
              <a:xfrm>
                <a:off x="6916286" y="3702367"/>
                <a:ext cx="73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90</a:t>
                </a:r>
                <a:r>
                  <a:rPr lang="ko-KR" altLang="en-US" sz="1200" dirty="0"/>
                  <a:t>년대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5F191-50EE-0FB9-5A7F-30E8320EB2F0}"/>
                  </a:ext>
                </a:extLst>
              </p:cNvPr>
              <p:cNvSpPr txBox="1"/>
              <p:nvPr/>
            </p:nvSpPr>
            <p:spPr>
              <a:xfrm>
                <a:off x="8589626" y="3702366"/>
                <a:ext cx="735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향후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E7AD3F-0610-9485-53A7-79D14064F101}"/>
                  </a:ext>
                </a:extLst>
              </p:cNvPr>
              <p:cNvSpPr txBox="1"/>
              <p:nvPr/>
            </p:nvSpPr>
            <p:spPr>
              <a:xfrm>
                <a:off x="4968675" y="5629008"/>
                <a:ext cx="18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사후정비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Corrective Maintenance</a:t>
                </a:r>
                <a:endParaRPr lang="ko-KR" altLang="en-US" sz="10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90DA690-191F-2ADF-4F4F-CA48FFCB8DD9}"/>
                  </a:ext>
                </a:extLst>
              </p:cNvPr>
              <p:cNvSpPr txBox="1"/>
              <p:nvPr/>
            </p:nvSpPr>
            <p:spPr>
              <a:xfrm>
                <a:off x="6386114" y="4115798"/>
                <a:ext cx="18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예방정비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Preventive Maintenance</a:t>
                </a:r>
                <a:endParaRPr lang="ko-KR" altLang="en-US" sz="10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174CBEE-27B0-EC21-E9CD-76B1DD578E91}"/>
                  </a:ext>
                </a:extLst>
              </p:cNvPr>
              <p:cNvSpPr txBox="1"/>
              <p:nvPr/>
            </p:nvSpPr>
            <p:spPr>
              <a:xfrm>
                <a:off x="7517081" y="5565403"/>
                <a:ext cx="288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예측정비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Predictive(Condition-based)  Maintenance</a:t>
                </a:r>
                <a:endParaRPr lang="ko-KR" altLang="en-US" sz="1000" dirty="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9A80ADCC-2449-F02F-A43B-B60119611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5657" y="6001217"/>
                <a:ext cx="1703938" cy="1260000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64DDD885-0F02-8279-219E-D4B992EAE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5012" y="4500710"/>
                <a:ext cx="2010337" cy="1260000"/>
              </a:xfrm>
              <a:prstGeom prst="rect">
                <a:avLst/>
              </a:prstGeom>
            </p:spPr>
          </p:pic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9C0B285F-564B-6BED-ED6F-5BB828E6B07F}"/>
                  </a:ext>
                </a:extLst>
              </p:cNvPr>
              <p:cNvGrpSpPr/>
              <p:nvPr/>
            </p:nvGrpSpPr>
            <p:grpSpPr>
              <a:xfrm>
                <a:off x="8076181" y="5933484"/>
                <a:ext cx="2010337" cy="1421473"/>
                <a:chOff x="8076181" y="5933484"/>
                <a:chExt cx="2010337" cy="1421473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09EEADCE-30F4-6FF3-09C1-8C65D291ADB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157247" y="6011975"/>
                  <a:ext cx="1850694" cy="1254823"/>
                  <a:chOff x="3335194" y="3232148"/>
                  <a:chExt cx="3904625" cy="2758345"/>
                </a:xfrm>
              </p:grpSpPr>
              <p:pic>
                <p:nvPicPr>
                  <p:cNvPr id="78" name="Picture 6">
                    <a:extLst>
                      <a:ext uri="{FF2B5EF4-FFF2-40B4-BE49-F238E27FC236}">
                        <a16:creationId xmlns:a16="http://schemas.microsoft.com/office/drawing/2014/main" id="{BD3018AB-04BD-C707-8AF0-963D3C696C2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2251" y="4648908"/>
                    <a:ext cx="984171" cy="1080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9" name="Picture 8">
                    <a:extLst>
                      <a:ext uri="{FF2B5EF4-FFF2-40B4-BE49-F238E27FC236}">
                        <a16:creationId xmlns:a16="http://schemas.microsoft.com/office/drawing/2014/main" id="{DA0660C6-E72B-3900-EAA9-1F803113E0E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85823" y="4648909"/>
                    <a:ext cx="866684" cy="1080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7F75C89C-647B-8502-8F5A-4F4864C9DF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37525" y="3232148"/>
                    <a:ext cx="1416761" cy="1416761"/>
                  </a:xfrm>
                  <a:prstGeom prst="rect">
                    <a:avLst/>
                  </a:prstGeom>
                  <a:effectLst>
                    <a:softEdge rad="38100"/>
                  </a:effectLst>
                </p:spPr>
              </p:pic>
              <p:cxnSp>
                <p:nvCxnSpPr>
                  <p:cNvPr id="81" name="직선 화살표 연결선 80">
                    <a:extLst>
                      <a:ext uri="{FF2B5EF4-FFF2-40B4-BE49-F238E27FC236}">
                        <a16:creationId xmlns:a16="http://schemas.microsoft.com/office/drawing/2014/main" id="{DF4B83AC-47D7-5B5A-6F84-0AF17AD73A77}"/>
                      </a:ext>
                    </a:extLst>
                  </p:cNvPr>
                  <p:cNvCxnSpPr>
                    <a:cxnSpLocks/>
                    <a:stCxn id="79" idx="0"/>
                  </p:cNvCxnSpPr>
                  <p:nvPr/>
                </p:nvCxnSpPr>
                <p:spPr>
                  <a:xfrm flipV="1">
                    <a:off x="4019165" y="4002733"/>
                    <a:ext cx="1203822" cy="646176"/>
                  </a:xfrm>
                  <a:prstGeom prst="straightConnector1">
                    <a:avLst/>
                  </a:prstGeom>
                  <a:ln>
                    <a:headEnd type="none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화살표 연결선 81">
                    <a:extLst>
                      <a:ext uri="{FF2B5EF4-FFF2-40B4-BE49-F238E27FC236}">
                        <a16:creationId xmlns:a16="http://schemas.microsoft.com/office/drawing/2014/main" id="{0565824D-F6D0-166B-B33F-847B15E81EDF}"/>
                      </a:ext>
                    </a:extLst>
                  </p:cNvPr>
                  <p:cNvCxnSpPr>
                    <a:cxnSpLocks/>
                    <a:stCxn id="78" idx="0"/>
                  </p:cNvCxnSpPr>
                  <p:nvPr/>
                </p:nvCxnSpPr>
                <p:spPr>
                  <a:xfrm flipH="1" flipV="1">
                    <a:off x="5421914" y="3984757"/>
                    <a:ext cx="1112423" cy="664151"/>
                  </a:xfrm>
                  <a:prstGeom prst="straightConnector1">
                    <a:avLst/>
                  </a:prstGeom>
                  <a:ln>
                    <a:headEnd type="none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4" name="그룹 112">
                    <a:extLst>
                      <a:ext uri="{FF2B5EF4-FFF2-40B4-BE49-F238E27FC236}">
                        <a16:creationId xmlns:a16="http://schemas.microsoft.com/office/drawing/2014/main" id="{BF9575FA-2771-58DC-EC36-80B46A08B0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35194" y="3306123"/>
                    <a:ext cx="1152525" cy="920580"/>
                    <a:chOff x="5385811" y="1803480"/>
                    <a:chExt cx="1152525" cy="920580"/>
                  </a:xfrm>
                </p:grpSpPr>
                <p:sp>
                  <p:nvSpPr>
                    <p:cNvPr id="96" name="Rectangle 84">
                      <a:extLst>
                        <a:ext uri="{FF2B5EF4-FFF2-40B4-BE49-F238E27FC236}">
                          <a16:creationId xmlns:a16="http://schemas.microsoft.com/office/drawing/2014/main" id="{043A79C4-00CF-1E0E-8AE1-5748FC5542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5385811" y="1803480"/>
                      <a:ext cx="1152525" cy="825500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eaLnBrk="1" hangingPunct="1"/>
                      <a:endParaRPr lang="ko-KR" altLang="en-US"/>
                    </a:p>
                  </p:txBody>
                </p:sp>
                <p:pic>
                  <p:nvPicPr>
                    <p:cNvPr id="97" name="그림 214" descr="ScreenHunter_054.bmp">
                      <a:extLst>
                        <a:ext uri="{FF2B5EF4-FFF2-40B4-BE49-F238E27FC236}">
                          <a16:creationId xmlns:a16="http://schemas.microsoft.com/office/drawing/2014/main" id="{CB01FF3D-B224-2E57-F48A-30D785D4CB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57249" y="1965404"/>
                      <a:ext cx="357187" cy="414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8" name="그림 215" descr="ScreenHunter_054.bmp">
                      <a:extLst>
                        <a:ext uri="{FF2B5EF4-FFF2-40B4-BE49-F238E27FC236}">
                          <a16:creationId xmlns:a16="http://schemas.microsoft.com/office/drawing/2014/main" id="{2F93640E-FE08-857D-7909-CCAD5989D6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77911" y="1965404"/>
                      <a:ext cx="357188" cy="414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9" name="그림 215" descr="ScreenHunter_054.bmp">
                      <a:extLst>
                        <a:ext uri="{FF2B5EF4-FFF2-40B4-BE49-F238E27FC236}">
                          <a16:creationId xmlns:a16="http://schemas.microsoft.com/office/drawing/2014/main" id="{10EEBBF9-0FF4-DAD9-D241-6E9B50F965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93811" y="1965404"/>
                      <a:ext cx="357188" cy="414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0" name="그림 217" descr="ScreenHunter_054.bmp">
                      <a:extLst>
                        <a:ext uri="{FF2B5EF4-FFF2-40B4-BE49-F238E27FC236}">
                          <a16:creationId xmlns:a16="http://schemas.microsoft.com/office/drawing/2014/main" id="{FDC1F619-372B-A24C-96EF-8F3286C74A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108124" y="1965404"/>
                      <a:ext cx="358775" cy="4127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1" name="Text Box 103">
                      <a:extLst>
                        <a:ext uri="{FF2B5EF4-FFF2-40B4-BE49-F238E27FC236}">
                          <a16:creationId xmlns:a16="http://schemas.microsoft.com/office/drawing/2014/main" id="{E946B054-6835-EEFB-BCFB-A1A098C7B67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91141" y="2318128"/>
                      <a:ext cx="1001762" cy="4059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sz="600" b="1" dirty="0"/>
                        <a:t>MOTOR</a:t>
                      </a:r>
                    </a:p>
                  </p:txBody>
                </p:sp>
              </p:grpSp>
              <p:cxnSp>
                <p:nvCxnSpPr>
                  <p:cNvPr id="85" name="직선 화살표 연결선 84">
                    <a:extLst>
                      <a:ext uri="{FF2B5EF4-FFF2-40B4-BE49-F238E27FC236}">
                        <a16:creationId xmlns:a16="http://schemas.microsoft.com/office/drawing/2014/main" id="{7298901C-C4C8-62E1-270E-93F43214F641}"/>
                      </a:ext>
                    </a:extLst>
                  </p:cNvPr>
                  <p:cNvCxnSpPr>
                    <a:cxnSpLocks/>
                    <a:stCxn id="96" idx="3"/>
                  </p:cNvCxnSpPr>
                  <p:nvPr/>
                </p:nvCxnSpPr>
                <p:spPr>
                  <a:xfrm flipV="1">
                    <a:off x="4487719" y="3691991"/>
                    <a:ext cx="299456" cy="26882"/>
                  </a:xfrm>
                  <a:prstGeom prst="straightConnector1">
                    <a:avLst/>
                  </a:prstGeom>
                  <a:ln>
                    <a:headEnd type="none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C989D22F-DABE-CB6B-4E23-27F10550BE28}"/>
                      </a:ext>
                    </a:extLst>
                  </p:cNvPr>
                  <p:cNvCxnSpPr>
                    <a:cxnSpLocks/>
                    <a:stCxn id="94" idx="1"/>
                  </p:cNvCxnSpPr>
                  <p:nvPr/>
                </p:nvCxnSpPr>
                <p:spPr>
                  <a:xfrm flipH="1">
                    <a:off x="5793742" y="3663282"/>
                    <a:ext cx="544826" cy="11140"/>
                  </a:xfrm>
                  <a:prstGeom prst="straightConnector1">
                    <a:avLst/>
                  </a:prstGeom>
                  <a:ln>
                    <a:headEnd type="none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5A991D8D-A5A3-1D5F-1FAF-393ACD5A1752}"/>
                      </a:ext>
                    </a:extLst>
                  </p:cNvPr>
                  <p:cNvGrpSpPr/>
                  <p:nvPr/>
                </p:nvGrpSpPr>
                <p:grpSpPr>
                  <a:xfrm>
                    <a:off x="6231293" y="3256532"/>
                    <a:ext cx="1008526" cy="857195"/>
                    <a:chOff x="6231293" y="3256532"/>
                    <a:chExt cx="1008526" cy="857195"/>
                  </a:xfrm>
                </p:grpSpPr>
                <p:pic>
                  <p:nvPicPr>
                    <p:cNvPr id="93" name="그림 108" descr="ScreenHunter_060.bmp">
                      <a:extLst>
                        <a:ext uri="{FF2B5EF4-FFF2-40B4-BE49-F238E27FC236}">
                          <a16:creationId xmlns:a16="http://schemas.microsoft.com/office/drawing/2014/main" id="{BB30558C-A588-ACA9-62BF-40035FC3D2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02909" y="3327817"/>
                      <a:ext cx="431800" cy="431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4" name="Rectangle 18">
                      <a:extLst>
                        <a:ext uri="{FF2B5EF4-FFF2-40B4-BE49-F238E27FC236}">
                          <a16:creationId xmlns:a16="http://schemas.microsoft.com/office/drawing/2014/main" id="{8A4C5C2E-84C9-90C8-1374-BFCE0B06AE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6338569" y="3256532"/>
                      <a:ext cx="803074" cy="813499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eaLnBrk="1" hangingPunct="1"/>
                      <a:endParaRPr lang="ko-KR" altLang="en-US"/>
                    </a:p>
                  </p:txBody>
                </p:sp>
                <p:sp>
                  <p:nvSpPr>
                    <p:cNvPr id="95" name="Text Box 103">
                      <a:extLst>
                        <a:ext uri="{FF2B5EF4-FFF2-40B4-BE49-F238E27FC236}">
                          <a16:creationId xmlns:a16="http://schemas.microsoft.com/office/drawing/2014/main" id="{260F1D64-F7A3-F96C-AC7A-1F17855BC6C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31293" y="3707795"/>
                      <a:ext cx="1008526" cy="4059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algn="ctr" latinLnBrk="1"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sz="600" b="1" dirty="0"/>
                        <a:t>POWER</a:t>
                      </a:r>
                    </a:p>
                  </p:txBody>
                </p:sp>
              </p:grpSp>
              <p:sp>
                <p:nvSpPr>
                  <p:cNvPr id="89" name="Rectangle 84">
                    <a:extLst>
                      <a:ext uri="{FF2B5EF4-FFF2-40B4-BE49-F238E27FC236}">
                        <a16:creationId xmlns:a16="http://schemas.microsoft.com/office/drawing/2014/main" id="{F504E0C0-9400-84B8-6B88-71DF25FDF5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515295" y="4603848"/>
                    <a:ext cx="977990" cy="128895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1pPr>
                    <a:lvl2pPr marL="742950" indent="-28575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2pPr>
                    <a:lvl3pPr marL="11430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3pPr>
                    <a:lvl4pPr marL="16002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4pPr>
                    <a:lvl5pPr marL="20574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9pPr>
                  </a:lstStyle>
                  <a:p>
                    <a:pPr eaLnBrk="1" hangingPunct="1"/>
                    <a:endParaRPr lang="ko-KR" altLang="en-US"/>
                  </a:p>
                </p:txBody>
              </p:sp>
              <p:sp>
                <p:nvSpPr>
                  <p:cNvPr id="90" name="Text Box 103">
                    <a:extLst>
                      <a:ext uri="{FF2B5EF4-FFF2-40B4-BE49-F238E27FC236}">
                        <a16:creationId xmlns:a16="http://schemas.microsoft.com/office/drawing/2014/main" id="{15BB31BD-2C09-E91F-9962-7F07CA3663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7459" y="5581837"/>
                    <a:ext cx="869861" cy="4059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1pPr>
                    <a:lvl2pPr marL="742950" indent="-28575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2pPr>
                    <a:lvl3pPr marL="11430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3pPr>
                    <a:lvl4pPr marL="16002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4pPr>
                    <a:lvl5pPr marL="20574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sz="600" b="1" dirty="0"/>
                      <a:t>PUMP</a:t>
                    </a:r>
                  </a:p>
                </p:txBody>
              </p:sp>
              <p:sp>
                <p:nvSpPr>
                  <p:cNvPr id="91" name="Rectangle 84">
                    <a:extLst>
                      <a:ext uri="{FF2B5EF4-FFF2-40B4-BE49-F238E27FC236}">
                        <a16:creationId xmlns:a16="http://schemas.microsoft.com/office/drawing/2014/main" id="{9A22CEE6-F575-CED0-A66C-8543BFD230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5978218" y="4648908"/>
                    <a:ext cx="1163425" cy="1242224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1pPr>
                    <a:lvl2pPr marL="742950" indent="-28575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2pPr>
                    <a:lvl3pPr marL="11430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3pPr>
                    <a:lvl4pPr marL="16002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4pPr>
                    <a:lvl5pPr marL="20574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9pPr>
                  </a:lstStyle>
                  <a:p>
                    <a:pPr eaLnBrk="1" hangingPunct="1"/>
                    <a:endParaRPr lang="ko-KR" altLang="en-US"/>
                  </a:p>
                </p:txBody>
              </p:sp>
              <p:sp>
                <p:nvSpPr>
                  <p:cNvPr id="92" name="Text Box 103">
                    <a:extLst>
                      <a:ext uri="{FF2B5EF4-FFF2-40B4-BE49-F238E27FC236}">
                        <a16:creationId xmlns:a16="http://schemas.microsoft.com/office/drawing/2014/main" id="{D5FBC27D-301B-BF21-BCB7-0BF4F2A94F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9889" y="5584561"/>
                    <a:ext cx="1163425" cy="4059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1pPr>
                    <a:lvl2pPr marL="742950" indent="-28575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2pPr>
                    <a:lvl3pPr marL="11430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3pPr>
                    <a:lvl4pPr marL="16002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4pPr>
                    <a:lvl5pPr marL="2057400" indent="-228600" algn="ctr" latinLnBrk="1"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sz="600" b="1" dirty="0"/>
                      <a:t>ROBOT</a:t>
                    </a:r>
                  </a:p>
                </p:txBody>
              </p:sp>
            </p:grp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67F39A32-2B98-6ABB-9876-71ED6CE90EEB}"/>
                    </a:ext>
                  </a:extLst>
                </p:cNvPr>
                <p:cNvSpPr/>
                <p:nvPr/>
              </p:nvSpPr>
              <p:spPr>
                <a:xfrm>
                  <a:off x="8076181" y="5933484"/>
                  <a:ext cx="2010337" cy="142147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C8755338-BBAC-11EF-666D-C40DCDD3FE0D}"/>
                  </a:ext>
                </a:extLst>
              </p:cNvPr>
              <p:cNvCxnSpPr>
                <a:stCxn id="70" idx="0"/>
                <a:endCxn id="3" idx="2"/>
              </p:cNvCxnSpPr>
              <p:nvPr/>
            </p:nvCxnSpPr>
            <p:spPr>
              <a:xfrm flipH="1" flipV="1">
                <a:off x="5856102" y="3988966"/>
                <a:ext cx="12573" cy="1640042"/>
              </a:xfrm>
              <a:prstGeom prst="straightConnector1">
                <a:avLst/>
              </a:prstGeom>
              <a:ln w="12700"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AE4B09DA-ED44-2D7A-9CDA-1C7B4560EEA1}"/>
                  </a:ext>
                </a:extLst>
              </p:cNvPr>
              <p:cNvCxnSpPr>
                <a:cxnSpLocks/>
                <a:stCxn id="71" idx="0"/>
                <a:endCxn id="5" idx="2"/>
              </p:cNvCxnSpPr>
              <p:nvPr/>
            </p:nvCxnSpPr>
            <p:spPr>
              <a:xfrm flipH="1" flipV="1">
                <a:off x="7284034" y="3979366"/>
                <a:ext cx="2080" cy="13643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AE163265-9D85-A082-BEA3-B3F82BAEE696}"/>
                  </a:ext>
                </a:extLst>
              </p:cNvPr>
              <p:cNvCxnSpPr>
                <a:cxnSpLocks/>
                <a:stCxn id="72" idx="0"/>
                <a:endCxn id="8" idx="2"/>
              </p:cNvCxnSpPr>
              <p:nvPr/>
            </p:nvCxnSpPr>
            <p:spPr>
              <a:xfrm flipV="1">
                <a:off x="8957081" y="3979365"/>
                <a:ext cx="293" cy="158603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화살표: 아래쪽 146">
              <a:extLst>
                <a:ext uri="{FF2B5EF4-FFF2-40B4-BE49-F238E27FC236}">
                  <a16:creationId xmlns:a16="http://schemas.microsoft.com/office/drawing/2014/main" id="{E83822B0-5A79-A143-33A1-78ED24BE1D4E}"/>
                </a:ext>
              </a:extLst>
            </p:cNvPr>
            <p:cNvSpPr/>
            <p:nvPr/>
          </p:nvSpPr>
          <p:spPr>
            <a:xfrm>
              <a:off x="5743055" y="2184560"/>
              <a:ext cx="1158888" cy="627347"/>
            </a:xfrm>
            <a:prstGeom prst="downArrow">
              <a:avLst>
                <a:gd name="adj1" fmla="val 50000"/>
                <a:gd name="adj2" fmla="val 6214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PHM </a:t>
              </a:r>
              <a:r>
                <a:rPr lang="ko-KR" altLang="en-US" sz="1200" dirty="0">
                  <a:solidFill>
                    <a:schemeClr val="tx1"/>
                  </a:solidFill>
                </a:rPr>
                <a:t>기술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13048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CB0D4E3-5EB4-9E27-382D-BE78AFAFF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752190"/>
              </p:ext>
            </p:extLst>
          </p:nvPr>
        </p:nvGraphicFramePr>
        <p:xfrm>
          <a:off x="1781984" y="1403894"/>
          <a:ext cx="3563940" cy="237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894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13048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22322D-71AE-8183-DBC8-97C68BCE8A71}"/>
              </a:ext>
            </a:extLst>
          </p:cNvPr>
          <p:cNvGrpSpPr/>
          <p:nvPr/>
        </p:nvGrpSpPr>
        <p:grpSpPr>
          <a:xfrm>
            <a:off x="2374753" y="2847286"/>
            <a:ext cx="5279116" cy="2910130"/>
            <a:chOff x="2721421" y="1315602"/>
            <a:chExt cx="5279116" cy="2910130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1DE703C9-AD8C-1D23-94A9-BF53B687770D}"/>
                </a:ext>
              </a:extLst>
            </p:cNvPr>
            <p:cNvSpPr/>
            <p:nvPr/>
          </p:nvSpPr>
          <p:spPr>
            <a:xfrm>
              <a:off x="4399393" y="1315602"/>
              <a:ext cx="1993032" cy="85411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실제 </a:t>
              </a:r>
              <a:r>
                <a:rPr lang="en-US" altLang="ko-KR" sz="1200" dirty="0">
                  <a:solidFill>
                    <a:schemeClr val="tx1"/>
                  </a:solidFill>
                </a:rPr>
                <a:t>RUL</a:t>
              </a:r>
              <a:r>
                <a:rPr lang="ko-KR" altLang="en-US" sz="1200" dirty="0">
                  <a:solidFill>
                    <a:schemeClr val="tx1"/>
                  </a:solidFill>
                </a:rPr>
                <a:t>없이 가능한 검증 방법 연구</a:t>
              </a:r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DB7EE10-E39C-DC3F-17A3-119A297EFEA4}"/>
                </a:ext>
              </a:extLst>
            </p:cNvPr>
            <p:cNvSpPr/>
            <p:nvPr/>
          </p:nvSpPr>
          <p:spPr>
            <a:xfrm>
              <a:off x="2721421" y="3371622"/>
              <a:ext cx="1993032" cy="85411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특성추출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진단과의 통합 고려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923826D-07D9-3EE8-F9D0-B1F6B63F0B50}"/>
                </a:ext>
              </a:extLst>
            </p:cNvPr>
            <p:cNvSpPr/>
            <p:nvPr/>
          </p:nvSpPr>
          <p:spPr>
            <a:xfrm>
              <a:off x="4493048" y="1992832"/>
              <a:ext cx="1440000" cy="7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알고리즘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73320C9-1335-3873-C97B-7D2B9B123B25}"/>
                </a:ext>
              </a:extLst>
            </p:cNvPr>
            <p:cNvSpPr/>
            <p:nvPr/>
          </p:nvSpPr>
          <p:spPr>
            <a:xfrm>
              <a:off x="2806599" y="2835975"/>
              <a:ext cx="1440000" cy="7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데이터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5468F35-6C30-5FF7-5A79-0A98FBAD649F}"/>
                </a:ext>
              </a:extLst>
            </p:cNvPr>
            <p:cNvSpPr/>
            <p:nvPr/>
          </p:nvSpPr>
          <p:spPr>
            <a:xfrm>
              <a:off x="6094085" y="2835975"/>
              <a:ext cx="1440000" cy="7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모델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/>
                <a:t>배터리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2CCCB66-01BB-CE5A-BFA2-1703D702DE40}"/>
                </a:ext>
              </a:extLst>
            </p:cNvPr>
            <p:cNvSpPr/>
            <p:nvPr/>
          </p:nvSpPr>
          <p:spPr>
            <a:xfrm>
              <a:off x="6007505" y="3371622"/>
              <a:ext cx="1993032" cy="85411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단순화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&amp; </a:t>
              </a:r>
              <a:r>
                <a:rPr lang="ko-KR" altLang="en-US" sz="1200" dirty="0">
                  <a:solidFill>
                    <a:schemeClr val="tx1"/>
                  </a:solidFill>
                </a:rPr>
                <a:t>미래 운용조건 의 불확실성 고려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6EB4A-042D-DC1C-D9EA-9C99280A3D65}"/>
                </a:ext>
              </a:extLst>
            </p:cNvPr>
            <p:cNvSpPr txBox="1"/>
            <p:nvPr/>
          </p:nvSpPr>
          <p:spPr>
            <a:xfrm>
              <a:off x="5029114" y="2918976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/>
                <a:t>+</a:t>
              </a:r>
              <a:endParaRPr lang="ko-KR" alt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01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2867773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4621"/>
            <a:ext cx="94079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한글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진동 데이터 이용한 산업장비 부품의 유효수명 예측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영문</a:t>
            </a:r>
            <a:r>
              <a:rPr lang="en-US" altLang="ko-KR" sz="1400" dirty="0">
                <a:latin typeface="+mn-ea"/>
              </a:rPr>
              <a:t>) Remaining Useful Life(RUL) Prediction of Components of Industrial Equipment using Vibration Data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1" y="3323034"/>
            <a:ext cx="5477901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반도체 설비에서 부품의 수명으로써 제조사 테스트 기준으로 명시된 값을 사용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일부 부품의 경우 수명이 명시되어 있지 않아 엔지니어의 경험에 의한 주기적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Maintenance.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고장 예지 및 건전성관리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(PHM : Prognostics and Health Management)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기술 개념 접목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복잡한 설비 구성에 의한 물리적 상태 변화에 따른 부품 수명 예측 어려움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99F71D5-35F3-FFCD-42DE-EDFF01EE25AE}"/>
              </a:ext>
            </a:extLst>
          </p:cNvPr>
          <p:cNvGrpSpPr/>
          <p:nvPr/>
        </p:nvGrpSpPr>
        <p:grpSpPr>
          <a:xfrm>
            <a:off x="6080375" y="2667934"/>
            <a:ext cx="3677048" cy="4473951"/>
            <a:chOff x="3335194" y="1068454"/>
            <a:chExt cx="3806449" cy="4825403"/>
          </a:xfrm>
        </p:grpSpPr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382B4B4F-9E22-601A-3D4A-8367F8DC7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251" y="4648908"/>
              <a:ext cx="984171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8">
              <a:extLst>
                <a:ext uri="{FF2B5EF4-FFF2-40B4-BE49-F238E27FC236}">
                  <a16:creationId xmlns:a16="http://schemas.microsoft.com/office/drawing/2014/main" id="{635CF162-D408-8EA5-C5B7-210C2A4E3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823" y="4648909"/>
              <a:ext cx="866684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91A2E7A-F0EA-2594-6CFE-CE5BA62E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7525" y="3232148"/>
              <a:ext cx="1416761" cy="1416761"/>
            </a:xfrm>
            <a:prstGeom prst="rect">
              <a:avLst/>
            </a:prstGeom>
            <a:effectLst>
              <a:softEdge rad="38100"/>
            </a:effectLst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2BD701-178E-C35B-008F-477E056BDCB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4019165" y="4002733"/>
              <a:ext cx="1203822" cy="646176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7A856F-2058-26D1-AB28-4EDF61545A3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5421914" y="3984757"/>
              <a:ext cx="1112423" cy="664151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3182">
              <a:extLst>
                <a:ext uri="{FF2B5EF4-FFF2-40B4-BE49-F238E27FC236}">
                  <a16:creationId xmlns:a16="http://schemas.microsoft.com/office/drawing/2014/main" id="{06EECFB8-F46B-3970-FB27-EE95A7B86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144" y="1068454"/>
              <a:ext cx="2330450" cy="2205038"/>
              <a:chOff x="-7937" y="2840037"/>
              <a:chExt cx="2330450" cy="2205735"/>
            </a:xfrm>
          </p:grpSpPr>
          <p:pic>
            <p:nvPicPr>
              <p:cNvPr id="65" name="Picture 14">
                <a:extLst>
                  <a:ext uri="{FF2B5EF4-FFF2-40B4-BE49-F238E27FC236}">
                    <a16:creationId xmlns:a16="http://schemas.microsoft.com/office/drawing/2014/main" id="{64CB7ED4-76A8-8851-AE6D-E932C37F9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727" y="4481513"/>
                <a:ext cx="304800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15" descr="SMC-Flowermeter">
                <a:extLst>
                  <a:ext uri="{FF2B5EF4-FFF2-40B4-BE49-F238E27FC236}">
                    <a16:creationId xmlns:a16="http://schemas.microsoft.com/office/drawing/2014/main" id="{5FF89AE0-A447-2620-D88F-D6C0FBC54C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94" y="4489451"/>
                <a:ext cx="304800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Rectangle 18">
                <a:extLst>
                  <a:ext uri="{FF2B5EF4-FFF2-40B4-BE49-F238E27FC236}">
                    <a16:creationId xmlns:a16="http://schemas.microsoft.com/office/drawing/2014/main" id="{6265AF0A-C66D-F8C3-6B1D-8DB1C9B6F9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61306" y="3816351"/>
                <a:ext cx="761207" cy="6842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cxnSp>
            <p:nvCxnSpPr>
              <p:cNvPr id="68" name="AutoShape 22">
                <a:extLst>
                  <a:ext uri="{FF2B5EF4-FFF2-40B4-BE49-F238E27FC236}">
                    <a16:creationId xmlns:a16="http://schemas.microsoft.com/office/drawing/2014/main" id="{5FB5856E-AC0A-B180-6BAD-B51172F5EDE8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 rot="5400000" flipH="1" flipV="1">
                <a:off x="1352551" y="4225926"/>
                <a:ext cx="236537" cy="40798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Text Box 23">
                <a:extLst>
                  <a:ext uri="{FF2B5EF4-FFF2-40B4-BE49-F238E27FC236}">
                    <a16:creationId xmlns:a16="http://schemas.microsoft.com/office/drawing/2014/main" id="{9086254A-8B76-C052-B99A-4026EC325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289" y="4841875"/>
                <a:ext cx="436563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/>
                  <a:t>ATM</a:t>
                </a:r>
              </a:p>
            </p:txBody>
          </p:sp>
          <p:sp>
            <p:nvSpPr>
              <p:cNvPr id="70" name="Text Box 25">
                <a:extLst>
                  <a:ext uri="{FF2B5EF4-FFF2-40B4-BE49-F238E27FC236}">
                    <a16:creationId xmlns:a16="http://schemas.microsoft.com/office/drawing/2014/main" id="{50827227-44E4-3736-607C-8AA875E36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3427413"/>
                <a:ext cx="503237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/>
                  <a:t>Utility</a:t>
                </a:r>
              </a:p>
            </p:txBody>
          </p:sp>
          <p:sp>
            <p:nvSpPr>
              <p:cNvPr id="71" name="Text Box 28">
                <a:extLst>
                  <a:ext uri="{FF2B5EF4-FFF2-40B4-BE49-F238E27FC236}">
                    <a16:creationId xmlns:a16="http://schemas.microsoft.com/office/drawing/2014/main" id="{1A45E6E1-0561-8F58-36DA-3A3BD5885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32" y="4837113"/>
                <a:ext cx="555625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/>
                  <a:t> Water</a:t>
                </a:r>
              </a:p>
            </p:txBody>
          </p:sp>
          <p:pic>
            <p:nvPicPr>
              <p:cNvPr id="72" name="Picture 29">
                <a:extLst>
                  <a:ext uri="{FF2B5EF4-FFF2-40B4-BE49-F238E27FC236}">
                    <a16:creationId xmlns:a16="http://schemas.microsoft.com/office/drawing/2014/main" id="{F33B8F42-ECC6-FD40-81D9-FE8C21F305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98935" y="4558409"/>
                <a:ext cx="520700" cy="315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3" name="AutoShape 42">
                <a:extLst>
                  <a:ext uri="{FF2B5EF4-FFF2-40B4-BE49-F238E27FC236}">
                    <a16:creationId xmlns:a16="http://schemas.microsoft.com/office/drawing/2014/main" id="{B6A4E7D9-8548-8136-0C60-874CE6E13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393032" y="3704432"/>
                <a:ext cx="130175" cy="43973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74" name="Picture 43" descr="cryopump">
                <a:extLst>
                  <a:ext uri="{FF2B5EF4-FFF2-40B4-BE49-F238E27FC236}">
                    <a16:creationId xmlns:a16="http://schemas.microsoft.com/office/drawing/2014/main" id="{3AD7F057-93D2-17E1-465A-9F275756A2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681" y="3154007"/>
                <a:ext cx="217488" cy="379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Text Box 52">
                <a:extLst>
                  <a:ext uri="{FF2B5EF4-FFF2-40B4-BE49-F238E27FC236}">
                    <a16:creationId xmlns:a16="http://schemas.microsoft.com/office/drawing/2014/main" id="{C27ED1D2-7AC7-9D94-2068-C6302FD01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497" y="4847334"/>
                <a:ext cx="685800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/>
                  <a:t>Sol Block</a:t>
                </a:r>
              </a:p>
            </p:txBody>
          </p:sp>
          <p:pic>
            <p:nvPicPr>
              <p:cNvPr id="76" name="Picture 55">
                <a:extLst>
                  <a:ext uri="{FF2B5EF4-FFF2-40B4-BE49-F238E27FC236}">
                    <a16:creationId xmlns:a16="http://schemas.microsoft.com/office/drawing/2014/main" id="{76C53EEF-159D-C596-E271-BDFEA0888E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2513" y="3630613"/>
                <a:ext cx="371475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Picture 56">
                <a:extLst>
                  <a:ext uri="{FF2B5EF4-FFF2-40B4-BE49-F238E27FC236}">
                    <a16:creationId xmlns:a16="http://schemas.microsoft.com/office/drawing/2014/main" id="{2770AC81-79BA-A0A7-27E7-0A9EF58271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674813" y="4197351"/>
                <a:ext cx="51435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Text Box 58">
                <a:extLst>
                  <a:ext uri="{FF2B5EF4-FFF2-40B4-BE49-F238E27FC236}">
                    <a16:creationId xmlns:a16="http://schemas.microsoft.com/office/drawing/2014/main" id="{DF84CDBD-371D-C5C3-4AA3-9045DF20A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06" y="2849207"/>
                <a:ext cx="7239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/>
                  <a:t>Cryo Pump</a:t>
                </a:r>
              </a:p>
              <a:p>
                <a:pPr eaLnBrk="1" hangingPunct="1"/>
                <a:r>
                  <a:rPr lang="en-US" altLang="ko-KR" sz="700" b="1"/>
                  <a:t>Signal</a:t>
                </a:r>
              </a:p>
            </p:txBody>
          </p:sp>
          <p:cxnSp>
            <p:nvCxnSpPr>
              <p:cNvPr id="79" name="AutoShape 59">
                <a:extLst>
                  <a:ext uri="{FF2B5EF4-FFF2-40B4-BE49-F238E27FC236}">
                    <a16:creationId xmlns:a16="http://schemas.microsoft.com/office/drawing/2014/main" id="{0282085E-3780-BCD5-3447-F9D979DEB9B4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 rot="5400000" flipH="1" flipV="1">
                <a:off x="1118395" y="3920332"/>
                <a:ext cx="165100" cy="94773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60">
                <a:extLst>
                  <a:ext uri="{FF2B5EF4-FFF2-40B4-BE49-F238E27FC236}">
                    <a16:creationId xmlns:a16="http://schemas.microsoft.com/office/drawing/2014/main" id="{1881EECC-053B-9BFD-1F48-502209FC4F7B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 rot="5400000" flipH="1" flipV="1">
                <a:off x="920353" y="3734992"/>
                <a:ext cx="177800" cy="1331119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81" name="Picture 62">
                <a:extLst>
                  <a:ext uri="{FF2B5EF4-FFF2-40B4-BE49-F238E27FC236}">
                    <a16:creationId xmlns:a16="http://schemas.microsoft.com/office/drawing/2014/main" id="{BE42DB5D-BBFC-BBA6-2636-13E806871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7988" y="3876676"/>
                <a:ext cx="514350" cy="225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66" descr="C30V/30MV">
                <a:extLst>
                  <a:ext uri="{FF2B5EF4-FFF2-40B4-BE49-F238E27FC236}">
                    <a16:creationId xmlns:a16="http://schemas.microsoft.com/office/drawing/2014/main" id="{CA173C40-F869-83FE-1440-6FB87EFE9F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538" y="3432175"/>
                <a:ext cx="34131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3" name="Object 2">
                <a:extLst>
                  <a:ext uri="{FF2B5EF4-FFF2-40B4-BE49-F238E27FC236}">
                    <a16:creationId xmlns:a16="http://schemas.microsoft.com/office/drawing/2014/main" id="{0860B577-957E-BF32-1E4E-EAE67E6BA0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4220" y="3170237"/>
              <a:ext cx="212725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사진" r:id="rId13" imgW="1590897" imgH="2704762" progId="MSPhotoEd.3">
                      <p:embed/>
                    </p:oleObj>
                  </mc:Choice>
                  <mc:Fallback>
                    <p:oleObj name="Photo Editor 사진" r:id="rId13" imgW="1590897" imgH="2704762" progId="MSPhotoEd.3">
                      <p:embed/>
                      <p:pic>
                        <p:nvPicPr>
                          <p:cNvPr id="73" name="Object 2">
                            <a:extLst>
                              <a:ext uri="{FF2B5EF4-FFF2-40B4-BE49-F238E27FC236}">
                                <a16:creationId xmlns:a16="http://schemas.microsoft.com/office/drawing/2014/main" id="{0B7A86E3-F9F2-4E3E-913B-A845003A520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4220" y="3170237"/>
                            <a:ext cx="212725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4" name="Text Box 76">
                <a:extLst>
                  <a:ext uri="{FF2B5EF4-FFF2-40B4-BE49-F238E27FC236}">
                    <a16:creationId xmlns:a16="http://schemas.microsoft.com/office/drawing/2014/main" id="{9C5C60BD-2632-53AE-E0B5-8F61239F4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937" y="3163888"/>
                <a:ext cx="82073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/>
                  <a:t>Cryo Compressor</a:t>
                </a:r>
              </a:p>
            </p:txBody>
          </p:sp>
          <p:cxnSp>
            <p:nvCxnSpPr>
              <p:cNvPr id="85" name="AutoShape 77">
                <a:extLst>
                  <a:ext uri="{FF2B5EF4-FFF2-40B4-BE49-F238E27FC236}">
                    <a16:creationId xmlns:a16="http://schemas.microsoft.com/office/drawing/2014/main" id="{A2E0CFD1-6DF9-8B89-5ECF-5EB95AB2D5B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030685" y="3342084"/>
                <a:ext cx="457201" cy="837406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" name="Text Box 164">
                <a:extLst>
                  <a:ext uri="{FF2B5EF4-FFF2-40B4-BE49-F238E27FC236}">
                    <a16:creationId xmlns:a16="http://schemas.microsoft.com/office/drawing/2014/main" id="{C9C0D76E-A1E4-341C-0AEF-BAD07AD3B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845" y="2840037"/>
                <a:ext cx="7381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/>
                  <a:t>Valve Open/Close</a:t>
                </a:r>
              </a:p>
            </p:txBody>
          </p:sp>
          <p:cxnSp>
            <p:nvCxnSpPr>
              <p:cNvPr id="87" name="AutoShape 77">
                <a:extLst>
                  <a:ext uri="{FF2B5EF4-FFF2-40B4-BE49-F238E27FC236}">
                    <a16:creationId xmlns:a16="http://schemas.microsoft.com/office/drawing/2014/main" id="{90387D41-1B5D-5582-20B6-C8A5513C8B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992585" y="3303984"/>
                <a:ext cx="100013" cy="1270794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AutoShape 77">
                <a:extLst>
                  <a:ext uri="{FF2B5EF4-FFF2-40B4-BE49-F238E27FC236}">
                    <a16:creationId xmlns:a16="http://schemas.microsoft.com/office/drawing/2014/main" id="{895105F0-5CEC-B057-C49C-D717630D04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358721" y="3670122"/>
                <a:ext cx="455970" cy="182563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" name="그룹 112">
              <a:extLst>
                <a:ext uri="{FF2B5EF4-FFF2-40B4-BE49-F238E27FC236}">
                  <a16:creationId xmlns:a16="http://schemas.microsoft.com/office/drawing/2014/main" id="{7B3076AB-1FD0-ECB9-CE0A-4E6543E24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194" y="3306123"/>
              <a:ext cx="1152525" cy="825500"/>
              <a:chOff x="5385811" y="1803480"/>
              <a:chExt cx="1152525" cy="825500"/>
            </a:xfrm>
          </p:grpSpPr>
          <p:sp>
            <p:nvSpPr>
              <p:cNvPr id="59" name="Rectangle 84">
                <a:extLst>
                  <a:ext uri="{FF2B5EF4-FFF2-40B4-BE49-F238E27FC236}">
                    <a16:creationId xmlns:a16="http://schemas.microsoft.com/office/drawing/2014/main" id="{99AEAA32-0528-6785-F459-3CDFC8B379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85811" y="1803480"/>
                <a:ext cx="1152525" cy="8255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pic>
            <p:nvPicPr>
              <p:cNvPr id="60" name="그림 214" descr="ScreenHunter_054.bmp">
                <a:extLst>
                  <a:ext uri="{FF2B5EF4-FFF2-40B4-BE49-F238E27FC236}">
                    <a16:creationId xmlns:a16="http://schemas.microsoft.com/office/drawing/2014/main" id="{97BCFD8E-5985-C674-5B5A-96CEA6240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7249" y="1965404"/>
                <a:ext cx="357187" cy="41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그림 215" descr="ScreenHunter_054.bmp">
                <a:extLst>
                  <a:ext uri="{FF2B5EF4-FFF2-40B4-BE49-F238E27FC236}">
                    <a16:creationId xmlns:a16="http://schemas.microsoft.com/office/drawing/2014/main" id="{6C5B7206-ED3F-6F14-C2B3-7D26B96A3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7911" y="1965404"/>
                <a:ext cx="357188" cy="41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그림 215" descr="ScreenHunter_054.bmp">
                <a:extLst>
                  <a:ext uri="{FF2B5EF4-FFF2-40B4-BE49-F238E27FC236}">
                    <a16:creationId xmlns:a16="http://schemas.microsoft.com/office/drawing/2014/main" id="{EC556E04-6EF8-F7A3-7DB9-DF3880E33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3811" y="1965404"/>
                <a:ext cx="357188" cy="41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그림 217" descr="ScreenHunter_054.bmp">
                <a:extLst>
                  <a:ext uri="{FF2B5EF4-FFF2-40B4-BE49-F238E27FC236}">
                    <a16:creationId xmlns:a16="http://schemas.microsoft.com/office/drawing/2014/main" id="{3A329C83-979B-AA0E-6E30-C497D245D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124" y="1965404"/>
                <a:ext cx="358775" cy="41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 Box 103">
                <a:extLst>
                  <a:ext uri="{FF2B5EF4-FFF2-40B4-BE49-F238E27FC236}">
                    <a16:creationId xmlns:a16="http://schemas.microsoft.com/office/drawing/2014/main" id="{9F5E5EFF-281A-AA0E-A093-6468F1EFE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0571" y="2427367"/>
                <a:ext cx="522900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 dirty="0"/>
                  <a:t>MOTOR</a:t>
                </a:r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67EA36A-B3E0-7F4A-3116-176EE7A031E8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V="1">
              <a:off x="4487719" y="3691991"/>
              <a:ext cx="299456" cy="26882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98C600-B17B-6B8C-DE36-B3A493A55E50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5354494" y="2728455"/>
              <a:ext cx="878497" cy="711265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B468968-DE69-9FD9-EDB8-029D01AD4EA8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>
              <a:off x="5793742" y="3598530"/>
              <a:ext cx="544826" cy="75892"/>
            </a:xfrm>
            <a:prstGeom prst="straightConnector1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EA36B73-3117-94FC-1577-5FF67F72A8A6}"/>
                </a:ext>
              </a:extLst>
            </p:cNvPr>
            <p:cNvGrpSpPr/>
            <p:nvPr/>
          </p:nvGrpSpPr>
          <p:grpSpPr>
            <a:xfrm>
              <a:off x="6338568" y="3256532"/>
              <a:ext cx="761207" cy="683996"/>
              <a:chOff x="6338568" y="3256532"/>
              <a:chExt cx="761207" cy="683996"/>
            </a:xfrm>
          </p:grpSpPr>
          <p:pic>
            <p:nvPicPr>
              <p:cNvPr id="56" name="그림 108" descr="ScreenHunter_060.bmp">
                <a:extLst>
                  <a:ext uri="{FF2B5EF4-FFF2-40B4-BE49-F238E27FC236}">
                    <a16:creationId xmlns:a16="http://schemas.microsoft.com/office/drawing/2014/main" id="{E7678624-66D1-902C-18C1-7830CAE1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2909" y="3327817"/>
                <a:ext cx="4318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Rectangle 18">
                <a:extLst>
                  <a:ext uri="{FF2B5EF4-FFF2-40B4-BE49-F238E27FC236}">
                    <a16:creationId xmlns:a16="http://schemas.microsoft.com/office/drawing/2014/main" id="{86E7D427-CA7F-7F51-9D85-C892586220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338568" y="3256532"/>
                <a:ext cx="761207" cy="68399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58" name="Text Box 103">
                <a:extLst>
                  <a:ext uri="{FF2B5EF4-FFF2-40B4-BE49-F238E27FC236}">
                    <a16:creationId xmlns:a16="http://schemas.microsoft.com/office/drawing/2014/main" id="{6D7894D7-2F6C-BE1B-BBE4-73F6D5001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9594" y="3729644"/>
                <a:ext cx="52610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b="1" dirty="0"/>
                  <a:t>POWER</a:t>
                </a:r>
              </a:p>
            </p:txBody>
          </p:sp>
        </p:grpSp>
        <p:sp>
          <p:nvSpPr>
            <p:cNvPr id="52" name="Rectangle 84">
              <a:extLst>
                <a:ext uri="{FF2B5EF4-FFF2-40B4-BE49-F238E27FC236}">
                  <a16:creationId xmlns:a16="http://schemas.microsoft.com/office/drawing/2014/main" id="{17BB4A36-7E78-CD2F-430B-4A644D1330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15295" y="4603848"/>
              <a:ext cx="977990" cy="128895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Text Box 103">
              <a:extLst>
                <a:ext uri="{FF2B5EF4-FFF2-40B4-BE49-F238E27FC236}">
                  <a16:creationId xmlns:a16="http://schemas.microsoft.com/office/drawing/2014/main" id="{FFD98DC5-11D5-BAA8-2A02-BC04F724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808" y="5691077"/>
              <a:ext cx="44916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700" b="1" dirty="0"/>
                <a:t>PUMP</a:t>
              </a:r>
            </a:p>
          </p:txBody>
        </p:sp>
        <p:sp>
          <p:nvSpPr>
            <p:cNvPr id="54" name="Rectangle 84">
              <a:extLst>
                <a:ext uri="{FF2B5EF4-FFF2-40B4-BE49-F238E27FC236}">
                  <a16:creationId xmlns:a16="http://schemas.microsoft.com/office/drawing/2014/main" id="{91EF0B72-CDB0-97D1-6246-B3D6492AFA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978218" y="4648908"/>
              <a:ext cx="1163425" cy="124222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5" name="Text Box 103">
              <a:extLst>
                <a:ext uri="{FF2B5EF4-FFF2-40B4-BE49-F238E27FC236}">
                  <a16:creationId xmlns:a16="http://schemas.microsoft.com/office/drawing/2014/main" id="{56CA3F51-5F3F-48EC-8BE7-FA57D8089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1" y="5693802"/>
              <a:ext cx="53432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700" b="1" dirty="0"/>
                <a:t>ROBOT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고장 예지를 통한 정비 기술의 발전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B6D672-08BF-639F-3B57-E64B7F3E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72" y="2626112"/>
            <a:ext cx="5200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70077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수명예측 데이터 수집을 위한 실험 환경 구축에 많은 비용 발생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수명 예측 부품에 대한 주관적인 데이터를 이용하여 연구에 대한 재현성 어려움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434DE-A0F8-CC8D-7DB0-DF4A652CBAEB}"/>
              </a:ext>
            </a:extLst>
          </p:cNvPr>
          <p:cNvSpPr txBox="1"/>
          <p:nvPr/>
        </p:nvSpPr>
        <p:spPr>
          <a:xfrm>
            <a:off x="1599979" y="6630967"/>
            <a:ext cx="3031065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공기필터의 성능 검증을 위한 데이터 수집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319C19-D9B4-8D64-C254-20BE6CA1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12" y="3779837"/>
            <a:ext cx="3429000" cy="24669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B60DEF-367D-0B9E-6D8C-56450D24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2" y="3479363"/>
            <a:ext cx="4610100" cy="2838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794B66-C78D-1688-7D92-20860BD0332C}"/>
              </a:ext>
            </a:extLst>
          </p:cNvPr>
          <p:cNvSpPr txBox="1"/>
          <p:nvPr/>
        </p:nvSpPr>
        <p:spPr>
          <a:xfrm>
            <a:off x="6741051" y="6630966"/>
            <a:ext cx="251072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모터 부하 측정을 통한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89082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1409660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786977" y="1821651"/>
            <a:ext cx="7298690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수명 예측에 대한 객관적인 실험을 할 수 있는 데이터를 이용하여 예측 모델 구현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진동 데이터에서 특징 추출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추출된 특징 데이터를 이용하여 모델 학습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학습된 모델을 이용하여 잔여유효수명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(RUL)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예측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89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7438188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수명 예측에 대한 객관적인 실험을 할 수 있는 진동 데이터를 준비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수명 예측을 위한 특징 데이터 추출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시간 영역 특징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제곱평균제곱근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피크 값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신호 첨도 등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주파수 영역 특징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피크 주파수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평균 주파수 등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 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정상 진동 주파수와 결함 진동 주파수의 평균 피크 주파수 값을 이용하여 초기 모델 구성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구성된 모델을 이용하여 데이터를 학습하고 학습된 모델을 이용하여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RUL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예측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537705-B515-0174-8AE7-D2895A41D64F}"/>
              </a:ext>
            </a:extLst>
          </p:cNvPr>
          <p:cNvGrpSpPr/>
          <p:nvPr/>
        </p:nvGrpSpPr>
        <p:grpSpPr>
          <a:xfrm>
            <a:off x="430305" y="3961214"/>
            <a:ext cx="5009989" cy="381458"/>
            <a:chOff x="430306" y="1408458"/>
            <a:chExt cx="5009989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DA550DA3-AE74-6147-E0E5-D4924FB5E888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A80239A-BDAC-09B8-EF7D-21D621A2B9DF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E7800CDC-AEBC-D7E7-1288-83C8858E1DC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794058-6E8D-FA4B-2126-7AF20603DB06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9FB803-3F98-7242-C8AE-F53292539AB3}"/>
              </a:ext>
            </a:extLst>
          </p:cNvPr>
          <p:cNvSpPr txBox="1"/>
          <p:nvPr/>
        </p:nvSpPr>
        <p:spPr>
          <a:xfrm>
            <a:off x="897429" y="4396812"/>
            <a:ext cx="7163206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NASA(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미국 항공 우주국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에서 제공하는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Motor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Bearing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진동 데이터셋 활용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https://www.nasa.gov/content/prognostics-center-of-excellence-data-set-repository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Data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분석 및 전처리후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RUL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결과 도출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2826D3-217A-2332-F6AE-837C36F41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9" y="5300754"/>
            <a:ext cx="5331921" cy="21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6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추진일정 및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5" y="1408459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일정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462392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902771" y="5059299"/>
            <a:ext cx="9383807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제시한 방법론에 대한 쉬운 이해와 빠른 접근 기여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실제 현업에 사용되는 설비에 적용하여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RUL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예측 및 유지보수 비용 절감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59901"/>
              </p:ext>
            </p:extLst>
          </p:nvPr>
        </p:nvGraphicFramePr>
        <p:xfrm>
          <a:off x="3507694" y="1967433"/>
          <a:ext cx="6685725" cy="2366137"/>
        </p:xfrm>
        <a:graphic>
          <a:graphicData uri="http://schemas.openxmlformats.org/drawingml/2006/table">
            <a:tbl>
              <a:tblPr/>
              <a:tblGrid>
                <a:gridCol w="445715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 및 방법론 확정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62418"/>
              </p:ext>
            </p:extLst>
          </p:nvPr>
        </p:nvGraphicFramePr>
        <p:xfrm>
          <a:off x="735747" y="1967433"/>
          <a:ext cx="2599563" cy="2366137"/>
        </p:xfrm>
        <a:graphic>
          <a:graphicData uri="http://schemas.openxmlformats.org/drawingml/2006/table">
            <a:tbl>
              <a:tblPr/>
              <a:tblGrid>
                <a:gridCol w="2599563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561456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783819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9904271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9718</TotalTime>
  <Words>580</Words>
  <Application>Microsoft Office PowerPoint</Application>
  <PresentationFormat>사용자 지정</PresentationFormat>
  <Paragraphs>143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Tahoma</vt:lpstr>
      <vt:lpstr>Wingdings</vt:lpstr>
      <vt:lpstr>Office 테마</vt:lpstr>
      <vt:lpstr>디자인 사용자 지정</vt:lpstr>
      <vt:lpstr>Photo Editor 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YOO DAEGEON</cp:lastModifiedBy>
  <cp:revision>233</cp:revision>
  <cp:lastPrinted>2021-11-23T08:08:07Z</cp:lastPrinted>
  <dcterms:created xsi:type="dcterms:W3CDTF">2021-11-09T05:01:52Z</dcterms:created>
  <dcterms:modified xsi:type="dcterms:W3CDTF">2022-10-12T12:47:59Z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